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modernComment_265_758A8E00.xml" ContentType="application/vnd.ms-powerpoint.comments+xml"/>
  <Override PartName="/ppt/notesSlides/notesSlide11.xml" ContentType="application/vnd.openxmlformats-officedocument.presentationml.notesSlide+xml"/>
  <Override PartName="/ppt/comments/modernComment_255_A72303E3.xml" ContentType="application/vnd.ms-powerpoint.comments+xml"/>
  <Override PartName="/ppt/notesSlides/notesSlide12.xml" ContentType="application/vnd.openxmlformats-officedocument.presentationml.notesSlide+xml"/>
  <Override PartName="/ppt/comments/modernComment_253_44E3E416.xml" ContentType="application/vnd.ms-powerpoint.comment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modernComment_266_E4935A61.xml" ContentType="application/vnd.ms-powerpoint.comment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7" r:id="rId4"/>
    <p:sldMasterId id="2147483728" r:id="rId5"/>
  </p:sldMasterIdLst>
  <p:notesMasterIdLst>
    <p:notesMasterId r:id="rId26"/>
  </p:notesMasterIdLst>
  <p:handoutMasterIdLst>
    <p:handoutMasterId r:id="rId27"/>
  </p:handoutMasterIdLst>
  <p:sldIdLst>
    <p:sldId id="606" r:id="rId6"/>
    <p:sldId id="610" r:id="rId7"/>
    <p:sldId id="605" r:id="rId8"/>
    <p:sldId id="539" r:id="rId9"/>
    <p:sldId id="608" r:id="rId10"/>
    <p:sldId id="609" r:id="rId11"/>
    <p:sldId id="483" r:id="rId12"/>
    <p:sldId id="545" r:id="rId13"/>
    <p:sldId id="594" r:id="rId14"/>
    <p:sldId id="611" r:id="rId15"/>
    <p:sldId id="578" r:id="rId16"/>
    <p:sldId id="500" r:id="rId17"/>
    <p:sldId id="613" r:id="rId18"/>
    <p:sldId id="597" r:id="rId19"/>
    <p:sldId id="595" r:id="rId20"/>
    <p:sldId id="592" r:id="rId21"/>
    <p:sldId id="614" r:id="rId22"/>
    <p:sldId id="616" r:id="rId23"/>
    <p:sldId id="566" r:id="rId24"/>
    <p:sldId id="604" r:id="rId25"/>
  </p:sldIdLst>
  <p:sldSz cx="12192000" cy="6858000"/>
  <p:notesSz cx="7104063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1905000-3E95-2653-2B36-D8DE3FA1A1D7}" name="Zuggal, Anna" initials="AZ" userId="S::anna.zuggal@iao.fraunhofer.de::00d25a3c-6a17-4b05-98d9-0845cd53bef7" providerId="AD"/>
  <p188:author id="{5A501A0A-F34E-A637-1DF5-647C6ABCCA61}" name="Salzhuber, Stephanie" initials="SS" userId="S::stephanie.salzhuber_hm.edu#ext#@fraunhofer.onmicrosoft.com::7bbaec13-fda2-42de-91f7-e8203ba92727" providerId="AD"/>
  <p188:author id="{869F455A-CB7C-A541-87AA-8E61E504D911}" name="Hamann, Franziska" initials="FH" userId="S::franziska.hamann@iao.fraunhofer.de::5f5fbf74-11ef-46d6-921a-b4315b023129" providerId="AD"/>
  <p188:author id="{0EA2F793-7815-94FB-0583-1BBBBE477185}" name="Burkardt, Lizanne" initials="LB" userId="S::lizanne.burkardt@iao.fraunhofer.de::495d2f03-b88e-4d30-bb62-d4f587bee1a6" providerId="AD"/>
  <p188:author id="{2EEAB5AD-F746-AF30-0036-59A1972647D5}" name="rastedt" initials="ra" userId="S::rastedt_posteo.de#ext#@fraunhofer.onmicrosoft.com::e4728032-aeb8-4b99-be1c-79b61c82c8f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8B8"/>
    <a:srgbClr val="665E60"/>
    <a:srgbClr val="DF829D"/>
    <a:srgbClr val="6EC3B8"/>
    <a:srgbClr val="DE829D"/>
    <a:srgbClr val="C5E7F3"/>
    <a:srgbClr val="F9FBED"/>
    <a:srgbClr val="F7F7BF"/>
    <a:srgbClr val="F6F4AA"/>
    <a:srgbClr val="F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742D81-A6FD-0A7B-7FC7-DB06152F0A7E}" v="7" dt="2026-04-17T08:29:52.3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72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zhuber, Stephanie" userId="S::stephanie.salzhuber_hm.edu#ext#@fraunhofer.onmicrosoft.com::7bbaec13-fda2-42de-91f7-e8203ba92727" providerId="AD" clId="Web-{31B6DFA3-1296-3ECD-B509-C80F7275E88A}"/>
    <pc:docChg chg="modSld">
      <pc:chgData name="Salzhuber, Stephanie" userId="S::stephanie.salzhuber_hm.edu#ext#@fraunhofer.onmicrosoft.com::7bbaec13-fda2-42de-91f7-e8203ba92727" providerId="AD" clId="Web-{31B6DFA3-1296-3ECD-B509-C80F7275E88A}" dt="2026-04-08T12:44:27.411" v="62"/>
      <pc:docMkLst>
        <pc:docMk/>
      </pc:docMkLst>
      <pc:sldChg chg="modNotes">
        <pc:chgData name="Salzhuber, Stephanie" userId="S::stephanie.salzhuber_hm.edu#ext#@fraunhofer.onmicrosoft.com::7bbaec13-fda2-42de-91f7-e8203ba92727" providerId="AD" clId="Web-{31B6DFA3-1296-3ECD-B509-C80F7275E88A}" dt="2026-04-08T12:40:27.816" v="11"/>
        <pc:sldMkLst>
          <pc:docMk/>
          <pc:sldMk cId="2948476861" sldId="539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4:27.411" v="62"/>
        <pc:sldMkLst>
          <pc:docMk/>
          <pc:sldMk cId="705552913" sldId="566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1:44.910" v="26"/>
        <pc:sldMkLst>
          <pc:docMk/>
          <pc:sldMk cId="3976491637" sldId="578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3:07.083" v="33"/>
        <pc:sldMkLst>
          <pc:docMk/>
          <pc:sldMk cId="2096242507" sldId="592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1:21.004" v="19"/>
        <pc:sldMkLst>
          <pc:docMk/>
          <pc:sldMk cId="2514522286" sldId="594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2:53.286" v="31"/>
        <pc:sldMkLst>
          <pc:docMk/>
          <pc:sldMk cId="1155785750" sldId="595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0:09.113" v="8"/>
        <pc:sldMkLst>
          <pc:docMk/>
          <pc:sldMk cId="1959486535" sldId="610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1:34.410" v="22"/>
        <pc:sldMkLst>
          <pc:docMk/>
          <pc:sldMk cId="2482508768" sldId="611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1:59.598" v="29"/>
        <pc:sldMkLst>
          <pc:docMk/>
          <pc:sldMk cId="1972014592" sldId="613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3:44.786" v="37"/>
        <pc:sldMkLst>
          <pc:docMk/>
          <pc:sldMk cId="3834862177" sldId="614"/>
        </pc:sldMkLst>
      </pc:sldChg>
      <pc:sldChg chg="modNotes">
        <pc:chgData name="Salzhuber, Stephanie" userId="S::stephanie.salzhuber_hm.edu#ext#@fraunhofer.onmicrosoft.com::7bbaec13-fda2-42de-91f7-e8203ba92727" providerId="AD" clId="Web-{31B6DFA3-1296-3ECD-B509-C80F7275E88A}" dt="2026-04-08T12:43:40.130" v="35"/>
        <pc:sldMkLst>
          <pc:docMk/>
          <pc:sldMk cId="1869207820" sldId="616"/>
        </pc:sldMkLst>
      </pc:sldChg>
    </pc:docChg>
  </pc:docChgLst>
  <pc:docChgLst>
    <pc:chgData name="Schmidt, Johannes" userId="S::johannes.schmidt0_hm.edu#ext#@fraunhofer.onmicrosoft.com::05fc1c83-5cce-494d-bac9-4829d938c65a" providerId="AD" clId="Web-{5AE4F67A-8BB1-E247-6A21-016377C7436B}"/>
    <pc:docChg chg="modSld">
      <pc:chgData name="Schmidt, Johannes" userId="S::johannes.schmidt0_hm.edu#ext#@fraunhofer.onmicrosoft.com::05fc1c83-5cce-494d-bac9-4829d938c65a" providerId="AD" clId="Web-{5AE4F67A-8BB1-E247-6A21-016377C7436B}" dt="2026-04-08T12:53:14.700" v="104"/>
      <pc:docMkLst>
        <pc:docMk/>
      </pc:docMkLst>
      <pc:sldChg chg="modNotes">
        <pc:chgData name="Schmidt, Johannes" userId="S::johannes.schmidt0_hm.edu#ext#@fraunhofer.onmicrosoft.com::05fc1c83-5cce-494d-bac9-4829d938c65a" providerId="AD" clId="Web-{5AE4F67A-8BB1-E247-6A21-016377C7436B}" dt="2026-04-08T12:53:14.700" v="104"/>
        <pc:sldMkLst>
          <pc:docMk/>
          <pc:sldMk cId="2096242507" sldId="592"/>
        </pc:sldMkLst>
      </pc:sldChg>
    </pc:docChg>
  </pc:docChgLst>
  <pc:docChgLst>
    <pc:chgData name="Zuggal, Anna" userId="00d25a3c-6a17-4b05-98d9-0845cd53bef7" providerId="ADAL" clId="{910EE7C2-1A05-4AF2-8F1F-88FC6B2274D1}"/>
    <pc:docChg chg="undo custSel addSld delSld modSld sldOrd addMainMaster delMainMaster modMainMaster">
      <pc:chgData name="Zuggal, Anna" userId="00d25a3c-6a17-4b05-98d9-0845cd53bef7" providerId="ADAL" clId="{910EE7C2-1A05-4AF2-8F1F-88FC6B2274D1}" dt="2026-04-08T14:44:01.068" v="2324" actId="20577"/>
      <pc:docMkLst>
        <pc:docMk/>
      </pc:docMkLst>
      <pc:sldChg chg="ord">
        <pc:chgData name="Zuggal, Anna" userId="00d25a3c-6a17-4b05-98d9-0845cd53bef7" providerId="ADAL" clId="{910EE7C2-1A05-4AF2-8F1F-88FC6B2274D1}" dt="2026-03-27T12:27:11.571" v="176"/>
        <pc:sldMkLst>
          <pc:docMk/>
          <pc:sldMk cId="1366018740" sldId="483"/>
        </pc:sldMkLst>
      </pc:sldChg>
      <pc:sldChg chg="add">
        <pc:chgData name="Zuggal, Anna" userId="00d25a3c-6a17-4b05-98d9-0845cd53bef7" providerId="ADAL" clId="{910EE7C2-1A05-4AF2-8F1F-88FC6B2274D1}" dt="2026-03-30T08:20:38.663" v="563"/>
        <pc:sldMkLst>
          <pc:docMk/>
          <pc:sldMk cId="3965582592" sldId="500"/>
        </pc:sldMkLst>
      </pc:sldChg>
      <pc:sldChg chg="modSp add mod modNotesTx">
        <pc:chgData name="Zuggal, Anna" userId="00d25a3c-6a17-4b05-98d9-0845cd53bef7" providerId="ADAL" clId="{910EE7C2-1A05-4AF2-8F1F-88FC6B2274D1}" dt="2026-03-30T11:14:32.187" v="2000" actId="2711"/>
        <pc:sldMkLst>
          <pc:docMk/>
          <pc:sldMk cId="2948476861" sldId="539"/>
        </pc:sldMkLst>
        <pc:spChg chg="mod">
          <ac:chgData name="Zuggal, Anna" userId="00d25a3c-6a17-4b05-98d9-0845cd53bef7" providerId="ADAL" clId="{910EE7C2-1A05-4AF2-8F1F-88FC6B2274D1}" dt="2026-03-27T12:23:22.162" v="130" actId="14100"/>
          <ac:spMkLst>
            <pc:docMk/>
            <pc:sldMk cId="2948476861" sldId="539"/>
            <ac:spMk id="6" creationId="{840EBC59-753D-DBE0-8977-D3B1ABA08860}"/>
          </ac:spMkLst>
        </pc:spChg>
        <pc:spChg chg="mod">
          <ac:chgData name="Zuggal, Anna" userId="00d25a3c-6a17-4b05-98d9-0845cd53bef7" providerId="ADAL" clId="{910EE7C2-1A05-4AF2-8F1F-88FC6B2274D1}" dt="2026-03-27T12:21:50.238" v="64" actId="20577"/>
          <ac:spMkLst>
            <pc:docMk/>
            <pc:sldMk cId="2948476861" sldId="539"/>
            <ac:spMk id="10" creationId="{8458EF9E-44C0-2D51-2BB3-88960E428676}"/>
          </ac:spMkLst>
        </pc:spChg>
        <pc:spChg chg="mod">
          <ac:chgData name="Zuggal, Anna" userId="00d25a3c-6a17-4b05-98d9-0845cd53bef7" providerId="ADAL" clId="{910EE7C2-1A05-4AF2-8F1F-88FC6B2274D1}" dt="2026-03-27T12:23:11.766" v="128" actId="14100"/>
          <ac:spMkLst>
            <pc:docMk/>
            <pc:sldMk cId="2948476861" sldId="539"/>
            <ac:spMk id="12" creationId="{96ED180D-D4A3-6107-F324-FD59AD643C2A}"/>
          </ac:spMkLst>
        </pc:spChg>
      </pc:sldChg>
      <pc:sldChg chg="addSp delSp modSp add mod modNotesTx">
        <pc:chgData name="Zuggal, Anna" userId="00d25a3c-6a17-4b05-98d9-0845cd53bef7" providerId="ADAL" clId="{910EE7C2-1A05-4AF2-8F1F-88FC6B2274D1}" dt="2026-04-01T15:20:43.283" v="2115"/>
        <pc:sldMkLst>
          <pc:docMk/>
          <pc:sldMk cId="1380885879" sldId="545"/>
        </pc:sldMkLst>
        <pc:spChg chg="mod">
          <ac:chgData name="Zuggal, Anna" userId="00d25a3c-6a17-4b05-98d9-0845cd53bef7" providerId="ADAL" clId="{910EE7C2-1A05-4AF2-8F1F-88FC6B2274D1}" dt="2026-03-30T08:03:17.295" v="392" actId="20577"/>
          <ac:spMkLst>
            <pc:docMk/>
            <pc:sldMk cId="1380885879" sldId="545"/>
            <ac:spMk id="2" creationId="{696AA90E-4624-2527-8358-0F106D408E12}"/>
          </ac:spMkLst>
        </pc:spChg>
        <pc:spChg chg="mod">
          <ac:chgData name="Zuggal, Anna" userId="00d25a3c-6a17-4b05-98d9-0845cd53bef7" providerId="ADAL" clId="{910EE7C2-1A05-4AF2-8F1F-88FC6B2274D1}" dt="2026-04-01T15:20:43.283" v="2115"/>
          <ac:spMkLst>
            <pc:docMk/>
            <pc:sldMk cId="1380885879" sldId="545"/>
            <ac:spMk id="3" creationId="{EAFF6FD4-70B6-E927-7467-D1C3F8830DA8}"/>
          </ac:spMkLst>
        </pc:spChg>
        <pc:spChg chg="mod">
          <ac:chgData name="Zuggal, Anna" userId="00d25a3c-6a17-4b05-98d9-0845cd53bef7" providerId="ADAL" clId="{910EE7C2-1A05-4AF2-8F1F-88FC6B2274D1}" dt="2026-03-27T12:28:45.595" v="178"/>
          <ac:spMkLst>
            <pc:docMk/>
            <pc:sldMk cId="1380885879" sldId="545"/>
            <ac:spMk id="122" creationId="{39B01B57-251F-752B-AED6-EA15DCD7EFB2}"/>
          </ac:spMkLst>
        </pc:spChg>
        <pc:cxnChg chg="add mod">
          <ac:chgData name="Zuggal, Anna" userId="00d25a3c-6a17-4b05-98d9-0845cd53bef7" providerId="ADAL" clId="{910EE7C2-1A05-4AF2-8F1F-88FC6B2274D1}" dt="2026-03-30T08:03:14.455" v="387" actId="14100"/>
          <ac:cxnSpMkLst>
            <pc:docMk/>
            <pc:sldMk cId="1380885879" sldId="545"/>
            <ac:cxnSpMk id="7" creationId="{F735F5AD-EDD6-3382-2C03-7DFD6388CDB7}"/>
          </ac:cxnSpMkLst>
        </pc:cxnChg>
      </pc:sldChg>
      <pc:sldChg chg="addSp delSp modSp add mod modNotesTx">
        <pc:chgData name="Zuggal, Anna" userId="00d25a3c-6a17-4b05-98d9-0845cd53bef7" providerId="ADAL" clId="{910EE7C2-1A05-4AF2-8F1F-88FC6B2274D1}" dt="2026-04-01T14:45:14.888" v="2082" actId="14826"/>
        <pc:sldMkLst>
          <pc:docMk/>
          <pc:sldMk cId="705552913" sldId="566"/>
        </pc:sldMkLst>
        <pc:spChg chg="mod">
          <ac:chgData name="Zuggal, Anna" userId="00d25a3c-6a17-4b05-98d9-0845cd53bef7" providerId="ADAL" clId="{910EE7C2-1A05-4AF2-8F1F-88FC6B2274D1}" dt="2026-03-27T12:35:45.068" v="204"/>
          <ac:spMkLst>
            <pc:docMk/>
            <pc:sldMk cId="705552913" sldId="566"/>
            <ac:spMk id="2" creationId="{2AFB628F-F586-FF01-81BA-5E38E45E2323}"/>
          </ac:spMkLst>
        </pc:spChg>
        <pc:spChg chg="mod">
          <ac:chgData name="Zuggal, Anna" userId="00d25a3c-6a17-4b05-98d9-0845cd53bef7" providerId="ADAL" clId="{910EE7C2-1A05-4AF2-8F1F-88FC6B2274D1}" dt="2026-03-27T12:38:34.732" v="254" actId="14100"/>
          <ac:spMkLst>
            <pc:docMk/>
            <pc:sldMk cId="705552913" sldId="566"/>
            <ac:spMk id="3" creationId="{F5FA8CE8-671B-D3A3-F950-BD887474118D}"/>
          </ac:spMkLst>
        </pc:spChg>
        <pc:spChg chg="mod">
          <ac:chgData name="Zuggal, Anna" userId="00d25a3c-6a17-4b05-98d9-0845cd53bef7" providerId="ADAL" clId="{910EE7C2-1A05-4AF2-8F1F-88FC6B2274D1}" dt="2026-04-01T14:45:14.888" v="2082" actId="14826"/>
          <ac:spMkLst>
            <pc:docMk/>
            <pc:sldMk cId="705552913" sldId="566"/>
            <ac:spMk id="4" creationId="{3E1A48E8-AF82-7E9B-0875-098808E142A7}"/>
          </ac:spMkLst>
        </pc:spChg>
      </pc:sldChg>
      <pc:sldChg chg="modSp add mod modNotesTx">
        <pc:chgData name="Zuggal, Anna" userId="00d25a3c-6a17-4b05-98d9-0845cd53bef7" providerId="ADAL" clId="{910EE7C2-1A05-4AF2-8F1F-88FC6B2274D1}" dt="2026-04-01T15:24:43.851" v="2118" actId="29295"/>
        <pc:sldMkLst>
          <pc:docMk/>
          <pc:sldMk cId="3976491637" sldId="578"/>
        </pc:sldMkLst>
        <pc:spChg chg="mod">
          <ac:chgData name="Zuggal, Anna" userId="00d25a3c-6a17-4b05-98d9-0845cd53bef7" providerId="ADAL" clId="{910EE7C2-1A05-4AF2-8F1F-88FC6B2274D1}" dt="2026-03-30T08:18:13.200" v="551"/>
          <ac:spMkLst>
            <pc:docMk/>
            <pc:sldMk cId="3976491637" sldId="578"/>
            <ac:spMk id="3" creationId="{4C098031-6AAC-5271-DA56-632BF1E57FDC}"/>
          </ac:spMkLst>
        </pc:spChg>
        <pc:spChg chg="mod">
          <ac:chgData name="Zuggal, Anna" userId="00d25a3c-6a17-4b05-98d9-0845cd53bef7" providerId="ADAL" clId="{910EE7C2-1A05-4AF2-8F1F-88FC6B2274D1}" dt="2026-04-01T14:51:19.727" v="2092" actId="20577"/>
          <ac:spMkLst>
            <pc:docMk/>
            <pc:sldMk cId="3976491637" sldId="578"/>
            <ac:spMk id="5" creationId="{E3C26A15-77D3-DE59-61B6-7999DE052FC0}"/>
          </ac:spMkLst>
        </pc:spChg>
        <pc:picChg chg="mod">
          <ac:chgData name="Zuggal, Anna" userId="00d25a3c-6a17-4b05-98d9-0845cd53bef7" providerId="ADAL" clId="{910EE7C2-1A05-4AF2-8F1F-88FC6B2274D1}" dt="2026-04-01T15:24:43.851" v="2118" actId="29295"/>
          <ac:picMkLst>
            <pc:docMk/>
            <pc:sldMk cId="3976491637" sldId="578"/>
            <ac:picMk id="7" creationId="{8C8C2450-412B-9FE0-38EC-2F19C123F47B}"/>
          </ac:picMkLst>
        </pc:picChg>
      </pc:sldChg>
      <pc:sldChg chg="addSp delSp modSp add mod ord modNotesTx">
        <pc:chgData name="Zuggal, Anna" userId="00d25a3c-6a17-4b05-98d9-0845cd53bef7" providerId="ADAL" clId="{910EE7C2-1A05-4AF2-8F1F-88FC6B2274D1}" dt="2026-04-01T14:37:24.061" v="2050" actId="478"/>
        <pc:sldMkLst>
          <pc:docMk/>
          <pc:sldMk cId="2096242507" sldId="592"/>
        </pc:sldMkLst>
        <pc:spChg chg="mod">
          <ac:chgData name="Zuggal, Anna" userId="00d25a3c-6a17-4b05-98d9-0845cd53bef7" providerId="ADAL" clId="{910EE7C2-1A05-4AF2-8F1F-88FC6B2274D1}" dt="2026-03-30T08:24:00.134" v="589" actId="20577"/>
          <ac:spMkLst>
            <pc:docMk/>
            <pc:sldMk cId="2096242507" sldId="592"/>
            <ac:spMk id="2" creationId="{F92BED8D-8140-FBEB-421A-5FB36258DA98}"/>
          </ac:spMkLst>
        </pc:spChg>
        <pc:graphicFrameChg chg="mod modGraphic">
          <ac:chgData name="Zuggal, Anna" userId="00d25a3c-6a17-4b05-98d9-0845cd53bef7" providerId="ADAL" clId="{910EE7C2-1A05-4AF2-8F1F-88FC6B2274D1}" dt="2026-03-30T08:58:32.774" v="1644" actId="1076"/>
          <ac:graphicFrameMkLst>
            <pc:docMk/>
            <pc:sldMk cId="2096242507" sldId="592"/>
            <ac:graphicFrameMk id="5" creationId="{34E8D4DE-3E39-D151-3A2A-E5D647E373CF}"/>
          </ac:graphicFrameMkLst>
        </pc:graphicFrameChg>
      </pc:sldChg>
      <pc:sldChg chg="modSp mod ord modNotesTx">
        <pc:chgData name="Zuggal, Anna" userId="00d25a3c-6a17-4b05-98d9-0845cd53bef7" providerId="ADAL" clId="{910EE7C2-1A05-4AF2-8F1F-88FC6B2274D1}" dt="2026-03-30T11:16:15.099" v="2012" actId="2711"/>
        <pc:sldMkLst>
          <pc:docMk/>
          <pc:sldMk cId="2514522286" sldId="594"/>
        </pc:sldMkLst>
        <pc:spChg chg="mod">
          <ac:chgData name="Zuggal, Anna" userId="00d25a3c-6a17-4b05-98d9-0845cd53bef7" providerId="ADAL" clId="{910EE7C2-1A05-4AF2-8F1F-88FC6B2274D1}" dt="2026-03-27T12:32:42.327" v="197" actId="27636"/>
          <ac:spMkLst>
            <pc:docMk/>
            <pc:sldMk cId="2514522286" sldId="594"/>
            <ac:spMk id="2" creationId="{3344FED0-DA99-2014-C992-143D47EEA6C3}"/>
          </ac:spMkLst>
        </pc:spChg>
        <pc:spChg chg="mod">
          <ac:chgData name="Zuggal, Anna" userId="00d25a3c-6a17-4b05-98d9-0845cd53bef7" providerId="ADAL" clId="{910EE7C2-1A05-4AF2-8F1F-88FC6B2274D1}" dt="2026-03-30T08:09:48.544" v="526" actId="2711"/>
          <ac:spMkLst>
            <pc:docMk/>
            <pc:sldMk cId="2514522286" sldId="594"/>
            <ac:spMk id="5" creationId="{5F95A111-DFB1-568D-99BF-B158D3D1CE59}"/>
          </ac:spMkLst>
        </pc:spChg>
        <pc:spChg chg="mod">
          <ac:chgData name="Zuggal, Anna" userId="00d25a3c-6a17-4b05-98d9-0845cd53bef7" providerId="ADAL" clId="{910EE7C2-1A05-4AF2-8F1F-88FC6B2274D1}" dt="2026-03-27T12:31:23.783" v="195" actId="20577"/>
          <ac:spMkLst>
            <pc:docMk/>
            <pc:sldMk cId="2514522286" sldId="594"/>
            <ac:spMk id="6" creationId="{ABEA2931-1154-AB60-4B7B-F74DFBCCDB56}"/>
          </ac:spMkLst>
        </pc:spChg>
      </pc:sldChg>
      <pc:sldChg chg="modSp mod modNotesTx">
        <pc:chgData name="Zuggal, Anna" userId="00d25a3c-6a17-4b05-98d9-0845cd53bef7" providerId="ADAL" clId="{910EE7C2-1A05-4AF2-8F1F-88FC6B2274D1}" dt="2026-03-30T11:18:17.765" v="2024" actId="20577"/>
        <pc:sldMkLst>
          <pc:docMk/>
          <pc:sldMk cId="1155785750" sldId="595"/>
        </pc:sldMkLst>
        <pc:picChg chg="mod">
          <ac:chgData name="Zuggal, Anna" userId="00d25a3c-6a17-4b05-98d9-0845cd53bef7" providerId="ADAL" clId="{910EE7C2-1A05-4AF2-8F1F-88FC6B2274D1}" dt="2026-03-30T09:49:19.851" v="1954" actId="1076"/>
          <ac:picMkLst>
            <pc:docMk/>
            <pc:sldMk cId="1155785750" sldId="595"/>
            <ac:picMk id="6" creationId="{37B63A0A-F33A-404A-7351-338518A2B074}"/>
          </ac:picMkLst>
        </pc:picChg>
      </pc:sldChg>
      <pc:sldChg chg="modNotesTx">
        <pc:chgData name="Zuggal, Anna" userId="00d25a3c-6a17-4b05-98d9-0845cd53bef7" providerId="ADAL" clId="{910EE7C2-1A05-4AF2-8F1F-88FC6B2274D1}" dt="2026-03-30T11:17:56.823" v="2021" actId="2711"/>
        <pc:sldMkLst>
          <pc:docMk/>
          <pc:sldMk cId="2804089827" sldId="597"/>
        </pc:sldMkLst>
      </pc:sldChg>
      <pc:sldChg chg="modSp mod modCm modNotesTx">
        <pc:chgData name="Zuggal, Anna" userId="00d25a3c-6a17-4b05-98d9-0845cd53bef7" providerId="ADAL" clId="{910EE7C2-1A05-4AF2-8F1F-88FC6B2274D1}" dt="2026-03-30T11:14:04.092" v="1997" actId="2711"/>
        <pc:sldMkLst>
          <pc:docMk/>
          <pc:sldMk cId="280632462" sldId="60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Zuggal, Anna" userId="00d25a3c-6a17-4b05-98d9-0845cd53bef7" providerId="ADAL" clId="{910EE7C2-1A05-4AF2-8F1F-88FC6B2274D1}" dt="2026-02-24T08:46:56.390" v="32" actId="20577"/>
              <pc2:cmMkLst xmlns:pc2="http://schemas.microsoft.com/office/powerpoint/2019/9/main/command">
                <pc:docMk/>
                <pc:sldMk cId="280632462" sldId="605"/>
                <pc2:cmMk id="{141974E9-33FE-4887-AEFD-063A4B4483E3}"/>
              </pc2:cmMkLst>
            </pc226:cmChg>
          </p:ext>
        </pc:extLst>
      </pc:sldChg>
      <pc:sldChg chg="addSp delSp modSp mod modClrScheme chgLayout">
        <pc:chgData name="Zuggal, Anna" userId="00d25a3c-6a17-4b05-98d9-0845cd53bef7" providerId="ADAL" clId="{910EE7C2-1A05-4AF2-8F1F-88FC6B2274D1}" dt="2026-03-27T12:26:47.798" v="174"/>
        <pc:sldMkLst>
          <pc:docMk/>
          <pc:sldMk cId="3210840344" sldId="606"/>
        </pc:sldMkLst>
        <pc:spChg chg="mod ord">
          <ac:chgData name="Zuggal, Anna" userId="00d25a3c-6a17-4b05-98d9-0845cd53bef7" providerId="ADAL" clId="{910EE7C2-1A05-4AF2-8F1F-88FC6B2274D1}" dt="2026-03-27T12:26:47.798" v="174"/>
          <ac:spMkLst>
            <pc:docMk/>
            <pc:sldMk cId="3210840344" sldId="606"/>
            <ac:spMk id="2" creationId="{54B5D3AC-2D08-F714-07BE-36C6257CF5E4}"/>
          </ac:spMkLst>
        </pc:spChg>
        <pc:spChg chg="mod ord">
          <ac:chgData name="Zuggal, Anna" userId="00d25a3c-6a17-4b05-98d9-0845cd53bef7" providerId="ADAL" clId="{910EE7C2-1A05-4AF2-8F1F-88FC6B2274D1}" dt="2026-03-27T12:26:39.331" v="173"/>
          <ac:spMkLst>
            <pc:docMk/>
            <pc:sldMk cId="3210840344" sldId="606"/>
            <ac:spMk id="3" creationId="{286E9AEE-EEBD-D779-43C3-B9344931A607}"/>
          </ac:spMkLst>
        </pc:spChg>
      </pc:sldChg>
      <pc:sldChg chg="addSp delSp modSp add mod modNotesTx">
        <pc:chgData name="Zuggal, Anna" userId="00d25a3c-6a17-4b05-98d9-0845cd53bef7" providerId="ADAL" clId="{910EE7C2-1A05-4AF2-8F1F-88FC6B2274D1}" dt="2026-04-08T13:41:43.741" v="2296" actId="1036"/>
        <pc:sldMkLst>
          <pc:docMk/>
          <pc:sldMk cId="1239898839" sldId="608"/>
        </pc:sldMkLst>
        <pc:spChg chg="mod">
          <ac:chgData name="Zuggal, Anna" userId="00d25a3c-6a17-4b05-98d9-0845cd53bef7" providerId="ADAL" clId="{910EE7C2-1A05-4AF2-8F1F-88FC6B2274D1}" dt="2026-03-27T12:24:50.768" v="171" actId="20577"/>
          <ac:spMkLst>
            <pc:docMk/>
            <pc:sldMk cId="1239898839" sldId="608"/>
            <ac:spMk id="2" creationId="{85217B40-91BC-D726-7B13-B68047D448DE}"/>
          </ac:spMkLst>
        </pc:spChg>
        <pc:spChg chg="add mod">
          <ac:chgData name="Zuggal, Anna" userId="00d25a3c-6a17-4b05-98d9-0845cd53bef7" providerId="ADAL" clId="{910EE7C2-1A05-4AF2-8F1F-88FC6B2274D1}" dt="2026-04-07T13:56:08.600" v="2247" actId="20577"/>
          <ac:spMkLst>
            <pc:docMk/>
            <pc:sldMk cId="1239898839" sldId="608"/>
            <ac:spMk id="9" creationId="{44621CB9-D6A9-8A8B-4240-C72B96D97E1D}"/>
          </ac:spMkLst>
        </pc:spChg>
        <pc:picChg chg="add mod ord">
          <ac:chgData name="Zuggal, Anna" userId="00d25a3c-6a17-4b05-98d9-0845cd53bef7" providerId="ADAL" clId="{910EE7C2-1A05-4AF2-8F1F-88FC6B2274D1}" dt="2026-04-08T13:41:43.741" v="2296" actId="1036"/>
          <ac:picMkLst>
            <pc:docMk/>
            <pc:sldMk cId="1239898839" sldId="608"/>
            <ac:picMk id="5" creationId="{0D9FE2E6-5D83-82D3-AF37-D85AF86E16BC}"/>
          </ac:picMkLst>
        </pc:picChg>
        <pc:picChg chg="add mod">
          <ac:chgData name="Zuggal, Anna" userId="00d25a3c-6a17-4b05-98d9-0845cd53bef7" providerId="ADAL" clId="{910EE7C2-1A05-4AF2-8F1F-88FC6B2274D1}" dt="2026-04-08T13:41:43.741" v="2296" actId="1036"/>
          <ac:picMkLst>
            <pc:docMk/>
            <pc:sldMk cId="1239898839" sldId="608"/>
            <ac:picMk id="6" creationId="{64B500B2-3C8F-3AA6-4EBA-1637C4A3548B}"/>
          </ac:picMkLst>
        </pc:picChg>
        <pc:picChg chg="add mod">
          <ac:chgData name="Zuggal, Anna" userId="00d25a3c-6a17-4b05-98d9-0845cd53bef7" providerId="ADAL" clId="{910EE7C2-1A05-4AF2-8F1F-88FC6B2274D1}" dt="2026-03-30T09:18:18.927" v="1681"/>
          <ac:picMkLst>
            <pc:docMk/>
            <pc:sldMk cId="1239898839" sldId="608"/>
            <ac:picMk id="7" creationId="{B19F1EFC-FC57-CBEB-5A76-9219EDDFF866}"/>
          </ac:picMkLst>
        </pc:picChg>
      </pc:sldChg>
      <pc:sldChg chg="modSp add mod modNotesTx">
        <pc:chgData name="Zuggal, Anna" userId="00d25a3c-6a17-4b05-98d9-0845cd53bef7" providerId="ADAL" clId="{910EE7C2-1A05-4AF2-8F1F-88FC6B2274D1}" dt="2026-04-01T15:20:17.533" v="2114" actId="14826"/>
        <pc:sldMkLst>
          <pc:docMk/>
          <pc:sldMk cId="1288700697" sldId="609"/>
        </pc:sldMkLst>
        <pc:spChg chg="mod">
          <ac:chgData name="Zuggal, Anna" userId="00d25a3c-6a17-4b05-98d9-0845cd53bef7" providerId="ADAL" clId="{910EE7C2-1A05-4AF2-8F1F-88FC6B2274D1}" dt="2026-03-27T12:29:40.999" v="180"/>
          <ac:spMkLst>
            <pc:docMk/>
            <pc:sldMk cId="1288700697" sldId="609"/>
            <ac:spMk id="2" creationId="{06AFDFCF-7DD1-ECE6-AF46-5B5BBACF9176}"/>
          </ac:spMkLst>
        </pc:spChg>
        <pc:spChg chg="mod">
          <ac:chgData name="Zuggal, Anna" userId="00d25a3c-6a17-4b05-98d9-0845cd53bef7" providerId="ADAL" clId="{910EE7C2-1A05-4AF2-8F1F-88FC6B2274D1}" dt="2026-04-01T15:20:17.533" v="2114" actId="14826"/>
          <ac:spMkLst>
            <pc:docMk/>
            <pc:sldMk cId="1288700697" sldId="609"/>
            <ac:spMk id="3" creationId="{80352DC4-C5DE-2590-CC24-730B0FDD0708}"/>
          </ac:spMkLst>
        </pc:spChg>
        <pc:spChg chg="mod">
          <ac:chgData name="Zuggal, Anna" userId="00d25a3c-6a17-4b05-98d9-0845cd53bef7" providerId="ADAL" clId="{910EE7C2-1A05-4AF2-8F1F-88FC6B2274D1}" dt="2026-03-27T12:30:04.177" v="184" actId="20577"/>
          <ac:spMkLst>
            <pc:docMk/>
            <pc:sldMk cId="1288700697" sldId="609"/>
            <ac:spMk id="8" creationId="{28B90EFA-A8DF-CFCF-6459-2EADD4775F80}"/>
          </ac:spMkLst>
        </pc:spChg>
      </pc:sldChg>
      <pc:sldChg chg="delSp modSp add mod modNotesTx">
        <pc:chgData name="Zuggal, Anna" userId="00d25a3c-6a17-4b05-98d9-0845cd53bef7" providerId="ADAL" clId="{910EE7C2-1A05-4AF2-8F1F-88FC6B2274D1}" dt="2026-03-30T11:13:46.069" v="1996" actId="2711"/>
        <pc:sldMkLst>
          <pc:docMk/>
          <pc:sldMk cId="1959486535" sldId="610"/>
        </pc:sldMkLst>
        <pc:spChg chg="mod">
          <ac:chgData name="Zuggal, Anna" userId="00d25a3c-6a17-4b05-98d9-0845cd53bef7" providerId="ADAL" clId="{910EE7C2-1A05-4AF2-8F1F-88FC6B2274D1}" dt="2026-03-30T08:15:30.522" v="532" actId="255"/>
          <ac:spMkLst>
            <pc:docMk/>
            <pc:sldMk cId="1959486535" sldId="610"/>
            <ac:spMk id="4" creationId="{F237B317-3675-97F0-76B1-7A523B15DFB3}"/>
          </ac:spMkLst>
        </pc:spChg>
        <pc:spChg chg="mod">
          <ac:chgData name="Zuggal, Anna" userId="00d25a3c-6a17-4b05-98d9-0845cd53bef7" providerId="ADAL" clId="{910EE7C2-1A05-4AF2-8F1F-88FC6B2274D1}" dt="2026-03-30T09:19:01.606" v="1685" actId="2711"/>
          <ac:spMkLst>
            <pc:docMk/>
            <pc:sldMk cId="1959486535" sldId="610"/>
            <ac:spMk id="7" creationId="{82DB35BD-B91C-34AF-E331-9F3BFE9BFBA9}"/>
          </ac:spMkLst>
        </pc:spChg>
      </pc:sldChg>
      <pc:sldChg chg="addSp delSp modSp add mod modNotesTx">
        <pc:chgData name="Zuggal, Anna" userId="00d25a3c-6a17-4b05-98d9-0845cd53bef7" providerId="ADAL" clId="{910EE7C2-1A05-4AF2-8F1F-88FC6B2274D1}" dt="2026-03-30T11:16:38.031" v="2014" actId="2711"/>
        <pc:sldMkLst>
          <pc:docMk/>
          <pc:sldMk cId="2482508768" sldId="611"/>
        </pc:sldMkLst>
        <pc:spChg chg="add mod">
          <ac:chgData name="Zuggal, Anna" userId="00d25a3c-6a17-4b05-98d9-0845cd53bef7" providerId="ADAL" clId="{910EE7C2-1A05-4AF2-8F1F-88FC6B2274D1}" dt="2026-03-30T09:36:57.759" v="1759" actId="20577"/>
          <ac:spMkLst>
            <pc:docMk/>
            <pc:sldMk cId="2482508768" sldId="611"/>
            <ac:spMk id="6" creationId="{F4FA9B46-6216-D0B4-CE13-8550DA273399}"/>
          </ac:spMkLst>
        </pc:spChg>
        <pc:spChg chg="add mod">
          <ac:chgData name="Zuggal, Anna" userId="00d25a3c-6a17-4b05-98d9-0845cd53bef7" providerId="ADAL" clId="{910EE7C2-1A05-4AF2-8F1F-88FC6B2274D1}" dt="2026-03-30T09:01:15.894" v="1676" actId="2711"/>
          <ac:spMkLst>
            <pc:docMk/>
            <pc:sldMk cId="2482508768" sldId="611"/>
            <ac:spMk id="11" creationId="{F09659C6-8ADA-EC19-5E8B-A0EA33AC4181}"/>
          </ac:spMkLst>
        </pc:spChg>
      </pc:sldChg>
      <pc:sldChg chg="modSp add mod modCm modNotesTx">
        <pc:chgData name="Zuggal, Anna" userId="00d25a3c-6a17-4b05-98d9-0845cd53bef7" providerId="ADAL" clId="{910EE7C2-1A05-4AF2-8F1F-88FC6B2274D1}" dt="2026-04-08T14:44:01.068" v="2324" actId="20577"/>
        <pc:sldMkLst>
          <pc:docMk/>
          <pc:sldMk cId="1972014592" sldId="613"/>
        </pc:sldMkLst>
        <pc:spChg chg="mod">
          <ac:chgData name="Zuggal, Anna" userId="00d25a3c-6a17-4b05-98d9-0845cd53bef7" providerId="ADAL" clId="{910EE7C2-1A05-4AF2-8F1F-88FC6B2274D1}" dt="2026-03-30T08:25:01.382" v="618" actId="20577"/>
          <ac:spMkLst>
            <pc:docMk/>
            <pc:sldMk cId="1972014592" sldId="613"/>
            <ac:spMk id="2" creationId="{139C5751-84DF-CF64-12CA-3BAF944D9F6F}"/>
          </ac:spMkLst>
        </pc:spChg>
        <pc:spChg chg="mod">
          <ac:chgData name="Zuggal, Anna" userId="00d25a3c-6a17-4b05-98d9-0845cd53bef7" providerId="ADAL" clId="{910EE7C2-1A05-4AF2-8F1F-88FC6B2274D1}" dt="2026-04-08T14:44:01.068" v="2324" actId="20577"/>
          <ac:spMkLst>
            <pc:docMk/>
            <pc:sldMk cId="1972014592" sldId="613"/>
            <ac:spMk id="3" creationId="{9DCD6464-0E76-2760-B36F-AE25990C4CF4}"/>
          </ac:spMkLst>
        </pc:spChg>
        <pc:picChg chg="mod">
          <ac:chgData name="Zuggal, Anna" userId="00d25a3c-6a17-4b05-98d9-0845cd53bef7" providerId="ADAL" clId="{910EE7C2-1A05-4AF2-8F1F-88FC6B2274D1}" dt="2026-04-01T15:21:44.730" v="2117" actId="14826"/>
          <ac:picMkLst>
            <pc:docMk/>
            <pc:sldMk cId="1972014592" sldId="613"/>
            <ac:picMk id="6" creationId="{EB25F002-4758-DFA0-B286-C3A25B9C980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Zuggal, Anna" userId="00d25a3c-6a17-4b05-98d9-0845cd53bef7" providerId="ADAL" clId="{910EE7C2-1A05-4AF2-8F1F-88FC6B2274D1}" dt="2026-04-08T14:44:01.068" v="2324" actId="20577"/>
              <pc2:cmMkLst xmlns:pc2="http://schemas.microsoft.com/office/powerpoint/2019/9/main/command">
                <pc:docMk/>
                <pc:sldMk cId="1972014592" sldId="613"/>
                <pc2:cmMk id="{9D24A014-7070-4122-842C-9709C41ACC33}"/>
              </pc2:cmMkLst>
            </pc226:cmChg>
          </p:ext>
        </pc:extLst>
      </pc:sldChg>
      <pc:sldChg chg="addSp delSp modSp add mod modNotesTx">
        <pc:chgData name="Zuggal, Anna" userId="00d25a3c-6a17-4b05-98d9-0845cd53bef7" providerId="ADAL" clId="{910EE7C2-1A05-4AF2-8F1F-88FC6B2274D1}" dt="2026-04-08T14:28:44.394" v="2309" actId="20577"/>
        <pc:sldMkLst>
          <pc:docMk/>
          <pc:sldMk cId="3834862177" sldId="614"/>
        </pc:sldMkLst>
        <pc:spChg chg="mod">
          <ac:chgData name="Zuggal, Anna" userId="00d25a3c-6a17-4b05-98d9-0845cd53bef7" providerId="ADAL" clId="{910EE7C2-1A05-4AF2-8F1F-88FC6B2274D1}" dt="2026-03-30T09:54:35.264" v="1992" actId="20577"/>
          <ac:spMkLst>
            <pc:docMk/>
            <pc:sldMk cId="3834862177" sldId="614"/>
            <ac:spMk id="2" creationId="{2CE446F6-0C1B-C6F0-FB7F-99E25102E924}"/>
          </ac:spMkLst>
        </pc:spChg>
        <pc:spChg chg="mod">
          <ac:chgData name="Zuggal, Anna" userId="00d25a3c-6a17-4b05-98d9-0845cd53bef7" providerId="ADAL" clId="{910EE7C2-1A05-4AF2-8F1F-88FC6B2274D1}" dt="2026-04-08T14:28:44.394" v="2309" actId="20577"/>
          <ac:spMkLst>
            <pc:docMk/>
            <pc:sldMk cId="3834862177" sldId="614"/>
            <ac:spMk id="4" creationId="{A90846AF-EB91-F7EB-C1FA-2643FCD67589}"/>
          </ac:spMkLst>
        </pc:spChg>
        <pc:spChg chg="add mod">
          <ac:chgData name="Zuggal, Anna" userId="00d25a3c-6a17-4b05-98d9-0845cd53bef7" providerId="ADAL" clId="{910EE7C2-1A05-4AF2-8F1F-88FC6B2274D1}" dt="2026-03-30T09:50:11.114" v="1961" actId="1076"/>
          <ac:spMkLst>
            <pc:docMk/>
            <pc:sldMk cId="3834862177" sldId="614"/>
            <ac:spMk id="8" creationId="{BAD6204D-CF04-9D9C-E671-DBA1D88246AD}"/>
          </ac:spMkLst>
        </pc:spChg>
        <pc:spChg chg="mod">
          <ac:chgData name="Zuggal, Anna" userId="00d25a3c-6a17-4b05-98d9-0845cd53bef7" providerId="ADAL" clId="{910EE7C2-1A05-4AF2-8F1F-88FC6B2274D1}" dt="2026-03-30T09:40:00.144" v="1792" actId="1076"/>
          <ac:spMkLst>
            <pc:docMk/>
            <pc:sldMk cId="3834862177" sldId="614"/>
            <ac:spMk id="9" creationId="{9D7879D3-EA08-D335-5884-4DDD1D38953D}"/>
          </ac:spMkLst>
        </pc:spChg>
      </pc:sldChg>
      <pc:sldChg chg="addSp modSp add mod modNotesTx">
        <pc:chgData name="Zuggal, Anna" userId="00d25a3c-6a17-4b05-98d9-0845cd53bef7" providerId="ADAL" clId="{910EE7C2-1A05-4AF2-8F1F-88FC6B2274D1}" dt="2026-04-01T15:21:27.044" v="2116" actId="14826"/>
        <pc:sldMkLst>
          <pc:docMk/>
          <pc:sldMk cId="1869207820" sldId="616"/>
        </pc:sldMkLst>
        <pc:spChg chg="mod">
          <ac:chgData name="Zuggal, Anna" userId="00d25a3c-6a17-4b05-98d9-0845cd53bef7" providerId="ADAL" clId="{910EE7C2-1A05-4AF2-8F1F-88FC6B2274D1}" dt="2026-03-30T09:47:26.219" v="1919" actId="2711"/>
          <ac:spMkLst>
            <pc:docMk/>
            <pc:sldMk cId="1869207820" sldId="616"/>
            <ac:spMk id="2" creationId="{5BD82D37-96C9-BD4F-D4A4-8265A5F315F1}"/>
          </ac:spMkLst>
        </pc:spChg>
        <pc:spChg chg="mod">
          <ac:chgData name="Zuggal, Anna" userId="00d25a3c-6a17-4b05-98d9-0845cd53bef7" providerId="ADAL" clId="{910EE7C2-1A05-4AF2-8F1F-88FC6B2274D1}" dt="2026-03-30T09:50:30.187" v="1963" actId="14100"/>
          <ac:spMkLst>
            <pc:docMk/>
            <pc:sldMk cId="1869207820" sldId="616"/>
            <ac:spMk id="3" creationId="{19A8330B-2C9A-3DDF-7B76-8E737FCC2B24}"/>
          </ac:spMkLst>
        </pc:spChg>
        <pc:spChg chg="add mod">
          <ac:chgData name="Zuggal, Anna" userId="00d25a3c-6a17-4b05-98d9-0845cd53bef7" providerId="ADAL" clId="{910EE7C2-1A05-4AF2-8F1F-88FC6B2274D1}" dt="2026-04-01T14:28:59.497" v="2043" actId="20577"/>
          <ac:spMkLst>
            <pc:docMk/>
            <pc:sldMk cId="1869207820" sldId="616"/>
            <ac:spMk id="7" creationId="{CB9AE02F-A084-60DC-0AAB-D98B4B849B7E}"/>
          </ac:spMkLst>
        </pc:spChg>
        <pc:picChg chg="mod">
          <ac:chgData name="Zuggal, Anna" userId="00d25a3c-6a17-4b05-98d9-0845cd53bef7" providerId="ADAL" clId="{910EE7C2-1A05-4AF2-8F1F-88FC6B2274D1}" dt="2026-04-01T15:21:27.044" v="2116" actId="14826"/>
          <ac:picMkLst>
            <pc:docMk/>
            <pc:sldMk cId="1869207820" sldId="616"/>
            <ac:picMk id="6" creationId="{299DE3F4-F4A7-B73F-9AC7-5F63427F0A83}"/>
          </ac:picMkLst>
        </pc:picChg>
      </pc:sldChg>
    </pc:docChg>
  </pc:docChgLst>
  <pc:docChgLst>
    <pc:chgData name="Schmidt, Johannes" userId="S::johannes.schmidt0_hm.edu#ext#@fraunhofer.onmicrosoft.com::05fc1c83-5cce-494d-bac9-4829d938c65a" providerId="AD" clId="Web-{58742D81-A6FD-0A7B-7FC7-DB06152F0A7E}"/>
    <pc:docChg chg="modSld">
      <pc:chgData name="Schmidt, Johannes" userId="S::johannes.schmidt0_hm.edu#ext#@fraunhofer.onmicrosoft.com::05fc1c83-5cce-494d-bac9-4829d938c65a" providerId="AD" clId="Web-{58742D81-A6FD-0A7B-7FC7-DB06152F0A7E}" dt="2026-04-17T08:29:52.322" v="1"/>
      <pc:docMkLst>
        <pc:docMk/>
      </pc:docMkLst>
      <pc:sldChg chg="modSp">
        <pc:chgData name="Schmidt, Johannes" userId="S::johannes.schmidt0_hm.edu#ext#@fraunhofer.onmicrosoft.com::05fc1c83-5cce-494d-bac9-4829d938c65a" providerId="AD" clId="Web-{58742D81-A6FD-0A7B-7FC7-DB06152F0A7E}" dt="2026-04-17T08:29:52.322" v="1"/>
        <pc:sldMkLst>
          <pc:docMk/>
          <pc:sldMk cId="2096242507" sldId="592"/>
        </pc:sldMkLst>
        <pc:graphicFrameChg chg="modGraphic">
          <ac:chgData name="Schmidt, Johannes" userId="S::johannes.schmidt0_hm.edu#ext#@fraunhofer.onmicrosoft.com::05fc1c83-5cce-494d-bac9-4829d938c65a" providerId="AD" clId="Web-{58742D81-A6FD-0A7B-7FC7-DB06152F0A7E}" dt="2026-04-17T08:29:52.322" v="1"/>
          <ac:graphicFrameMkLst>
            <pc:docMk/>
            <pc:sldMk cId="2096242507" sldId="592"/>
            <ac:graphicFrameMk id="5" creationId="{34E8D4DE-3E39-D151-3A2A-E5D647E373CF}"/>
          </ac:graphicFrameMkLst>
        </pc:graphicFrameChg>
      </pc:sldChg>
    </pc:docChg>
  </pc:docChgLst>
</pc:chgInfo>
</file>

<file path=ppt/comments/modernComment_253_44E3E41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F12EAEA-8F81-495C-B4BF-EEB9754EB8BB}" authorId="{5A501A0A-F34E-A637-1DF5-647C6ABCCA61}" status="resolved" created="2026-04-08T12:34:59.79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155785750" sldId="595"/>
      <ac:spMk id="3" creationId="{701FC612-D28B-528D-9C66-E19CA43790DA}"/>
      <ac:txMk cp="0" len="19">
        <ac:context len="20" hash="4047700490"/>
      </ac:txMk>
    </ac:txMkLst>
    <p188:pos x="4413849" y="963283"/>
    <p188:txBody>
      <a:bodyPr/>
      <a:lstStyle/>
      <a:p>
        <a:r>
          <a:rPr lang="en-US"/>
          <a:t>Welche Schreibweise?</a:t>
        </a:r>
      </a:p>
    </p188:txBody>
  </p188:cm>
</p188:cmLst>
</file>

<file path=ppt/comments/modernComment_255_A72303E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F269F57-D3D2-47F7-A379-BE7CA4DB7047}" authorId="{5A501A0A-F34E-A637-1DF5-647C6ABCCA61}" status="resolved" created="2026-04-08T12:34:41.171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804089827" sldId="597"/>
      <ac:spMk id="2" creationId="{9FD5045B-2AC5-8010-FAA6-4D18628BD290}"/>
      <ac:txMk cp="0" len="19">
        <ac:context len="20" hash="4047700490"/>
      </ac:txMk>
    </ac:txMkLst>
    <p188:pos x="2667000" y="560916"/>
    <p188:txBody>
      <a:bodyPr/>
      <a:lstStyle/>
      <a:p>
        <a:r>
          <a:rPr lang="en-US"/>
          <a:t>Welche Schreibweise?</a:t>
        </a:r>
      </a:p>
    </p188:txBody>
  </p188:cm>
</p188:cmLst>
</file>

<file path=ppt/comments/modernComment_265_758A8E0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D24A014-7070-4122-842C-9709C41ACC33}" authorId="{5A501A0A-F34E-A637-1DF5-647C6ABCCA61}" created="2026-04-08T12:34:25.87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972014592" sldId="613"/>
      <ac:spMk id="3" creationId="{9DCD6464-0E76-2760-B36F-AE25990C4CF4}"/>
      <ac:txMk cp="229" len="19">
        <ac:context len="339" hash="450354494"/>
      </ac:txMk>
    </ac:txMkLst>
    <p188:pos x="5477773" y="2228490"/>
    <p188:replyLst>
      <p188:reply id="{0AF6F736-488D-49EB-964B-257FC80EAA23}" authorId="{71905000-3E95-2653-2B36-D8DE3FA1A1D7}" created="2026-04-08T14:43:12.714">
        <p188:txBody>
          <a:bodyPr/>
          <a:lstStyle/>
          <a:p>
            <a:r>
              <a:rPr lang="de-DE"/>
              <a:t>Wir Nutzen How-might-we-Fragen und abgekürzt z.B. z.B. bei weiterer Nennung HMW-Fragen</a:t>
            </a:r>
          </a:p>
        </p188:txBody>
      </p188:reply>
    </p188:replyLst>
    <p188:txBody>
      <a:bodyPr/>
      <a:lstStyle/>
      <a:p>
        <a:r>
          <a:rPr lang="en-US"/>
          <a:t>Hallo Anna, welche Schreibweise nutzen wir für die "How Might We-Fragen"?  - siehe auch auf nächsten Folie 15</a:t>
        </a:r>
      </a:p>
    </p188:txBody>
  </p188:cm>
</p188:cmLst>
</file>

<file path=ppt/comments/modernComment_266_E4935A6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3F172C7-0E27-4898-9DD8-CB0FF3D62D51}" authorId="{5A501A0A-F34E-A637-1DF5-647C6ABCCA61}" status="resolved" created="2026-04-08T12:36:59.907" complete="100000">
    <pc:sldMkLst xmlns:pc="http://schemas.microsoft.com/office/powerpoint/2013/main/command">
      <pc:docMk/>
      <pc:sldMk cId="3834862177" sldId="614"/>
    </pc:sldMkLst>
    <p188:txBody>
      <a:bodyPr/>
      <a:lstStyle/>
      <a:p>
        <a:r>
          <a:rPr lang="en-US"/>
          <a:t>Muss bei "Lego-Sets" ein Copyright gesetzt werden?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C5E1127-A4AF-9ACD-C2A9-2D228935B5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F90B5DF-8EC0-14CF-4BEB-D117AE4500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301DC-7A83-4970-A490-F76A2FA7ABC5}" type="datetimeFigureOut">
              <a:rPr lang="de-DE" smtClean="0"/>
              <a:t>17.04.2026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D35592-A137-4298-524E-5C9193880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56607B7-A765-9D1F-7DB2-AB5CBB97F7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AD7F-2360-4449-988C-B9198978F0C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6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4067/S0718-27242018000400047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566F1-55F2-CF19-0342-184F47E81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8A01F34-CEB7-DE6E-1C5C-88F45C0CF7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F093AD2-9AF4-55F5-632D-6409AF67F9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Unser </a:t>
            </a: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Anliegen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: "Ideen in die Praxis </a:t>
            </a: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bringen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"</a:t>
            </a: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Unser Ziel: 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Ideen in die Praxis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bringen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Forschung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soll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konkrete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Wirkung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entfalten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– in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Unternehmen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und für die Gesellschaft.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Dafür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stärken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wir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die 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Zusammenarbeit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zwischen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Wissenschaft und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Wirtschaft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Was </a:t>
            </a: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wir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konkret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tun</a:t>
            </a: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Vernetzung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von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Forschenden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der 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Hochschule XY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mit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Innovationsverantwortlichen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aus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KMU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Gemeinsame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Arbeit an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realen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Praxisherausforderungen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/>
              </a:rPr>
              <a:t>Fokus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/>
              </a:rPr>
              <a:t> auf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/>
              </a:rPr>
              <a:t>Wissenstransfer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/>
              </a:rPr>
              <a:t> – schnell,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/>
              </a:rPr>
              <a:t>praxisnah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/>
              </a:rPr>
              <a:t>,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/>
              </a:rPr>
              <a:t>wirkungsorientiert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/>
              </a:rPr>
              <a:t>​</a:t>
            </a:r>
            <a:endParaRPr lang="en-US" dirty="0">
              <a:solidFill>
                <a:srgbClr val="444444"/>
              </a:solidFill>
              <a:latin typeface="Nunito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b="1" dirty="0">
              <a:solidFill>
                <a:srgbClr val="000000"/>
              </a:solidFill>
              <a:latin typeface="Nunito"/>
            </a:endParaRPr>
          </a:p>
          <a:p>
            <a:pPr marL="228600" indent="0" algn="l"/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/>
              </a:rPr>
              <a:t>Unser </a:t>
            </a: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/>
              </a:rPr>
              <a:t>missionsorientierter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/>
              </a:rPr>
              <a:t> Ansatz</a:t>
            </a:r>
            <a:r>
              <a:rPr lang="en-US" b="0" i="0" dirty="0">
                <a:solidFill>
                  <a:srgbClr val="444444"/>
                </a:solidFill>
                <a:effectLst/>
                <a:latin typeface="Nunito"/>
              </a:rPr>
              <a:t>​</a:t>
            </a:r>
            <a:endParaRPr lang="en-US" dirty="0"/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Orientierung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an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klaren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gesellschaftlichen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Zielen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statt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Gießkannenprinzip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Typische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Merkmale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: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Klares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Ziel /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Problemfokus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Interdisziplinarität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Langfristige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Wirkung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Öffentliches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Interesse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Zentrum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Starker Innovations- und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Veränderungswille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Hintergrund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: Die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missionsorientierte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Innovationspolitik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richtet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Innovation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gezielt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auf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große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gesellschaftliche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Herausforderungen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aus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– z. B.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Klimawandel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,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nachhaltige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Mobilität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,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digitale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Souveränität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oder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demografischer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Wandel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Ziel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ist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es,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konkrete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Lösungen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für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reale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Probleme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zu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entwickeln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– nicht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nur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Technologie um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ihrer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selbst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willen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Arbeitsweise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Workshop</a:t>
            </a: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Arbeit in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interdisziplinären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Teams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–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unterschiedliche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Perspektiven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führen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zu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ganzheitlicheren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und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innovativeren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Lösungen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Orientierung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an 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Design Thinking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: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Start immer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mit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dem Problem, nicht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mit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der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Lösung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Tiefes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Verständnis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des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Problemraums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Keine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vorschnellen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Lösungen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Entwicklung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von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umsetzbaren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Lösungsansätzen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en-US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Wie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sieht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dieser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strukturierte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Prozess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nun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konkret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aus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nächsten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Schritt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werfen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wir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einen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Blick auf den </a:t>
            </a:r>
            <a:r>
              <a:rPr lang="en-US" sz="1200" b="1" i="0" u="none" strike="noStrike" dirty="0" err="1">
                <a:solidFill>
                  <a:srgbClr val="000000"/>
                </a:solidFill>
                <a:effectLst/>
                <a:latin typeface="Nunito" pitchFamily="2" charset="0"/>
              </a:rPr>
              <a:t>Ablauf</a:t>
            </a:r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Nunito" pitchFamily="2" charset="0"/>
              </a:rPr>
              <a:t> des Workshops</a:t>
            </a:r>
            <a:endParaRPr lang="en-US" sz="1200" b="0" i="0" dirty="0">
              <a:solidFill>
                <a:srgbClr val="444444"/>
              </a:solidFill>
              <a:effectLst/>
              <a:latin typeface="Nunito" pitchFamily="2" charset="0"/>
            </a:endParaRPr>
          </a:p>
          <a:p>
            <a:pPr rtl="0" fontAlgn="base"/>
            <a:endParaRPr lang="de-DE" dirty="0">
              <a:solidFill>
                <a:srgbClr val="444444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0AFFAA-B8D9-D666-1A66-CF1FD2DBF1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3051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Wie geht es weiter? Vom Problem zum Ziel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Nach der intensiven Problemanalyse folgt nun der nächste Schritt: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Vom Problem zur klaren Zieldefinition.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Wir übersetzen Herausforderungen in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erste messbare Wirkungsziele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Leitfrage: </a:t>
            </a:r>
            <a:r>
              <a:rPr lang="de-DE" sz="1200" b="0" i="1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Welche minimale Wirkung muss eine Lösung erreichen?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Unser Vorgehen 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Wir arbeiten mit folgenden zentralen Elementen: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How Might </a:t>
            </a:r>
            <a:r>
              <a:rPr lang="de-DE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</a:t>
            </a: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(HMW)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Übersetzt in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konstruktive Gestaltungsfrage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Öffnet den Lösungsraum.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SMARTe</a:t>
            </a: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Ziele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Konkretisieren die gewünschte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Wirkung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(spezifisch, messbar, etc.).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Definieren, wann eine Lösung als erfolgreich gilt.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/>
              </a:rPr>
              <a:t>Mit HMW-Fragen und smarten Zieldefinitionen legen wir die Basis für die nächste Phase: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/>
              </a:rPr>
              <a:t>die Entwicklung konkreter Lösungsideen.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/>
              </a:rPr>
              <a:t>​</a:t>
            </a:r>
          </a:p>
          <a:p>
            <a:pPr algn="l" rtl="0">
              <a:buNone/>
            </a:pPr>
            <a:endParaRPr lang="de-DE" b="0" i="0">
              <a:solidFill>
                <a:srgbClr val="000000"/>
              </a:solidFill>
              <a:effectLst/>
              <a:latin typeface="Nunito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>
                <a:latin typeface="Nunito" pitchFamily="2" charset="0"/>
              </a:rPr>
              <a:t>Bildquellen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latin typeface="Nunito" pitchFamily="2" charset="0"/>
              </a:rPr>
              <a:t>Foto: </a:t>
            </a:r>
            <a:r>
              <a:rPr lang="de-DE" err="1">
                <a:latin typeface="Nunito" pitchFamily="2" charset="0"/>
              </a:rPr>
              <a:t>Unsplash</a:t>
            </a:r>
            <a:endParaRPr lang="de-DE">
              <a:latin typeface="Nunito" pitchFamily="2" charset="0"/>
            </a:endParaRP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6302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Vorgehen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Stakeholder-Bedarfe benennen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Bedürfnisse, Herausforderungen, Konflikte oder Pain Points berücksichtigen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Erste Lösungsansätze sammeln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HMW-Fragen formulieren, die den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Problemraum in Lösungsoptionen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überführen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Ergebnisse auf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Flipchart oder </a:t>
            </a:r>
            <a:r>
              <a:rPr lang="de-DE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Miroboard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dokumentieren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Die HMW-Fragen bilden nun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Basis für die Ideenphase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in der wir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erste Prototypen und Modelle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entwickeln.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945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cap="none" err="1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Hinweis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: Auf dieses </a:t>
            </a:r>
            <a:r>
              <a:rPr lang="en-US" sz="1200" b="0" i="0" u="none" strike="noStrike" cap="none" err="1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Arbeitsblatt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kann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zusätzlich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zurückgegriffen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Nunito"/>
                <a:ea typeface="Calibri"/>
                <a:sym typeface="Calibri"/>
              </a:rPr>
              <a:t> werden</a:t>
            </a:r>
            <a:r>
              <a:rPr lang="en-US">
                <a:latin typeface="Nunito"/>
              </a:rPr>
              <a:t>.</a:t>
            </a:r>
            <a:endParaRPr lang="en-US">
              <a:latin typeface="Nunito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1205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de-DE" b="1" i="0" u="none" strike="noStrike" err="1">
                <a:solidFill>
                  <a:srgbClr val="000000"/>
                </a:solidFill>
                <a:effectLst/>
                <a:latin typeface="Nunito"/>
              </a:rPr>
              <a:t>SMARTe</a:t>
            </a:r>
            <a:r>
              <a:rPr lang="de-DE" b="1" i="0" u="none" strike="noStrike">
                <a:solidFill>
                  <a:srgbClr val="000000"/>
                </a:solidFill>
                <a:effectLst/>
                <a:latin typeface="Nunito"/>
              </a:rPr>
              <a:t> Ziele festlegen </a:t>
            </a:r>
            <a:r>
              <a:rPr lang="en-US" b="0" i="0">
                <a:solidFill>
                  <a:srgbClr val="444444"/>
                </a:solidFill>
                <a:effectLst/>
                <a:latin typeface="Nunito"/>
              </a:rPr>
              <a:t>​</a:t>
            </a:r>
            <a:r>
              <a:rPr lang="en-US">
                <a:solidFill>
                  <a:srgbClr val="444444"/>
                </a:solidFill>
                <a:latin typeface="Nunito"/>
              </a:rPr>
              <a:t>(falls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gewünscht</a:t>
            </a:r>
            <a:r>
              <a:rPr lang="en-US">
                <a:solidFill>
                  <a:srgbClr val="444444"/>
                </a:solidFill>
                <a:latin typeface="Nunito"/>
              </a:rPr>
              <a:t>,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kann</a:t>
            </a:r>
            <a:r>
              <a:rPr lang="en-US">
                <a:solidFill>
                  <a:srgbClr val="444444"/>
                </a:solidFill>
                <a:latin typeface="Nunito"/>
              </a:rPr>
              <a:t>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hier</a:t>
            </a:r>
            <a:r>
              <a:rPr lang="en-US">
                <a:solidFill>
                  <a:srgbClr val="444444"/>
                </a:solidFill>
                <a:latin typeface="Nunito"/>
              </a:rPr>
              <a:t>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ergänzend</a:t>
            </a:r>
            <a:r>
              <a:rPr lang="en-US">
                <a:solidFill>
                  <a:srgbClr val="444444"/>
                </a:solidFill>
                <a:latin typeface="Nunito"/>
              </a:rPr>
              <a:t> das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Arbeitsblatt</a:t>
            </a:r>
            <a:r>
              <a:rPr lang="en-US">
                <a:solidFill>
                  <a:srgbClr val="444444"/>
                </a:solidFill>
                <a:latin typeface="Nunito"/>
              </a:rPr>
              <a:t>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zu</a:t>
            </a:r>
            <a:r>
              <a:rPr lang="en-US">
                <a:solidFill>
                  <a:srgbClr val="444444"/>
                </a:solidFill>
                <a:latin typeface="Nunito"/>
              </a:rPr>
              <a:t>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SMARTe</a:t>
            </a:r>
            <a:r>
              <a:rPr lang="en-US">
                <a:solidFill>
                  <a:srgbClr val="444444"/>
                </a:solidFill>
                <a:latin typeface="Nunito"/>
              </a:rPr>
              <a:t>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Ziele</a:t>
            </a:r>
            <a:r>
              <a:rPr lang="en-US">
                <a:solidFill>
                  <a:srgbClr val="444444"/>
                </a:solidFill>
                <a:latin typeface="Nunito"/>
              </a:rPr>
              <a:t> in den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Einzelmethoden</a:t>
            </a:r>
            <a:r>
              <a:rPr lang="en-US">
                <a:solidFill>
                  <a:srgbClr val="444444"/>
                </a:solidFill>
                <a:latin typeface="Nunito"/>
              </a:rPr>
              <a:t>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zur</a:t>
            </a:r>
            <a:r>
              <a:rPr lang="en-US">
                <a:solidFill>
                  <a:srgbClr val="444444"/>
                </a:solidFill>
                <a:latin typeface="Nunito"/>
              </a:rPr>
              <a:t> Define-Phase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verwendet</a:t>
            </a:r>
            <a:r>
              <a:rPr lang="en-US">
                <a:solidFill>
                  <a:srgbClr val="444444"/>
                </a:solidFill>
                <a:latin typeface="Nunito"/>
              </a:rPr>
              <a:t> </a:t>
            </a:r>
            <a:r>
              <a:rPr lang="en-US" err="1">
                <a:solidFill>
                  <a:srgbClr val="444444"/>
                </a:solidFill>
                <a:latin typeface="Nunito"/>
              </a:rPr>
              <a:t>werden</a:t>
            </a:r>
            <a:r>
              <a:rPr lang="en-US">
                <a:solidFill>
                  <a:srgbClr val="444444"/>
                </a:solidFill>
                <a:latin typeface="Nunito"/>
              </a:rPr>
              <a:t>)</a:t>
            </a:r>
            <a:endParaRPr lang="en-US" b="0" i="0">
              <a:solidFill>
                <a:srgbClr val="444444"/>
              </a:solidFill>
              <a:effectLst/>
              <a:latin typeface="Nunito" pitchFamily="2" charset="0"/>
            </a:endParaRP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Aufbauend auf Problem- und HMW-Analyse wandeln wir Erkenntnisse nun in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konkrete, überprüfbare Ziele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um.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Ziel: Lösungen sollen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klar, messbar und umsetzbar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sein.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/>
              </a:rPr>
              <a:t>Dafür nutzen wir die </a:t>
            </a:r>
            <a:r>
              <a:rPr lang="de-DE" sz="1200" b="1" i="0" u="none" strike="noStrike" err="1">
                <a:solidFill>
                  <a:srgbClr val="000000"/>
                </a:solidFill>
                <a:effectLst/>
                <a:latin typeface="Nunito"/>
              </a:rPr>
              <a:t>SMARTen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/>
              </a:rPr>
              <a:t> Kriterien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/>
              </a:rPr>
              <a:t>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 err="1">
                <a:solidFill>
                  <a:srgbClr val="000000"/>
                </a:solidFill>
                <a:effectLst/>
                <a:latin typeface="Nunito"/>
              </a:rPr>
              <a:t>SMARTe</a:t>
            </a:r>
            <a:r>
              <a:rPr lang="de-DE" b="1" i="0" u="none" strike="noStrike">
                <a:solidFill>
                  <a:srgbClr val="000000"/>
                </a:solidFill>
                <a:effectLst/>
                <a:latin typeface="Nunito"/>
              </a:rPr>
              <a:t> Kriterien</a:t>
            </a:r>
            <a:r>
              <a:rPr lang="de-DE" b="0" i="0">
                <a:solidFill>
                  <a:srgbClr val="444444"/>
                </a:solidFill>
                <a:effectLst/>
                <a:latin typeface="Nunito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Ursprung: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George T. Doran (1981)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– Prinzip für zielgerichtete Zieldefinition.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 gutes Ziel ist: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Spezifisch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– klar und eindeutig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Messbar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– Erfolge überprüfbar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Attraktiv / Akzeptiert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– motivierend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Realistisch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– erreichbar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Terminiert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– zeitlich definiert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marL="228600" indent="0"/>
            <a:endParaRPr lang="de-DE">
              <a:solidFill>
                <a:srgbClr val="444444"/>
              </a:solidFill>
              <a:latin typeface="Nunito"/>
            </a:endParaRP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Beispiele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„Ich möchte mehr Geld verdienen.“ → „Ich möchte innerhalb der nächsten 6 Monate drei neue Freelance-Projekte akquirieren.“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„Ich möchte fitter werden.“ → „Ich möchte meine 5-km-Zeit in 3 Monaten um 5 Minuten verbessern.“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„Ich sollte mein Netzwerk erweitern.“ → „Ich nehme bis Quartalsende an 5 branchenspezifischen Online-Veranstaltungen teil.“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Vorgehen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/>
              </a:rPr>
              <a:t>Formulieren Sie Ihre aus HMW-Fragen abgeleiteten Ziele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/>
              </a:rPr>
              <a:t>nach den </a:t>
            </a:r>
            <a:r>
              <a:rPr lang="de-DE" sz="1200" b="1" i="0" u="none" strike="noStrike" err="1">
                <a:solidFill>
                  <a:srgbClr val="000000"/>
                </a:solidFill>
                <a:effectLst/>
                <a:latin typeface="Nunito"/>
              </a:rPr>
              <a:t>SMARTen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/>
              </a:rPr>
              <a:t> Kriterien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/>
              </a:rPr>
              <a:t>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Jedes Ziel sollte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klar, messbar und überprüfbar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sein.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Mit diesen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klar definierten Zielen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legen wir die Grundlage für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Ideen- und Lösungsentwicklung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im nächsten Schritt.</a:t>
            </a:r>
            <a:endParaRPr lang="de-DE" sz="1200" b="0" i="0">
              <a:solidFill>
                <a:srgbClr val="444444"/>
              </a:solidFill>
              <a:effectLst/>
              <a:latin typeface="Nunito" pitchFamily="2" charset="0"/>
            </a:endParaRPr>
          </a:p>
          <a:p>
            <a:endParaRPr lang="de-DE"/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2314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8876B-B7DD-2B63-25F8-C793F0FBF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CD96570-5083-66D7-5054-6BDD7C0F89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9AD5CB0-EF5B-6712-443E-4A24FDDFA1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Hands-on: Ideen in die Praxis bringen (45 Min.)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Nach der Zieldefinition gehen wir nun in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konkrete Ideenentwicklung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ist es, Ideen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nicht nur zu diskutieren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sondern sie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sichtbar und greifbar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zu machen.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Wir arbeiten bewusst mit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einfachen, unvollständigen Modellen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– es geht um Denken mit den Händen, nicht um Perfektion.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der Übung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Entwicklung erster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Prototypen oder Ideenskizzen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Ideen werden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visuell und physisch erlebbar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Fokus auf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Schnelligkeit, Kreativität und Experimentieren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Vorgehen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Nutzen Sie die bereitgestellten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Bastelmaterialien oder Lego-Sets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Entwickeln Sie eine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erste Darstellung Ihrer Lösungsidee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Arbeiten Sie iterativ – lieber mehrere schnelle Ansätze als eine „perfekte“ Lösung.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Leitfragen zur Inspiration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Wie könnten wir das Problem aus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verschiedenen Perspektiven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lösen?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ist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naheliegende Lösung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– was wäre eine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radikale Alternative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Wie könnten wir mit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unkonventionellen Mitteln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vorgehen?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Welche Ideen entstehen aus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Intuition und spontanen Eingebungen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Wie lassen sich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bestehende Lösungen oder Technologien neu kombinieren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wäre möglich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ohne Budget- oder Technikbeschränkungen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Wie könnten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scheinbar widersprüchliche Ansätze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zusammenwirken?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Im Anschluss präsentieren die Gruppen ihre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Prototypen und Kernideen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/>
              </a:rPr>
              <a:t>Gemeinsam reflektieren wir, welches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/>
              </a:rPr>
              <a:t>Potenzial für Umsetzung und Transfer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/>
              </a:rPr>
              <a:t> darin steckt.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/>
              </a:rPr>
              <a:t>​</a:t>
            </a:r>
            <a:br>
              <a:rPr lang="en-US" sz="1200" b="0" i="0">
                <a:effectLst/>
                <a:latin typeface="Nunito" pitchFamily="2" charset="0"/>
              </a:rPr>
            </a:br>
            <a:endParaRPr lang="en-US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/>
              <a:t>Bildquellen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Foto: </a:t>
            </a:r>
            <a:r>
              <a:rPr lang="de-DE" err="1"/>
              <a:t>Unsplash</a:t>
            </a:r>
            <a:endParaRPr lang="de-DE"/>
          </a:p>
          <a:p>
            <a:pPr>
              <a:defRPr/>
            </a:pPr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F6CA56A-7A5D-36A7-F314-5D5A251CA9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3306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BB7C0-D4E4-1C74-A31F-15733FD26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2DE1DE4-47B9-23B0-6A2C-5088F007E1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5A3F48B-11B5-A53C-859D-75319D5303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Ergebnispräsentation: Was haben Sie erstellt und herausgefunden?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Nach der intensiven Arbeitsphase geht es nun darum, Ihre Ergebnisse sichtbar zu machen.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ist es, nicht nur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Prototypen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sondern auch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gewonnenen Erkenntnisse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zu teilen.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Im Fokus stehen Lernen, Reflexion und gemeinsame Weiterentwicklung.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Impulse für Ihre Präsentation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Bitte fassen Sie die wichtigsten Punkte aus Ihrem Team zusammen: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haben Sie konkret entwickelt oder dargestellt?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hat Sie am meisten überrascht?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Welche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Annahmen haben sich bestätigt – welche nicht?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Welche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Bedürfnisse und Herausforderungen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konnten Sie besser verstehen?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sind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nächsten Schritte für Ihre Zusammenarbeit?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der Präsentation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Zentrale Erkenntnisse im Plenum teilen.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Gemeinsames Lernen über Teams hinweg ermöglichen.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Potenziale für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Weiterarbeit und Transfer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identifizieren.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Auf Basis dieser Erkenntnisse reflektieren wir abschließend,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wie die entwickelten Ansätze konkret weiterverfolgt und in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Praxis überführt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werden können.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>
                <a:solidFill>
                  <a:srgbClr val="444444"/>
                </a:solidFill>
                <a:effectLst/>
                <a:latin typeface="Nunito"/>
              </a:rPr>
              <a:t>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/>
              <a:t>Bildquellen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Foto: </a:t>
            </a:r>
            <a:r>
              <a:rPr lang="de-DE" err="1"/>
              <a:t>Unsplash</a:t>
            </a:r>
            <a:endParaRPr lang="de-DE"/>
          </a:p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F2F52D2-BA0D-76D5-C7ED-52D699D64B3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3784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2FBCB-FD1C-8C50-AF5A-631D79B10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55DA8EA-198A-F80E-38D5-B1F943AE6D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704E61E-35A3-1FAC-17C9-277B5952C3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>
              <a:latin typeface="Nunito" pitchFamily="2" charset="0"/>
            </a:endParaRP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Review der Einheiten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Zum Abschluss werfen wir einen gemeinsamen Blick zurück.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ist es, die bisherigen Schritte zu reflektieren und Klarheit für das weitere Vorgehen zu schaffen.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nehmen wir mit – und was bleibt noch offen?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Reflexionsfragen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haben wir konkret erreicht?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Ergebnisse, Erkenntnisse, neue Perspektiven, Kooperationen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hindert uns aktuell noch?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Offene Fragen, Unsicherheiten, strukturelle oder organisatorische Hürden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Wobei brauchen wir Unterstützung, damit es gut weitergehen kann?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Ressourcen, Kontakte, Fördermöglichkeiten, interne Abstimmungen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Welche nächsten Schritte stehen an?</a:t>
            </a: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Konkrete Vereinbarungen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Verantwortlichkeiten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Zeitliche Planung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Gemeinsame Standortbestimmung.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Verbindlichkeit für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Weiterarbeit und Umsetzung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schaffen.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Auf dieser Basis können wir nun festhalten,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wie wir die Zusammenarbeit konkret fortführen und die entwickelten Ideen nachhaltig in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Praxis überführen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/>
              </a:rPr>
              <a:t>Damit endet diese Einheit. </a:t>
            </a:r>
            <a:endParaRPr lang="en-US">
              <a:solidFill>
                <a:srgbClr val="444444"/>
              </a:solidFill>
              <a:latin typeface="Nunito"/>
            </a:endParaRPr>
          </a:p>
          <a:p>
            <a:endParaRPr lang="de-DE">
              <a:latin typeface="Nunito"/>
            </a:endParaRPr>
          </a:p>
          <a:p>
            <a:endParaRPr lang="de-DE">
              <a:latin typeface="Nunito"/>
            </a:endParaRPr>
          </a:p>
          <a:p>
            <a:endParaRPr lang="en-US">
              <a:latin typeface="Nunito"/>
            </a:endParaRPr>
          </a:p>
          <a:p>
            <a:pPr marL="0" indent="0"/>
            <a:r>
              <a:rPr lang="de-DE" u="sng">
                <a:latin typeface="Nunito"/>
              </a:rPr>
              <a:t>Bildquellen</a:t>
            </a:r>
            <a:endParaRPr lang="en-US"/>
          </a:p>
          <a:p>
            <a:pPr marL="0" indent="0"/>
            <a:r>
              <a:rPr lang="de-DE">
                <a:latin typeface="Nunito"/>
              </a:rPr>
              <a:t>Foto: U</a:t>
            </a:r>
            <a:r>
              <a:rPr lang="de-DE" err="1">
                <a:latin typeface="Nunito"/>
              </a:rPr>
              <a:t>nsplash</a:t>
            </a:r>
            <a:endParaRPr lang="de-DE">
              <a:latin typeface="Nunito"/>
            </a:endParaRPr>
          </a:p>
          <a:p>
            <a:endParaRPr lang="en-US">
              <a:latin typeface="Nunito" pitchFamily="2" charset="0"/>
            </a:endParaRPr>
          </a:p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856BC0A-CF0B-F534-90FF-61D07E36667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332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>
              <a:latin typeface="Nunito" pitchFamily="2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9827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„Who is Who?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Vorstellung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und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Erwartungen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“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in die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Übung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Bevor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wir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inhaltlich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starten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klären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wir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: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Wer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ist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Raum – und was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wollen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erreichen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ist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es,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Kompetenzen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Hintergründe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und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Erwartungen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sichtbar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zu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machen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Das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schafft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gemeinsame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Basis 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für die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weitere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Zusammenarbeit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Ablauf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/>
              </a:rPr>
              <a:t>Austausch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 in 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/>
              </a:rPr>
              <a:t>2-er Gruppen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Gegenseitiges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Interview (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jeweils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einige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Minuten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).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Machen Sie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sich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Stichpunkte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Anschließend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kurze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Vorstellung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Ihrer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/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Ihres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Partner:in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Plenum.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marL="228600" indent="0"/>
            <a:endParaRPr lang="en-US">
              <a:solidFill>
                <a:srgbClr val="444444"/>
              </a:solidFill>
              <a:latin typeface="Nunito"/>
            </a:endParaRPr>
          </a:p>
          <a:p>
            <a:pPr algn="l" rtl="0" fontAlgn="base">
              <a:buNone/>
            </a:pP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Leitfragen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1.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Wer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sind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Sie?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Person, Rolle,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Fachgebiet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Schwerpunkte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in Forschung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oder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Unternehmen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Vorerfahrungen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mit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Kooperationen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2. Was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wollen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erreichen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Motive für die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Teilnahme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konkretes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Anliegen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persönliches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Ziel am Ende des Workshops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der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Übung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Information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über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Expertisen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und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Erwartungen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Erste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Anknüpfungspunkte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für 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Zusammenarbeit und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Transferpotenziale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erkennen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Mit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diesem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gemeinsamen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Verständnis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starten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wir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nun in die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inhaltliche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Arbeit.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Calibri" panose="020F0502020204030204" pitchFamily="34" charset="0"/>
              </a:rPr>
              <a:t>​</a:t>
            </a:r>
          </a:p>
          <a:p>
            <a:endParaRPr lang="de-DE">
              <a:latin typeface="Nunito" pitchFamily="2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1480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48D8E-8DBB-63B6-171B-BFBC7F29B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C300C05-BDFD-7619-A769-8A0EC1FAFD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3936A9E-9131-34E3-48ED-C301722BD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Mein Transferprofil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Nun geht es um Ihr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persönliches Transferprofil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ist es,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Bedarfe, Angebote und Kooperationspotenziale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sichtbar zu machen.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Aufgabe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Bitte füllen Sie das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vorbereitete Formular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aus.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Falls bereits geschehen: gern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ergänzen oder schärfen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Leitfragen: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Wo haben Sie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konkrete Herausforderungen oder Bedarfe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Wo suchen Sie </a:t>
            </a:r>
            <a:r>
              <a:rPr lang="de-DE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Kooperationspartner:innen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Was können Sie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an Expertise anbieten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Warum?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Passende Verbindungen sind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nicht immer sofort offensichtlich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Die strukturierte Reflexion hilft,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Gemeinsamkeiten und Transferpotenziale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zu erkennen.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Anschließend stellen Sie Ihr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Transferprofil kurz im Plenum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vor –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mit Fokus auf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Kernanliegen, wichtigste Bedarfe und Ihr Angebot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endParaRPr lang="de-DE" sz="1200" b="0" i="0">
              <a:solidFill>
                <a:srgbClr val="444444"/>
              </a:solidFill>
              <a:effectLst/>
              <a:latin typeface="Nunito" pitchFamily="2" charset="0"/>
            </a:endParaRP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marL="0"/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38C97D2-E01D-AE78-5D04-7F3085DBE8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6275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A942E9-0690-9CDA-00DC-C554F9FBD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251C6B8-08D0-C89D-E130-847FDC98C3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208FDDE-D176-F0DF-1F6A-A62DC47CF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Nunito" pitchFamily="2" charset="0"/>
            </a:endParaRPr>
          </a:p>
          <a:p>
            <a:pPr rtl="0" fontAlgn="base"/>
            <a:r>
              <a:rPr lang="de-DE" sz="1200" b="1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Präsentation Transferprofil 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Bitte stellen Sie Ihr </a:t>
            </a:r>
            <a:r>
              <a:rPr lang="de-DE" sz="1200" b="1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Transferprofil kurz im Plenum [2 min pro Person] </a:t>
            </a:r>
            <a:r>
              <a:rPr lang="de-DE" sz="1200" b="0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vor 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– mit Fokus auf </a:t>
            </a:r>
            <a:r>
              <a:rPr lang="de-DE" sz="1200" b="1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Kernanliegen, wichtigste Bedarfe und Ihr Angebot</a:t>
            </a:r>
            <a:r>
              <a:rPr lang="de-DE" sz="1200" b="0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654D3E8-D8A8-6B66-88CE-C48518B936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5605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>
          <a:extLst>
            <a:ext uri="{FF2B5EF4-FFF2-40B4-BE49-F238E27FC236}">
              <a16:creationId xmlns:a16="http://schemas.microsoft.com/office/drawing/2014/main" id="{40242111-41BC-984C-A911-2C0531786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747104A9-5B75-EA18-FE28-2D8C0B993D0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069C78B3-D18D-F39E-D035-8EA08E67A5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/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Themen-Clustering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Aufbauend auf den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Transferprofilen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: Gemeinsam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Themen und Anknüpfungspunkte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erkennen.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Aufgabe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Finden Sie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Übereinstimmungen in Bedarfen, Interessen oder Angeboten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Bilden Sie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Cluster oder Arbeitsgruppen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für die spätere Zusammenarbeit.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Voten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für das 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Thema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Ihrer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Wahl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Arbeitsfähige Gruppen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mit klarem thematischem Fokus für die nächste Workshop-Phase.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/>
          </a:p>
          <a:p>
            <a:pPr rtl="0" fontAlgn="base"/>
            <a:endParaRPr lang="en-US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/>
              <a:t>Bildquellen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Foto: </a:t>
            </a:r>
            <a:r>
              <a:rPr lang="de-DE" err="1"/>
              <a:t>Unsplash</a:t>
            </a:r>
            <a:endParaRPr lang="de-DE"/>
          </a:p>
          <a:p>
            <a:endParaRPr lang="en-US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2:notes">
            <a:extLst>
              <a:ext uri="{FF2B5EF4-FFF2-40B4-BE49-F238E27FC236}">
                <a16:creationId xmlns:a16="http://schemas.microsoft.com/office/drawing/2014/main" id="{BDD29EDF-8E87-4929-07A6-3D7AB7296F1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6905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Das </a:t>
            </a:r>
            <a:r>
              <a:rPr lang="de-DE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Quadruple</a:t>
            </a: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-Helix-Modell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Einführung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Bevor wir mit den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Themenclustern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weiterarbeiten, schauen wir uns ein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Grundlagenmodell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an.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Das </a:t>
            </a:r>
            <a:r>
              <a:rPr lang="de-DE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Quadruple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-Helix-Modell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zeigt, wie Innovation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nicht isoliert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sondern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durch Zusammenarbeit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zwischen vier zentralen Akteuren entsteht: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Wissenschaft, Wirtschaft, Politik und Gesellschaft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Ziel: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praxisnahe, gesellschaftlich relevante Innovationen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fördern.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Kernpunkte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Multidirektionaler Austausch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zwischen den Sphären ist entscheidend.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Rollen der Akteure: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Wissenschaft: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liefert neues Wissen und Technologien.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Unternehmen: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überführen Wissen in marktfähige Produkte und Dienstleistungen.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Staat: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schafft Rahmenbedingungen, Infrastruktur und Fördermöglichkeiten.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Gesellschaft: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bringt Bedürfnisse, Perspektiven und Akzeptanz ein.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Wichtig: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Jede Sphäre beeinflusst die anderen – kein einseitiger Prozess.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Praxisbezug für den Workshop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Überlegen Sie: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Wo verortet sich Ihr Thema oder Ihre Fragestellung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innerhalb dieser Sphären?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Identifizieren Sie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Schnittstellen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an denen Kooperationen besonders wertvoll sein könnten.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Mit diesem Verständnis der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vier Akteursgruppen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können wir nun gezielter auf die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Themen und Cluster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schauen und überlegen, an </a:t>
            </a:r>
            <a:r>
              <a:rPr lang="de-DE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welchen Schnittstellen zusammenarbeitet</a:t>
            </a:r>
            <a:r>
              <a:rPr lang="de-DE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de-DE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 </a:t>
            </a:r>
            <a:r>
              <a:rPr lang="de-DE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fontAlgn="base"/>
            <a:r>
              <a:rPr lang="de-DE">
                <a:solidFill>
                  <a:srgbClr val="000000"/>
                </a:solidFill>
                <a:latin typeface="Nunito"/>
              </a:rPr>
              <a:t>Quelle: Schütz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, F., Schroth, F.,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Muschner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, A., &amp;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Schraudner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, M. (2018).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Defining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functional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roles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for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research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institutions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in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helix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innovation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networks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. Journal </a:t>
            </a:r>
            <a:r>
              <a:rPr lang="de-DE" b="0" i="0" u="none" strike="noStrike" err="1">
                <a:solidFill>
                  <a:srgbClr val="000000"/>
                </a:solidFill>
                <a:effectLst/>
                <a:latin typeface="Nunito"/>
              </a:rPr>
              <a:t>of</a:t>
            </a:r>
            <a:r>
              <a:rPr lang="de-DE" b="0" i="0" u="none" strike="noStrike">
                <a:solidFill>
                  <a:srgbClr val="000000"/>
                </a:solidFill>
                <a:effectLst/>
                <a:latin typeface="Nunito"/>
              </a:rPr>
              <a:t> Technology Management &amp; Innovation, 13(4), 47-53. </a:t>
            </a:r>
            <a:r>
              <a:rPr lang="de-DE" b="0" i="0" u="sng" strike="noStrike">
                <a:solidFill>
                  <a:srgbClr val="0563C1"/>
                </a:solidFill>
                <a:effectLst/>
                <a:latin typeface="Nunito"/>
                <a:hlinkClick r:id="rId3"/>
              </a:rPr>
              <a:t>https://doi.org/10.4067/S0718-27242018000400047</a:t>
            </a:r>
            <a:endParaRPr lang="de-DE" b="0" i="0">
              <a:solidFill>
                <a:srgbClr val="444444"/>
              </a:solidFill>
              <a:effectLst/>
              <a:latin typeface="Nunito"/>
            </a:endParaRP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3725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D7106-E44C-CF65-170A-25C06DD46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7FBE00F-EB7F-9C39-47C9-1EA1F75598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C85BF5C-123D-958D-BB9B-E12684B245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Stakeholder-Café (30–45 Min.)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Einordnung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in das Quadruple-Helix-Modell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Aufbauend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auf dem 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Quadruple-Helix-Modell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betrachten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wir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Thema nun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systematisch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aus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den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Perspektiven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von 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Wissenschaft,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Wirtschaft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Politik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und Gesellschaft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Ziel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/>
              </a:rPr>
              <a:t>ist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 es, den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/>
              </a:rPr>
              <a:t>multidirektionalen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/>
              </a:rPr>
              <a:t>Austausch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/>
              </a:rPr>
              <a:t>konkret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/>
              </a:rPr>
              <a:t>anzuwenden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 und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/>
              </a:rPr>
              <a:t>Ihr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 Thema an den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/>
              </a:rPr>
              <a:t>Schnittstellen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/>
              </a:rPr>
              <a:t> der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/>
              </a:rPr>
              <a:t>Sphären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/>
              </a:rPr>
              <a:t>zu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/>
              </a:rPr>
              <a:t>verorten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Wir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wechseln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bewusst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Perspektive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um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blinde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Flecken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sichtbar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zu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machen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Aufgabe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Stakeholder-Café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Nehmen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Cluster-Thema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mit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in die Gruppe.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Diskutieren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es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aus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den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unterschiedlichen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Rollen und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Blickwinkeln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Leitfragen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zur</a:t>
            </a: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Diskussion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Mit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welchen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Akteuren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aus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Wissenschaft,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Wirtschaft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Politik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oder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Zivilgesellschaft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arbeiten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bereits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zusammen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→ Wo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wünschen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sich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intensivere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Kooperation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nehmen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die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aktuellen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Herausforderungen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wahr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→ Was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beeinflusst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das Problem – und auf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welche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Weise?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Welche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externen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Faktoren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(z. B. Markt, Technologie,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Regulierung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)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erschweren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Lösung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Welche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internen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Faktoren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(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Strukturen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Ressourcen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Kultur)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wirken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hemmend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Welche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Lösungsversuche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gab es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bereits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  <a:b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</a:b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→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Woran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sind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sie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ggf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gescheitert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Woran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würden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erkennen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dass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das Problem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erfolgreich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gelöst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ist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Wo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liegen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die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größten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Unsicherheiten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oder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Unvorhersehbarkeiten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?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Ziel der </a:t>
            </a: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Übung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Ganzheitliches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Problemverständnis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entwickeln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Relevante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Stakeholder und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Einflussfaktoren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identifizieren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Grundlage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für die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nächste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Phase: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konkrete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Lösungsansätze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entwickeln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marL="228600" indent="0" algn="l" rtl="0" fontAlgn="base"/>
            <a:endParaRPr lang="en-US" sz="1200" b="0" i="0">
              <a:solidFill>
                <a:srgbClr val="444444"/>
              </a:solidFill>
              <a:effectLst/>
              <a:latin typeface="Nunito" pitchFamily="2" charset="0"/>
            </a:endParaRPr>
          </a:p>
          <a:p>
            <a:pPr algn="l" rtl="0" fontAlgn="base">
              <a:buNone/>
            </a:pPr>
            <a:r>
              <a:rPr lang="en-US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Überleitung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nächsten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Schritt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stellen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alle Gruppen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zentralen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Erkenntnisse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Plenum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vor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Diese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Ergebnisse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bilden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die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gemeinsame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Basis, um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gezielt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in die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Erarbeitung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konkreter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Lösungsansätze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einzusteigen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endParaRPr lang="en-US" sz="1200" b="0" i="0">
              <a:solidFill>
                <a:srgbClr val="444444"/>
              </a:solidFill>
              <a:effectLst/>
              <a:latin typeface="Nunito" pitchFamily="2" charset="0"/>
            </a:endParaRPr>
          </a:p>
          <a:p>
            <a:pPr rtl="0" fontAlgn="base"/>
            <a:endParaRPr lang="de-DE">
              <a:solidFill>
                <a:srgbClr val="444444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8555AF-85B0-1BB4-5604-864680B9AC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61371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None/>
            </a:pPr>
            <a:r>
              <a:rPr lang="de-DE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Ergebnispräsentation der Gruppen</a:t>
            </a: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nächsten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Schritt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präsentieren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die Gruppen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ihre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wichtigsten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Erkenntnisse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und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Beobachtungen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im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Plenum.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Diese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geteilten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Einsichten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schaffen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eine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gemeinsame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Ausgangsbasis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, um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anschließend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fokussiert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und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strukturiert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an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konkreten</a:t>
            </a:r>
            <a:r>
              <a:rPr lang="en-US" sz="1200" b="1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1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Lösungsansätzen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 </a:t>
            </a:r>
            <a:r>
              <a:rPr lang="en-US" sz="1200" b="0" i="0" u="none" strike="noStrike" err="1">
                <a:solidFill>
                  <a:srgbClr val="000000"/>
                </a:solidFill>
                <a:effectLst/>
                <a:latin typeface="Nunito" pitchFamily="2" charset="0"/>
              </a:rPr>
              <a:t>weiterzuarbeiten</a:t>
            </a:r>
            <a:r>
              <a:rPr lang="en-US" sz="1200" b="0" i="0" u="none" strike="noStrike">
                <a:solidFill>
                  <a:srgbClr val="000000"/>
                </a:solidFill>
                <a:effectLst/>
                <a:latin typeface="Nunito" pitchFamily="2" charset="0"/>
              </a:rPr>
              <a:t>.</a:t>
            </a:r>
            <a:r>
              <a:rPr lang="en-US" sz="1200" b="0" i="0">
                <a:solidFill>
                  <a:srgbClr val="444444"/>
                </a:solidFill>
                <a:effectLst/>
                <a:latin typeface="Nunito" pitchFamily="2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>
                <a:solidFill>
                  <a:srgbClr val="444444"/>
                </a:solidFill>
                <a:effectLst/>
                <a:latin typeface="Nunito"/>
              </a:rPr>
              <a:t>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>
                <a:latin typeface="Nunito" pitchFamily="2" charset="0"/>
              </a:rPr>
              <a:t>Bildquellen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latin typeface="Nunito" pitchFamily="2" charset="0"/>
              </a:rPr>
              <a:t>Foto: </a:t>
            </a:r>
            <a:r>
              <a:rPr lang="de-DE" err="1">
                <a:latin typeface="Nunito" pitchFamily="2" charset="0"/>
              </a:rPr>
              <a:t>Unsplash</a:t>
            </a:r>
            <a:endParaRPr lang="de-DE">
              <a:latin typeface="Nunito" pitchFamily="2" charset="0"/>
            </a:endParaRP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3607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Ko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7B63B3F9-2110-C842-4D35-B453CCB7BF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FF0F75A-F919-7EE8-7D90-FBAC020A7C13}"/>
              </a:ext>
            </a:extLst>
          </p:cNvPr>
          <p:cNvSpPr/>
          <p:nvPr userDrawn="1"/>
        </p:nvSpPr>
        <p:spPr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>
            <a:blip r:embed="rId3"/>
            <a:stretch>
              <a:fillRect l="-70041" t="-9129" r="-2"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C34F8143-6E62-C4F3-786B-B690A08F37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5" name="Titel 5">
            <a:extLst>
              <a:ext uri="{FF2B5EF4-FFF2-40B4-BE49-F238E27FC236}">
                <a16:creationId xmlns:a16="http://schemas.microsoft.com/office/drawing/2014/main" id="{0863D055-F2F7-D260-C41C-C570251D6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</a:pPr>
            <a:r>
              <a:rPr lang="de-DE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5B9830-5968-8150-4B4D-B7DD06714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/>
                </a:solidFill>
                <a:latin typeface="+mn-l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855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EC3EFA-02ED-457A-B5C6-CCA428B5FB5E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6D1F9E3-27CA-6C62-BDF9-D6BE0C2CCF5B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26F599E-17B2-CCC9-8C4D-A45F15A8BB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16072" y="1625601"/>
            <a:ext cx="5137727" cy="4298949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8991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bschlussfolie,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562490DD-4581-4C07-9CCA-DEC28FB196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19" name="Grafik 18" descr="Ein Bild, das Flieder, Blau, Farbigkeit, pink enthält.&#10;&#10;KI-generierte Inhalte können fehlerhaft sein.">
            <a:extLst>
              <a:ext uri="{FF2B5EF4-FFF2-40B4-BE49-F238E27FC236}">
                <a16:creationId xmlns:a16="http://schemas.microsoft.com/office/drawing/2014/main" id="{19000EA0-ED43-B2A7-646C-DFE52A823C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" name="Grafik 20" descr="Ein Bild, das Kuns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FEA8C2F-B8F8-D0D2-7414-FBC9DF1839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rcRect l="54033" t="-72" r="-1"/>
          <a:stretch>
            <a:fillRect/>
          </a:stretch>
        </p:blipFill>
        <p:spPr>
          <a:xfrm rot="21419811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F2192C-2ED5-8D8A-5249-3D4DA64AB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1122363"/>
            <a:ext cx="5156199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/>
              <a:t>Vielen Dank für Ihr Interesse!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885E9C10-DAFC-5F1D-CE1C-BECC8D034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4C835603-5100-6DE3-A745-B7EEEEF6F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7AFE6A7-60EE-5F1F-5EF5-A96EB20F111C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7256F00B-7CBF-8862-4DB0-CC6525F4B0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4B891758-07B5-6F50-8594-92880776C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674870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Ko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7B63B3F9-2110-C842-4D35-B453CCB7BF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FF0F75A-F919-7EE8-7D90-FBAC020A7C13}"/>
              </a:ext>
            </a:extLst>
          </p:cNvPr>
          <p:cNvSpPr/>
          <p:nvPr userDrawn="1"/>
        </p:nvSpPr>
        <p:spPr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>
            <a:blip r:embed="rId3"/>
            <a:stretch>
              <a:fillRect l="-70041" t="-9129" r="-2"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C34F8143-6E62-C4F3-786B-B690A08F37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5" name="Titel 5">
            <a:extLst>
              <a:ext uri="{FF2B5EF4-FFF2-40B4-BE49-F238E27FC236}">
                <a16:creationId xmlns:a16="http://schemas.microsoft.com/office/drawing/2014/main" id="{0863D055-F2F7-D260-C41C-C570251D6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</a:pPr>
            <a:r>
              <a:rPr lang="de-DE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5B9830-5968-8150-4B4D-B7DD06714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/>
                </a:solidFill>
                <a:latin typeface="+mn-l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7618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Agenda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04671CC-A209-3C2D-3FE6-5A7608C0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035016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3A78565-0A8D-3AD3-A64C-95641CCB141D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44CA009-3ECD-9EAE-CB96-09672B4D7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1D21F7-07A2-4A0E-B28F-751FB4265719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4845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Hervorheb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8BA7EE7-323F-0A3A-AF1D-99968DA2A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09528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Hervorhebung: Zita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9632FE-4779-9426-7002-29A2A70213F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71EFF72-62F7-7C48-521E-2FB89364690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 (Zitat)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27088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8569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Ko_Vorstellung Per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C75796F6-A1F5-5C6F-F36F-1ADCD73F18BB}"/>
              </a:ext>
            </a:extLst>
          </p:cNvPr>
          <p:cNvSpPr/>
          <p:nvPr userDrawn="1"/>
        </p:nvSpPr>
        <p:spPr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6AFB54FE-1C9A-A8BF-D51C-C266AFFADC53}"/>
              </a:ext>
            </a:extLst>
          </p:cNvPr>
          <p:cNvSpPr/>
          <p:nvPr userDrawn="1"/>
        </p:nvSpPr>
        <p:spPr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Inhaltsplatzhalter 18">
            <a:extLst>
              <a:ext uri="{FF2B5EF4-FFF2-40B4-BE49-F238E27FC236}">
                <a16:creationId xmlns:a16="http://schemas.microsoft.com/office/drawing/2014/main" id="{28BD0664-97EA-6CBB-F565-4F0FA83FB83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23B2532-63CC-6F28-45DE-31F1BAD4993B}"/>
              </a:ext>
            </a:extLst>
          </p:cNvPr>
          <p:cNvSpPr txBox="1">
            <a:spLocks/>
          </p:cNvSpPr>
          <p:nvPr userDrawn="1"/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CBAD156-8BD5-D8AC-1796-FC0B4A9130EB}"/>
              </a:ext>
            </a:extLst>
          </p:cNvPr>
          <p:cNvSpPr/>
          <p:nvPr userDrawn="1"/>
        </p:nvSpPr>
        <p:spPr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B38FF4F-B999-6BE2-4683-2F41E82189E0}"/>
              </a:ext>
            </a:extLst>
          </p:cNvPr>
          <p:cNvSpPr/>
          <p:nvPr userDrawn="1"/>
        </p:nvSpPr>
        <p:spPr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Inhaltsplatzhalter 18">
            <a:extLst>
              <a:ext uri="{FF2B5EF4-FFF2-40B4-BE49-F238E27FC236}">
                <a16:creationId xmlns:a16="http://schemas.microsoft.com/office/drawing/2014/main" id="{CCC763BD-6443-9BAC-46A1-2A0EC054246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15185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91B8B74E-E074-7306-EE83-ACCF710AEF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8" name="Bildplatzhalter 25">
            <a:extLst>
              <a:ext uri="{FF2B5EF4-FFF2-40B4-BE49-F238E27FC236}">
                <a16:creationId xmlns:a16="http://schemas.microsoft.com/office/drawing/2014/main" id="{1FB78230-275F-F30B-3EDF-123C46BFA49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04D0F8D-DF51-8BEC-7C39-8172F29A9F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E3F418F-610F-34F0-E15E-4D8509271E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</p:spTree>
    <p:extLst>
      <p:ext uri="{BB962C8B-B14F-4D97-AF65-F5344CB8AC3E}">
        <p14:creationId xmlns:p14="http://schemas.microsoft.com/office/powerpoint/2010/main" val="32827025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Inhalt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D86477-A692-4B8A-8410-2AB314B0C1EC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FA0A109-F14F-3757-5AB2-574A0CEBD3C4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639508-2559-D60B-F76A-215D8648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9020EA9-809A-4369-D7B0-6D5D4718A0B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2934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Agenda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04671CC-A209-3C2D-3FE6-5A7608C0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8912708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EC3EFA-02ED-457A-B5C6-CCA428B5FB5E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6D1F9E3-27CA-6C62-BDF9-D6BE0C2CCF5B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26F599E-17B2-CCC9-8C4D-A45F15A8BB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16072" y="1625601"/>
            <a:ext cx="5137727" cy="4298949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239181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bschlussfolie,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20CA178-409D-3019-3BBD-573C397BF6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19" name="Grafik 18" descr="Ein Bild, das Flieder, Blau, Farbigkeit, pink enthält.&#10;&#10;KI-generierte Inhalte können fehlerhaft sein.">
            <a:extLst>
              <a:ext uri="{FF2B5EF4-FFF2-40B4-BE49-F238E27FC236}">
                <a16:creationId xmlns:a16="http://schemas.microsoft.com/office/drawing/2014/main" id="{19000EA0-ED43-B2A7-646C-DFE52A823C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" name="Grafik 20" descr="Ein Bild, das Kuns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FEA8C2F-B8F8-D0D2-7414-FBC9DF1839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rcRect l="54033" t="-72" r="-1"/>
          <a:stretch>
            <a:fillRect/>
          </a:stretch>
        </p:blipFill>
        <p:spPr>
          <a:xfrm rot="21419811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F2192C-2ED5-8D8A-5249-3D4DA64AB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1122363"/>
            <a:ext cx="5156199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/>
              <a:t>Vielen Dank für Ihr Interesse!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885E9C10-DAFC-5F1D-CE1C-BECC8D034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4C835603-5100-6DE3-A745-B7EEEEF6F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7AFE6A7-60EE-5F1F-5EF5-A96EB20F111C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7256F00B-7CBF-8862-4DB0-CC6525F4B0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4B891758-07B5-6F50-8594-92880776C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2663632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Agenda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ct val="120000"/>
              </a:lnSpc>
              <a:buNone/>
              <a:defRPr/>
            </a:lvl1pPr>
            <a:lvl2pPr marL="457200" indent="0">
              <a:lnSpc>
                <a:spcPct val="120000"/>
              </a:lnSpc>
              <a:buNone/>
              <a:defRPr/>
            </a:lvl2pPr>
            <a:lvl3pPr marL="914400" indent="0">
              <a:lnSpc>
                <a:spcPct val="120000"/>
              </a:lnSpc>
              <a:buNone/>
              <a:defRPr/>
            </a:lvl3pPr>
            <a:lvl4pPr marL="1371600" indent="0">
              <a:lnSpc>
                <a:spcPct val="120000"/>
              </a:lnSpc>
              <a:buNone/>
              <a:defRPr/>
            </a:lvl4pPr>
            <a:lvl5pPr marL="1828800" indent="0">
              <a:lnSpc>
                <a:spcPct val="120000"/>
              </a:lnSpc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8015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3A78565-0A8D-3AD3-A64C-95641CCB141D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44CA009-3ECD-9EAE-CB96-09672B4D7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1D21F7-07A2-4A0E-B28F-751FB4265719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482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Rahmen Verla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8BA7EE7-323F-0A3A-AF1D-99968DA2A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5051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Rahmen Verlauf Zita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9632FE-4779-9426-7002-29A2A70213F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71EFF72-62F7-7C48-521E-2FB89364690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 (Zitat)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5579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101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C75796F6-A1F5-5C6F-F36F-1ADCD73F18BB}"/>
              </a:ext>
            </a:extLst>
          </p:cNvPr>
          <p:cNvSpPr/>
          <p:nvPr userDrawn="1"/>
        </p:nvSpPr>
        <p:spPr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6AFB54FE-1C9A-A8BF-D51C-C266AFFADC53}"/>
              </a:ext>
            </a:extLst>
          </p:cNvPr>
          <p:cNvSpPr/>
          <p:nvPr userDrawn="1"/>
        </p:nvSpPr>
        <p:spPr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Inhaltsplatzhalter 18">
            <a:extLst>
              <a:ext uri="{FF2B5EF4-FFF2-40B4-BE49-F238E27FC236}">
                <a16:creationId xmlns:a16="http://schemas.microsoft.com/office/drawing/2014/main" id="{28BD0664-97EA-6CBB-F565-4F0FA83FB83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23B2532-63CC-6F28-45DE-31F1BAD4993B}"/>
              </a:ext>
            </a:extLst>
          </p:cNvPr>
          <p:cNvSpPr txBox="1">
            <a:spLocks/>
          </p:cNvSpPr>
          <p:nvPr userDrawn="1"/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CBAD156-8BD5-D8AC-1796-FC0B4A9130EB}"/>
              </a:ext>
            </a:extLst>
          </p:cNvPr>
          <p:cNvSpPr/>
          <p:nvPr userDrawn="1"/>
        </p:nvSpPr>
        <p:spPr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B38FF4F-B999-6BE2-4683-2F41E82189E0}"/>
              </a:ext>
            </a:extLst>
          </p:cNvPr>
          <p:cNvSpPr/>
          <p:nvPr userDrawn="1"/>
        </p:nvSpPr>
        <p:spPr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Inhaltsplatzhalter 18">
            <a:extLst>
              <a:ext uri="{FF2B5EF4-FFF2-40B4-BE49-F238E27FC236}">
                <a16:creationId xmlns:a16="http://schemas.microsoft.com/office/drawing/2014/main" id="{CCC763BD-6443-9BAC-46A1-2A0EC054246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15185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91B8B74E-E074-7306-EE83-ACCF710AEF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8" name="Bildplatzhalter 25">
            <a:extLst>
              <a:ext uri="{FF2B5EF4-FFF2-40B4-BE49-F238E27FC236}">
                <a16:creationId xmlns:a16="http://schemas.microsoft.com/office/drawing/2014/main" id="{1FB78230-275F-F30B-3EDF-123C46BFA49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04D0F8D-DF51-8BEC-7C39-8172F29A9F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E3F418F-610F-34F0-E15E-4D8509271E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</p:spTree>
    <p:extLst>
      <p:ext uri="{BB962C8B-B14F-4D97-AF65-F5344CB8AC3E}">
        <p14:creationId xmlns:p14="http://schemas.microsoft.com/office/powerpoint/2010/main" val="995646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Inhalt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D86477-A692-4B8A-8410-2AB314B0C1EC}" type="datetime1">
              <a:rPr lang="de-DE" smtClean="0"/>
              <a:t>17.04.2026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‹#›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FA0A109-F14F-3757-5AB2-574A0CEBD3C4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639508-2559-D60B-F76A-215D8648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9020EA9-809A-4369-D7B0-6D5D4718A0B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54838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1" descr="Ein Bild, das Schrift, Grafiken, Text, Logo enthält.&#10;&#10;Automatisch generierte Beschreibung">
            <a:extLst>
              <a:ext uri="{FF2B5EF4-FFF2-40B4-BE49-F238E27FC236}">
                <a16:creationId xmlns:a16="http://schemas.microsoft.com/office/drawing/2014/main" id="{66D6E860-3A37-1116-D5B5-AF6B0F961E17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/>
          <a:stretch/>
        </p:blipFill>
        <p:spPr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A2C558B-1636-6F96-A202-6EF32A8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95F3B7-65B2-9756-B0FE-1D71657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A1112-FC39-3451-283F-BB02C865C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46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7" r:id="rId2"/>
    <p:sldLayoutId id="2147483696" r:id="rId3"/>
    <p:sldLayoutId id="2147483683" r:id="rId4"/>
    <p:sldLayoutId id="2147483692" r:id="rId5"/>
    <p:sldLayoutId id="2147483695" r:id="rId6"/>
    <p:sldLayoutId id="2147483694" r:id="rId7"/>
    <p:sldLayoutId id="2147483702" r:id="rId8"/>
    <p:sldLayoutId id="2147483682" r:id="rId9"/>
    <p:sldLayoutId id="2147483688" r:id="rId10"/>
    <p:sldLayoutId id="214748370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1" descr="Ein Bild, das Schrift, Grafiken, Text, Logo enthält.&#10;&#10;Automatisch generierte Beschreibung">
            <a:extLst>
              <a:ext uri="{FF2B5EF4-FFF2-40B4-BE49-F238E27FC236}">
                <a16:creationId xmlns:a16="http://schemas.microsoft.com/office/drawing/2014/main" id="{66D6E860-3A37-1116-D5B5-AF6B0F961E17}"/>
              </a:ext>
            </a:extLst>
          </p:cNvPr>
          <p:cNvPicPr preferRelativeResize="0"/>
          <p:nvPr userDrawn="1"/>
        </p:nvPicPr>
        <p:blipFill rotWithShape="1">
          <a:blip r:embed="rId12">
            <a:alphaModFix/>
          </a:blip>
          <a:srcRect/>
          <a:stretch/>
        </p:blipFill>
        <p:spPr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A2C558B-1636-6F96-A202-6EF32A8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95F3B7-65B2-9756-B0FE-1D71657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A1112-FC39-3451-283F-BB02C865C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F145060A-2239-4736-BEED-7C05F6B3C6E1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289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65_758A8E0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55_A72303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53_44E3E4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66_E4935A6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54B5D3AC-2D08-F714-07BE-36C6257CF5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/>
              <a:t>Hands-on-Kooperation zwischen Forschung und KMU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6E9AEE-EEBD-D779-43C3-B9344931A6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Innovationen gestalten: 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BA11139-D9B2-7AD1-9A5E-BFF9B02144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0840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C7BFA-EFAA-39EB-2D22-FAE5CFF5B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A9EB403-56A6-2456-BE42-58B155C53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F4FA9B46-6216-D0B4-CE13-8550DA273399}"/>
              </a:ext>
            </a:extLst>
          </p:cNvPr>
          <p:cNvSpPr txBox="1">
            <a:spLocks/>
          </p:cNvSpPr>
          <p:nvPr/>
        </p:nvSpPr>
        <p:spPr>
          <a:xfrm>
            <a:off x="838200" y="1587500"/>
            <a:ext cx="10515599" cy="4318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Font typeface="Arial" panose="020B0604020202020204" pitchFamily="34" charset="0"/>
              <a:buNone/>
            </a:pPr>
            <a:r>
              <a:rPr lang="de-DE" sz="1400">
                <a:latin typeface="+mj-lt"/>
              </a:rPr>
              <a:t>Aufgabe:</a:t>
            </a:r>
          </a:p>
          <a:p>
            <a:pPr>
              <a:lnSpc>
                <a:spcPct val="100000"/>
              </a:lnSpc>
              <a:buClrTx/>
            </a:pPr>
            <a:r>
              <a:rPr lang="de-DE" sz="1400"/>
              <a:t>Nehmen Sie Ihr </a:t>
            </a:r>
            <a:r>
              <a:rPr lang="de-DE" sz="1400">
                <a:solidFill>
                  <a:schemeClr val="accent1"/>
                </a:solidFill>
                <a:latin typeface="+mj-lt"/>
              </a:rPr>
              <a:t>Thema</a:t>
            </a:r>
            <a:r>
              <a:rPr lang="de-DE" sz="1400"/>
              <a:t> mit in die Gruppe.​</a:t>
            </a:r>
          </a:p>
          <a:p>
            <a:pPr>
              <a:lnSpc>
                <a:spcPct val="100000"/>
              </a:lnSpc>
              <a:buClrTx/>
            </a:pPr>
            <a:r>
              <a:rPr lang="de-DE" sz="1400"/>
              <a:t>Diskutieren Sie es aus den </a:t>
            </a:r>
            <a:r>
              <a:rPr lang="de-DE" sz="1400">
                <a:solidFill>
                  <a:schemeClr val="accent1"/>
                </a:solidFill>
                <a:latin typeface="+mj-lt"/>
              </a:rPr>
              <a:t>unterschiedlichen Rollen und Blickwinkeln. </a:t>
            </a:r>
          </a:p>
          <a:p>
            <a:pPr>
              <a:buClrTx/>
            </a:pPr>
            <a:endParaRPr lang="de-DE" sz="1400">
              <a:solidFill>
                <a:schemeClr val="accent1"/>
              </a:solidFill>
              <a:latin typeface="+mj-lt"/>
            </a:endParaRPr>
          </a:p>
          <a:p>
            <a:pPr marL="0" indent="0">
              <a:buClrTx/>
              <a:buNone/>
            </a:pPr>
            <a:r>
              <a:rPr lang="de-DE" sz="1400">
                <a:latin typeface="+mj-lt"/>
              </a:rPr>
              <a:t>Mögliche Fragen:</a:t>
            </a:r>
          </a:p>
          <a:p>
            <a:pPr>
              <a:lnSpc>
                <a:spcPct val="110000"/>
              </a:lnSpc>
              <a:buClrTx/>
            </a:pPr>
            <a:r>
              <a:rPr lang="de-DE" sz="1400"/>
              <a:t>Mit welchen Kooperationspartnern aus Wissenschaft, Wirtschaft, Politik oder Zivilgesellschaft arbeiten Sie aktuell zusammen? Zu wem möchten Sie gerne intensiver in Kontakt kommen?​</a:t>
            </a:r>
          </a:p>
          <a:p>
            <a:pPr>
              <a:buClrTx/>
            </a:pPr>
            <a:r>
              <a:rPr lang="de-DE" sz="1400"/>
              <a:t>Wie nehmen Sie die aktuellen Herausforderungen wahr?​</a:t>
            </a:r>
          </a:p>
          <a:p>
            <a:pPr>
              <a:buClrTx/>
            </a:pPr>
            <a:r>
              <a:rPr lang="de-DE" sz="1400"/>
              <a:t>Was beeinflusst das Problem und auf welche Art und Weise?​</a:t>
            </a:r>
          </a:p>
          <a:p>
            <a:pPr>
              <a:buClrTx/>
            </a:pPr>
            <a:r>
              <a:rPr lang="de-DE" sz="1400"/>
              <a:t>Welche externen Faktoren (z. B. Marktveränderungen, technologische Entwicklungen) verhindern eine Lösung des Problems?​</a:t>
            </a:r>
          </a:p>
          <a:p>
            <a:pPr>
              <a:buClrTx/>
            </a:pPr>
            <a:r>
              <a:rPr lang="de-DE" sz="1400"/>
              <a:t>Welche internen Faktoren verhindern eine Lösung des Problems?​</a:t>
            </a:r>
          </a:p>
          <a:p>
            <a:pPr>
              <a:buClrTx/>
            </a:pPr>
            <a:r>
              <a:rPr lang="de-DE" sz="1400"/>
              <a:t>Was wurde bereits an Lösungsversuchen unternommen?​</a:t>
            </a:r>
          </a:p>
          <a:p>
            <a:pPr>
              <a:buClrTx/>
            </a:pPr>
            <a:r>
              <a:rPr lang="de-DE" sz="1400"/>
              <a:t>Woran würden Sie merken, dass das Problem gelöst wurde?​</a:t>
            </a:r>
          </a:p>
          <a:p>
            <a:pPr>
              <a:buClrTx/>
            </a:pPr>
            <a:r>
              <a:rPr lang="de-DE" sz="1400"/>
              <a:t>Wo erleben Sie die größten Unsicherheiten oder die schwersten Vorhersehbarkeiten?​</a:t>
            </a:r>
          </a:p>
          <a:p>
            <a:pPr>
              <a:buClrTx/>
            </a:pPr>
            <a:endParaRPr lang="de-DE"/>
          </a:p>
        </p:txBody>
      </p:sp>
      <p:sp>
        <p:nvSpPr>
          <p:cNvPr id="11" name="Titel 2">
            <a:extLst>
              <a:ext uri="{FF2B5EF4-FFF2-40B4-BE49-F238E27FC236}">
                <a16:creationId xmlns:a16="http://schemas.microsoft.com/office/drawing/2014/main" id="{F09659C6-8ADA-EC19-5E8B-A0EA33AC4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Stakeholder-Café </a:t>
            </a:r>
            <a:r>
              <a:rPr lang="de-DE">
                <a:latin typeface="+mn-lt"/>
              </a:rPr>
              <a:t>(30-45 min.)​</a:t>
            </a:r>
          </a:p>
        </p:txBody>
      </p:sp>
    </p:spTree>
    <p:extLst>
      <p:ext uri="{BB962C8B-B14F-4D97-AF65-F5344CB8AC3E}">
        <p14:creationId xmlns:p14="http://schemas.microsoft.com/office/powerpoint/2010/main" val="2482508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596D477-3233-658A-6A4D-10A0D4FB1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C098031-6AAC-5271-DA56-632BF1E57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Ergebnispräsentation der Gruppen 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8C8C2450-412B-9FE0-38EC-2F19C123F47B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alphaModFix amt="85000"/>
          </a:blip>
          <a:srcRect/>
          <a:stretch/>
        </p:blipFill>
        <p:spPr>
          <a:xfrm>
            <a:off x="7400131" y="1795463"/>
            <a:ext cx="3959225" cy="3959225"/>
          </a:xfr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3C26A15-77D3-DE59-61B6-7999DE052FC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9508" y="1625601"/>
            <a:ext cx="5503540" cy="4298949"/>
          </a:xfrm>
        </p:spPr>
        <p:txBody>
          <a:bodyPr/>
          <a:lstStyle/>
          <a:p>
            <a:r>
              <a:rPr lang="de-DE"/>
              <a:t>Bitte stellen Sie die Ergebnisse Ihrer Gruppe vor!</a:t>
            </a:r>
          </a:p>
        </p:txBody>
      </p:sp>
    </p:spTree>
    <p:extLst>
      <p:ext uri="{BB962C8B-B14F-4D97-AF65-F5344CB8AC3E}">
        <p14:creationId xmlns:p14="http://schemas.microsoft.com/office/powerpoint/2010/main" val="3976491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51BFF-F752-54D0-0FD7-1A8CC1D11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EBDAB57-0992-9DA8-ACA4-578C701BCF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noProof="0"/>
              <a:t>Mittagspause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3FFF339-1976-44EE-2758-AB4C10230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pic>
        <p:nvPicPr>
          <p:cNvPr id="4" name="Grafik 3" descr="Ein Bild, das Grafiken, Kreis enthält.&#10;&#10;KI-generierte Inhalte können fehlerhaft sein.">
            <a:extLst>
              <a:ext uri="{FF2B5EF4-FFF2-40B4-BE49-F238E27FC236}">
                <a16:creationId xmlns:a16="http://schemas.microsoft.com/office/drawing/2014/main" id="{8A99DAD4-470A-B940-63A0-B148E20DD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388" y="2012156"/>
            <a:ext cx="2833687" cy="283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582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9C5751-84DF-CF64-12CA-3BAF944D9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Willkommen zurück!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DCD6464-0E76-2760-B36F-AE25990C4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08200"/>
            <a:ext cx="5753100" cy="38163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dirty="0">
                <a:solidFill>
                  <a:schemeClr val="accent1"/>
                </a:solidFill>
                <a:latin typeface="+mj-lt"/>
              </a:rPr>
              <a:t>Wie geht es weiter? Vom Problem zum Ziel ​</a:t>
            </a:r>
          </a:p>
          <a:p>
            <a:pPr marL="0" indent="0">
              <a:buNone/>
            </a:pPr>
            <a:endParaRPr lang="de-DE" sz="900" dirty="0"/>
          </a:p>
          <a:p>
            <a:r>
              <a:rPr lang="de-DE" dirty="0"/>
              <a:t>Gemeinsame Übersetzung von Problemen in erste messbare Ziele: Welche Wirkung muss das Ergebnis im Hinblick auf die Problemstellung minimal erreichen? ​</a:t>
            </a:r>
          </a:p>
          <a:p>
            <a:endParaRPr lang="de-DE" dirty="0"/>
          </a:p>
          <a:p>
            <a:r>
              <a:rPr lang="de-DE" dirty="0"/>
              <a:t>Dafür nutzen wir Frameworks wie How-</a:t>
            </a:r>
            <a:r>
              <a:rPr lang="de-DE" dirty="0" err="1"/>
              <a:t>might</a:t>
            </a:r>
            <a:r>
              <a:rPr lang="de-DE" dirty="0"/>
              <a:t>-</a:t>
            </a:r>
            <a:r>
              <a:rPr lang="de-DE" dirty="0" err="1"/>
              <a:t>we</a:t>
            </a:r>
            <a:r>
              <a:rPr lang="de-DE" dirty="0"/>
              <a:t>-Fragen (HMW-Fragen) und </a:t>
            </a:r>
            <a:r>
              <a:rPr lang="de-DE" dirty="0" err="1"/>
              <a:t>SMARTe</a:t>
            </a:r>
            <a:r>
              <a:rPr lang="de-DE" dirty="0"/>
              <a:t> Ziele als Ausgangspunkt für die Ideenfindung bzw. Lösungsfindung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F386FA-0469-5618-96D4-618460DDE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329EEEAF-9D0A-F45E-B0CA-F00999B5971F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6" name="Inhaltsplatzhalter 10">
            <a:extLst>
              <a:ext uri="{FF2B5EF4-FFF2-40B4-BE49-F238E27FC236}">
                <a16:creationId xmlns:a16="http://schemas.microsoft.com/office/drawing/2014/main" id="{EB25F002-4758-DFA0-B286-C3A25B9C98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883" r="16883"/>
          <a:stretch/>
        </p:blipFill>
        <p:spPr>
          <a:xfrm>
            <a:off x="7997825" y="1807368"/>
            <a:ext cx="3243263" cy="32432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7201459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D5045B-2AC5-8010-FAA6-4D18628BD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How-</a:t>
            </a:r>
            <a:r>
              <a:rPr lang="de-DE" err="1"/>
              <a:t>might</a:t>
            </a:r>
            <a:r>
              <a:rPr lang="de-DE"/>
              <a:t>-</a:t>
            </a:r>
            <a:r>
              <a:rPr lang="de-DE" err="1"/>
              <a:t>we</a:t>
            </a:r>
            <a:r>
              <a:rPr lang="de-DE"/>
              <a:t>-Fragen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F8BFA8-88C8-1CC3-56F2-6ADC55AC1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  <a:p>
            <a:endParaRPr lang="de-DE"/>
          </a:p>
          <a:p>
            <a:pPr marL="0" indent="0">
              <a:buNone/>
            </a:pPr>
            <a:endParaRPr lang="de-DE"/>
          </a:p>
          <a:p>
            <a:pPr marL="0" indent="0">
              <a:buNone/>
            </a:pPr>
            <a:endParaRPr lang="de-DE"/>
          </a:p>
          <a:p>
            <a:pPr marL="0" indent="0">
              <a:buNone/>
            </a:pPr>
            <a:endParaRPr lang="de-DE"/>
          </a:p>
          <a:p>
            <a:pPr marL="0" indent="0">
              <a:buNone/>
            </a:pPr>
            <a:endParaRPr lang="de-DE"/>
          </a:p>
          <a:p>
            <a:pPr marL="0" indent="0">
              <a:buNone/>
            </a:pPr>
            <a:r>
              <a:rPr lang="de-DE">
                <a:latin typeface="+mj-lt"/>
              </a:rPr>
              <a:t>Arbeitsschritte: </a:t>
            </a:r>
          </a:p>
          <a:p>
            <a:pPr marL="342900" indent="-342900">
              <a:buFont typeface="+mj-lt"/>
              <a:buAutoNum type="arabicPeriod"/>
            </a:pPr>
            <a:r>
              <a:rPr lang="de-DE"/>
              <a:t>Bedarfe der relevanten Stakeholder benennen</a:t>
            </a:r>
          </a:p>
          <a:p>
            <a:pPr marL="342900" indent="-342900">
              <a:buFont typeface="+mj-lt"/>
              <a:buAutoNum type="arabicPeriod"/>
            </a:pPr>
            <a:r>
              <a:rPr lang="de-DE"/>
              <a:t>Lösungsideen auf Stakeholder Bedarfe ausrichten</a:t>
            </a:r>
          </a:p>
          <a:p>
            <a:endParaRPr lang="de-DE"/>
          </a:p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B2D2F90-7065-5BA6-3353-93C190860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14</a:t>
            </a:fld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5BED1850-B59C-E3EE-14A6-7E03D2BB1EDD}"/>
              </a:ext>
            </a:extLst>
          </p:cNvPr>
          <p:cNvSpPr/>
          <p:nvPr/>
        </p:nvSpPr>
        <p:spPr>
          <a:xfrm>
            <a:off x="934454" y="2097839"/>
            <a:ext cx="9788624" cy="1113619"/>
          </a:xfrm>
          <a:prstGeom prst="roundRect">
            <a:avLst/>
          </a:prstGeom>
          <a:noFill/>
          <a:ln cap="rnd">
            <a:solidFill>
              <a:schemeClr val="accent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707431813">
                  <a:custGeom>
                    <a:avLst/>
                    <a:gdLst>
                      <a:gd name="csX0" fmla="*/ 0 w 9664699"/>
                      <a:gd name="csY0" fmla="*/ 0 h 1189162"/>
                      <a:gd name="csX1" fmla="*/ 9664699 w 9664699"/>
                      <a:gd name="csY1" fmla="*/ 0 h 1189162"/>
                      <a:gd name="csX2" fmla="*/ 9664699 w 9664699"/>
                      <a:gd name="csY2" fmla="*/ 1189162 h 1189162"/>
                      <a:gd name="csX3" fmla="*/ 0 w 9664699"/>
                      <a:gd name="csY3" fmla="*/ 1189162 h 1189162"/>
                      <a:gd name="csX4" fmla="*/ 0 w 9664699"/>
                      <a:gd name="csY4" fmla="*/ 0 h 1189162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</a:cxnLst>
                    <a:rect l="l" t="t" r="r" b="b"/>
                    <a:pathLst>
                      <a:path w="9664699" h="1189162" extrusionOk="0">
                        <a:moveTo>
                          <a:pt x="0" y="0"/>
                        </a:moveTo>
                        <a:cubicBezTo>
                          <a:pt x="1740132" y="25622"/>
                          <a:pt x="8336550" y="-19708"/>
                          <a:pt x="9664699" y="0"/>
                        </a:cubicBezTo>
                        <a:cubicBezTo>
                          <a:pt x="9748145" y="187788"/>
                          <a:pt x="9621181" y="813161"/>
                          <a:pt x="9664699" y="1189162"/>
                        </a:cubicBezTo>
                        <a:cubicBezTo>
                          <a:pt x="5495667" y="1150048"/>
                          <a:pt x="1979071" y="1176233"/>
                          <a:pt x="0" y="1189162"/>
                        </a:cubicBezTo>
                        <a:cubicBezTo>
                          <a:pt x="-65805" y="640618"/>
                          <a:pt x="-2537" y="50907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>
              <a:spcAft>
                <a:spcPts val="600"/>
              </a:spcAft>
            </a:pPr>
            <a:r>
              <a:rPr lang="de-DE" sz="1600">
                <a:solidFill>
                  <a:schemeClr val="accent1"/>
                </a:solidFill>
                <a:latin typeface="+mj-lt"/>
              </a:rPr>
              <a:t>Formel:</a:t>
            </a:r>
          </a:p>
          <a:p>
            <a:pPr>
              <a:spcAft>
                <a:spcPts val="600"/>
              </a:spcAft>
            </a:pPr>
            <a:r>
              <a:rPr lang="de-DE" sz="1600">
                <a:solidFill>
                  <a:schemeClr val="accent1"/>
                </a:solidFill>
              </a:rPr>
              <a:t>Wie können wir </a:t>
            </a:r>
            <a:r>
              <a:rPr lang="de-DE" sz="1600">
                <a:solidFill>
                  <a:schemeClr val="accent1"/>
                </a:solidFill>
                <a:latin typeface="Nunito SemiBold"/>
              </a:rPr>
              <a:t>[Person/Zielgruppe] </a:t>
            </a:r>
            <a:r>
              <a:rPr lang="de-DE" sz="1600">
                <a:solidFill>
                  <a:schemeClr val="accent1"/>
                </a:solidFill>
              </a:rPr>
              <a:t>helfen, </a:t>
            </a:r>
            <a:r>
              <a:rPr lang="de-DE" sz="1600">
                <a:solidFill>
                  <a:schemeClr val="accent1"/>
                </a:solidFill>
                <a:latin typeface="Nunito SemiBold"/>
              </a:rPr>
              <a:t>[Bedarf/Ziel] </a:t>
            </a:r>
            <a:r>
              <a:rPr lang="de-DE" sz="1600">
                <a:solidFill>
                  <a:schemeClr val="accent1"/>
                </a:solidFill>
              </a:rPr>
              <a:t>obwohl/trotz/da/weil/jedoch </a:t>
            </a:r>
            <a:r>
              <a:rPr lang="de-DE" sz="1600">
                <a:solidFill>
                  <a:schemeClr val="accent1"/>
                </a:solidFill>
                <a:latin typeface="Nunito SemiBold"/>
              </a:rPr>
              <a:t>[Kontext/beeinflussende oder limitierende Faktoren/Problem]</a:t>
            </a:r>
            <a:r>
              <a:rPr lang="de-DE" sz="1600">
                <a:solidFill>
                  <a:schemeClr val="accent1"/>
                </a:solidFill>
                <a:latin typeface="Nunito Light"/>
              </a:rPr>
              <a:t>?</a:t>
            </a:r>
            <a:endParaRPr lang="de-DE" sz="16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08982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7BB20-CDAB-389C-E461-11683EE16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01FC612-D28B-528D-9C66-E19CA4379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How-</a:t>
            </a:r>
            <a:r>
              <a:rPr lang="de-DE" noProof="0" err="1"/>
              <a:t>might</a:t>
            </a:r>
            <a:r>
              <a:rPr lang="de-DE" noProof="0"/>
              <a:t>-</a:t>
            </a:r>
            <a:r>
              <a:rPr lang="de-DE" noProof="0" err="1"/>
              <a:t>we</a:t>
            </a:r>
            <a:r>
              <a:rPr lang="de-DE" noProof="0"/>
              <a:t>-Fragen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7B63A0A-F33A-404A-7351-338518A2B0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" r="158"/>
          <a:stretch/>
        </p:blipFill>
        <p:spPr>
          <a:xfrm>
            <a:off x="732677" y="1708563"/>
            <a:ext cx="5363323" cy="3803687"/>
          </a:xfrm>
          <a:prstGeom prst="rect">
            <a:avLst/>
          </a:prstGeom>
          <a:effectLst>
            <a:outerShdw blurRad="444500" dir="8580000" sx="108000" sy="108000" algn="tr" rotWithShape="0">
              <a:prstClr val="black">
                <a:alpha val="20000"/>
              </a:prstClr>
            </a:outerShdw>
          </a:effectLst>
        </p:spPr>
      </p:pic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88611F3A-CA82-489D-2F71-5DE181CA8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15</a:t>
            </a:fld>
            <a:endParaRPr lang="de-DE" noProof="0"/>
          </a:p>
        </p:txBody>
      </p:sp>
      <p:pic>
        <p:nvPicPr>
          <p:cNvPr id="4" name="Grafik 3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855DF219-F480-2701-AB9C-64ED3CBB3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8575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2BED8D-8140-FBEB-421A-5FB36258D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SMARTe</a:t>
            </a:r>
            <a:r>
              <a:rPr lang="de-DE"/>
              <a:t> Ziele festlegen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71B91BC-5E2E-D79D-ACBA-E7162E2F3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graphicFrame>
        <p:nvGraphicFramePr>
          <p:cNvPr id="5" name="Inhaltsplatzhalter 6">
            <a:extLst>
              <a:ext uri="{FF2B5EF4-FFF2-40B4-BE49-F238E27FC236}">
                <a16:creationId xmlns:a16="http://schemas.microsoft.com/office/drawing/2014/main" id="{34E8D4DE-3E39-D151-3A2A-E5D647E373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3685597"/>
              </p:ext>
            </p:extLst>
          </p:nvPr>
        </p:nvGraphicFramePr>
        <p:xfrm>
          <a:off x="886691" y="1798936"/>
          <a:ext cx="8895986" cy="39668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1752">
                  <a:extLst>
                    <a:ext uri="{9D8B030D-6E8A-4147-A177-3AD203B41FA5}">
                      <a16:colId xmlns:a16="http://schemas.microsoft.com/office/drawing/2014/main" val="3299596434"/>
                    </a:ext>
                  </a:extLst>
                </a:gridCol>
                <a:gridCol w="6324234">
                  <a:extLst>
                    <a:ext uri="{9D8B030D-6E8A-4147-A177-3AD203B41FA5}">
                      <a16:colId xmlns:a16="http://schemas.microsoft.com/office/drawing/2014/main" val="2709771785"/>
                    </a:ext>
                  </a:extLst>
                </a:gridCol>
              </a:tblGrid>
              <a:tr h="658049">
                <a:tc>
                  <a:txBody>
                    <a:bodyPr/>
                    <a:lstStyle/>
                    <a:p>
                      <a:r>
                        <a:rPr lang="de-DE" sz="1400" b="0">
                          <a:solidFill>
                            <a:schemeClr val="accent1"/>
                          </a:solidFill>
                          <a:latin typeface="+mj-lt"/>
                        </a:rPr>
                        <a:t>SMART-Kriterium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de-DE" sz="1400">
                          <a:solidFill>
                            <a:schemeClr val="accent1"/>
                          </a:solidFill>
                          <a:latin typeface="+mj-lt"/>
                        </a:rPr>
                        <a:t>Aktion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110671"/>
                  </a:ext>
                </a:extLst>
              </a:tr>
              <a:tr h="658049">
                <a:tc>
                  <a:txBody>
                    <a:bodyPr/>
                    <a:lstStyle/>
                    <a:p>
                      <a:r>
                        <a:rPr lang="de-DE" sz="1400">
                          <a:solidFill>
                            <a:schemeClr val="accent1"/>
                          </a:solidFill>
                          <a:latin typeface="+mj-lt"/>
                        </a:rPr>
                        <a:t>Spezifisch </a:t>
                      </a:r>
                    </a:p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(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Specific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Definiere das Ziel präzise, basierend auf dem Problemverständnis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145963"/>
                  </a:ext>
                </a:extLst>
              </a:tr>
              <a:tr h="658049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Messbar</a:t>
                      </a:r>
                      <a:br>
                        <a:rPr lang="de-DE" sz="1400" dirty="0">
                          <a:solidFill>
                            <a:srgbClr val="03AADF"/>
                          </a:solidFill>
                          <a:latin typeface="+mj-lt"/>
                        </a:rPr>
                      </a:b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(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Measurable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Setze klare Kriterien, um den Fortschritt zu messen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285446"/>
                  </a:ext>
                </a:extLst>
              </a:tr>
              <a:tr h="676621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Attraktiv</a:t>
                      </a:r>
                      <a:br>
                        <a:rPr lang="de-DE" sz="1400" dirty="0">
                          <a:solidFill>
                            <a:srgbClr val="03AADF"/>
                          </a:solidFill>
                          <a:latin typeface="+mj-lt"/>
                        </a:rPr>
                      </a:b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(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Achievable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Achte darauf, dass das Ziel realistisch und erreichbar ist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4240093"/>
                  </a:ext>
                </a:extLst>
              </a:tr>
              <a:tr h="658049">
                <a:tc>
                  <a:txBody>
                    <a:bodyPr/>
                    <a:lstStyle/>
                    <a:p>
                      <a:r>
                        <a:rPr lang="de-DE" sz="1400">
                          <a:solidFill>
                            <a:schemeClr val="accent1"/>
                          </a:solidFill>
                          <a:latin typeface="+mj-lt"/>
                        </a:rPr>
                        <a:t>Relevant </a:t>
                      </a:r>
                    </a:p>
                    <a:p>
                      <a:r>
                        <a:rPr lang="de-DE" sz="1400">
                          <a:solidFill>
                            <a:schemeClr val="accent1"/>
                          </a:solidFill>
                          <a:latin typeface="+mj-lt"/>
                        </a:rPr>
                        <a:t>(Relevant)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Stelle sicher, dass das Ziel zum Problem und zu den POV-Statements passt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21602"/>
                  </a:ext>
                </a:extLst>
              </a:tr>
              <a:tr h="658049">
                <a:tc>
                  <a:txBody>
                    <a:bodyPr/>
                    <a:lstStyle/>
                    <a:p>
                      <a:r>
                        <a:rPr lang="de-DE" sz="1400">
                          <a:solidFill>
                            <a:schemeClr val="accent1"/>
                          </a:solidFill>
                          <a:latin typeface="+mj-lt"/>
                        </a:rPr>
                        <a:t>Terminiert </a:t>
                      </a:r>
                    </a:p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(Time-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bound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Setze eine klare Frist, um das Ziel zu erreichen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070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6242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DDBC3-8351-7109-7833-E63326405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E446F6-0C1B-C6F0-FB7F-99E25102E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Hands-on: </a:t>
            </a:r>
            <a:r>
              <a:rPr lang="en-US" dirty="0"/>
              <a:t>Ideen in die Praxis </a:t>
            </a:r>
            <a:r>
              <a:rPr lang="en-US" dirty="0" err="1"/>
              <a:t>bringen</a:t>
            </a:r>
            <a:endParaRPr lang="de-DE" dirty="0">
              <a:latin typeface="+mn-lt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D07C2E3-06A0-8308-C0B0-D463CDC93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90846AF-EB91-F7EB-C1FA-2643FCD67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9099"/>
            <a:ext cx="8775699" cy="439420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DE" b="1" dirty="0">
                <a:latin typeface="+mj-lt"/>
              </a:rPr>
              <a:t>Ziel:</a:t>
            </a:r>
          </a:p>
          <a:p>
            <a:pPr fontAlgn="base">
              <a:lnSpc>
                <a:spcPct val="110000"/>
              </a:lnSpc>
            </a:pPr>
            <a:r>
              <a:rPr lang="de-DE" dirty="0">
                <a:solidFill>
                  <a:schemeClr val="accent1"/>
                </a:solidFill>
                <a:latin typeface="+mj-lt"/>
              </a:rPr>
              <a:t>Ideen greifbar machen: </a:t>
            </a:r>
            <a:r>
              <a:rPr lang="de-DE" dirty="0"/>
              <a:t>Entwicklung einfacher, erstmal unvollständiger Modelle oder Darstellungen der Ideen, um sie visuell und physisch erlebbar zu machen.</a:t>
            </a:r>
            <a:r>
              <a:rPr lang="en-US" dirty="0"/>
              <a:t>​</a:t>
            </a:r>
          </a:p>
          <a:p>
            <a:pPr fontAlgn="base">
              <a:lnSpc>
                <a:spcPct val="110000"/>
              </a:lnSpc>
            </a:pPr>
            <a:r>
              <a:rPr lang="de-DE" b="1" dirty="0">
                <a:solidFill>
                  <a:schemeClr val="accent1"/>
                </a:solidFill>
                <a:latin typeface="+mj-lt"/>
              </a:rPr>
              <a:t>Vorgehen: </a:t>
            </a:r>
            <a:r>
              <a:rPr lang="de-DE" dirty="0"/>
              <a:t>Bitte nutzen Sie die </a:t>
            </a:r>
            <a:r>
              <a:rPr lang="de-DE" b="1" dirty="0">
                <a:latin typeface="+mj-lt"/>
              </a:rPr>
              <a:t>Bastelmaterialen</a:t>
            </a:r>
            <a:r>
              <a:rPr lang="de-DE" dirty="0"/>
              <a:t> oder </a:t>
            </a:r>
            <a:r>
              <a:rPr lang="de-DE" dirty="0">
                <a:latin typeface="+mj-lt"/>
              </a:rPr>
              <a:t>LEGO</a:t>
            </a:r>
            <a:r>
              <a:rPr lang="de-DE" baseline="30000" dirty="0">
                <a:latin typeface="+mj-lt"/>
              </a:rPr>
              <a:t>®</a:t>
            </a:r>
            <a:r>
              <a:rPr lang="de-DE" dirty="0">
                <a:latin typeface="+mj-lt"/>
              </a:rPr>
              <a:t>-</a:t>
            </a:r>
            <a:r>
              <a:rPr lang="de-DE" b="1" dirty="0">
                <a:latin typeface="+mj-lt"/>
              </a:rPr>
              <a:t>Sets</a:t>
            </a:r>
            <a:r>
              <a:rPr lang="de-DE" dirty="0">
                <a:latin typeface="+mj-lt"/>
              </a:rPr>
              <a:t>,</a:t>
            </a:r>
            <a:r>
              <a:rPr lang="de-DE" dirty="0"/>
              <a:t> um daraus eine erste Ideenskizze zu erstellen.</a:t>
            </a:r>
            <a:r>
              <a:rPr lang="en-US" dirty="0"/>
              <a:t>​</a:t>
            </a:r>
            <a:br>
              <a:rPr lang="de-DE" sz="1400" dirty="0"/>
            </a:br>
            <a:endParaRPr lang="de-DE" sz="1400" dirty="0"/>
          </a:p>
          <a:p>
            <a:pPr marL="0" indent="0" fontAlgn="base">
              <a:lnSpc>
                <a:spcPct val="110000"/>
              </a:lnSpc>
              <a:buNone/>
            </a:pPr>
            <a:r>
              <a:rPr lang="de-DE" sz="1400" dirty="0">
                <a:latin typeface="+mj-lt"/>
              </a:rPr>
              <a:t>Mögliche Leitfragen:​</a:t>
            </a:r>
          </a:p>
          <a:p>
            <a:pPr fontAlgn="base"/>
            <a:r>
              <a:rPr lang="de-DE" sz="1400" dirty="0"/>
              <a:t>Wie könnten wir das Problem aus verschiedenen Perspektiven lösen?​</a:t>
            </a:r>
          </a:p>
          <a:p>
            <a:pPr fontAlgn="base"/>
            <a:r>
              <a:rPr lang="de-DE" sz="1400" dirty="0"/>
              <a:t>Was wäre die naheliegende Lösung? Was wäre eine extreme oder radikale Lösung?​</a:t>
            </a:r>
          </a:p>
          <a:p>
            <a:pPr fontAlgn="base"/>
            <a:r>
              <a:rPr lang="de-DE" sz="1400" dirty="0"/>
              <a:t>Wie könnten wir das Problem mit unkonventionellen Mitteln angehen?​</a:t>
            </a:r>
          </a:p>
          <a:p>
            <a:pPr fontAlgn="base"/>
            <a:r>
              <a:rPr lang="de-DE" sz="1400" dirty="0"/>
              <a:t>Welche Ideen kommen aus spontanen Eingebungen oder intuitivem Denken?​</a:t>
            </a:r>
          </a:p>
          <a:p>
            <a:pPr fontAlgn="base"/>
            <a:r>
              <a:rPr lang="de-DE" sz="1400" dirty="0"/>
              <a:t>Wie können wir bestehende Lösungen, Ressourcen oder Technologien neu kombinieren?​</a:t>
            </a:r>
          </a:p>
          <a:p>
            <a:pPr fontAlgn="base"/>
            <a:r>
              <a:rPr lang="de-DE" sz="1400" dirty="0"/>
              <a:t>Was, wenn wir keinerlei Budget-, Technik- oder andere Beschränkungen hätten?​</a:t>
            </a:r>
          </a:p>
          <a:p>
            <a:pPr fontAlgn="base"/>
            <a:r>
              <a:rPr lang="de-DE" sz="1400" dirty="0"/>
              <a:t>Wie könnten scheinbar widersprüchliche Ansätze zusammenarbeiten?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D7879D3-EA08-D335-5884-4DDD1D38953D}"/>
              </a:ext>
            </a:extLst>
          </p:cNvPr>
          <p:cNvSpPr/>
          <p:nvPr/>
        </p:nvSpPr>
        <p:spPr>
          <a:xfrm rot="18000000">
            <a:off x="10423334" y="1306633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AD6204D-CF04-9D9C-E671-DBA1D88246AD}"/>
              </a:ext>
            </a:extLst>
          </p:cNvPr>
          <p:cNvSpPr/>
          <p:nvPr/>
        </p:nvSpPr>
        <p:spPr>
          <a:xfrm>
            <a:off x="10085700" y="2729200"/>
            <a:ext cx="1607943" cy="15777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800" b="0" i="1" u="none" strike="noStrike" kern="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45 min</a:t>
            </a:r>
          </a:p>
        </p:txBody>
      </p:sp>
    </p:spTree>
    <p:extLst>
      <p:ext uri="{BB962C8B-B14F-4D97-AF65-F5344CB8AC3E}">
        <p14:creationId xmlns:p14="http://schemas.microsoft.com/office/powerpoint/2010/main" val="383486217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BAC15-3D42-1819-CD60-A2701BD01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D82D37-96C9-BD4F-D4A4-8265A5F31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latin typeface="+mn-lt"/>
              </a:rPr>
              <a:t>Ergebnispräsentation: </a:t>
            </a:r>
            <a:r>
              <a:rPr lang="de-DE"/>
              <a:t>Was haben Sie erstellt </a:t>
            </a:r>
            <a:br>
              <a:rPr lang="de-DE"/>
            </a:br>
            <a:r>
              <a:rPr lang="de-DE"/>
              <a:t>und herausgefunden?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A8330B-2C9A-3DDF-7B76-8E737FCC2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0100"/>
            <a:ext cx="6311900" cy="360680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e-DE" sz="1700">
                <a:latin typeface="+mj-lt"/>
              </a:rPr>
              <a:t>Fassen Sie die wichtigsten Erkenntnisse aus Ihrem Team zusammen: ​</a:t>
            </a:r>
          </a:p>
          <a:p>
            <a:pPr marL="0" indent="0">
              <a:buNone/>
            </a:pPr>
            <a:endParaRPr lang="de-DE" sz="1800">
              <a:solidFill>
                <a:schemeClr val="accent1"/>
              </a:solidFill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de-DE" sz="1700"/>
              <a:t>Was hat Sie am meisten überrascht?​</a:t>
            </a:r>
          </a:p>
          <a:p>
            <a:pPr>
              <a:lnSpc>
                <a:spcPct val="100000"/>
              </a:lnSpc>
            </a:pPr>
            <a:r>
              <a:rPr lang="de-DE" sz="1700"/>
              <a:t>Welche Annahmen haben sich bestätigt, welche waren falsch?​</a:t>
            </a:r>
          </a:p>
          <a:p>
            <a:pPr>
              <a:lnSpc>
                <a:spcPct val="100000"/>
              </a:lnSpc>
            </a:pPr>
            <a:r>
              <a:rPr lang="de-DE" sz="1700"/>
              <a:t>Welche Bedürfnisse und Herausforderungen konnten Sie besser verstehen?​</a:t>
            </a:r>
          </a:p>
          <a:p>
            <a:pPr>
              <a:lnSpc>
                <a:spcPct val="100000"/>
              </a:lnSpc>
            </a:pPr>
            <a:r>
              <a:rPr lang="de-DE" sz="1700"/>
              <a:t>Was sind die nächsten Schritte für Ihre Zusammenarbeit?​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72555F3-E127-1556-462C-F23159CFC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28D5CB1-9EF8-19E0-49E0-5A05137BDF31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6" name="Inhaltsplatzhalter 10">
            <a:extLst>
              <a:ext uri="{FF2B5EF4-FFF2-40B4-BE49-F238E27FC236}">
                <a16:creationId xmlns:a16="http://schemas.microsoft.com/office/drawing/2014/main" id="{299DE3F4-F4A7-B73F-9AC7-5F63427F0A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000" b="10000"/>
          <a:stretch/>
        </p:blipFill>
        <p:spPr>
          <a:xfrm>
            <a:off x="7997825" y="1896423"/>
            <a:ext cx="3243263" cy="3243263"/>
          </a:xfrm>
          <a:prstGeom prst="ellipse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CB9AE02F-A084-60DC-0AAB-D98B4B849B7E}"/>
              </a:ext>
            </a:extLst>
          </p:cNvPr>
          <p:cNvSpPr/>
          <p:nvPr/>
        </p:nvSpPr>
        <p:spPr>
          <a:xfrm>
            <a:off x="9976116" y="136153"/>
            <a:ext cx="1607943" cy="15777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800" b="0" i="1" u="none" strike="noStrike" kern="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… min</a:t>
            </a:r>
          </a:p>
        </p:txBody>
      </p:sp>
    </p:spTree>
    <p:extLst>
      <p:ext uri="{BB962C8B-B14F-4D97-AF65-F5344CB8AC3E}">
        <p14:creationId xmlns:p14="http://schemas.microsoft.com/office/powerpoint/2010/main" val="1869207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CAD13-E8A8-7280-F22E-DA47D266A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llipse 9">
            <a:extLst>
              <a:ext uri="{FF2B5EF4-FFF2-40B4-BE49-F238E27FC236}">
                <a16:creationId xmlns:a16="http://schemas.microsoft.com/office/drawing/2014/main" id="{6886718D-1778-69ED-A347-A8214B77DF1A}"/>
              </a:ext>
            </a:extLst>
          </p:cNvPr>
          <p:cNvSpPr/>
          <p:nvPr/>
        </p:nvSpPr>
        <p:spPr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FB628F-F586-FF01-81BA-5E38E45E2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Review der Einheiten ​</a:t>
            </a:r>
            <a:endParaRPr lang="de-DE" noProof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8D639E3-782B-8337-633D-FB6DC3D3A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5FA8CE8-671B-D3A3-F950-BD887474118D}"/>
              </a:ext>
            </a:extLst>
          </p:cNvPr>
          <p:cNvSpPr txBox="1">
            <a:spLocks/>
          </p:cNvSpPr>
          <p:nvPr/>
        </p:nvSpPr>
        <p:spPr>
          <a:xfrm>
            <a:off x="6095999" y="2198450"/>
            <a:ext cx="5257799" cy="372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Arial"/>
              </a:rPr>
              <a:t>Was haben wir erreicht? ​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Arial"/>
              </a:rPr>
              <a:t>Was hindert uns noch?​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Arial"/>
              </a:rPr>
              <a:t>Wobei brauchen wir Unterstützung, </a:t>
            </a:r>
            <a:br>
              <a:rPr kumimoji="0" lang="de-DE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Arial"/>
              </a:rPr>
            </a:br>
            <a:r>
              <a:rPr kumimoji="0" lang="de-DE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Arial"/>
              </a:rPr>
              <a:t>damit es gut weitergehen kann?​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Arial"/>
              </a:rPr>
              <a:t>Welche nächsten Schritte stehen an?​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b="0" i="1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Arial"/>
              </a:rPr>
              <a:t>Wie geht es weiter? ​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3E1A48E8-AF82-7E9B-0875-098808E142A7}"/>
              </a:ext>
            </a:extLst>
          </p:cNvPr>
          <p:cNvSpPr/>
          <p:nvPr/>
        </p:nvSpPr>
        <p:spPr>
          <a:xfrm>
            <a:off x="838200" y="1921119"/>
            <a:ext cx="3244362" cy="324436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5552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01EEC-19B4-7BBE-D7A8-43F8AC650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07F4704-5C35-42C0-1001-332AC64E9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237B317-3675-97F0-76B1-7A523B15D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71674"/>
            <a:ext cx="10515600" cy="3705991"/>
          </a:xfrm>
        </p:spPr>
        <p:txBody>
          <a:bodyPr>
            <a:noAutofit/>
          </a:bodyPr>
          <a:lstStyle/>
          <a:p>
            <a:pPr>
              <a:lnSpc>
                <a:spcPts val="1800"/>
              </a:lnSpc>
            </a:pPr>
            <a:r>
              <a:rPr lang="de-DE" noProof="0"/>
              <a:t>Wir bringen Forschende der Hochschule XY [Platzhalter] und Innovationsverantwortliche aus kleinen und mittelständischen Unternehmen (KMU) zusammen, um gemeinsam an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realen Herausforderungen </a:t>
            </a:r>
            <a:r>
              <a:rPr lang="de-DE" noProof="0"/>
              <a:t>aus der Praxis zu arbeiten. Dabei steht der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Wissenstransfer</a:t>
            </a:r>
            <a:r>
              <a:rPr lang="de-DE" noProof="0"/>
              <a:t> im Zentrum: Wir wollen Forschungsergebnisse und wissenschaftliches Know-how gezielt in die Anwendung bringen – schnell, praxisnah und wirkungsorientiert.​</a:t>
            </a:r>
          </a:p>
          <a:p>
            <a:pPr>
              <a:lnSpc>
                <a:spcPts val="1800"/>
              </a:lnSpc>
            </a:pPr>
            <a:endParaRPr lang="de-DE" noProof="0"/>
          </a:p>
          <a:p>
            <a:pPr>
              <a:lnSpc>
                <a:spcPts val="1800"/>
              </a:lnSpc>
            </a:pPr>
            <a:r>
              <a:rPr lang="de-DE" noProof="0"/>
              <a:t>Der Workshop verfolgt einen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missionsorientierten Ansatz: </a:t>
            </a:r>
            <a:r>
              <a:rPr lang="de-DE" noProof="0"/>
              <a:t>Statt isolierter Grundlagenforschung oder kurzfristiger Einzelprojekte geht es uns um die gemeinsame Bearbeitung komplexer,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gesellschaftlich relevanter Fragestellungen.</a:t>
            </a:r>
            <a:r>
              <a:rPr lang="de-DE" noProof="0"/>
              <a:t> Wissenschaft und Wirtschaft begegnen sich auf Augenhöhe, um nachhaltige Lösungen zu entwickeln, die Impulse für einen tiefgreifenden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Kulturwandel</a:t>
            </a:r>
            <a:r>
              <a:rPr lang="de-DE" noProof="0"/>
              <a:t> in Richtung kooperativer und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verantwortungsvoller Innovation </a:t>
            </a:r>
            <a:r>
              <a:rPr lang="de-DE" noProof="0"/>
              <a:t>setzen.​</a:t>
            </a:r>
          </a:p>
          <a:p>
            <a:pPr>
              <a:lnSpc>
                <a:spcPts val="1800"/>
              </a:lnSpc>
            </a:pPr>
            <a:endParaRPr lang="de-DE" noProof="0"/>
          </a:p>
          <a:p>
            <a:pPr>
              <a:lnSpc>
                <a:spcPts val="1800"/>
              </a:lnSpc>
            </a:pPr>
            <a:r>
              <a:rPr lang="de-DE" noProof="0"/>
              <a:t>In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interdisziplinären Teams </a:t>
            </a:r>
            <a:r>
              <a:rPr lang="de-DE" noProof="0"/>
              <a:t>durchlaufen die Teilnehmenden einen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strukturierten an Design </a:t>
            </a:r>
            <a:r>
              <a:rPr lang="de-DE" noProof="0" err="1">
                <a:solidFill>
                  <a:schemeClr val="accent1"/>
                </a:solidFill>
                <a:latin typeface="+mj-lt"/>
              </a:rPr>
              <a:t>Thinking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 angelehnten Prozess, </a:t>
            </a:r>
            <a:r>
              <a:rPr lang="de-DE" noProof="0"/>
              <a:t>identifizieren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Transferpotenziale </a:t>
            </a:r>
            <a:r>
              <a:rPr lang="de-DE" noProof="0"/>
              <a:t>und erarbeiten erste </a:t>
            </a:r>
            <a:r>
              <a:rPr lang="de-DE" noProof="0">
                <a:solidFill>
                  <a:schemeClr val="accent1"/>
                </a:solidFill>
                <a:latin typeface="+mj-lt"/>
              </a:rPr>
              <a:t>Lösungsansätze</a:t>
            </a:r>
            <a:r>
              <a:rPr lang="de-DE" noProof="0"/>
              <a:t> mit Umsetzungspotenzial.</a:t>
            </a:r>
          </a:p>
        </p:txBody>
      </p:sp>
      <p:sp>
        <p:nvSpPr>
          <p:cNvPr id="7" name="Titel 3">
            <a:extLst>
              <a:ext uri="{FF2B5EF4-FFF2-40B4-BE49-F238E27FC236}">
                <a16:creationId xmlns:a16="http://schemas.microsoft.com/office/drawing/2014/main" id="{82DB35BD-B91C-34AF-E331-9F3BFE9BF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5602"/>
            <a:ext cx="10515600" cy="1049348"/>
          </a:xfrm>
        </p:spPr>
        <p:txBody>
          <a:bodyPr/>
          <a:lstStyle/>
          <a:p>
            <a:r>
              <a:rPr lang="de-DE" noProof="0">
                <a:latin typeface="+mn-lt"/>
              </a:rPr>
              <a:t>Unser Anliegen: </a:t>
            </a:r>
            <a:r>
              <a:rPr lang="de-DE" noProof="0"/>
              <a:t>»Ideen in die Praxis bringen«​</a:t>
            </a:r>
          </a:p>
        </p:txBody>
      </p:sp>
    </p:spTree>
    <p:extLst>
      <p:ext uri="{BB962C8B-B14F-4D97-AF65-F5344CB8AC3E}">
        <p14:creationId xmlns:p14="http://schemas.microsoft.com/office/powerpoint/2010/main" val="1959486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EB567A-F9E1-43F9-F6E2-03ED0D37C3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Vielen Dank für Ihr Interesse!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F245117-273B-BDA2-F49B-1363CF720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4EAE4CF-C36D-7B3E-F10D-2D6EED4E5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217733B-5578-7BD0-74BF-4A3EB92CD9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3A5BEA2-DE96-A9A9-36C6-2EC62BF4D3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104481A-7245-3789-E87E-E372CAD115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598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8DCEBEF-01FA-0BE1-A725-0CC046959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Agenda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3DE8ED1-D727-FC26-290E-66E0FC47A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3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228348F-0983-1D74-340A-5A09E9D21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de-DE"/>
              <a:t>Vorstellung Projekt</a:t>
            </a:r>
          </a:p>
          <a:p>
            <a:pPr fontAlgn="t"/>
            <a:r>
              <a:rPr lang="de-DE"/>
              <a:t>Erstellung Transferprofile​</a:t>
            </a:r>
          </a:p>
          <a:p>
            <a:pPr fontAlgn="t"/>
            <a:r>
              <a:rPr lang="de-DE"/>
              <a:t>Identifizierung Themen-Cluster​</a:t>
            </a:r>
          </a:p>
          <a:p>
            <a:pPr fontAlgn="t"/>
            <a:r>
              <a:rPr lang="de-DE"/>
              <a:t>Stakeholder-Café​</a:t>
            </a:r>
          </a:p>
          <a:p>
            <a:pPr fontAlgn="t"/>
            <a:r>
              <a:rPr lang="de-DE"/>
              <a:t>Vom Problem zum Ziel ​</a:t>
            </a:r>
          </a:p>
          <a:p>
            <a:pPr fontAlgn="t"/>
            <a:r>
              <a:rPr lang="de-DE"/>
              <a:t>Hands-on Ideenskizze ​</a:t>
            </a:r>
          </a:p>
          <a:p>
            <a:pPr fontAlgn="t"/>
            <a:r>
              <a:rPr lang="de-DE"/>
              <a:t>Blick in die Zukunft​</a:t>
            </a:r>
          </a:p>
        </p:txBody>
      </p:sp>
    </p:spTree>
    <p:extLst>
      <p:ext uri="{BB962C8B-B14F-4D97-AF65-F5344CB8AC3E}">
        <p14:creationId xmlns:p14="http://schemas.microsoft.com/office/powerpoint/2010/main" val="280632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E31E87F-E25E-4660-E280-1B70A7969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Who </a:t>
            </a:r>
            <a:r>
              <a:rPr lang="de-DE" err="1"/>
              <a:t>is</a:t>
            </a:r>
            <a:r>
              <a:rPr lang="de-DE"/>
              <a:t> Who? Vorstellung und Erwartungen!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40EBC59-753D-DBE0-8977-D3B1ABA08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3390900"/>
            <a:ext cx="4667248" cy="2351598"/>
          </a:xfrm>
          <a:ln w="28575">
            <a:noFill/>
            <a:prstDash val="sysDot"/>
          </a:ln>
        </p:spPr>
        <p:txBody>
          <a:bodyPr/>
          <a:lstStyle/>
          <a:p>
            <a:pPr marL="0" indent="0">
              <a:buNone/>
            </a:pPr>
            <a:endParaRPr lang="de-DE">
              <a:latin typeface="+mj-lt"/>
            </a:endParaRPr>
          </a:p>
          <a:p>
            <a:pPr marL="0" indent="0">
              <a:buNone/>
            </a:pPr>
            <a:r>
              <a:rPr lang="de-DE">
                <a:solidFill>
                  <a:schemeClr val="accent1"/>
                </a:solidFill>
                <a:latin typeface="+mj-lt"/>
              </a:rPr>
              <a:t>Wer sind Sie?</a:t>
            </a:r>
          </a:p>
          <a:p>
            <a:pPr marL="0" indent="0">
              <a:buNone/>
            </a:pPr>
            <a:endParaRPr lang="de-DE">
              <a:latin typeface="+mj-lt"/>
            </a:endParaRPr>
          </a:p>
          <a:p>
            <a:pPr>
              <a:buClr>
                <a:schemeClr val="tx2"/>
              </a:buClr>
            </a:pPr>
            <a:r>
              <a:rPr lang="de-DE"/>
              <a:t>Person und Fachgebiet</a:t>
            </a:r>
          </a:p>
          <a:p>
            <a:pPr>
              <a:buClr>
                <a:schemeClr val="tx2"/>
              </a:buClr>
            </a:pPr>
            <a:r>
              <a:rPr lang="de-DE"/>
              <a:t>Schwerpunkte in Forschung oder Unternehmen</a:t>
            </a:r>
          </a:p>
          <a:p>
            <a:pPr>
              <a:buClr>
                <a:schemeClr val="tx2"/>
              </a:buClr>
            </a:pPr>
            <a:r>
              <a:rPr lang="de-DE"/>
              <a:t>Vorerfahrungen mit Kooperation</a:t>
            </a:r>
          </a:p>
          <a:p>
            <a:pPr marL="0" indent="0">
              <a:buNone/>
            </a:pPr>
            <a:endParaRPr lang="de-DE">
              <a:latin typeface="+mj-lt"/>
            </a:endParaRPr>
          </a:p>
          <a:p>
            <a:pPr marL="0" indent="0">
              <a:buNone/>
            </a:pPr>
            <a:endParaRPr lang="de-DE">
              <a:latin typeface="+mj-lt"/>
            </a:endParaRPr>
          </a:p>
        </p:txBody>
      </p:sp>
      <p:sp>
        <p:nvSpPr>
          <p:cNvPr id="8" name="Inhaltsplatzhalter 5">
            <a:extLst>
              <a:ext uri="{FF2B5EF4-FFF2-40B4-BE49-F238E27FC236}">
                <a16:creationId xmlns:a16="http://schemas.microsoft.com/office/drawing/2014/main" id="{60B4070F-80EE-6DC7-892D-7727AD89AD83}"/>
              </a:ext>
            </a:extLst>
          </p:cNvPr>
          <p:cNvSpPr txBox="1">
            <a:spLocks/>
          </p:cNvSpPr>
          <p:nvPr/>
        </p:nvSpPr>
        <p:spPr>
          <a:xfrm>
            <a:off x="838200" y="1528638"/>
            <a:ext cx="10525224" cy="1304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1600" b="0" i="0" u="none" strike="noStrike" kern="120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9" name="Inhaltsplatzhalter 5">
            <a:extLst>
              <a:ext uri="{FF2B5EF4-FFF2-40B4-BE49-F238E27FC236}">
                <a16:creationId xmlns:a16="http://schemas.microsoft.com/office/drawing/2014/main" id="{BEA6A406-BC81-A5B2-EC36-7164F948A180}"/>
              </a:ext>
            </a:extLst>
          </p:cNvPr>
          <p:cNvSpPr txBox="1">
            <a:spLocks/>
          </p:cNvSpPr>
          <p:nvPr/>
        </p:nvSpPr>
        <p:spPr>
          <a:xfrm>
            <a:off x="830249" y="1528638"/>
            <a:ext cx="5137727" cy="249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1600" b="0" i="0" u="none" strike="noStrike" kern="120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10" name="Inhaltsplatzhalter 5">
            <a:extLst>
              <a:ext uri="{FF2B5EF4-FFF2-40B4-BE49-F238E27FC236}">
                <a16:creationId xmlns:a16="http://schemas.microsoft.com/office/drawing/2014/main" id="{8458EF9E-44C0-2D51-2BB3-88960E428676}"/>
              </a:ext>
            </a:extLst>
          </p:cNvPr>
          <p:cNvSpPr txBox="1">
            <a:spLocks/>
          </p:cNvSpPr>
          <p:nvPr/>
        </p:nvSpPr>
        <p:spPr>
          <a:xfrm>
            <a:off x="952501" y="1918576"/>
            <a:ext cx="9499600" cy="864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ea typeface="Arial"/>
                <a:cs typeface="Arial"/>
                <a:sym typeface="Arial"/>
              </a:rPr>
              <a:t>Tauschen Sie sich in 2-er Gruppen aus und stellen Sie dann </a:t>
            </a:r>
            <a:r>
              <a:rPr kumimoji="0" lang="de-DE" sz="1800" b="0" i="0" u="none" strike="noStrike" kern="1200" cap="none" spc="0" normalizeH="0" baseline="0" noProof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ea typeface="Arial"/>
                <a:cs typeface="Arial"/>
                <a:sym typeface="Arial"/>
              </a:rPr>
              <a:t>Ihre:n</a:t>
            </a: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ea typeface="Arial"/>
                <a:cs typeface="Arial"/>
                <a:sym typeface="Arial"/>
              </a:rPr>
              <a:t> </a:t>
            </a:r>
            <a:r>
              <a:rPr kumimoji="0" lang="de-DE" sz="1800" b="0" i="0" u="none" strike="noStrike" kern="1200" cap="none" spc="0" normalizeH="0" baseline="0" noProof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ea typeface="Arial"/>
                <a:cs typeface="Arial"/>
                <a:sym typeface="Arial"/>
              </a:rPr>
              <a:t>Partner:in</a:t>
            </a: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ea typeface="Arial"/>
                <a:cs typeface="Arial"/>
                <a:sym typeface="Arial"/>
              </a:rPr>
              <a:t> anhand der folgenden Fragen vor. Machen Sie sich gerne Notizen.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1600" b="0" i="0" u="none" strike="noStrike" kern="120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12" name="Inhaltsplatzhalter 5">
            <a:extLst>
              <a:ext uri="{FF2B5EF4-FFF2-40B4-BE49-F238E27FC236}">
                <a16:creationId xmlns:a16="http://schemas.microsoft.com/office/drawing/2014/main" id="{96ED180D-D4A3-6107-F324-FD59AD643C2A}"/>
              </a:ext>
            </a:extLst>
          </p:cNvPr>
          <p:cNvSpPr txBox="1">
            <a:spLocks/>
          </p:cNvSpPr>
          <p:nvPr/>
        </p:nvSpPr>
        <p:spPr>
          <a:xfrm>
            <a:off x="7724775" y="3390900"/>
            <a:ext cx="3570966" cy="2351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600" b="0" i="0" u="none" strike="noStrike" kern="120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Was wollen Sie erreichen?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600" b="0" i="0" u="none" strike="noStrike" kern="120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B3B3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ea typeface="+mn-ea"/>
                <a:cs typeface="+mn-cs"/>
                <a:sym typeface="Arial"/>
              </a:rPr>
              <a:t>Motive für die Teilnahme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B3B3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ea typeface="+mn-ea"/>
                <a:cs typeface="+mn-cs"/>
                <a:sym typeface="Arial"/>
              </a:rPr>
              <a:t>Ihr Anliegen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B3B3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>
                <a:solidFill>
                  <a:srgbClr val="3B3B3B"/>
                </a:solidFill>
                <a:latin typeface="Nunito Light"/>
              </a:rPr>
              <a:t>Ziel am Ende des Workshops</a:t>
            </a:r>
            <a:endParaRPr kumimoji="0" lang="de-DE" sz="1600" b="0" i="0" u="none" strike="noStrike" kern="120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600" b="0" i="0" u="none" strike="noStrike" kern="120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05177B82-04D7-F003-5ADF-9DE44C259389}"/>
              </a:ext>
            </a:extLst>
          </p:cNvPr>
          <p:cNvSpPr/>
          <p:nvPr/>
        </p:nvSpPr>
        <p:spPr>
          <a:xfrm>
            <a:off x="828577" y="1719138"/>
            <a:ext cx="9788624" cy="1113619"/>
          </a:xfrm>
          <a:prstGeom prst="roundRect">
            <a:avLst/>
          </a:prstGeom>
          <a:noFill/>
          <a:ln cap="rnd">
            <a:solidFill>
              <a:schemeClr val="accent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707431813">
                  <a:custGeom>
                    <a:avLst/>
                    <a:gdLst>
                      <a:gd name="csX0" fmla="*/ 0 w 9664699"/>
                      <a:gd name="csY0" fmla="*/ 0 h 1189162"/>
                      <a:gd name="csX1" fmla="*/ 9664699 w 9664699"/>
                      <a:gd name="csY1" fmla="*/ 0 h 1189162"/>
                      <a:gd name="csX2" fmla="*/ 9664699 w 9664699"/>
                      <a:gd name="csY2" fmla="*/ 1189162 h 1189162"/>
                      <a:gd name="csX3" fmla="*/ 0 w 9664699"/>
                      <a:gd name="csY3" fmla="*/ 1189162 h 1189162"/>
                      <a:gd name="csX4" fmla="*/ 0 w 9664699"/>
                      <a:gd name="csY4" fmla="*/ 0 h 1189162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</a:cxnLst>
                    <a:rect l="l" t="t" r="r" b="b"/>
                    <a:pathLst>
                      <a:path w="9664699" h="1189162" extrusionOk="0">
                        <a:moveTo>
                          <a:pt x="0" y="0"/>
                        </a:moveTo>
                        <a:cubicBezTo>
                          <a:pt x="1740132" y="25622"/>
                          <a:pt x="8336550" y="-19708"/>
                          <a:pt x="9664699" y="0"/>
                        </a:cubicBezTo>
                        <a:cubicBezTo>
                          <a:pt x="9748145" y="187788"/>
                          <a:pt x="9621181" y="813161"/>
                          <a:pt x="9664699" y="1189162"/>
                        </a:cubicBezTo>
                        <a:cubicBezTo>
                          <a:pt x="5495667" y="1150048"/>
                          <a:pt x="1979071" y="1176233"/>
                          <a:pt x="0" y="1189162"/>
                        </a:cubicBezTo>
                        <a:cubicBezTo>
                          <a:pt x="-65805" y="640618"/>
                          <a:pt x="-2537" y="50907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8476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76685-AE7E-A058-B1FB-951104176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D9FE2E6-5D83-82D3-AF37-D85AF86E16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7" r="147"/>
          <a:stretch/>
        </p:blipFill>
        <p:spPr>
          <a:xfrm>
            <a:off x="2013110" y="1684998"/>
            <a:ext cx="5363323" cy="3803687"/>
          </a:xfrm>
          <a:prstGeom prst="rect">
            <a:avLst/>
          </a:prstGeom>
          <a:effectLst>
            <a:outerShdw blurRad="444500" dir="8580000" sx="108000" sy="108000" algn="tr" rotWithShape="0">
              <a:prstClr val="black">
                <a:alpha val="20000"/>
              </a:prstClr>
            </a:outerShdw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5217B40-91BC-D726-7B13-B68047D44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Mein Transferprofil</a:t>
            </a:r>
            <a:endParaRPr lang="en-US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E2AA3AF-0D54-105E-7E4E-5E139C08C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4B500B2-3C8F-3AA6-4EBA-1637C4A354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7" r="147"/>
          <a:stretch/>
        </p:blipFill>
        <p:spPr>
          <a:xfrm>
            <a:off x="838200" y="1835563"/>
            <a:ext cx="5363323" cy="3803687"/>
          </a:xfrm>
          <a:prstGeom prst="rect">
            <a:avLst/>
          </a:prstGeom>
          <a:effectLst>
            <a:outerShdw blurRad="444500" dir="8580000" sx="108000" sy="108000" algn="tr" rotWithShape="0">
              <a:prstClr val="black">
                <a:alpha val="20000"/>
              </a:prstClr>
            </a:outerShdw>
          </a:effectLst>
        </p:spPr>
      </p:pic>
      <p:pic>
        <p:nvPicPr>
          <p:cNvPr id="7" name="Grafik 6" descr="Ein Bild, das Grafiken, Kreis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B19F1EFC-FC57-CBEB-5A76-9219EDDFF8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2169" y="365125"/>
            <a:ext cx="1595005" cy="1595005"/>
          </a:xfrm>
          <a:prstGeom prst="rect">
            <a:avLst/>
          </a:prstGeom>
        </p:spPr>
      </p:pic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44621CB9-D6A9-8A8B-4240-C72B96D97E1D}"/>
              </a:ext>
            </a:extLst>
          </p:cNvPr>
          <p:cNvSpPr/>
          <p:nvPr/>
        </p:nvSpPr>
        <p:spPr>
          <a:xfrm>
            <a:off x="8025204" y="2433105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1" u="none" strike="noStrike" kern="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Bitte füllen Sie diese aus!</a:t>
            </a:r>
          </a:p>
        </p:txBody>
      </p:sp>
    </p:spTree>
    <p:extLst>
      <p:ext uri="{BB962C8B-B14F-4D97-AF65-F5344CB8AC3E}">
        <p14:creationId xmlns:p14="http://schemas.microsoft.com/office/powerpoint/2010/main" val="1239898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A503E-86A4-6DE9-20ED-DA4A45C86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>
            <a:extLst>
              <a:ext uri="{FF2B5EF4-FFF2-40B4-BE49-F238E27FC236}">
                <a16:creationId xmlns:a16="http://schemas.microsoft.com/office/drawing/2014/main" id="{80352DC4-C5DE-2590-CC24-730B0FDD0708}"/>
              </a:ext>
            </a:extLst>
          </p:cNvPr>
          <p:cNvSpPr/>
          <p:nvPr/>
        </p:nvSpPr>
        <p:spPr>
          <a:xfrm>
            <a:off x="7400150" y="1795074"/>
            <a:ext cx="3960000" cy="396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05983B-11C6-5920-32F7-1DCCFD3DF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6AFDFCF-7DD1-ECE6-AF46-5B5BBACF9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Präsentation Transferprofil</a:t>
            </a:r>
            <a:endParaRPr lang="de-DE" noProof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8B90EFA-A8DF-CFCF-6459-2EADD4775F8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9507" y="1625601"/>
            <a:ext cx="5483471" cy="4298949"/>
          </a:xfrm>
        </p:spPr>
        <p:txBody>
          <a:bodyPr/>
          <a:lstStyle/>
          <a:p>
            <a:r>
              <a:rPr lang="de-DE"/>
              <a:t>Bitte stellen Sie Ihr Transferprofil vor!​</a:t>
            </a:r>
          </a:p>
        </p:txBody>
      </p:sp>
    </p:spTree>
    <p:extLst>
      <p:ext uri="{BB962C8B-B14F-4D97-AF65-F5344CB8AC3E}">
        <p14:creationId xmlns:p14="http://schemas.microsoft.com/office/powerpoint/2010/main" val="1288700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6F331-0166-B9FA-82BF-EF3C3F01F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49C4E63-8D41-D89E-4C41-363357AACA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noProof="0"/>
              <a:t>Kaffeepause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93BED5-2F20-D179-6979-FD3BEB125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noProof="0" smtClean="0"/>
              <a:t>7</a:t>
            </a:fld>
            <a:endParaRPr lang="de-DE" noProof="0"/>
          </a:p>
        </p:txBody>
      </p:sp>
      <p:pic>
        <p:nvPicPr>
          <p:cNvPr id="8" name="Grafik 7" descr="Ein Bild, das Grafiken, Kreis enthält.&#10;&#10;KI-generierte Inhalte können fehlerhaft sein.">
            <a:extLst>
              <a:ext uri="{FF2B5EF4-FFF2-40B4-BE49-F238E27FC236}">
                <a16:creationId xmlns:a16="http://schemas.microsoft.com/office/drawing/2014/main" id="{49DF4E4F-47F2-FB23-3B16-F89ACD48D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012156"/>
            <a:ext cx="2833687" cy="283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18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E82FF63A-DC3E-882C-82CA-8E99F0862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7BB13FBF-5C67-1A4F-CE66-063173337B1B}"/>
              </a:ext>
            </a:extLst>
          </p:cNvPr>
          <p:cNvSpPr/>
          <p:nvPr/>
        </p:nvSpPr>
        <p:spPr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122" name="Google Shape;122;p19">
            <a:extLst>
              <a:ext uri="{FF2B5EF4-FFF2-40B4-BE49-F238E27FC236}">
                <a16:creationId xmlns:a16="http://schemas.microsoft.com/office/drawing/2014/main" id="{39B01B57-251F-752B-AED6-EA15DCD7EF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rgbClr val="00AADE"/>
              </a:buClr>
              <a:buSzPts val="3600"/>
            </a:pPr>
            <a:r>
              <a:rPr kumimoji="0" lang="de-DE" sz="3200" b="0" i="0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</a:rPr>
              <a:t>Themen-Clustering  ​</a:t>
            </a:r>
            <a:endParaRPr lang="de-DE" sz="3600" noProof="0">
              <a:solidFill>
                <a:srgbClr val="00AADE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0D7866-ED03-D6FD-589D-04E14D3D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696AA90E-4624-2527-8358-0F106D408E12}"/>
              </a:ext>
            </a:extLst>
          </p:cNvPr>
          <p:cNvSpPr txBox="1">
            <a:spLocks/>
          </p:cNvSpPr>
          <p:nvPr/>
        </p:nvSpPr>
        <p:spPr>
          <a:xfrm>
            <a:off x="4876800" y="2971800"/>
            <a:ext cx="5080000" cy="2952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de-DE"/>
              <a:t>Welche Themen möchten Sie bearbeiten?</a:t>
            </a:r>
            <a:r>
              <a:rPr lang="en-US"/>
              <a:t>​</a:t>
            </a:r>
          </a:p>
          <a:p>
            <a:pPr fontAlgn="base"/>
            <a:r>
              <a:rPr lang="de-DE"/>
              <a:t>In welchen Gruppen möchten Sie zusammenarbeiten?</a:t>
            </a:r>
            <a:r>
              <a:rPr lang="en-US"/>
              <a:t>​</a:t>
            </a:r>
          </a:p>
          <a:p>
            <a:pPr fontAlgn="base"/>
            <a:endParaRPr lang="en-US"/>
          </a:p>
          <a:p>
            <a:pPr marL="0" indent="0" fontAlgn="base">
              <a:buNone/>
            </a:pPr>
            <a:r>
              <a:rPr lang="de-DE">
                <a:solidFill>
                  <a:schemeClr val="accent1"/>
                </a:solidFill>
                <a:latin typeface="+mj-lt"/>
              </a:rPr>
              <a:t>           Bitte voten Sie für das Thema Ihrer Wahl!​</a:t>
            </a:r>
            <a:endParaRPr lang="en-US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EAFF6FD4-70B6-E927-7467-D1C3F8830DA8}"/>
              </a:ext>
            </a:extLst>
          </p:cNvPr>
          <p:cNvSpPr/>
          <p:nvPr/>
        </p:nvSpPr>
        <p:spPr>
          <a:xfrm>
            <a:off x="838200" y="1921119"/>
            <a:ext cx="3244362" cy="3244362"/>
          </a:xfrm>
          <a:prstGeom prst="ellipse">
            <a:avLst/>
          </a:prstGeom>
          <a:blipFill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F735F5AD-EDD6-3382-2C03-7DFD6388CDB7}"/>
              </a:ext>
            </a:extLst>
          </p:cNvPr>
          <p:cNvCxnSpPr>
            <a:cxnSpLocks/>
          </p:cNvCxnSpPr>
          <p:nvPr/>
        </p:nvCxnSpPr>
        <p:spPr>
          <a:xfrm>
            <a:off x="4960938" y="4380865"/>
            <a:ext cx="511175" cy="0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885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4FED0-DA99-2014-C992-143D47EEA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/>
              <a:t>Das </a:t>
            </a:r>
            <a:r>
              <a:rPr lang="de-DE" err="1"/>
              <a:t>Quadruple</a:t>
            </a:r>
            <a:r>
              <a:rPr lang="de-DE"/>
              <a:t>-Helix-Modell: Kollaborative Innovation zwischen Forschung, Wirtschaft, Politik und Gesellschaft​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BD8A86B-C2D4-BB6E-E3AC-D3F49091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9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F95A111-DFB1-568D-99BF-B158D3D1CE5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/>
              <a:t>Das </a:t>
            </a:r>
            <a:r>
              <a:rPr lang="de-DE" err="1">
                <a:solidFill>
                  <a:schemeClr val="accent1"/>
                </a:solidFill>
                <a:latin typeface="+mj-lt"/>
              </a:rPr>
              <a:t>Quadruple</a:t>
            </a:r>
            <a:r>
              <a:rPr lang="de-DE">
                <a:solidFill>
                  <a:schemeClr val="accent1"/>
                </a:solidFill>
                <a:latin typeface="+mj-lt"/>
              </a:rPr>
              <a:t>-Helix-Modell</a:t>
            </a:r>
            <a:r>
              <a:rPr lang="de-DE"/>
              <a:t> von Fraunhofer beschreibt eine Innovationsstrategie, bei der vier zentrale Akteure zusammenarbeiten: Wissenschaft, Wirtschaft, Staat und Gesellschaft. Ziel ist es, durch diese enge Kooperation praxisnahe und gesellschaftlich relevante Innovationen zu fördern. 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DA85D32-A38C-109E-FA67-D59C6D5109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16000" y="1839024"/>
            <a:ext cx="3922486" cy="371988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6D6EC96D-A812-B26D-E98E-398CDB69FD2D}"/>
              </a:ext>
            </a:extLst>
          </p:cNvPr>
          <p:cNvSpPr txBox="1"/>
          <p:nvPr/>
        </p:nvSpPr>
        <p:spPr>
          <a:xfrm>
            <a:off x="1199827" y="5560061"/>
            <a:ext cx="964124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700" noProof="0">
                <a:latin typeface="+mn-lt"/>
              </a:rPr>
              <a:t>Schütz</a:t>
            </a:r>
            <a:r>
              <a:rPr lang="de-DE" sz="700">
                <a:latin typeface="+mn-lt"/>
              </a:rPr>
              <a:t> et al. (2018)</a:t>
            </a:r>
            <a:endParaRPr lang="de-DE" sz="700" noProof="0">
              <a:latin typeface="+mn-lt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BEA2931-1154-AB60-4B7B-F74DFBCCDB56}"/>
              </a:ext>
            </a:extLst>
          </p:cNvPr>
          <p:cNvSpPr/>
          <p:nvPr/>
        </p:nvSpPr>
        <p:spPr>
          <a:xfrm>
            <a:off x="2162383" y="2893548"/>
            <a:ext cx="1629720" cy="1599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defRPr/>
            </a:pPr>
            <a:r>
              <a:rPr lang="de-DE" noProof="0">
                <a:solidFill>
                  <a:srgbClr val="3B3B3B"/>
                </a:solidFill>
                <a:latin typeface="Nunito SemiBold"/>
              </a:rPr>
              <a:t>Mein Thema</a:t>
            </a:r>
            <a:endParaRPr kumimoji="0" lang="de-DE" b="0" u="none" strike="noStrike" kern="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4522286"/>
      </p:ext>
    </p:extLst>
  </p:cSld>
  <p:clrMapOvr>
    <a:masterClrMapping/>
  </p:clrMapOvr>
</p:sld>
</file>

<file path=ppt/theme/theme1.xml><?xml version="1.0" encoding="utf-8"?>
<a:theme xmlns:a="http://schemas.openxmlformats.org/drawingml/2006/main" name="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"/>
        <a:cs typeface=""/>
      </a:majorFont>
      <a:minorFont>
        <a:latin typeface="Nuni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"/>
        <a:cs typeface=""/>
      </a:majorFont>
      <a:minorFont>
        <a:latin typeface="Nuni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f911d65-aa41-495d-a2b3-536201c33d64" xsi:nil="true"/>
    <lcf76f155ced4ddcb4097134ff3c332f xmlns="282003a2-c4fd-4033-885c-2890ce1adbb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9D78CA-737A-434C-9877-7093C40438FA}">
  <ds:schemaRefs>
    <ds:schemaRef ds:uri="282003a2-c4fd-4033-885c-2890ce1adbb7"/>
    <ds:schemaRef ds:uri="5f911d65-aa41-495d-a2b3-536201c33d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968298B-21C0-48B4-96FD-D5AE926CBDFC}">
  <ds:schemaRefs>
    <ds:schemaRef ds:uri="282003a2-c4fd-4033-885c-2890ce1adbb7"/>
    <ds:schemaRef ds:uri="5f911d65-aa41-495d-a2b3-536201c33d6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BA5C15E-9853-45E3-A99E-829B4F1219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3358</Words>
  <Application>Microsoft Office PowerPoint</Application>
  <PresentationFormat>Widescreen</PresentationFormat>
  <Paragraphs>470</Paragraphs>
  <Slides>20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TraKo</vt:lpstr>
      <vt:lpstr>1_TraKo</vt:lpstr>
      <vt:lpstr>Innovationen gestalten: </vt:lpstr>
      <vt:lpstr>Unser Anliegen: »Ideen in die Praxis bringen«​</vt:lpstr>
      <vt:lpstr>Agenda</vt:lpstr>
      <vt:lpstr>Who is Who? Vorstellung und Erwartungen!</vt:lpstr>
      <vt:lpstr>Mein Transferprofil</vt:lpstr>
      <vt:lpstr>Präsentation Transferprofil</vt:lpstr>
      <vt:lpstr>PowerPoint Presentation</vt:lpstr>
      <vt:lpstr>Themen-Clustering  ​</vt:lpstr>
      <vt:lpstr>Das Quadruple-Helix-Modell: Kollaborative Innovation zwischen Forschung, Wirtschaft, Politik und Gesellschaft​</vt:lpstr>
      <vt:lpstr>Stakeholder-Café (30-45 min.)​</vt:lpstr>
      <vt:lpstr>Ergebnispräsentation der Gruppen </vt:lpstr>
      <vt:lpstr>PowerPoint Presentation</vt:lpstr>
      <vt:lpstr>Willkommen zurück!</vt:lpstr>
      <vt:lpstr>How-might-we-Fragen</vt:lpstr>
      <vt:lpstr>How-might-we-Fragen</vt:lpstr>
      <vt:lpstr>SMARTe Ziele festlegen</vt:lpstr>
      <vt:lpstr>Hands-on: Ideen in die Praxis bringen</vt:lpstr>
      <vt:lpstr>Ergebnispräsentation: Was haben Sie erstellt  und herausgefunden? </vt:lpstr>
      <vt:lpstr>Review der Einheiten ​</vt:lpstr>
      <vt:lpstr>Vielen Dank für Ihr Interesse!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Burkardt, Lizanne</dc:creator>
  <cp:lastModifiedBy>Zuggal, Anna</cp:lastModifiedBy>
  <cp:revision>4</cp:revision>
  <dcterms:modified xsi:type="dcterms:W3CDTF">2026-04-17T08:29:56Z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0x010100A3CF0A9ACE28BE4D9D6DFFBE8108E266</vt:lpwstr>
  </property>
  <property fmtid="{D5CDD505-2E9C-101B-9397-08002B2CF9AE}" pid="3" name="MediaServiceImageTags">
    <vt:lpwstr/>
  </property>
</Properties>
</file>