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omments/modernComment_1F2_555E345.xml" ContentType="application/vnd.ms-powerpoint.comment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67" r:id="rId4"/>
  </p:sldMasterIdLst>
  <p:notesMasterIdLst>
    <p:notesMasterId r:id="rId13"/>
  </p:notesMasterIdLst>
  <p:handoutMasterIdLst>
    <p:handoutMasterId r:id="rId14"/>
  </p:handoutMasterIdLst>
  <p:sldIdLst>
    <p:sldId id="484" r:id="rId5"/>
    <p:sldId id="485" r:id="rId6"/>
    <p:sldId id="486" r:id="rId7"/>
    <p:sldId id="490" r:id="rId8"/>
    <p:sldId id="491" r:id="rId9"/>
    <p:sldId id="498" r:id="rId10"/>
    <p:sldId id="497" r:id="rId11"/>
    <p:sldId id="504" r:id="rId12"/>
  </p:sldIdLst>
  <p:sldSz cx="12192000" cy="6858000"/>
  <p:notesSz cx="7104063" cy="10234613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or" initials="M" userId="Author" providerId="AD"/>
  <p188:author id="{2EEAB5AD-F746-AF30-0036-59A1972647D5}" name="rastedt" initials="ra" userId="S::rastedt_posteo.de#ext#@fraunhofer.onmicrosoft.com::e4728032-aeb8-4b99-be1c-79b61c82c8fe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FB8B8"/>
    <a:srgbClr val="665E60"/>
    <a:srgbClr val="DF829D"/>
    <a:srgbClr val="6EC3B8"/>
    <a:srgbClr val="DE829D"/>
    <a:srgbClr val="C5E7F3"/>
    <a:srgbClr val="F9FBED"/>
    <a:srgbClr val="F7F7BF"/>
    <a:srgbClr val="F6F4AA"/>
    <a:srgbClr val="FDF1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C3313D2-7780-4A16-94F1-A06B8ED2DAEA}" v="2" dt="2026-03-06T10:54:42.40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0801" autoAdjust="0"/>
  </p:normalViewPr>
  <p:slideViewPr>
    <p:cSldViewPr snapToGrid="0">
      <p:cViewPr varScale="1">
        <p:scale>
          <a:sx n="90" d="100"/>
          <a:sy n="90" d="100"/>
        </p:scale>
        <p:origin x="135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microsoft.com/office/2018/10/relationships/authors" Target="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Zuggal, Anna" userId="00d25a3c-6a17-4b05-98d9-0845cd53bef7" providerId="ADAL" clId="{910EE7C2-1A05-4AF2-8F1F-88FC6B2274D1}"/>
    <pc:docChg chg="mod addSld delSld modSld">
      <pc:chgData name="Zuggal, Anna" userId="00d25a3c-6a17-4b05-98d9-0845cd53bef7" providerId="ADAL" clId="{910EE7C2-1A05-4AF2-8F1F-88FC6B2274D1}" dt="2026-03-06T10:54:48.885" v="20" actId="20577"/>
      <pc:docMkLst>
        <pc:docMk/>
      </pc:docMkLst>
      <pc:sldChg chg="del">
        <pc:chgData name="Zuggal, Anna" userId="00d25a3c-6a17-4b05-98d9-0845cd53bef7" providerId="ADAL" clId="{910EE7C2-1A05-4AF2-8F1F-88FC6B2274D1}" dt="2026-03-06T10:49:25.770" v="0" actId="47"/>
        <pc:sldMkLst>
          <pc:docMk/>
          <pc:sldMk cId="363122945" sldId="477"/>
        </pc:sldMkLst>
      </pc:sldChg>
      <pc:sldChg chg="del">
        <pc:chgData name="Zuggal, Anna" userId="00d25a3c-6a17-4b05-98d9-0845cd53bef7" providerId="ADAL" clId="{910EE7C2-1A05-4AF2-8F1F-88FC6B2274D1}" dt="2026-03-06T10:49:25.770" v="0" actId="47"/>
        <pc:sldMkLst>
          <pc:docMk/>
          <pc:sldMk cId="3370218679" sldId="478"/>
        </pc:sldMkLst>
      </pc:sldChg>
      <pc:sldChg chg="del">
        <pc:chgData name="Zuggal, Anna" userId="00d25a3c-6a17-4b05-98d9-0845cd53bef7" providerId="ADAL" clId="{910EE7C2-1A05-4AF2-8F1F-88FC6B2274D1}" dt="2026-03-06T10:49:25.770" v="0" actId="47"/>
        <pc:sldMkLst>
          <pc:docMk/>
          <pc:sldMk cId="956704521" sldId="479"/>
        </pc:sldMkLst>
      </pc:sldChg>
      <pc:sldChg chg="del">
        <pc:chgData name="Zuggal, Anna" userId="00d25a3c-6a17-4b05-98d9-0845cd53bef7" providerId="ADAL" clId="{910EE7C2-1A05-4AF2-8F1F-88FC6B2274D1}" dt="2026-03-06T10:49:25.770" v="0" actId="47"/>
        <pc:sldMkLst>
          <pc:docMk/>
          <pc:sldMk cId="4196084401" sldId="480"/>
        </pc:sldMkLst>
      </pc:sldChg>
      <pc:sldChg chg="del">
        <pc:chgData name="Zuggal, Anna" userId="00d25a3c-6a17-4b05-98d9-0845cd53bef7" providerId="ADAL" clId="{910EE7C2-1A05-4AF2-8F1F-88FC6B2274D1}" dt="2026-03-06T10:49:25.770" v="0" actId="47"/>
        <pc:sldMkLst>
          <pc:docMk/>
          <pc:sldMk cId="545099423" sldId="481"/>
        </pc:sldMkLst>
      </pc:sldChg>
      <pc:sldChg chg="del">
        <pc:chgData name="Zuggal, Anna" userId="00d25a3c-6a17-4b05-98d9-0845cd53bef7" providerId="ADAL" clId="{910EE7C2-1A05-4AF2-8F1F-88FC6B2274D1}" dt="2026-03-06T10:49:25.770" v="0" actId="47"/>
        <pc:sldMkLst>
          <pc:docMk/>
          <pc:sldMk cId="180541863" sldId="482"/>
        </pc:sldMkLst>
      </pc:sldChg>
      <pc:sldChg chg="del">
        <pc:chgData name="Zuggal, Anna" userId="00d25a3c-6a17-4b05-98d9-0845cd53bef7" providerId="ADAL" clId="{910EE7C2-1A05-4AF2-8F1F-88FC6B2274D1}" dt="2026-03-06T10:49:25.770" v="0" actId="47"/>
        <pc:sldMkLst>
          <pc:docMk/>
          <pc:sldMk cId="1366018740" sldId="483"/>
        </pc:sldMkLst>
      </pc:sldChg>
      <pc:sldChg chg="del">
        <pc:chgData name="Zuggal, Anna" userId="00d25a3c-6a17-4b05-98d9-0845cd53bef7" providerId="ADAL" clId="{910EE7C2-1A05-4AF2-8F1F-88FC6B2274D1}" dt="2026-03-06T10:49:53.874" v="2" actId="47"/>
        <pc:sldMkLst>
          <pc:docMk/>
          <pc:sldMk cId="1776544459" sldId="488"/>
        </pc:sldMkLst>
      </pc:sldChg>
      <pc:sldChg chg="del">
        <pc:chgData name="Zuggal, Anna" userId="00d25a3c-6a17-4b05-98d9-0845cd53bef7" providerId="ADAL" clId="{910EE7C2-1A05-4AF2-8F1F-88FC6B2274D1}" dt="2026-03-06T10:49:53.874" v="2" actId="47"/>
        <pc:sldMkLst>
          <pc:docMk/>
          <pc:sldMk cId="2722995581" sldId="489"/>
        </pc:sldMkLst>
      </pc:sldChg>
      <pc:sldChg chg="del">
        <pc:chgData name="Zuggal, Anna" userId="00d25a3c-6a17-4b05-98d9-0845cd53bef7" providerId="ADAL" clId="{910EE7C2-1A05-4AF2-8F1F-88FC6B2274D1}" dt="2026-03-06T10:52:01.641" v="3" actId="47"/>
        <pc:sldMkLst>
          <pc:docMk/>
          <pc:sldMk cId="1977719701" sldId="492"/>
        </pc:sldMkLst>
      </pc:sldChg>
      <pc:sldChg chg="del">
        <pc:chgData name="Zuggal, Anna" userId="00d25a3c-6a17-4b05-98d9-0845cd53bef7" providerId="ADAL" clId="{910EE7C2-1A05-4AF2-8F1F-88FC6B2274D1}" dt="2026-03-06T10:52:01.641" v="3" actId="47"/>
        <pc:sldMkLst>
          <pc:docMk/>
          <pc:sldMk cId="2419445102" sldId="493"/>
        </pc:sldMkLst>
      </pc:sldChg>
      <pc:sldChg chg="del">
        <pc:chgData name="Zuggal, Anna" userId="00d25a3c-6a17-4b05-98d9-0845cd53bef7" providerId="ADAL" clId="{910EE7C2-1A05-4AF2-8F1F-88FC6B2274D1}" dt="2026-03-06T10:52:01.641" v="3" actId="47"/>
        <pc:sldMkLst>
          <pc:docMk/>
          <pc:sldMk cId="285421289" sldId="495"/>
        </pc:sldMkLst>
      </pc:sldChg>
      <pc:sldChg chg="del">
        <pc:chgData name="Zuggal, Anna" userId="00d25a3c-6a17-4b05-98d9-0845cd53bef7" providerId="ADAL" clId="{910EE7C2-1A05-4AF2-8F1F-88FC6B2274D1}" dt="2026-03-06T10:52:01.641" v="3" actId="47"/>
        <pc:sldMkLst>
          <pc:docMk/>
          <pc:sldMk cId="2208554451" sldId="496"/>
        </pc:sldMkLst>
      </pc:sldChg>
      <pc:sldChg chg="modSp mod">
        <pc:chgData name="Zuggal, Anna" userId="00d25a3c-6a17-4b05-98d9-0845cd53bef7" providerId="ADAL" clId="{910EE7C2-1A05-4AF2-8F1F-88FC6B2274D1}" dt="2026-03-06T10:54:35.037" v="17" actId="20577"/>
        <pc:sldMkLst>
          <pc:docMk/>
          <pc:sldMk cId="2348778104" sldId="497"/>
        </pc:sldMkLst>
        <pc:spChg chg="mod">
          <ac:chgData name="Zuggal, Anna" userId="00d25a3c-6a17-4b05-98d9-0845cd53bef7" providerId="ADAL" clId="{910EE7C2-1A05-4AF2-8F1F-88FC6B2274D1}" dt="2026-03-06T10:54:35.037" v="17" actId="20577"/>
          <ac:spMkLst>
            <pc:docMk/>
            <pc:sldMk cId="2348778104" sldId="497"/>
            <ac:spMk id="3" creationId="{7780472E-E941-0CC8-02D8-51855C89C363}"/>
          </ac:spMkLst>
        </pc:spChg>
      </pc:sldChg>
      <pc:sldChg chg="add">
        <pc:chgData name="Zuggal, Anna" userId="00d25a3c-6a17-4b05-98d9-0845cd53bef7" providerId="ADAL" clId="{910EE7C2-1A05-4AF2-8F1F-88FC6B2274D1}" dt="2026-03-06T10:52:50.893" v="5"/>
        <pc:sldMkLst>
          <pc:docMk/>
          <pc:sldMk cId="89514821" sldId="498"/>
        </pc:sldMkLst>
      </pc:sldChg>
      <pc:sldChg chg="del">
        <pc:chgData name="Zuggal, Anna" userId="00d25a3c-6a17-4b05-98d9-0845cd53bef7" providerId="ADAL" clId="{910EE7C2-1A05-4AF2-8F1F-88FC6B2274D1}" dt="2026-03-06T10:52:01.641" v="3" actId="47"/>
        <pc:sldMkLst>
          <pc:docMk/>
          <pc:sldMk cId="2242497279" sldId="499"/>
        </pc:sldMkLst>
      </pc:sldChg>
      <pc:sldChg chg="del">
        <pc:chgData name="Zuggal, Anna" userId="00d25a3c-6a17-4b05-98d9-0845cd53bef7" providerId="ADAL" clId="{910EE7C2-1A05-4AF2-8F1F-88FC6B2274D1}" dt="2026-03-06T10:52:01.641" v="3" actId="47"/>
        <pc:sldMkLst>
          <pc:docMk/>
          <pc:sldMk cId="3965582592" sldId="500"/>
        </pc:sldMkLst>
      </pc:sldChg>
      <pc:sldChg chg="del">
        <pc:chgData name="Zuggal, Anna" userId="00d25a3c-6a17-4b05-98d9-0845cd53bef7" providerId="ADAL" clId="{910EE7C2-1A05-4AF2-8F1F-88FC6B2274D1}" dt="2026-03-06T10:52:01.641" v="3" actId="47"/>
        <pc:sldMkLst>
          <pc:docMk/>
          <pc:sldMk cId="1905740574" sldId="501"/>
        </pc:sldMkLst>
      </pc:sldChg>
      <pc:sldChg chg="del">
        <pc:chgData name="Zuggal, Anna" userId="00d25a3c-6a17-4b05-98d9-0845cd53bef7" providerId="ADAL" clId="{910EE7C2-1A05-4AF2-8F1F-88FC6B2274D1}" dt="2026-03-06T10:52:01.641" v="3" actId="47"/>
        <pc:sldMkLst>
          <pc:docMk/>
          <pc:sldMk cId="99490959" sldId="502"/>
        </pc:sldMkLst>
      </pc:sldChg>
      <pc:sldChg chg="del">
        <pc:chgData name="Zuggal, Anna" userId="00d25a3c-6a17-4b05-98d9-0845cd53bef7" providerId="ADAL" clId="{910EE7C2-1A05-4AF2-8F1F-88FC6B2274D1}" dt="2026-03-06T10:52:01.641" v="3" actId="47"/>
        <pc:sldMkLst>
          <pc:docMk/>
          <pc:sldMk cId="1154865700" sldId="503"/>
        </pc:sldMkLst>
      </pc:sldChg>
      <pc:sldChg chg="modSp mod">
        <pc:chgData name="Zuggal, Anna" userId="00d25a3c-6a17-4b05-98d9-0845cd53bef7" providerId="ADAL" clId="{910EE7C2-1A05-4AF2-8F1F-88FC6B2274D1}" dt="2026-03-06T10:54:48.885" v="20" actId="20577"/>
        <pc:sldMkLst>
          <pc:docMk/>
          <pc:sldMk cId="3659399253" sldId="504"/>
        </pc:sldMkLst>
        <pc:spChg chg="mod">
          <ac:chgData name="Zuggal, Anna" userId="00d25a3c-6a17-4b05-98d9-0845cd53bef7" providerId="ADAL" clId="{910EE7C2-1A05-4AF2-8F1F-88FC6B2274D1}" dt="2026-03-06T10:54:48.885" v="20" actId="20577"/>
          <ac:spMkLst>
            <pc:docMk/>
            <pc:sldMk cId="3659399253" sldId="504"/>
            <ac:spMk id="3" creationId="{701FC612-D28B-528D-9C66-E19CA43790DA}"/>
          </ac:spMkLst>
        </pc:spChg>
      </pc:sldChg>
      <pc:sldChg chg="del">
        <pc:chgData name="Zuggal, Anna" userId="00d25a3c-6a17-4b05-98d9-0845cd53bef7" providerId="ADAL" clId="{910EE7C2-1A05-4AF2-8F1F-88FC6B2274D1}" dt="2026-03-06T10:52:08.238" v="4" actId="47"/>
        <pc:sldMkLst>
          <pc:docMk/>
          <pc:sldMk cId="3592063863" sldId="505"/>
        </pc:sldMkLst>
      </pc:sldChg>
      <pc:sldChg chg="del">
        <pc:chgData name="Zuggal, Anna" userId="00d25a3c-6a17-4b05-98d9-0845cd53bef7" providerId="ADAL" clId="{910EE7C2-1A05-4AF2-8F1F-88FC6B2274D1}" dt="2026-03-06T10:52:08.238" v="4" actId="47"/>
        <pc:sldMkLst>
          <pc:docMk/>
          <pc:sldMk cId="1906686653" sldId="506"/>
        </pc:sldMkLst>
      </pc:sldChg>
      <pc:sldChg chg="del">
        <pc:chgData name="Zuggal, Anna" userId="00d25a3c-6a17-4b05-98d9-0845cd53bef7" providerId="ADAL" clId="{910EE7C2-1A05-4AF2-8F1F-88FC6B2274D1}" dt="2026-03-06T10:52:08.238" v="4" actId="47"/>
        <pc:sldMkLst>
          <pc:docMk/>
          <pc:sldMk cId="2401191788" sldId="507"/>
        </pc:sldMkLst>
      </pc:sldChg>
      <pc:sldChg chg="del">
        <pc:chgData name="Zuggal, Anna" userId="00d25a3c-6a17-4b05-98d9-0845cd53bef7" providerId="ADAL" clId="{910EE7C2-1A05-4AF2-8F1F-88FC6B2274D1}" dt="2026-03-06T10:52:08.238" v="4" actId="47"/>
        <pc:sldMkLst>
          <pc:docMk/>
          <pc:sldMk cId="40097047" sldId="508"/>
        </pc:sldMkLst>
      </pc:sldChg>
      <pc:sldChg chg="del">
        <pc:chgData name="Zuggal, Anna" userId="00d25a3c-6a17-4b05-98d9-0845cd53bef7" providerId="ADAL" clId="{910EE7C2-1A05-4AF2-8F1F-88FC6B2274D1}" dt="2026-03-06T10:52:08.238" v="4" actId="47"/>
        <pc:sldMkLst>
          <pc:docMk/>
          <pc:sldMk cId="2030114363" sldId="509"/>
        </pc:sldMkLst>
      </pc:sldChg>
      <pc:sldChg chg="del">
        <pc:chgData name="Zuggal, Anna" userId="00d25a3c-6a17-4b05-98d9-0845cd53bef7" providerId="ADAL" clId="{910EE7C2-1A05-4AF2-8F1F-88FC6B2274D1}" dt="2026-03-06T10:52:08.238" v="4" actId="47"/>
        <pc:sldMkLst>
          <pc:docMk/>
          <pc:sldMk cId="3572116935" sldId="510"/>
        </pc:sldMkLst>
      </pc:sldChg>
      <pc:sldChg chg="del">
        <pc:chgData name="Zuggal, Anna" userId="00d25a3c-6a17-4b05-98d9-0845cd53bef7" providerId="ADAL" clId="{910EE7C2-1A05-4AF2-8F1F-88FC6B2274D1}" dt="2026-03-06T10:52:08.238" v="4" actId="47"/>
        <pc:sldMkLst>
          <pc:docMk/>
          <pc:sldMk cId="4184939199" sldId="511"/>
        </pc:sldMkLst>
      </pc:sldChg>
      <pc:sldChg chg="del">
        <pc:chgData name="Zuggal, Anna" userId="00d25a3c-6a17-4b05-98d9-0845cd53bef7" providerId="ADAL" clId="{910EE7C2-1A05-4AF2-8F1F-88FC6B2274D1}" dt="2026-03-06T10:52:08.238" v="4" actId="47"/>
        <pc:sldMkLst>
          <pc:docMk/>
          <pc:sldMk cId="2620608626" sldId="512"/>
        </pc:sldMkLst>
      </pc:sldChg>
      <pc:sldChg chg="del">
        <pc:chgData name="Zuggal, Anna" userId="00d25a3c-6a17-4b05-98d9-0845cd53bef7" providerId="ADAL" clId="{910EE7C2-1A05-4AF2-8F1F-88FC6B2274D1}" dt="2026-03-06T10:52:08.238" v="4" actId="47"/>
        <pc:sldMkLst>
          <pc:docMk/>
          <pc:sldMk cId="2307893326" sldId="513"/>
        </pc:sldMkLst>
      </pc:sldChg>
      <pc:sldChg chg="del">
        <pc:chgData name="Zuggal, Anna" userId="00d25a3c-6a17-4b05-98d9-0845cd53bef7" providerId="ADAL" clId="{910EE7C2-1A05-4AF2-8F1F-88FC6B2274D1}" dt="2026-03-06T10:52:08.238" v="4" actId="47"/>
        <pc:sldMkLst>
          <pc:docMk/>
          <pc:sldMk cId="512106853" sldId="514"/>
        </pc:sldMkLst>
      </pc:sldChg>
      <pc:sldChg chg="del">
        <pc:chgData name="Zuggal, Anna" userId="00d25a3c-6a17-4b05-98d9-0845cd53bef7" providerId="ADAL" clId="{910EE7C2-1A05-4AF2-8F1F-88FC6B2274D1}" dt="2026-03-06T10:52:08.238" v="4" actId="47"/>
        <pc:sldMkLst>
          <pc:docMk/>
          <pc:sldMk cId="3618373386" sldId="515"/>
        </pc:sldMkLst>
      </pc:sldChg>
      <pc:sldChg chg="del">
        <pc:chgData name="Zuggal, Anna" userId="00d25a3c-6a17-4b05-98d9-0845cd53bef7" providerId="ADAL" clId="{910EE7C2-1A05-4AF2-8F1F-88FC6B2274D1}" dt="2026-03-06T10:52:08.238" v="4" actId="47"/>
        <pc:sldMkLst>
          <pc:docMk/>
          <pc:sldMk cId="1216760729" sldId="516"/>
        </pc:sldMkLst>
      </pc:sldChg>
      <pc:sldChg chg="del">
        <pc:chgData name="Zuggal, Anna" userId="00d25a3c-6a17-4b05-98d9-0845cd53bef7" providerId="ADAL" clId="{910EE7C2-1A05-4AF2-8F1F-88FC6B2274D1}" dt="2026-03-06T10:49:25.770" v="0" actId="47"/>
        <pc:sldMkLst>
          <pc:docMk/>
          <pc:sldMk cId="3403677539" sldId="521"/>
        </pc:sldMkLst>
      </pc:sldChg>
      <pc:sldChg chg="del">
        <pc:chgData name="Zuggal, Anna" userId="00d25a3c-6a17-4b05-98d9-0845cd53bef7" providerId="ADAL" clId="{910EE7C2-1A05-4AF2-8F1F-88FC6B2274D1}" dt="2026-03-06T10:52:01.641" v="3" actId="47"/>
        <pc:sldMkLst>
          <pc:docMk/>
          <pc:sldMk cId="2338293620" sldId="522"/>
        </pc:sldMkLst>
      </pc:sldChg>
      <pc:sldChg chg="del">
        <pc:chgData name="Zuggal, Anna" userId="00d25a3c-6a17-4b05-98d9-0845cd53bef7" providerId="ADAL" clId="{910EE7C2-1A05-4AF2-8F1F-88FC6B2274D1}" dt="2026-03-06T10:49:25.770" v="0" actId="47"/>
        <pc:sldMkLst>
          <pc:docMk/>
          <pc:sldMk cId="3950609726" sldId="524"/>
        </pc:sldMkLst>
      </pc:sldChg>
      <pc:sldChg chg="del">
        <pc:chgData name="Zuggal, Anna" userId="00d25a3c-6a17-4b05-98d9-0845cd53bef7" providerId="ADAL" clId="{910EE7C2-1A05-4AF2-8F1F-88FC6B2274D1}" dt="2026-03-06T10:49:25.770" v="0" actId="47"/>
        <pc:sldMkLst>
          <pc:docMk/>
          <pc:sldMk cId="2218936689" sldId="526"/>
        </pc:sldMkLst>
      </pc:sldChg>
    </pc:docChg>
  </pc:docChgLst>
</pc:chgInfo>
</file>

<file path=ppt/comments/modernComment_1F2_555E345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AC315E9B-E762-4586-8EDB-10CBB98FD3FE}" authorId="{2EEAB5AD-F746-AF30-0036-59A1972647D5}" created="2026-02-19T10:10:32.609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89514821" sldId="498"/>
      <ac:picMk id="2" creationId="{90AD5084-0EC6-FF4C-8232-DC589BB80A57}"/>
    </ac:deMkLst>
    <p188:txBody>
      <a:bodyPr/>
      <a:lstStyle/>
      <a:p>
        <a:r>
          <a:rPr lang="en-US"/>
          <a:t>Handout/AB Design Thinking: Sichtweise definieren</a:t>
        </a:r>
      </a:p>
    </p188:txBody>
  </p188:cm>
</p188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EC5E1127-A4AF-9ACD-C2A9-2D228935B5F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3F90B5DF-8EC0-14CF-4BEB-D117AE4500E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3301DC-7A83-4970-A490-F76A2FA7ABC5}" type="datetimeFigureOut">
              <a:rPr lang="de-DE" smtClean="0"/>
              <a:t>06.03.2026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F1D35592-A137-4298-524E-5C9193880CB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656607B7-A765-9D1F-7DB2-AB5CBB97F7D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80AD7F-2360-4449-988C-B9198978F0C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058636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3078427" cy="5135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325" tIns="47150" rIns="94325" bIns="4715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4023992" y="0"/>
            <a:ext cx="3078427" cy="5135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325" tIns="47150" rIns="94325" bIns="4715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481013" y="1279525"/>
            <a:ext cx="6142037" cy="34544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de-DE"/>
          </a:p>
        </p:txBody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710407" y="4925408"/>
            <a:ext cx="5683250" cy="40298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325" tIns="47150" rIns="94325" bIns="4715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721107"/>
            <a:ext cx="3078427" cy="5135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325" tIns="47150" rIns="94325" bIns="4715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4023992" y="9721107"/>
            <a:ext cx="3078427" cy="5135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325" tIns="47150" rIns="94325" bIns="4715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‹Nr.›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/>
              <a:t>Design Thinking in </a:t>
            </a:r>
            <a:r>
              <a:rPr lang="en-US" b="1" err="1"/>
              <a:t>Kürze</a:t>
            </a:r>
            <a:endParaRPr lang="en-US"/>
          </a:p>
          <a:p>
            <a:r>
              <a:rPr lang="en-US"/>
              <a:t>Nach der </a:t>
            </a:r>
            <a:r>
              <a:rPr lang="en-US" err="1"/>
              <a:t>theoretischen</a:t>
            </a:r>
            <a:r>
              <a:rPr lang="en-US"/>
              <a:t> </a:t>
            </a:r>
            <a:r>
              <a:rPr lang="en-US" err="1"/>
              <a:t>Rahmung</a:t>
            </a:r>
            <a:r>
              <a:rPr lang="en-US"/>
              <a:t> </a:t>
            </a:r>
            <a:r>
              <a:rPr lang="en-US" err="1"/>
              <a:t>zu</a:t>
            </a:r>
            <a:r>
              <a:rPr lang="en-US"/>
              <a:t> </a:t>
            </a:r>
            <a:r>
              <a:rPr lang="en-US" err="1"/>
              <a:t>Komplexität</a:t>
            </a:r>
            <a:r>
              <a:rPr lang="en-US"/>
              <a:t>, Kollaboration und </a:t>
            </a:r>
            <a:r>
              <a:rPr lang="en-US" err="1"/>
              <a:t>Emergenz</a:t>
            </a:r>
            <a:r>
              <a:rPr lang="en-US"/>
              <a:t> </a:t>
            </a:r>
            <a:r>
              <a:rPr lang="en-US" err="1"/>
              <a:t>folgt</a:t>
            </a:r>
            <a:r>
              <a:rPr lang="en-US"/>
              <a:t> nun die </a:t>
            </a:r>
            <a:r>
              <a:rPr lang="en-US" err="1"/>
              <a:t>methodische</a:t>
            </a:r>
            <a:r>
              <a:rPr lang="en-US"/>
              <a:t> </a:t>
            </a:r>
            <a:r>
              <a:rPr lang="en-US" err="1"/>
              <a:t>Antwort</a:t>
            </a:r>
            <a:r>
              <a:rPr lang="en-US"/>
              <a:t>: </a:t>
            </a:r>
            <a:r>
              <a:rPr lang="en-US" b="1"/>
              <a:t>Design Thinking</a:t>
            </a:r>
            <a:r>
              <a:rPr lang="en-US"/>
              <a:t>.</a:t>
            </a:r>
          </a:p>
          <a:p>
            <a:r>
              <a:rPr lang="en-US"/>
              <a:t> </a:t>
            </a:r>
          </a:p>
          <a:p>
            <a:r>
              <a:rPr lang="en-US" b="1"/>
              <a:t>Was </a:t>
            </a:r>
            <a:r>
              <a:rPr lang="en-US" b="1" err="1"/>
              <a:t>ist</a:t>
            </a:r>
            <a:r>
              <a:rPr lang="en-US" b="1"/>
              <a:t> Design Thinking?</a:t>
            </a:r>
            <a:endParaRPr lang="en-US"/>
          </a:p>
          <a:p>
            <a:r>
              <a:rPr lang="en-US"/>
              <a:t>Design Thinking </a:t>
            </a:r>
            <a:r>
              <a:rPr lang="en-US" err="1"/>
              <a:t>ist</a:t>
            </a:r>
            <a:r>
              <a:rPr lang="en-US"/>
              <a:t> </a:t>
            </a:r>
            <a:r>
              <a:rPr lang="en-US" err="1"/>
              <a:t>ein</a:t>
            </a:r>
            <a:r>
              <a:rPr lang="en-US"/>
              <a:t> </a:t>
            </a:r>
            <a:r>
              <a:rPr lang="en-US" b="1" err="1"/>
              <a:t>mehrstufiges</a:t>
            </a:r>
            <a:r>
              <a:rPr lang="en-US" b="1"/>
              <a:t>, </a:t>
            </a:r>
            <a:r>
              <a:rPr lang="en-US" b="1" err="1"/>
              <a:t>nutzendenzentriertes</a:t>
            </a:r>
            <a:r>
              <a:rPr lang="en-US" b="1"/>
              <a:t> Framework</a:t>
            </a:r>
            <a:r>
              <a:rPr lang="en-US"/>
              <a:t>, das </a:t>
            </a:r>
            <a:r>
              <a:rPr lang="en-US" err="1"/>
              <a:t>dazu</a:t>
            </a:r>
            <a:r>
              <a:rPr lang="en-US"/>
              <a:t> </a:t>
            </a:r>
            <a:r>
              <a:rPr lang="en-US" err="1"/>
              <a:t>dient</a:t>
            </a:r>
            <a:r>
              <a:rPr lang="en-US"/>
              <a:t>,</a:t>
            </a:r>
          </a:p>
          <a:p>
            <a:pPr marL="285750" indent="-285750">
              <a:buChar char="•"/>
            </a:pPr>
            <a:r>
              <a:rPr lang="en-US" err="1"/>
              <a:t>komplexe</a:t>
            </a:r>
            <a:r>
              <a:rPr lang="en-US"/>
              <a:t> </a:t>
            </a:r>
            <a:r>
              <a:rPr lang="en-US" err="1"/>
              <a:t>Herausforderungen</a:t>
            </a:r>
            <a:r>
              <a:rPr lang="en-US"/>
              <a:t> </a:t>
            </a:r>
            <a:r>
              <a:rPr lang="en-US" err="1"/>
              <a:t>systematisch</a:t>
            </a:r>
            <a:r>
              <a:rPr lang="en-US"/>
              <a:t> </a:t>
            </a:r>
            <a:r>
              <a:rPr lang="en-US" err="1"/>
              <a:t>zu</a:t>
            </a:r>
            <a:r>
              <a:rPr lang="en-US"/>
              <a:t> </a:t>
            </a:r>
            <a:r>
              <a:rPr lang="en-US" err="1"/>
              <a:t>bearbeiten</a:t>
            </a:r>
            <a:r>
              <a:rPr lang="en-US"/>
              <a:t>,</a:t>
            </a:r>
          </a:p>
          <a:p>
            <a:pPr marL="285750" indent="-285750">
              <a:buChar char="•"/>
            </a:pPr>
            <a:r>
              <a:rPr lang="en-US" err="1"/>
              <a:t>Problemstellungen</a:t>
            </a:r>
            <a:r>
              <a:rPr lang="en-US"/>
              <a:t> in </a:t>
            </a:r>
            <a:r>
              <a:rPr lang="en-US" err="1"/>
              <a:t>handhabbare</a:t>
            </a:r>
            <a:r>
              <a:rPr lang="en-US"/>
              <a:t> </a:t>
            </a:r>
            <a:r>
              <a:rPr lang="en-US" err="1"/>
              <a:t>Fragestellungen</a:t>
            </a:r>
            <a:r>
              <a:rPr lang="en-US"/>
              <a:t> </a:t>
            </a:r>
            <a:r>
              <a:rPr lang="en-US" err="1"/>
              <a:t>zu</a:t>
            </a:r>
            <a:r>
              <a:rPr lang="en-US"/>
              <a:t> </a:t>
            </a:r>
            <a:r>
              <a:rPr lang="en-US" err="1"/>
              <a:t>überführen</a:t>
            </a:r>
            <a:r>
              <a:rPr lang="en-US"/>
              <a:t>,</a:t>
            </a:r>
          </a:p>
          <a:p>
            <a:pPr marL="285750" indent="-285750">
              <a:buChar char="•"/>
            </a:pPr>
            <a:r>
              <a:rPr lang="en-US"/>
              <a:t>innovative und </a:t>
            </a:r>
            <a:r>
              <a:rPr lang="en-US" err="1"/>
              <a:t>zugleich</a:t>
            </a:r>
            <a:r>
              <a:rPr lang="en-US"/>
              <a:t> </a:t>
            </a:r>
            <a:r>
              <a:rPr lang="en-US" err="1"/>
              <a:t>ressourcenschonende</a:t>
            </a:r>
            <a:r>
              <a:rPr lang="en-US"/>
              <a:t> </a:t>
            </a:r>
            <a:r>
              <a:rPr lang="en-US" err="1"/>
              <a:t>Lösungen</a:t>
            </a:r>
            <a:r>
              <a:rPr lang="en-US"/>
              <a:t> </a:t>
            </a:r>
            <a:r>
              <a:rPr lang="en-US" err="1"/>
              <a:t>zu</a:t>
            </a:r>
            <a:r>
              <a:rPr lang="en-US"/>
              <a:t> </a:t>
            </a:r>
            <a:r>
              <a:rPr lang="en-US" err="1"/>
              <a:t>entwickeln</a:t>
            </a:r>
            <a:r>
              <a:rPr lang="en-US"/>
              <a:t>.</a:t>
            </a:r>
          </a:p>
          <a:p>
            <a:pPr indent="0"/>
            <a:r>
              <a:rPr lang="en-US"/>
              <a:t>Es </a:t>
            </a:r>
            <a:r>
              <a:rPr lang="en-US" err="1"/>
              <a:t>ist</a:t>
            </a:r>
            <a:r>
              <a:rPr lang="en-US"/>
              <a:t> </a:t>
            </a:r>
            <a:r>
              <a:rPr lang="en-US" err="1"/>
              <a:t>kein</a:t>
            </a:r>
            <a:r>
              <a:rPr lang="en-US"/>
              <a:t> </a:t>
            </a:r>
            <a:r>
              <a:rPr lang="en-US" err="1"/>
              <a:t>starres</a:t>
            </a:r>
            <a:r>
              <a:rPr lang="en-US"/>
              <a:t> </a:t>
            </a:r>
            <a:r>
              <a:rPr lang="en-US" err="1"/>
              <a:t>Verfahren</a:t>
            </a:r>
            <a:r>
              <a:rPr lang="en-US"/>
              <a:t>, </a:t>
            </a:r>
            <a:r>
              <a:rPr lang="en-US" err="1"/>
              <a:t>sondern</a:t>
            </a:r>
            <a:r>
              <a:rPr lang="en-US"/>
              <a:t> </a:t>
            </a:r>
            <a:r>
              <a:rPr lang="en-US" err="1"/>
              <a:t>ein</a:t>
            </a:r>
            <a:r>
              <a:rPr lang="en-US"/>
              <a:t> </a:t>
            </a:r>
            <a:r>
              <a:rPr lang="en-US" b="1" err="1"/>
              <a:t>strukturierter</a:t>
            </a:r>
            <a:r>
              <a:rPr lang="en-US" b="1"/>
              <a:t> </a:t>
            </a:r>
            <a:r>
              <a:rPr lang="en-US" b="1" err="1"/>
              <a:t>Lern</a:t>
            </a:r>
            <a:r>
              <a:rPr lang="en-US" b="1"/>
              <a:t>- und </a:t>
            </a:r>
            <a:r>
              <a:rPr lang="en-US" b="1" err="1"/>
              <a:t>Innovationsprozess</a:t>
            </a:r>
            <a:r>
              <a:rPr lang="en-US"/>
              <a:t>.</a:t>
            </a:r>
          </a:p>
          <a:p>
            <a:r>
              <a:rPr lang="en-US"/>
              <a:t> </a:t>
            </a:r>
          </a:p>
          <a:p>
            <a:r>
              <a:rPr lang="en-US" b="1" err="1"/>
              <a:t>Zentrale</a:t>
            </a:r>
            <a:r>
              <a:rPr lang="en-US" b="1"/>
              <a:t> </a:t>
            </a:r>
            <a:r>
              <a:rPr lang="en-US" b="1" err="1"/>
              <a:t>Merkmale</a:t>
            </a:r>
            <a:endParaRPr lang="en-US"/>
          </a:p>
          <a:p>
            <a:r>
              <a:rPr lang="en-US" b="1" err="1"/>
              <a:t>Nutzendenzentrierung</a:t>
            </a:r>
            <a:br>
              <a:rPr lang="en-US" b="1"/>
            </a:br>
            <a:r>
              <a:rPr lang="en-US" err="1"/>
              <a:t>Im</a:t>
            </a:r>
            <a:r>
              <a:rPr lang="en-US"/>
              <a:t> </a:t>
            </a:r>
            <a:r>
              <a:rPr lang="en-US" err="1"/>
              <a:t>Mittelpunkt</a:t>
            </a:r>
            <a:r>
              <a:rPr lang="en-US"/>
              <a:t> </a:t>
            </a:r>
            <a:r>
              <a:rPr lang="en-US" err="1"/>
              <a:t>stehen</a:t>
            </a:r>
            <a:r>
              <a:rPr lang="en-US"/>
              <a:t> </a:t>
            </a:r>
            <a:r>
              <a:rPr lang="en-US" err="1"/>
              <a:t>reale</a:t>
            </a:r>
            <a:r>
              <a:rPr lang="en-US"/>
              <a:t> </a:t>
            </a:r>
            <a:r>
              <a:rPr lang="en-US" err="1"/>
              <a:t>Bedarfe</a:t>
            </a:r>
            <a:r>
              <a:rPr lang="en-US"/>
              <a:t>, </a:t>
            </a:r>
            <a:r>
              <a:rPr lang="en-US" err="1"/>
              <a:t>Kontexte</a:t>
            </a:r>
            <a:r>
              <a:rPr lang="en-US"/>
              <a:t> und </a:t>
            </a:r>
            <a:r>
              <a:rPr lang="en-US" err="1"/>
              <a:t>Erfahrungen</a:t>
            </a:r>
            <a:r>
              <a:rPr lang="en-US"/>
              <a:t> der </a:t>
            </a:r>
            <a:r>
              <a:rPr lang="en-US" err="1"/>
              <a:t>Zielgruppe</a:t>
            </a:r>
            <a:r>
              <a:rPr lang="en-US"/>
              <a:t>.</a:t>
            </a:r>
            <a:br>
              <a:rPr lang="en-US"/>
            </a:br>
            <a:r>
              <a:rPr lang="en-US"/>
              <a:t>Nicht interne </a:t>
            </a:r>
            <a:r>
              <a:rPr lang="en-US" err="1"/>
              <a:t>Logiken</a:t>
            </a:r>
            <a:r>
              <a:rPr lang="en-US"/>
              <a:t> </a:t>
            </a:r>
            <a:r>
              <a:rPr lang="en-US" err="1"/>
              <a:t>oder</a:t>
            </a:r>
            <a:r>
              <a:rPr lang="en-US"/>
              <a:t> </a:t>
            </a:r>
            <a:r>
              <a:rPr lang="en-US" err="1"/>
              <a:t>Annahmen</a:t>
            </a:r>
            <a:r>
              <a:rPr lang="en-US"/>
              <a:t> </a:t>
            </a:r>
            <a:r>
              <a:rPr lang="en-US" err="1"/>
              <a:t>dominieren</a:t>
            </a:r>
            <a:r>
              <a:rPr lang="en-US"/>
              <a:t> den </a:t>
            </a:r>
            <a:r>
              <a:rPr lang="en-US" err="1"/>
              <a:t>Prozess</a:t>
            </a:r>
            <a:r>
              <a:rPr lang="en-US"/>
              <a:t>, </a:t>
            </a:r>
            <a:r>
              <a:rPr lang="en-US" err="1"/>
              <a:t>sondern</a:t>
            </a:r>
            <a:r>
              <a:rPr lang="en-US"/>
              <a:t> </a:t>
            </a:r>
            <a:r>
              <a:rPr lang="en-US" err="1"/>
              <a:t>Empathie</a:t>
            </a:r>
            <a:r>
              <a:rPr lang="en-US"/>
              <a:t> und </a:t>
            </a:r>
            <a:r>
              <a:rPr lang="en-US" err="1"/>
              <a:t>Perspektivübernahme</a:t>
            </a:r>
            <a:r>
              <a:rPr lang="en-US"/>
              <a:t>.</a:t>
            </a:r>
          </a:p>
          <a:p>
            <a:r>
              <a:rPr lang="en-US" b="1" err="1"/>
              <a:t>Iterativer</a:t>
            </a:r>
            <a:r>
              <a:rPr lang="en-US" b="1"/>
              <a:t> </a:t>
            </a:r>
            <a:r>
              <a:rPr lang="en-US" b="1" err="1"/>
              <a:t>Prozess</a:t>
            </a:r>
            <a:br>
              <a:rPr lang="en-US" b="1"/>
            </a:br>
            <a:r>
              <a:rPr lang="en-US"/>
              <a:t>Ideen </a:t>
            </a:r>
            <a:r>
              <a:rPr lang="en-US" err="1"/>
              <a:t>werden</a:t>
            </a:r>
            <a:r>
              <a:rPr lang="en-US"/>
              <a:t> nicht linear </a:t>
            </a:r>
            <a:r>
              <a:rPr lang="en-US" err="1"/>
              <a:t>entwickelt</a:t>
            </a:r>
            <a:r>
              <a:rPr lang="en-US"/>
              <a:t>, </a:t>
            </a:r>
            <a:r>
              <a:rPr lang="en-US" err="1"/>
              <a:t>sondern</a:t>
            </a:r>
            <a:r>
              <a:rPr lang="en-US"/>
              <a:t> in </a:t>
            </a:r>
            <a:r>
              <a:rPr lang="en-US" err="1"/>
              <a:t>Schleifen</a:t>
            </a:r>
            <a:r>
              <a:rPr lang="en-US"/>
              <a:t> </a:t>
            </a:r>
            <a:r>
              <a:rPr lang="en-US" err="1"/>
              <a:t>getestet</a:t>
            </a:r>
            <a:r>
              <a:rPr lang="en-US"/>
              <a:t>, </a:t>
            </a:r>
            <a:r>
              <a:rPr lang="en-US" err="1"/>
              <a:t>verworfen</a:t>
            </a:r>
            <a:r>
              <a:rPr lang="en-US"/>
              <a:t>, </a:t>
            </a:r>
            <a:r>
              <a:rPr lang="en-US" err="1"/>
              <a:t>angepasst</a:t>
            </a:r>
            <a:r>
              <a:rPr lang="en-US"/>
              <a:t> und </a:t>
            </a:r>
            <a:r>
              <a:rPr lang="en-US" err="1"/>
              <a:t>weiterentwickelt</a:t>
            </a:r>
            <a:r>
              <a:rPr lang="en-US"/>
              <a:t>.</a:t>
            </a:r>
          </a:p>
          <a:p>
            <a:r>
              <a:rPr lang="en-US" b="1" err="1"/>
              <a:t>Interdisziplinäre</a:t>
            </a:r>
            <a:r>
              <a:rPr lang="en-US" b="1"/>
              <a:t> Zusammenarbeit</a:t>
            </a:r>
            <a:br>
              <a:rPr lang="en-US" b="1"/>
            </a:br>
            <a:r>
              <a:rPr lang="en-US" err="1"/>
              <a:t>Unterschiedliche</a:t>
            </a:r>
            <a:r>
              <a:rPr lang="en-US"/>
              <a:t> </a:t>
            </a:r>
            <a:r>
              <a:rPr lang="en-US" err="1"/>
              <a:t>Kompetenzen</a:t>
            </a:r>
            <a:r>
              <a:rPr lang="en-US"/>
              <a:t> </a:t>
            </a:r>
            <a:r>
              <a:rPr lang="en-US" err="1"/>
              <a:t>werden</a:t>
            </a:r>
            <a:r>
              <a:rPr lang="en-US"/>
              <a:t> </a:t>
            </a:r>
            <a:r>
              <a:rPr lang="en-US" err="1"/>
              <a:t>bewusst</a:t>
            </a:r>
            <a:r>
              <a:rPr lang="en-US"/>
              <a:t> </a:t>
            </a:r>
            <a:r>
              <a:rPr lang="en-US" err="1"/>
              <a:t>kombiniert</a:t>
            </a:r>
            <a:r>
              <a:rPr lang="en-US"/>
              <a:t>, um </a:t>
            </a:r>
            <a:r>
              <a:rPr lang="en-US" err="1"/>
              <a:t>emergente</a:t>
            </a:r>
            <a:r>
              <a:rPr lang="en-US"/>
              <a:t> </a:t>
            </a:r>
            <a:r>
              <a:rPr lang="en-US" err="1"/>
              <a:t>Lösungen</a:t>
            </a:r>
            <a:r>
              <a:rPr lang="en-US"/>
              <a:t> </a:t>
            </a:r>
            <a:r>
              <a:rPr lang="en-US" err="1"/>
              <a:t>zu</a:t>
            </a:r>
            <a:r>
              <a:rPr lang="en-US"/>
              <a:t> </a:t>
            </a:r>
            <a:r>
              <a:rPr lang="en-US" err="1"/>
              <a:t>ermöglichen</a:t>
            </a:r>
            <a:r>
              <a:rPr lang="en-US"/>
              <a:t>.</a:t>
            </a:r>
          </a:p>
          <a:p>
            <a:r>
              <a:rPr lang="en-US" b="1" err="1"/>
              <a:t>Ressourcenschonendes</a:t>
            </a:r>
            <a:r>
              <a:rPr lang="en-US" b="1"/>
              <a:t> </a:t>
            </a:r>
            <a:r>
              <a:rPr lang="en-US" b="1" err="1"/>
              <a:t>Vorgehen</a:t>
            </a:r>
            <a:br>
              <a:rPr lang="en-US" b="1"/>
            </a:br>
            <a:r>
              <a:rPr lang="en-US" err="1"/>
              <a:t>Frühe</a:t>
            </a:r>
            <a:r>
              <a:rPr lang="en-US"/>
              <a:t> </a:t>
            </a:r>
            <a:r>
              <a:rPr lang="en-US" err="1"/>
              <a:t>Prototypen</a:t>
            </a:r>
            <a:r>
              <a:rPr lang="en-US"/>
              <a:t> </a:t>
            </a:r>
            <a:r>
              <a:rPr lang="en-US" err="1"/>
              <a:t>verhindern</a:t>
            </a:r>
            <a:r>
              <a:rPr lang="en-US"/>
              <a:t> </a:t>
            </a:r>
            <a:r>
              <a:rPr lang="en-US" err="1"/>
              <a:t>kostenintensive</a:t>
            </a:r>
            <a:r>
              <a:rPr lang="en-US"/>
              <a:t> </a:t>
            </a:r>
            <a:r>
              <a:rPr lang="en-US" err="1"/>
              <a:t>Fehlentwicklungen</a:t>
            </a:r>
            <a:r>
              <a:rPr lang="en-US"/>
              <a:t> („fail fast, learn faster“).</a:t>
            </a:r>
          </a:p>
          <a:p>
            <a:r>
              <a:rPr lang="en-US"/>
              <a:t> </a:t>
            </a:r>
          </a:p>
          <a:p>
            <a:r>
              <a:rPr lang="en-US" b="1"/>
              <a:t>Design Thinking </a:t>
            </a:r>
            <a:r>
              <a:rPr lang="en-US" b="1" err="1"/>
              <a:t>als</a:t>
            </a:r>
            <a:r>
              <a:rPr lang="en-US" b="1"/>
              <a:t> </a:t>
            </a:r>
            <a:r>
              <a:rPr lang="en-US" b="1" err="1"/>
              <a:t>Kulturimpuls</a:t>
            </a:r>
            <a:endParaRPr lang="en-US"/>
          </a:p>
          <a:p>
            <a:r>
              <a:rPr lang="en-US"/>
              <a:t>Design Thinking </a:t>
            </a:r>
            <a:r>
              <a:rPr lang="en-US" err="1"/>
              <a:t>fördert</a:t>
            </a:r>
            <a:r>
              <a:rPr lang="en-US"/>
              <a:t>:</a:t>
            </a:r>
          </a:p>
          <a:p>
            <a:pPr marL="285750" indent="-285750">
              <a:buChar char="•"/>
            </a:pPr>
            <a:r>
              <a:rPr lang="en-US" err="1"/>
              <a:t>einen</a:t>
            </a:r>
            <a:r>
              <a:rPr lang="en-US"/>
              <a:t> </a:t>
            </a:r>
            <a:r>
              <a:rPr lang="en-US" b="1" err="1"/>
              <a:t>systemischen</a:t>
            </a:r>
            <a:r>
              <a:rPr lang="en-US" b="1"/>
              <a:t> </a:t>
            </a:r>
            <a:r>
              <a:rPr lang="en-US" b="1" err="1"/>
              <a:t>Kulturwandel</a:t>
            </a:r>
            <a:r>
              <a:rPr lang="en-US"/>
              <a:t>,</a:t>
            </a:r>
          </a:p>
          <a:p>
            <a:pPr marL="285750" indent="-285750">
              <a:buChar char="•"/>
            </a:pPr>
            <a:r>
              <a:rPr lang="en-US" err="1"/>
              <a:t>Offenheit</a:t>
            </a:r>
            <a:r>
              <a:rPr lang="en-US"/>
              <a:t> </a:t>
            </a:r>
            <a:r>
              <a:rPr lang="en-US" err="1"/>
              <a:t>im</a:t>
            </a:r>
            <a:r>
              <a:rPr lang="en-US"/>
              <a:t> </a:t>
            </a:r>
            <a:r>
              <a:rPr lang="en-US" err="1"/>
              <a:t>Umgang</a:t>
            </a:r>
            <a:r>
              <a:rPr lang="en-US"/>
              <a:t> </a:t>
            </a:r>
            <a:r>
              <a:rPr lang="en-US" err="1"/>
              <a:t>mit</a:t>
            </a:r>
            <a:r>
              <a:rPr lang="en-US"/>
              <a:t> </a:t>
            </a:r>
            <a:r>
              <a:rPr lang="en-US" err="1"/>
              <a:t>Unsicherheit</a:t>
            </a:r>
            <a:r>
              <a:rPr lang="en-US"/>
              <a:t>,</a:t>
            </a:r>
          </a:p>
          <a:p>
            <a:pPr marL="285750" indent="-285750">
              <a:buChar char="•"/>
            </a:pPr>
            <a:r>
              <a:rPr lang="en-US" err="1"/>
              <a:t>experimentelles</a:t>
            </a:r>
            <a:r>
              <a:rPr lang="en-US"/>
              <a:t> </a:t>
            </a:r>
            <a:r>
              <a:rPr lang="en-US" err="1"/>
              <a:t>Arbeiten</a:t>
            </a:r>
            <a:r>
              <a:rPr lang="en-US"/>
              <a:t>,</a:t>
            </a:r>
          </a:p>
          <a:p>
            <a:pPr marL="285750" indent="-285750">
              <a:buChar char="•"/>
            </a:pPr>
            <a:r>
              <a:rPr lang="en-US" err="1"/>
              <a:t>konstruktiven</a:t>
            </a:r>
            <a:r>
              <a:rPr lang="en-US"/>
              <a:t> </a:t>
            </a:r>
            <a:r>
              <a:rPr lang="en-US" err="1"/>
              <a:t>Umgang</a:t>
            </a:r>
            <a:r>
              <a:rPr lang="en-US"/>
              <a:t> </a:t>
            </a:r>
            <a:r>
              <a:rPr lang="en-US" err="1"/>
              <a:t>mit</a:t>
            </a:r>
            <a:r>
              <a:rPr lang="en-US"/>
              <a:t> </a:t>
            </a:r>
            <a:r>
              <a:rPr lang="en-US" err="1"/>
              <a:t>Scheitern</a:t>
            </a:r>
            <a:r>
              <a:rPr lang="en-US"/>
              <a:t>.</a:t>
            </a:r>
          </a:p>
          <a:p>
            <a:pPr indent="0"/>
            <a:r>
              <a:rPr lang="en-US" err="1"/>
              <a:t>Gerade</a:t>
            </a:r>
            <a:r>
              <a:rPr lang="en-US"/>
              <a:t> in </a:t>
            </a:r>
            <a:r>
              <a:rPr lang="en-US" err="1"/>
              <a:t>Zeiten</a:t>
            </a:r>
            <a:r>
              <a:rPr lang="en-US"/>
              <a:t> </a:t>
            </a:r>
            <a:r>
              <a:rPr lang="en-US" err="1"/>
              <a:t>digitaler</a:t>
            </a:r>
            <a:r>
              <a:rPr lang="en-US"/>
              <a:t> Transformation, </a:t>
            </a:r>
            <a:r>
              <a:rPr lang="en-US" err="1"/>
              <a:t>multipler</a:t>
            </a:r>
            <a:r>
              <a:rPr lang="en-US"/>
              <a:t> </a:t>
            </a:r>
            <a:r>
              <a:rPr lang="en-US" err="1"/>
              <a:t>Krisen</a:t>
            </a:r>
            <a:r>
              <a:rPr lang="en-US"/>
              <a:t> und </a:t>
            </a:r>
            <a:r>
              <a:rPr lang="en-US" err="1"/>
              <a:t>soziotechnischer</a:t>
            </a:r>
            <a:r>
              <a:rPr lang="en-US"/>
              <a:t> </a:t>
            </a:r>
            <a:r>
              <a:rPr lang="en-US" err="1"/>
              <a:t>Umbrüche</a:t>
            </a:r>
            <a:r>
              <a:rPr lang="en-US"/>
              <a:t> </a:t>
            </a:r>
            <a:r>
              <a:rPr lang="en-US" err="1"/>
              <a:t>schafft</a:t>
            </a:r>
            <a:r>
              <a:rPr lang="en-US"/>
              <a:t> </a:t>
            </a:r>
            <a:r>
              <a:rPr lang="en-US" err="1"/>
              <a:t>dieser</a:t>
            </a:r>
            <a:r>
              <a:rPr lang="en-US"/>
              <a:t> Ansatz </a:t>
            </a:r>
            <a:r>
              <a:rPr lang="en-US" err="1"/>
              <a:t>eine</a:t>
            </a:r>
            <a:r>
              <a:rPr lang="en-US"/>
              <a:t> </a:t>
            </a:r>
            <a:r>
              <a:rPr lang="en-US" err="1"/>
              <a:t>produktive</a:t>
            </a:r>
            <a:r>
              <a:rPr lang="en-US"/>
              <a:t> </a:t>
            </a:r>
            <a:r>
              <a:rPr lang="en-US" err="1"/>
              <a:t>Struktur</a:t>
            </a:r>
            <a:r>
              <a:rPr lang="en-US"/>
              <a:t> </a:t>
            </a:r>
            <a:r>
              <a:rPr lang="en-US" err="1"/>
              <a:t>im</a:t>
            </a:r>
            <a:r>
              <a:rPr lang="en-US"/>
              <a:t> </a:t>
            </a:r>
            <a:r>
              <a:rPr lang="en-US" err="1"/>
              <a:t>Umgang</a:t>
            </a:r>
            <a:r>
              <a:rPr lang="en-US"/>
              <a:t> </a:t>
            </a:r>
            <a:r>
              <a:rPr lang="en-US" err="1"/>
              <a:t>mit</a:t>
            </a:r>
            <a:r>
              <a:rPr lang="en-US"/>
              <a:t> </a:t>
            </a:r>
            <a:r>
              <a:rPr lang="en-US" err="1"/>
              <a:t>Komplexität</a:t>
            </a:r>
            <a:r>
              <a:rPr lang="en-US"/>
              <a:t>.</a:t>
            </a:r>
          </a:p>
          <a:p>
            <a:r>
              <a:rPr lang="en-US"/>
              <a:t> </a:t>
            </a:r>
          </a:p>
          <a:p>
            <a:r>
              <a:rPr lang="en-US" b="1" err="1"/>
              <a:t>Wesentlich</a:t>
            </a:r>
            <a:r>
              <a:rPr lang="en-US" b="1"/>
              <a:t>: Start </a:t>
            </a:r>
            <a:r>
              <a:rPr lang="en-US" b="1" err="1"/>
              <a:t>im</a:t>
            </a:r>
            <a:r>
              <a:rPr lang="en-US" b="1"/>
              <a:t> </a:t>
            </a:r>
            <a:r>
              <a:rPr lang="en-US" b="1" err="1"/>
              <a:t>Problemraum</a:t>
            </a:r>
            <a:endParaRPr lang="en-US"/>
          </a:p>
          <a:p>
            <a:r>
              <a:rPr lang="en-US"/>
              <a:t>Design Thinking </a:t>
            </a:r>
            <a:r>
              <a:rPr lang="en-US" err="1"/>
              <a:t>beginnt</a:t>
            </a:r>
            <a:r>
              <a:rPr lang="en-US"/>
              <a:t> </a:t>
            </a:r>
            <a:r>
              <a:rPr lang="en-US" b="1"/>
              <a:t>immer </a:t>
            </a:r>
            <a:r>
              <a:rPr lang="en-US" b="1" err="1"/>
              <a:t>mit</a:t>
            </a:r>
            <a:r>
              <a:rPr lang="en-US" b="1"/>
              <a:t> dem Problem – </a:t>
            </a:r>
            <a:r>
              <a:rPr lang="en-US" b="1" err="1"/>
              <a:t>nie</a:t>
            </a:r>
            <a:r>
              <a:rPr lang="en-US" b="1"/>
              <a:t> </a:t>
            </a:r>
            <a:r>
              <a:rPr lang="en-US" b="1" err="1"/>
              <a:t>mit</a:t>
            </a:r>
            <a:r>
              <a:rPr lang="en-US" b="1"/>
              <a:t> der </a:t>
            </a:r>
            <a:r>
              <a:rPr lang="en-US" b="1" err="1"/>
              <a:t>Lösung</a:t>
            </a:r>
            <a:r>
              <a:rPr lang="en-US"/>
              <a:t>.</a:t>
            </a:r>
          </a:p>
          <a:p>
            <a:r>
              <a:rPr lang="en-US"/>
              <a:t>Das </a:t>
            </a:r>
            <a:r>
              <a:rPr lang="en-US" err="1"/>
              <a:t>bedeutet</a:t>
            </a:r>
            <a:r>
              <a:rPr lang="en-US"/>
              <a:t>:</a:t>
            </a:r>
          </a:p>
          <a:p>
            <a:pPr marL="285750" indent="-285750">
              <a:buChar char="•"/>
            </a:pPr>
            <a:r>
              <a:rPr lang="en-US" err="1"/>
              <a:t>Annahmen</a:t>
            </a:r>
            <a:r>
              <a:rPr lang="en-US"/>
              <a:t> </a:t>
            </a:r>
            <a:r>
              <a:rPr lang="en-US" err="1"/>
              <a:t>werden</a:t>
            </a:r>
            <a:r>
              <a:rPr lang="en-US"/>
              <a:t> </a:t>
            </a:r>
            <a:r>
              <a:rPr lang="en-US" err="1"/>
              <a:t>überprüft</a:t>
            </a:r>
            <a:r>
              <a:rPr lang="en-US"/>
              <a:t>.</a:t>
            </a:r>
          </a:p>
          <a:p>
            <a:pPr marL="285750" indent="-285750">
              <a:buChar char="•"/>
            </a:pPr>
            <a:r>
              <a:rPr lang="en-US" err="1"/>
              <a:t>Perspektiven</a:t>
            </a:r>
            <a:r>
              <a:rPr lang="en-US"/>
              <a:t> </a:t>
            </a:r>
            <a:r>
              <a:rPr lang="en-US" err="1"/>
              <a:t>werden</a:t>
            </a:r>
            <a:r>
              <a:rPr lang="en-US"/>
              <a:t> </a:t>
            </a:r>
            <a:r>
              <a:rPr lang="en-US" err="1"/>
              <a:t>exploriert</a:t>
            </a:r>
            <a:r>
              <a:rPr lang="en-US"/>
              <a:t>.</a:t>
            </a:r>
          </a:p>
          <a:p>
            <a:pPr marL="285750" indent="-285750">
              <a:buChar char="•"/>
            </a:pPr>
            <a:r>
              <a:rPr lang="en-US" err="1"/>
              <a:t>Bedürfnisse</a:t>
            </a:r>
            <a:r>
              <a:rPr lang="en-US"/>
              <a:t> </a:t>
            </a:r>
            <a:r>
              <a:rPr lang="en-US" err="1"/>
              <a:t>werden</a:t>
            </a:r>
            <a:r>
              <a:rPr lang="en-US"/>
              <a:t> </a:t>
            </a:r>
            <a:r>
              <a:rPr lang="en-US" err="1"/>
              <a:t>präzise</a:t>
            </a:r>
            <a:r>
              <a:rPr lang="en-US"/>
              <a:t> </a:t>
            </a:r>
            <a:r>
              <a:rPr lang="en-US" err="1"/>
              <a:t>formuliert</a:t>
            </a:r>
            <a:r>
              <a:rPr lang="en-US"/>
              <a:t>.</a:t>
            </a:r>
          </a:p>
          <a:p>
            <a:pPr indent="0"/>
            <a:r>
              <a:rPr lang="en-US"/>
              <a:t>Erst </a:t>
            </a:r>
            <a:r>
              <a:rPr lang="en-US" err="1"/>
              <a:t>wenn</a:t>
            </a:r>
            <a:r>
              <a:rPr lang="en-US"/>
              <a:t> </a:t>
            </a:r>
            <a:r>
              <a:rPr lang="en-US" err="1"/>
              <a:t>ein</a:t>
            </a:r>
            <a:r>
              <a:rPr lang="en-US"/>
              <a:t> </a:t>
            </a:r>
            <a:r>
              <a:rPr lang="en-US" err="1"/>
              <a:t>belastbares</a:t>
            </a:r>
            <a:r>
              <a:rPr lang="en-US"/>
              <a:t> </a:t>
            </a:r>
            <a:r>
              <a:rPr lang="en-US" err="1"/>
              <a:t>Problemverständnis</a:t>
            </a:r>
            <a:r>
              <a:rPr lang="en-US"/>
              <a:t> </a:t>
            </a:r>
            <a:r>
              <a:rPr lang="en-US" err="1"/>
              <a:t>vorliegt</a:t>
            </a:r>
            <a:r>
              <a:rPr lang="en-US"/>
              <a:t>, </a:t>
            </a:r>
            <a:r>
              <a:rPr lang="en-US" err="1"/>
              <a:t>wird</a:t>
            </a:r>
            <a:r>
              <a:rPr lang="en-US"/>
              <a:t> in den </a:t>
            </a:r>
            <a:r>
              <a:rPr lang="en-US" err="1"/>
              <a:t>Lösungsraum</a:t>
            </a:r>
            <a:r>
              <a:rPr lang="en-US"/>
              <a:t> </a:t>
            </a:r>
            <a:r>
              <a:rPr lang="en-US" err="1"/>
              <a:t>gewechselt</a:t>
            </a:r>
            <a:r>
              <a:rPr lang="en-US"/>
              <a:t>.</a:t>
            </a:r>
          </a:p>
          <a:p>
            <a:r>
              <a:rPr lang="en-US" err="1"/>
              <a:t>Diese</a:t>
            </a:r>
            <a:r>
              <a:rPr lang="en-US"/>
              <a:t> </a:t>
            </a:r>
            <a:r>
              <a:rPr lang="en-US" err="1"/>
              <a:t>Haltung</a:t>
            </a:r>
            <a:r>
              <a:rPr lang="en-US"/>
              <a:t> </a:t>
            </a:r>
            <a:r>
              <a:rPr lang="en-US" err="1"/>
              <a:t>unterscheidet</a:t>
            </a:r>
            <a:r>
              <a:rPr lang="en-US"/>
              <a:t> Design Thinking von rein </a:t>
            </a:r>
            <a:r>
              <a:rPr lang="en-US" err="1"/>
              <a:t>lösungsorientierten</a:t>
            </a:r>
            <a:r>
              <a:rPr lang="en-US"/>
              <a:t> </a:t>
            </a:r>
            <a:r>
              <a:rPr lang="en-US" err="1"/>
              <a:t>Innovationsformaten</a:t>
            </a:r>
            <a:r>
              <a:rPr lang="en-US"/>
              <a:t>.</a:t>
            </a:r>
          </a:p>
          <a:p>
            <a:r>
              <a:rPr lang="en-US"/>
              <a:t> </a:t>
            </a:r>
          </a:p>
          <a:p>
            <a:r>
              <a:rPr lang="en-US" b="1" err="1"/>
              <a:t>Ergänzende</a:t>
            </a:r>
            <a:r>
              <a:rPr lang="en-US" b="1"/>
              <a:t> </a:t>
            </a:r>
            <a:r>
              <a:rPr lang="en-US" b="1" err="1"/>
              <a:t>Aspekte</a:t>
            </a:r>
            <a:r>
              <a:rPr lang="en-US" b="1"/>
              <a:t> </a:t>
            </a:r>
            <a:r>
              <a:rPr lang="en-US" b="1" err="1"/>
              <a:t>zur</a:t>
            </a:r>
            <a:r>
              <a:rPr lang="en-US" b="1"/>
              <a:t> </a:t>
            </a:r>
            <a:r>
              <a:rPr lang="en-US" b="1" err="1"/>
              <a:t>Vertiefung</a:t>
            </a:r>
            <a:endParaRPr lang="en-US"/>
          </a:p>
          <a:p>
            <a:r>
              <a:rPr lang="en-US" b="1" err="1"/>
              <a:t>Divergenz</a:t>
            </a:r>
            <a:r>
              <a:rPr lang="en-US" b="1"/>
              <a:t> und </a:t>
            </a:r>
            <a:r>
              <a:rPr lang="en-US" b="1" err="1"/>
              <a:t>Konvergenz</a:t>
            </a:r>
            <a:br>
              <a:rPr lang="en-US" b="1"/>
            </a:br>
            <a:r>
              <a:rPr lang="en-US"/>
              <a:t>Der </a:t>
            </a:r>
            <a:r>
              <a:rPr lang="en-US" err="1"/>
              <a:t>Prozess</a:t>
            </a:r>
            <a:r>
              <a:rPr lang="en-US"/>
              <a:t> </a:t>
            </a:r>
            <a:r>
              <a:rPr lang="en-US" err="1"/>
              <a:t>wechselt</a:t>
            </a:r>
            <a:r>
              <a:rPr lang="en-US"/>
              <a:t> </a:t>
            </a:r>
            <a:r>
              <a:rPr lang="en-US" err="1"/>
              <a:t>bewusst</a:t>
            </a:r>
            <a:r>
              <a:rPr lang="en-US"/>
              <a:t> </a:t>
            </a:r>
            <a:r>
              <a:rPr lang="en-US" err="1"/>
              <a:t>zwischen</a:t>
            </a:r>
            <a:r>
              <a:rPr lang="en-US"/>
              <a:t> </a:t>
            </a:r>
            <a:r>
              <a:rPr lang="en-US" err="1"/>
              <a:t>Phasen</a:t>
            </a:r>
            <a:r>
              <a:rPr lang="en-US"/>
              <a:t> der </a:t>
            </a:r>
            <a:r>
              <a:rPr lang="en-US" err="1"/>
              <a:t>Öffnung</a:t>
            </a:r>
            <a:r>
              <a:rPr lang="en-US"/>
              <a:t> (</a:t>
            </a:r>
            <a:r>
              <a:rPr lang="en-US" err="1"/>
              <a:t>viele</a:t>
            </a:r>
            <a:r>
              <a:rPr lang="en-US"/>
              <a:t> </a:t>
            </a:r>
            <a:r>
              <a:rPr lang="en-US" err="1"/>
              <a:t>Perspektiven</a:t>
            </a:r>
            <a:r>
              <a:rPr lang="en-US"/>
              <a:t>, </a:t>
            </a:r>
            <a:r>
              <a:rPr lang="en-US" err="1"/>
              <a:t>viele</a:t>
            </a:r>
            <a:r>
              <a:rPr lang="en-US"/>
              <a:t> Ideen) und </a:t>
            </a:r>
            <a:r>
              <a:rPr lang="en-US" err="1"/>
              <a:t>Phasen</a:t>
            </a:r>
            <a:r>
              <a:rPr lang="en-US"/>
              <a:t> der </a:t>
            </a:r>
            <a:r>
              <a:rPr lang="en-US" err="1"/>
              <a:t>Fokussierung</a:t>
            </a:r>
            <a:r>
              <a:rPr lang="en-US"/>
              <a:t> (</a:t>
            </a:r>
            <a:r>
              <a:rPr lang="en-US" err="1"/>
              <a:t>Entscheidung</a:t>
            </a:r>
            <a:r>
              <a:rPr lang="en-US"/>
              <a:t>, </a:t>
            </a:r>
            <a:r>
              <a:rPr lang="en-US" err="1"/>
              <a:t>Verdichtung</a:t>
            </a:r>
            <a:r>
              <a:rPr lang="en-US"/>
              <a:t>).</a:t>
            </a:r>
          </a:p>
          <a:p>
            <a:r>
              <a:rPr lang="en-US" b="1" err="1"/>
              <a:t>Hypothesenbasiertes</a:t>
            </a:r>
            <a:r>
              <a:rPr lang="en-US" b="1"/>
              <a:t> </a:t>
            </a:r>
            <a:r>
              <a:rPr lang="en-US" b="1" err="1"/>
              <a:t>Arbeiten</a:t>
            </a:r>
            <a:br>
              <a:rPr lang="en-US" b="1"/>
            </a:br>
            <a:r>
              <a:rPr lang="en-US"/>
              <a:t>Ideen </a:t>
            </a:r>
            <a:r>
              <a:rPr lang="en-US" err="1"/>
              <a:t>werden</a:t>
            </a:r>
            <a:r>
              <a:rPr lang="en-US"/>
              <a:t> </a:t>
            </a:r>
            <a:r>
              <a:rPr lang="en-US" err="1"/>
              <a:t>als</a:t>
            </a:r>
            <a:r>
              <a:rPr lang="en-US"/>
              <a:t> </a:t>
            </a:r>
            <a:r>
              <a:rPr lang="en-US" err="1"/>
              <a:t>überprüfbare</a:t>
            </a:r>
            <a:r>
              <a:rPr lang="en-US"/>
              <a:t> </a:t>
            </a:r>
            <a:r>
              <a:rPr lang="en-US" err="1"/>
              <a:t>Annahmen</a:t>
            </a:r>
            <a:r>
              <a:rPr lang="en-US"/>
              <a:t> </a:t>
            </a:r>
            <a:r>
              <a:rPr lang="en-US" err="1"/>
              <a:t>verstanden</a:t>
            </a:r>
            <a:r>
              <a:rPr lang="en-US"/>
              <a:t>, nicht </a:t>
            </a:r>
            <a:r>
              <a:rPr lang="en-US" err="1"/>
              <a:t>als</a:t>
            </a:r>
            <a:r>
              <a:rPr lang="en-US"/>
              <a:t> </a:t>
            </a:r>
            <a:r>
              <a:rPr lang="en-US" err="1"/>
              <a:t>endgültige</a:t>
            </a:r>
            <a:r>
              <a:rPr lang="en-US"/>
              <a:t> </a:t>
            </a:r>
            <a:r>
              <a:rPr lang="en-US" err="1"/>
              <a:t>Wahrheiten</a:t>
            </a:r>
            <a:r>
              <a:rPr lang="en-US"/>
              <a:t>.</a:t>
            </a:r>
          </a:p>
          <a:p>
            <a:r>
              <a:rPr lang="en-US" b="1"/>
              <a:t>Co-Creation </a:t>
            </a:r>
            <a:r>
              <a:rPr lang="en-US" b="1" err="1"/>
              <a:t>statt</a:t>
            </a:r>
            <a:r>
              <a:rPr lang="en-US" b="1"/>
              <a:t> </a:t>
            </a:r>
            <a:r>
              <a:rPr lang="en-US" b="1" err="1"/>
              <a:t>Expert:innenlösung</a:t>
            </a:r>
            <a:br>
              <a:rPr lang="en-US" b="1"/>
            </a:br>
            <a:r>
              <a:rPr lang="en-US" err="1"/>
              <a:t>Lösungen</a:t>
            </a:r>
            <a:r>
              <a:rPr lang="en-US"/>
              <a:t> </a:t>
            </a:r>
            <a:r>
              <a:rPr lang="en-US" err="1"/>
              <a:t>entstehen</a:t>
            </a:r>
            <a:r>
              <a:rPr lang="en-US"/>
              <a:t> </a:t>
            </a:r>
            <a:r>
              <a:rPr lang="en-US" err="1"/>
              <a:t>im</a:t>
            </a:r>
            <a:r>
              <a:rPr lang="en-US"/>
              <a:t> </a:t>
            </a:r>
            <a:r>
              <a:rPr lang="en-US" err="1"/>
              <a:t>Zusammenspiel</a:t>
            </a:r>
            <a:r>
              <a:rPr lang="en-US"/>
              <a:t> </a:t>
            </a:r>
            <a:r>
              <a:rPr lang="en-US" err="1"/>
              <a:t>verschiedener</a:t>
            </a:r>
            <a:r>
              <a:rPr lang="en-US"/>
              <a:t> </a:t>
            </a:r>
            <a:r>
              <a:rPr lang="en-US" err="1"/>
              <a:t>Akteur:innen</a:t>
            </a:r>
            <a:r>
              <a:rPr lang="en-US"/>
              <a:t> – nicht </a:t>
            </a:r>
            <a:r>
              <a:rPr lang="en-US" err="1"/>
              <a:t>durch</a:t>
            </a:r>
            <a:r>
              <a:rPr lang="en-US"/>
              <a:t> </a:t>
            </a:r>
            <a:r>
              <a:rPr lang="en-US" err="1"/>
              <a:t>isolierte</a:t>
            </a:r>
            <a:r>
              <a:rPr lang="en-US"/>
              <a:t> </a:t>
            </a:r>
            <a:r>
              <a:rPr lang="en-US" err="1"/>
              <a:t>Expert:innenentscheidungen</a:t>
            </a:r>
            <a:r>
              <a:rPr lang="en-US"/>
              <a:t>.</a:t>
            </a:r>
          </a:p>
          <a:p>
            <a:r>
              <a:rPr lang="en-US"/>
              <a:t> </a:t>
            </a:r>
          </a:p>
          <a:p>
            <a:r>
              <a:rPr lang="en-US" b="1" err="1"/>
              <a:t>Moderationshinweise</a:t>
            </a:r>
            <a:r>
              <a:rPr lang="en-US" b="1"/>
              <a:t> für </a:t>
            </a:r>
            <a:r>
              <a:rPr lang="en-US" b="1" err="1"/>
              <a:t>Trainer:innen</a:t>
            </a:r>
            <a:endParaRPr lang="en-US" b="1"/>
          </a:p>
          <a:p>
            <a:r>
              <a:rPr lang="en-US" err="1"/>
              <a:t>Abgrenzung</a:t>
            </a:r>
            <a:r>
              <a:rPr lang="en-US"/>
              <a:t> </a:t>
            </a:r>
            <a:r>
              <a:rPr lang="en-US" err="1"/>
              <a:t>klären</a:t>
            </a:r>
            <a:r>
              <a:rPr lang="en-US"/>
              <a:t>:</a:t>
            </a:r>
            <a:br>
              <a:rPr lang="en-US"/>
            </a:br>
            <a:r>
              <a:rPr lang="en-US" err="1"/>
              <a:t>Betonen</a:t>
            </a:r>
            <a:r>
              <a:rPr lang="en-US"/>
              <a:t> Sie, </a:t>
            </a:r>
            <a:r>
              <a:rPr lang="en-US" err="1"/>
              <a:t>dass</a:t>
            </a:r>
            <a:r>
              <a:rPr lang="en-US"/>
              <a:t> Design Thinking </a:t>
            </a:r>
            <a:r>
              <a:rPr lang="en-US" err="1"/>
              <a:t>kein</a:t>
            </a:r>
            <a:r>
              <a:rPr lang="en-US"/>
              <a:t> „</a:t>
            </a:r>
            <a:r>
              <a:rPr lang="en-US" err="1"/>
              <a:t>Kreativworkshop</a:t>
            </a:r>
            <a:r>
              <a:rPr lang="en-US"/>
              <a:t>“ </a:t>
            </a:r>
            <a:r>
              <a:rPr lang="en-US" err="1"/>
              <a:t>ist</a:t>
            </a:r>
            <a:r>
              <a:rPr lang="en-US"/>
              <a:t>, </a:t>
            </a:r>
            <a:r>
              <a:rPr lang="en-US" err="1"/>
              <a:t>sondern</a:t>
            </a:r>
            <a:r>
              <a:rPr lang="en-US"/>
              <a:t> </a:t>
            </a:r>
            <a:r>
              <a:rPr lang="en-US" err="1"/>
              <a:t>ein</a:t>
            </a:r>
            <a:r>
              <a:rPr lang="en-US"/>
              <a:t> </a:t>
            </a:r>
            <a:r>
              <a:rPr lang="en-US" err="1"/>
              <a:t>strukturierter</a:t>
            </a:r>
            <a:r>
              <a:rPr lang="en-US"/>
              <a:t> </a:t>
            </a:r>
            <a:r>
              <a:rPr lang="en-US" err="1"/>
              <a:t>Innovationsansatz</a:t>
            </a:r>
            <a:r>
              <a:rPr lang="en-US"/>
              <a:t>.</a:t>
            </a:r>
          </a:p>
          <a:p>
            <a:r>
              <a:rPr lang="en-US" err="1"/>
              <a:t>Verbindung</a:t>
            </a:r>
            <a:r>
              <a:rPr lang="en-US"/>
              <a:t> </a:t>
            </a:r>
            <a:r>
              <a:rPr lang="en-US" err="1"/>
              <a:t>zur</a:t>
            </a:r>
            <a:r>
              <a:rPr lang="en-US"/>
              <a:t> </a:t>
            </a:r>
            <a:r>
              <a:rPr lang="en-US" err="1"/>
              <a:t>Theorie</a:t>
            </a:r>
            <a:r>
              <a:rPr lang="en-US"/>
              <a:t> </a:t>
            </a:r>
            <a:r>
              <a:rPr lang="en-US" err="1"/>
              <a:t>herstellen</a:t>
            </a:r>
            <a:r>
              <a:rPr lang="en-US"/>
              <a:t>:</a:t>
            </a:r>
            <a:br>
              <a:rPr lang="en-US"/>
            </a:br>
            <a:r>
              <a:rPr lang="en-US" err="1"/>
              <a:t>Verweisen</a:t>
            </a:r>
            <a:r>
              <a:rPr lang="en-US"/>
              <a:t> Sie auf die </a:t>
            </a:r>
            <a:r>
              <a:rPr lang="en-US" err="1"/>
              <a:t>zuvor</a:t>
            </a:r>
            <a:r>
              <a:rPr lang="en-US"/>
              <a:t> </a:t>
            </a:r>
            <a:r>
              <a:rPr lang="en-US" err="1"/>
              <a:t>behandelte</a:t>
            </a:r>
            <a:r>
              <a:rPr lang="en-US"/>
              <a:t> </a:t>
            </a:r>
            <a:r>
              <a:rPr lang="en-US" err="1"/>
              <a:t>Komplexität</a:t>
            </a:r>
            <a:r>
              <a:rPr lang="en-US"/>
              <a:t>:</a:t>
            </a:r>
            <a:br>
              <a:rPr lang="en-US"/>
            </a:br>
            <a:r>
              <a:rPr lang="en-US"/>
              <a:t>Design Thinking </a:t>
            </a:r>
            <a:r>
              <a:rPr lang="en-US" err="1"/>
              <a:t>ist</a:t>
            </a:r>
            <a:r>
              <a:rPr lang="en-US"/>
              <a:t> </a:t>
            </a:r>
            <a:r>
              <a:rPr lang="en-US" err="1"/>
              <a:t>besonders</a:t>
            </a:r>
            <a:r>
              <a:rPr lang="en-US"/>
              <a:t> </a:t>
            </a:r>
            <a:r>
              <a:rPr lang="en-US" err="1"/>
              <a:t>geeignet</a:t>
            </a:r>
            <a:r>
              <a:rPr lang="en-US"/>
              <a:t> für </a:t>
            </a:r>
            <a:r>
              <a:rPr lang="en-US" err="1"/>
              <a:t>komplexe</a:t>
            </a:r>
            <a:r>
              <a:rPr lang="en-US"/>
              <a:t>, nicht-linear </a:t>
            </a:r>
            <a:r>
              <a:rPr lang="en-US" err="1"/>
              <a:t>lösbare</a:t>
            </a:r>
            <a:r>
              <a:rPr lang="en-US"/>
              <a:t> </a:t>
            </a:r>
            <a:r>
              <a:rPr lang="en-US" err="1"/>
              <a:t>Probleme</a:t>
            </a:r>
            <a:r>
              <a:rPr lang="en-US"/>
              <a:t>.</a:t>
            </a:r>
          </a:p>
          <a:p>
            <a:r>
              <a:rPr lang="en-US" err="1"/>
              <a:t>Erwartungen</a:t>
            </a:r>
            <a:r>
              <a:rPr lang="en-US"/>
              <a:t> </a:t>
            </a:r>
            <a:r>
              <a:rPr lang="en-US" err="1"/>
              <a:t>justieren</a:t>
            </a:r>
            <a:r>
              <a:rPr lang="en-US"/>
              <a:t>:</a:t>
            </a:r>
            <a:br>
              <a:rPr lang="en-US"/>
            </a:br>
            <a:r>
              <a:rPr lang="en-US"/>
              <a:t>Machen Sie </a:t>
            </a:r>
            <a:r>
              <a:rPr lang="en-US" err="1"/>
              <a:t>deutlich</a:t>
            </a:r>
            <a:r>
              <a:rPr lang="en-US"/>
              <a:t>, </a:t>
            </a:r>
            <a:r>
              <a:rPr lang="en-US" err="1"/>
              <a:t>dass</a:t>
            </a:r>
            <a:r>
              <a:rPr lang="en-US"/>
              <a:t> nicht </a:t>
            </a:r>
            <a:r>
              <a:rPr lang="en-US" err="1"/>
              <a:t>Perfektion</a:t>
            </a:r>
            <a:r>
              <a:rPr lang="en-US"/>
              <a:t>, </a:t>
            </a:r>
            <a:r>
              <a:rPr lang="en-US" err="1"/>
              <a:t>sondern</a:t>
            </a:r>
            <a:r>
              <a:rPr lang="en-US"/>
              <a:t> </a:t>
            </a:r>
            <a:r>
              <a:rPr lang="en-US" err="1"/>
              <a:t>Lernfortschritt</a:t>
            </a:r>
            <a:r>
              <a:rPr lang="en-US"/>
              <a:t> </a:t>
            </a:r>
            <a:r>
              <a:rPr lang="en-US" err="1"/>
              <a:t>im</a:t>
            </a:r>
            <a:r>
              <a:rPr lang="en-US"/>
              <a:t> Zentrum </a:t>
            </a:r>
            <a:r>
              <a:rPr lang="en-US" err="1"/>
              <a:t>steht</a:t>
            </a:r>
            <a:r>
              <a:rPr lang="en-US"/>
              <a:t>.</a:t>
            </a:r>
          </a:p>
          <a:p>
            <a:r>
              <a:rPr lang="en-US"/>
              <a:t>Brücke </a:t>
            </a:r>
            <a:r>
              <a:rPr lang="en-US" err="1"/>
              <a:t>zur</a:t>
            </a:r>
            <a:r>
              <a:rPr lang="en-US"/>
              <a:t> </a:t>
            </a:r>
            <a:r>
              <a:rPr lang="en-US" err="1"/>
              <a:t>nächsten</a:t>
            </a:r>
            <a:r>
              <a:rPr lang="en-US"/>
              <a:t> Folie:</a:t>
            </a:r>
            <a:br>
              <a:rPr lang="en-US"/>
            </a:br>
            <a:r>
              <a:rPr lang="en-US" err="1"/>
              <a:t>Leiten</a:t>
            </a:r>
            <a:r>
              <a:rPr lang="en-US"/>
              <a:t> Sie </a:t>
            </a:r>
            <a:r>
              <a:rPr lang="en-US" err="1"/>
              <a:t>über</a:t>
            </a:r>
            <a:r>
              <a:rPr lang="en-US"/>
              <a:t> </a:t>
            </a:r>
            <a:r>
              <a:rPr lang="en-US" err="1"/>
              <a:t>zu</a:t>
            </a:r>
            <a:r>
              <a:rPr lang="en-US"/>
              <a:t> den </a:t>
            </a:r>
            <a:r>
              <a:rPr lang="en-US" err="1"/>
              <a:t>Phasen</a:t>
            </a:r>
            <a:r>
              <a:rPr lang="en-US"/>
              <a:t> und </a:t>
            </a:r>
            <a:r>
              <a:rPr lang="en-US" err="1"/>
              <a:t>erläutern</a:t>
            </a:r>
            <a:r>
              <a:rPr lang="en-US"/>
              <a:t> Sie, </a:t>
            </a:r>
            <a:r>
              <a:rPr lang="en-US" err="1"/>
              <a:t>wie</a:t>
            </a:r>
            <a:r>
              <a:rPr lang="en-US"/>
              <a:t> </a:t>
            </a:r>
            <a:r>
              <a:rPr lang="en-US" err="1"/>
              <a:t>sich</a:t>
            </a:r>
            <a:r>
              <a:rPr lang="en-US"/>
              <a:t> Problem- und </a:t>
            </a:r>
            <a:r>
              <a:rPr lang="en-US" err="1"/>
              <a:t>Lösungsraum</a:t>
            </a:r>
            <a:r>
              <a:rPr lang="en-US"/>
              <a:t> </a:t>
            </a:r>
            <a:r>
              <a:rPr lang="en-US" err="1"/>
              <a:t>systematisch</a:t>
            </a:r>
            <a:r>
              <a:rPr lang="en-US"/>
              <a:t> </a:t>
            </a:r>
            <a:r>
              <a:rPr lang="en-US" err="1"/>
              <a:t>unterscheiden</a:t>
            </a:r>
            <a:r>
              <a:rPr lang="en-US"/>
              <a:t>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017124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5DDD9B-1D45-C2FB-AB48-CA30BCAAE6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D23F50D3-9663-BF57-EEF0-CC017A107E0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  <p:txBody>
          <a:bodyPr/>
          <a:lstStyle/>
          <a:p>
            <a:endParaRPr lang="de-DE"/>
          </a:p>
        </p:txBody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DED513F3-9242-8CE2-9329-6982CFCB135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de-DE" b="1">
                <a:sym typeface="Arial"/>
              </a:rPr>
              <a:t>Design </a:t>
            </a:r>
            <a:r>
              <a:rPr lang="de-DE" b="1" err="1">
                <a:sym typeface="Arial"/>
              </a:rPr>
              <a:t>Thinking</a:t>
            </a:r>
            <a:r>
              <a:rPr lang="de-DE" b="1">
                <a:sym typeface="Arial"/>
              </a:rPr>
              <a:t>: Phasenüberblick</a:t>
            </a:r>
            <a:endParaRPr lang="en-US">
              <a:sym typeface="Arial"/>
            </a:endParaRPr>
          </a:p>
          <a:p>
            <a:pPr>
              <a:defRPr/>
            </a:pPr>
            <a:r>
              <a:rPr lang="de-DE">
                <a:solidFill>
                  <a:srgbClr val="000000"/>
                </a:solidFill>
                <a:sym typeface="Arial"/>
              </a:rPr>
              <a:t>Diese Grafik bietet einen </a:t>
            </a:r>
            <a:r>
              <a:rPr lang="de-DE" b="1">
                <a:solidFill>
                  <a:srgbClr val="000000"/>
                </a:solidFill>
                <a:sym typeface="Arial"/>
              </a:rPr>
              <a:t>orientierenden Gesamtüberblick</a:t>
            </a:r>
            <a:r>
              <a:rPr lang="de-DE">
                <a:solidFill>
                  <a:srgbClr val="000000"/>
                </a:solidFill>
                <a:sym typeface="Arial"/>
              </a:rPr>
              <a:t> über den Design </a:t>
            </a:r>
            <a:r>
              <a:rPr lang="de-DE" err="1">
                <a:solidFill>
                  <a:srgbClr val="000000"/>
                </a:solidFill>
                <a:sym typeface="Arial"/>
              </a:rPr>
              <a:t>Thinking</a:t>
            </a:r>
            <a:r>
              <a:rPr lang="de-DE">
                <a:solidFill>
                  <a:srgbClr val="000000"/>
                </a:solidFill>
                <a:sym typeface="Arial"/>
              </a:rPr>
              <a:t> Prozess.</a:t>
            </a:r>
            <a:br>
              <a:rPr lang="de-DE">
                <a:solidFill>
                  <a:srgbClr val="000000"/>
                </a:solidFill>
                <a:sym typeface="Arial"/>
              </a:rPr>
            </a:br>
            <a:r>
              <a:rPr lang="de-DE">
                <a:solidFill>
                  <a:srgbClr val="000000"/>
                </a:solidFill>
                <a:sym typeface="Arial"/>
              </a:rPr>
              <a:t> Die einzelnen Phasen werden im Anschluss vertieft.</a:t>
            </a:r>
            <a:endParaRPr lang="de-DE">
              <a:sym typeface="Arial"/>
            </a:endParaRPr>
          </a:p>
          <a:p>
            <a:pPr>
              <a:defRPr/>
            </a:pPr>
            <a:r>
              <a:rPr lang="de-DE">
                <a:solidFill>
                  <a:srgbClr val="000000"/>
                </a:solidFill>
                <a:sym typeface="Arial"/>
              </a:rPr>
              <a:t> </a:t>
            </a:r>
            <a:endParaRPr lang="de-DE">
              <a:sym typeface="Arial"/>
            </a:endParaRPr>
          </a:p>
          <a:p>
            <a:pPr>
              <a:defRPr/>
            </a:pPr>
            <a:r>
              <a:rPr lang="de-DE" b="1">
                <a:sym typeface="Arial"/>
              </a:rPr>
              <a:t>Linke Seite: Raum des Lernens (Problemraum)</a:t>
            </a:r>
            <a:endParaRPr lang="de-DE">
              <a:sym typeface="Arial"/>
            </a:endParaRPr>
          </a:p>
          <a:p>
            <a:pPr>
              <a:defRPr/>
            </a:pPr>
            <a:r>
              <a:rPr lang="de-DE">
                <a:solidFill>
                  <a:srgbClr val="000000"/>
                </a:solidFill>
                <a:sym typeface="Arial"/>
              </a:rPr>
              <a:t>Zu Beginn steht der </a:t>
            </a:r>
            <a:r>
              <a:rPr lang="de-DE" b="1">
                <a:solidFill>
                  <a:srgbClr val="000000"/>
                </a:solidFill>
                <a:sym typeface="Arial"/>
              </a:rPr>
              <a:t>Raum des Lernens</a:t>
            </a:r>
            <a:r>
              <a:rPr lang="de-DE">
                <a:solidFill>
                  <a:srgbClr val="000000"/>
                </a:solidFill>
                <a:sym typeface="Arial"/>
              </a:rPr>
              <a:t>.</a:t>
            </a:r>
            <a:endParaRPr lang="de-DE">
              <a:sym typeface="Arial"/>
            </a:endParaRPr>
          </a:p>
          <a:p>
            <a:pPr>
              <a:defRPr/>
            </a:pPr>
            <a:r>
              <a:rPr lang="de-DE">
                <a:solidFill>
                  <a:srgbClr val="000000"/>
                </a:solidFill>
                <a:sym typeface="Arial"/>
              </a:rPr>
              <a:t>Hier geht es nicht um Lösungen, sondern um:</a:t>
            </a:r>
            <a:endParaRPr lang="de-DE">
              <a:sym typeface="Arial"/>
            </a:endParaRPr>
          </a:p>
          <a:p>
            <a:pPr marL="285750" indent="-285750">
              <a:buChar char="•"/>
              <a:defRPr/>
            </a:pPr>
            <a:r>
              <a:rPr lang="de-DE">
                <a:solidFill>
                  <a:srgbClr val="000000"/>
                </a:solidFill>
                <a:sym typeface="Arial"/>
              </a:rPr>
              <a:t>Perspektivenerweiterung</a:t>
            </a:r>
            <a:endParaRPr lang="de-DE">
              <a:sym typeface="Arial"/>
            </a:endParaRPr>
          </a:p>
          <a:p>
            <a:pPr marL="285750" indent="-285750">
              <a:buChar char="•"/>
              <a:defRPr/>
            </a:pPr>
            <a:r>
              <a:rPr lang="de-DE">
                <a:solidFill>
                  <a:srgbClr val="000000"/>
                </a:solidFill>
                <a:sym typeface="Arial"/>
              </a:rPr>
              <a:t>Exploration</a:t>
            </a:r>
            <a:endParaRPr lang="de-DE">
              <a:sym typeface="Arial"/>
            </a:endParaRPr>
          </a:p>
          <a:p>
            <a:pPr marL="285750" indent="-285750">
              <a:buChar char="•"/>
              <a:defRPr/>
            </a:pPr>
            <a:r>
              <a:rPr lang="de-DE">
                <a:solidFill>
                  <a:srgbClr val="000000"/>
                </a:solidFill>
                <a:sym typeface="Arial"/>
              </a:rPr>
              <a:t>Analyse</a:t>
            </a:r>
            <a:endParaRPr lang="de-DE">
              <a:sym typeface="Arial"/>
            </a:endParaRPr>
          </a:p>
          <a:p>
            <a:pPr marL="285750" indent="-285750">
              <a:buChar char="•"/>
              <a:defRPr/>
            </a:pPr>
            <a:r>
              <a:rPr lang="de-DE">
                <a:solidFill>
                  <a:srgbClr val="000000"/>
                </a:solidFill>
                <a:sym typeface="Arial"/>
              </a:rPr>
              <a:t>Verstehen</a:t>
            </a:r>
            <a:endParaRPr lang="de-DE">
              <a:sym typeface="Arial"/>
            </a:endParaRPr>
          </a:p>
          <a:p>
            <a:pPr indent="0">
              <a:defRPr/>
            </a:pPr>
            <a:r>
              <a:rPr lang="de-DE">
                <a:solidFill>
                  <a:srgbClr val="000000"/>
                </a:solidFill>
                <a:sym typeface="Arial"/>
              </a:rPr>
              <a:t>Zentrale Fragen sind:</a:t>
            </a:r>
            <a:endParaRPr lang="de-DE">
              <a:sym typeface="Arial"/>
            </a:endParaRPr>
          </a:p>
          <a:p>
            <a:pPr marL="285750" indent="-285750">
              <a:buChar char="•"/>
              <a:defRPr/>
            </a:pPr>
            <a:r>
              <a:rPr lang="de-DE">
                <a:solidFill>
                  <a:srgbClr val="000000"/>
                </a:solidFill>
                <a:sym typeface="Arial"/>
              </a:rPr>
              <a:t>Wer ist betroffen?</a:t>
            </a:r>
            <a:endParaRPr lang="de-DE">
              <a:sym typeface="Arial"/>
            </a:endParaRPr>
          </a:p>
          <a:p>
            <a:pPr marL="285750" indent="-285750">
              <a:buChar char="•"/>
              <a:defRPr/>
            </a:pPr>
            <a:r>
              <a:rPr lang="de-DE">
                <a:solidFill>
                  <a:srgbClr val="000000"/>
                </a:solidFill>
                <a:sym typeface="Arial"/>
              </a:rPr>
              <a:t>Welche Bedürfnisse liegen zugrunde?</a:t>
            </a:r>
            <a:endParaRPr lang="de-DE">
              <a:sym typeface="Arial"/>
            </a:endParaRPr>
          </a:p>
          <a:p>
            <a:pPr marL="285750" indent="-285750">
              <a:buChar char="•"/>
              <a:defRPr/>
            </a:pPr>
            <a:r>
              <a:rPr lang="de-DE">
                <a:solidFill>
                  <a:srgbClr val="000000"/>
                </a:solidFill>
                <a:sym typeface="Arial"/>
              </a:rPr>
              <a:t>Wie stellt sich das Problem aus unterschiedlichen Perspektiven dar?</a:t>
            </a:r>
            <a:endParaRPr lang="de-DE">
              <a:sym typeface="Arial"/>
            </a:endParaRPr>
          </a:p>
          <a:p>
            <a:pPr marL="285750" indent="-285750">
              <a:buChar char="•"/>
              <a:defRPr/>
            </a:pPr>
            <a:r>
              <a:rPr lang="de-DE">
                <a:solidFill>
                  <a:srgbClr val="000000"/>
                </a:solidFill>
                <a:sym typeface="Arial"/>
              </a:rPr>
              <a:t>Welche Annahmen prägen unser Denken?</a:t>
            </a:r>
            <a:endParaRPr lang="de-DE">
              <a:sym typeface="Arial"/>
            </a:endParaRPr>
          </a:p>
          <a:p>
            <a:pPr indent="0">
              <a:defRPr/>
            </a:pPr>
            <a:r>
              <a:rPr lang="de-DE">
                <a:solidFill>
                  <a:srgbClr val="000000"/>
                </a:solidFill>
                <a:sym typeface="Arial"/>
              </a:rPr>
              <a:t>Ziel ist ein </a:t>
            </a:r>
            <a:r>
              <a:rPr lang="de-DE" b="1">
                <a:solidFill>
                  <a:srgbClr val="000000"/>
                </a:solidFill>
                <a:sym typeface="Arial"/>
              </a:rPr>
              <a:t>geteiltes</a:t>
            </a:r>
            <a:r>
              <a:rPr lang="de-DE" b="1" i="0" u="none" strike="noStrike">
                <a:solidFill>
                  <a:srgbClr val="000000"/>
                </a:solidFill>
                <a:sym typeface="Arial"/>
              </a:rPr>
              <a:t>, </a:t>
            </a:r>
            <a:r>
              <a:rPr lang="de-DE" b="1">
                <a:solidFill>
                  <a:srgbClr val="000000"/>
                </a:solidFill>
                <a:sym typeface="Arial"/>
              </a:rPr>
              <a:t>belastbares Problemverständnis</a:t>
            </a:r>
            <a:r>
              <a:rPr lang="de-DE">
                <a:solidFill>
                  <a:srgbClr val="000000"/>
                </a:solidFill>
                <a:sym typeface="Arial"/>
              </a:rPr>
              <a:t>.</a:t>
            </a:r>
            <a:br>
              <a:rPr lang="de-DE">
                <a:solidFill>
                  <a:srgbClr val="000000"/>
                </a:solidFill>
                <a:sym typeface="Arial"/>
              </a:rPr>
            </a:br>
            <a:r>
              <a:rPr lang="de-DE">
                <a:solidFill>
                  <a:srgbClr val="000000"/>
                </a:solidFill>
                <a:sym typeface="Arial"/>
              </a:rPr>
              <a:t> Ohne diese Phase besteht </a:t>
            </a:r>
            <a:r>
              <a:rPr lang="de-DE" i="0" u="none" strike="noStrike">
                <a:solidFill>
                  <a:srgbClr val="000000"/>
                </a:solidFill>
                <a:sym typeface="Arial"/>
              </a:rPr>
              <a:t>die </a:t>
            </a:r>
            <a:r>
              <a:rPr lang="de-DE">
                <a:solidFill>
                  <a:srgbClr val="000000"/>
                </a:solidFill>
                <a:sym typeface="Arial"/>
              </a:rPr>
              <a:t>Gefahr, Symptome statt Ursachen zu bearbeiten.</a:t>
            </a:r>
            <a:endParaRPr lang="de-DE">
              <a:sym typeface="Arial"/>
            </a:endParaRPr>
          </a:p>
          <a:p>
            <a:pPr>
              <a:defRPr/>
            </a:pPr>
            <a:r>
              <a:rPr lang="de-DE">
                <a:solidFill>
                  <a:srgbClr val="000000"/>
                </a:solidFill>
                <a:sym typeface="Arial"/>
              </a:rPr>
              <a:t> </a:t>
            </a:r>
            <a:endParaRPr lang="de-DE">
              <a:sym typeface="Arial"/>
            </a:endParaRPr>
          </a:p>
          <a:p>
            <a:pPr>
              <a:defRPr/>
            </a:pPr>
            <a:r>
              <a:rPr lang="de-DE" b="1">
                <a:sym typeface="Arial"/>
              </a:rPr>
              <a:t>Rechte Seite: Raum des Machens (Lösungsraum)</a:t>
            </a:r>
            <a:endParaRPr lang="de-DE">
              <a:sym typeface="Arial"/>
            </a:endParaRPr>
          </a:p>
          <a:p>
            <a:pPr>
              <a:defRPr/>
            </a:pPr>
            <a:r>
              <a:rPr lang="de-DE">
                <a:solidFill>
                  <a:srgbClr val="000000"/>
                </a:solidFill>
                <a:sym typeface="Arial"/>
              </a:rPr>
              <a:t>Erst im Anschluss öffnet sich der </a:t>
            </a:r>
            <a:r>
              <a:rPr lang="de-DE" b="1">
                <a:solidFill>
                  <a:srgbClr val="000000"/>
                </a:solidFill>
                <a:sym typeface="Arial"/>
              </a:rPr>
              <a:t>Raum des Machens</a:t>
            </a:r>
            <a:r>
              <a:rPr lang="de-DE" i="0" u="none" strike="noStrike">
                <a:solidFill>
                  <a:srgbClr val="000000"/>
                </a:solidFill>
                <a:sym typeface="Arial"/>
              </a:rPr>
              <a:t>.</a:t>
            </a:r>
            <a:endParaRPr lang="de-DE">
              <a:sym typeface="Arial"/>
            </a:endParaRPr>
          </a:p>
          <a:p>
            <a:pPr>
              <a:defRPr/>
            </a:pPr>
            <a:r>
              <a:rPr lang="de-DE">
                <a:solidFill>
                  <a:srgbClr val="000000"/>
                </a:solidFill>
                <a:sym typeface="Arial"/>
              </a:rPr>
              <a:t>Dieser umfasst:</a:t>
            </a:r>
            <a:endParaRPr lang="de-DE">
              <a:sym typeface="Arial"/>
            </a:endParaRPr>
          </a:p>
          <a:p>
            <a:pPr marL="285750" indent="-285750">
              <a:buChar char="•"/>
              <a:defRPr/>
            </a:pPr>
            <a:r>
              <a:rPr lang="de-DE" b="1">
                <a:solidFill>
                  <a:srgbClr val="000000"/>
                </a:solidFill>
                <a:sym typeface="Arial"/>
              </a:rPr>
              <a:t>Ideenfindung</a:t>
            </a:r>
            <a:r>
              <a:rPr lang="de-DE">
                <a:solidFill>
                  <a:srgbClr val="000000"/>
                </a:solidFill>
                <a:sym typeface="Arial"/>
              </a:rPr>
              <a:t> (Divergenz im Lösungsraum)</a:t>
            </a:r>
            <a:endParaRPr lang="de-DE">
              <a:sym typeface="Arial"/>
            </a:endParaRPr>
          </a:p>
          <a:p>
            <a:pPr marL="285750" indent="-285750">
              <a:buChar char="•"/>
              <a:defRPr/>
            </a:pPr>
            <a:r>
              <a:rPr lang="de-DE" b="1" err="1">
                <a:solidFill>
                  <a:srgbClr val="000000"/>
                </a:solidFill>
                <a:sym typeface="Arial"/>
              </a:rPr>
              <a:t>Prototyping</a:t>
            </a:r>
            <a:r>
              <a:rPr lang="de-DE">
                <a:solidFill>
                  <a:srgbClr val="000000"/>
                </a:solidFill>
                <a:sym typeface="Arial"/>
              </a:rPr>
              <a:t> (Ideen greifbar machen)</a:t>
            </a:r>
            <a:endParaRPr lang="de-DE">
              <a:sym typeface="Arial"/>
            </a:endParaRPr>
          </a:p>
          <a:p>
            <a:pPr marL="285750" indent="-285750">
              <a:buChar char="•"/>
              <a:defRPr/>
            </a:pPr>
            <a:r>
              <a:rPr lang="de-DE" b="1">
                <a:solidFill>
                  <a:srgbClr val="000000"/>
                </a:solidFill>
                <a:sym typeface="Arial"/>
              </a:rPr>
              <a:t>Testen</a:t>
            </a:r>
            <a:r>
              <a:rPr lang="de-DE">
                <a:solidFill>
                  <a:srgbClr val="000000"/>
                </a:solidFill>
                <a:sym typeface="Arial"/>
              </a:rPr>
              <a:t> (Annahmen validieren, Feedback integrieren)</a:t>
            </a:r>
            <a:endParaRPr lang="de-DE">
              <a:sym typeface="Arial"/>
            </a:endParaRPr>
          </a:p>
          <a:p>
            <a:pPr indent="0">
              <a:defRPr/>
            </a:pPr>
            <a:r>
              <a:rPr lang="de-DE">
                <a:solidFill>
                  <a:srgbClr val="000000"/>
                </a:solidFill>
                <a:sym typeface="Arial"/>
              </a:rPr>
              <a:t>Hier</a:t>
            </a:r>
            <a:r>
              <a:rPr lang="de-DE" i="0" u="none" strike="noStrike">
                <a:solidFill>
                  <a:srgbClr val="000000"/>
                </a:solidFill>
                <a:sym typeface="Arial"/>
              </a:rPr>
              <a:t> wird </a:t>
            </a:r>
            <a:r>
              <a:rPr lang="de-DE">
                <a:solidFill>
                  <a:srgbClr val="000000"/>
                </a:solidFill>
                <a:sym typeface="Arial"/>
              </a:rPr>
              <a:t>experimentiert, konkretisiert und iterativ verbessert.</a:t>
            </a:r>
            <a:endParaRPr lang="de-DE">
              <a:sym typeface="Arial"/>
            </a:endParaRPr>
          </a:p>
          <a:p>
            <a:pPr>
              <a:defRPr/>
            </a:pPr>
            <a:r>
              <a:rPr lang="de-DE">
                <a:solidFill>
                  <a:srgbClr val="000000"/>
                </a:solidFill>
                <a:sym typeface="Arial"/>
              </a:rPr>
              <a:t>Ziel ist es, aus dem zuvor entwickelten Problemverständnis tragfähige Lösungsansätze abzuleiten.</a:t>
            </a:r>
            <a:endParaRPr lang="de-DE">
              <a:sym typeface="Arial"/>
            </a:endParaRPr>
          </a:p>
          <a:p>
            <a:pPr>
              <a:defRPr/>
            </a:pPr>
            <a:r>
              <a:rPr lang="de-DE">
                <a:solidFill>
                  <a:srgbClr val="000000"/>
                </a:solidFill>
                <a:sym typeface="Arial"/>
              </a:rPr>
              <a:t> </a:t>
            </a:r>
            <a:endParaRPr lang="de-DE">
              <a:sym typeface="Arial"/>
            </a:endParaRPr>
          </a:p>
          <a:p>
            <a:pPr>
              <a:defRPr/>
            </a:pPr>
            <a:r>
              <a:rPr lang="de-DE" b="1">
                <a:sym typeface="Arial"/>
              </a:rPr>
              <a:t>Strukturelle Logik des Prozesses</a:t>
            </a:r>
            <a:endParaRPr lang="de-DE">
              <a:sym typeface="Arial"/>
            </a:endParaRPr>
          </a:p>
          <a:p>
            <a:pPr>
              <a:defRPr/>
            </a:pPr>
            <a:r>
              <a:rPr lang="de-DE">
                <a:solidFill>
                  <a:srgbClr val="000000"/>
                </a:solidFill>
                <a:sym typeface="Arial"/>
              </a:rPr>
              <a:t>Der Prozess folgt keiner linearen „Abarbeitung“, sondern einer </a:t>
            </a:r>
            <a:r>
              <a:rPr lang="de-DE" b="1">
                <a:solidFill>
                  <a:srgbClr val="000000"/>
                </a:solidFill>
                <a:sym typeface="Arial"/>
              </a:rPr>
              <a:t>lernorientierten Iteration</a:t>
            </a:r>
            <a:r>
              <a:rPr lang="de-DE">
                <a:solidFill>
                  <a:srgbClr val="000000"/>
                </a:solidFill>
                <a:sym typeface="Arial"/>
              </a:rPr>
              <a:t>:</a:t>
            </a:r>
            <a:endParaRPr lang="de-DE">
              <a:sym typeface="Arial"/>
            </a:endParaRPr>
          </a:p>
          <a:p>
            <a:pPr marL="285750" indent="-285750">
              <a:buChar char="•"/>
              <a:defRPr/>
            </a:pPr>
            <a:r>
              <a:rPr lang="de-DE">
                <a:solidFill>
                  <a:srgbClr val="000000"/>
                </a:solidFill>
                <a:sym typeface="Arial"/>
              </a:rPr>
              <a:t>Erkenntnisse aus dem Testen können zurück in den Problemraum führen.</a:t>
            </a:r>
            <a:endParaRPr lang="de-DE">
              <a:sym typeface="Arial"/>
            </a:endParaRPr>
          </a:p>
          <a:p>
            <a:pPr marL="285750" indent="-285750">
              <a:buChar char="•"/>
              <a:defRPr/>
            </a:pPr>
            <a:r>
              <a:rPr lang="de-DE">
                <a:solidFill>
                  <a:srgbClr val="000000"/>
                </a:solidFill>
                <a:sym typeface="Arial"/>
              </a:rPr>
              <a:t>Neue Einsichten verändern die ursprüngliche Problemdefinition.</a:t>
            </a:r>
            <a:endParaRPr lang="de-DE">
              <a:sym typeface="Arial"/>
            </a:endParaRPr>
          </a:p>
          <a:p>
            <a:pPr marL="285750" indent="-285750">
              <a:buChar char="•"/>
              <a:defRPr/>
            </a:pPr>
            <a:r>
              <a:rPr lang="de-DE">
                <a:solidFill>
                  <a:srgbClr val="000000"/>
                </a:solidFill>
                <a:sym typeface="Arial"/>
              </a:rPr>
              <a:t>Lernen und Machen sind miteinander verschränkt.</a:t>
            </a:r>
            <a:endParaRPr lang="de-DE">
              <a:sym typeface="Arial"/>
            </a:endParaRPr>
          </a:p>
          <a:p>
            <a:pPr indent="0">
              <a:defRPr/>
            </a:pPr>
            <a:r>
              <a:rPr lang="de-DE">
                <a:solidFill>
                  <a:srgbClr val="000000"/>
                </a:solidFill>
                <a:sym typeface="Arial"/>
              </a:rPr>
              <a:t> </a:t>
            </a:r>
            <a:endParaRPr lang="de-DE">
              <a:sym typeface="Arial"/>
            </a:endParaRPr>
          </a:p>
          <a:p>
            <a:pPr>
              <a:defRPr/>
            </a:pPr>
            <a:r>
              <a:rPr lang="de-DE" b="1">
                <a:sym typeface="Arial"/>
              </a:rPr>
              <a:t>Wesentliche Differenzierung</a:t>
            </a:r>
            <a:endParaRPr lang="de-DE">
              <a:sym typeface="Arial"/>
            </a:endParaRPr>
          </a:p>
          <a:p>
            <a:pPr>
              <a:defRPr/>
            </a:pPr>
            <a:r>
              <a:rPr lang="de-DE">
                <a:solidFill>
                  <a:srgbClr val="000000"/>
                </a:solidFill>
                <a:sym typeface="Arial"/>
              </a:rPr>
              <a:t>Raum des Lernens || Raum des Machens</a:t>
            </a:r>
            <a:endParaRPr lang="de-DE">
              <a:sym typeface="Arial"/>
            </a:endParaRPr>
          </a:p>
          <a:p>
            <a:pPr>
              <a:defRPr/>
            </a:pPr>
            <a:r>
              <a:rPr lang="de-DE">
                <a:solidFill>
                  <a:srgbClr val="000000"/>
                </a:solidFill>
                <a:sym typeface="Arial"/>
              </a:rPr>
              <a:t>Problem verstehen || Lösung entwickeln</a:t>
            </a:r>
            <a:endParaRPr lang="de-DE">
              <a:sym typeface="Arial"/>
            </a:endParaRPr>
          </a:p>
          <a:p>
            <a:pPr>
              <a:defRPr/>
            </a:pPr>
            <a:r>
              <a:rPr lang="de-DE">
                <a:solidFill>
                  <a:srgbClr val="000000"/>
                </a:solidFill>
                <a:sym typeface="Arial"/>
              </a:rPr>
              <a:t>Perspektiven erkunden || Ideen generieren</a:t>
            </a:r>
            <a:endParaRPr lang="de-DE">
              <a:sym typeface="Arial"/>
            </a:endParaRPr>
          </a:p>
          <a:p>
            <a:pPr>
              <a:defRPr/>
            </a:pPr>
            <a:r>
              <a:rPr lang="de-DE">
                <a:solidFill>
                  <a:srgbClr val="000000"/>
                </a:solidFill>
                <a:sym typeface="Arial"/>
              </a:rPr>
              <a:t>Bedürfnisse analysieren || Prototypen bauen</a:t>
            </a:r>
            <a:endParaRPr lang="de-DE">
              <a:sym typeface="Arial"/>
            </a:endParaRPr>
          </a:p>
          <a:p>
            <a:pPr>
              <a:defRPr/>
            </a:pPr>
            <a:r>
              <a:rPr lang="de-DE">
                <a:solidFill>
                  <a:srgbClr val="000000"/>
                </a:solidFill>
                <a:sym typeface="Arial"/>
              </a:rPr>
              <a:t>Hypothesen formulieren || Hypothesen testen</a:t>
            </a:r>
            <a:endParaRPr lang="de-DE">
              <a:sym typeface="Arial"/>
            </a:endParaRPr>
          </a:p>
          <a:p>
            <a:pPr>
              <a:defRPr/>
            </a:pPr>
            <a:r>
              <a:rPr lang="de-DE">
                <a:solidFill>
                  <a:srgbClr val="000000"/>
                </a:solidFill>
                <a:sym typeface="Arial"/>
              </a:rPr>
              <a:t>Diese Unterscheidung ist zentral, um vorschnelle Lösungsorientierung zu vermeiden.</a:t>
            </a:r>
            <a:endParaRPr lang="de-DE">
              <a:sym typeface="Arial"/>
            </a:endParaRPr>
          </a:p>
          <a:p>
            <a:pPr>
              <a:defRPr/>
            </a:pPr>
            <a:r>
              <a:rPr lang="de-DE">
                <a:solidFill>
                  <a:srgbClr val="000000"/>
                </a:solidFill>
                <a:sym typeface="Arial"/>
              </a:rPr>
              <a:t> </a:t>
            </a:r>
            <a:endParaRPr lang="de-DE">
              <a:sym typeface="Arial"/>
            </a:endParaRPr>
          </a:p>
          <a:p>
            <a:pPr>
              <a:defRPr/>
            </a:pPr>
            <a:r>
              <a:rPr lang="de-DE" b="1">
                <a:sym typeface="Arial"/>
              </a:rPr>
              <a:t>Moderationshinweise für </a:t>
            </a:r>
            <a:r>
              <a:rPr lang="de-DE" b="1" err="1">
                <a:sym typeface="Arial"/>
              </a:rPr>
              <a:t>Trainer:innen</a:t>
            </a:r>
            <a:endParaRPr lang="de-DE" err="1">
              <a:sym typeface="Arial"/>
            </a:endParaRPr>
          </a:p>
          <a:p>
            <a:pPr>
              <a:defRPr/>
            </a:pPr>
            <a:r>
              <a:rPr lang="de-DE">
                <a:solidFill>
                  <a:srgbClr val="000000"/>
                </a:solidFill>
                <a:sym typeface="Arial"/>
              </a:rPr>
              <a:t>Tempo bewusst steuern:</a:t>
            </a:r>
            <a:br>
              <a:rPr lang="de-DE"/>
            </a:br>
            <a:r>
              <a:rPr lang="de-DE">
                <a:solidFill>
                  <a:srgbClr val="000000"/>
                </a:solidFill>
                <a:sym typeface="Arial"/>
              </a:rPr>
              <a:t>Viele Gruppen neigen dazu, zu schnell in den Lösungsraum zu springen. Halten Sie bewusst im Problemraum.</a:t>
            </a:r>
            <a:endParaRPr lang="de-DE">
              <a:sym typeface="Arial"/>
            </a:endParaRPr>
          </a:p>
          <a:p>
            <a:pPr>
              <a:defRPr/>
            </a:pPr>
            <a:r>
              <a:rPr lang="de-DE">
                <a:solidFill>
                  <a:srgbClr val="000000"/>
                </a:solidFill>
                <a:sym typeface="Arial"/>
              </a:rPr>
              <a:t>Visualisierung nutzen:</a:t>
            </a:r>
            <a:br>
              <a:rPr lang="de-DE"/>
            </a:br>
            <a:r>
              <a:rPr lang="de-DE">
                <a:solidFill>
                  <a:srgbClr val="000000"/>
                </a:solidFill>
                <a:sym typeface="Arial"/>
              </a:rPr>
              <a:t>Zeigen Sie mit der Hand oder einem Marker den Übergang vom Lernraum zum </a:t>
            </a:r>
            <a:r>
              <a:rPr lang="de-DE" err="1">
                <a:solidFill>
                  <a:srgbClr val="000000"/>
                </a:solidFill>
                <a:sym typeface="Arial"/>
              </a:rPr>
              <a:t>Machraum</a:t>
            </a:r>
            <a:r>
              <a:rPr lang="de-DE">
                <a:solidFill>
                  <a:srgbClr val="000000"/>
                </a:solidFill>
                <a:sym typeface="Arial"/>
              </a:rPr>
              <a:t>, um </a:t>
            </a:r>
            <a:r>
              <a:rPr lang="de-DE" i="0" u="none" strike="noStrike">
                <a:solidFill>
                  <a:srgbClr val="000000"/>
                </a:solidFill>
                <a:sym typeface="Arial"/>
              </a:rPr>
              <a:t>die Phasen </a:t>
            </a:r>
            <a:r>
              <a:rPr lang="de-DE">
                <a:solidFill>
                  <a:srgbClr val="000000"/>
                </a:solidFill>
                <a:sym typeface="Arial"/>
              </a:rPr>
              <a:t>räumlich erfahrbar zu machen.</a:t>
            </a:r>
            <a:endParaRPr lang="de-DE">
              <a:sym typeface="Arial"/>
            </a:endParaRPr>
          </a:p>
          <a:p>
            <a:pPr>
              <a:defRPr/>
            </a:pPr>
            <a:r>
              <a:rPr lang="de-DE">
                <a:solidFill>
                  <a:srgbClr val="000000"/>
                </a:solidFill>
                <a:sym typeface="Arial"/>
              </a:rPr>
              <a:t>Erwartung klären:</a:t>
            </a:r>
            <a:br>
              <a:rPr lang="de-DE"/>
            </a:br>
            <a:r>
              <a:rPr lang="de-DE">
                <a:solidFill>
                  <a:srgbClr val="000000"/>
                </a:solidFill>
                <a:sym typeface="Arial"/>
              </a:rPr>
              <a:t>Betonen Sie, dass der heutige Workshop beide Räume durchläuft, jedoch zunächst der Schwerpunkt auf dem gemeinsamen Problemverständnis liegt.</a:t>
            </a:r>
            <a:endParaRPr lang="de-DE">
              <a:sym typeface="Arial"/>
            </a:endParaRPr>
          </a:p>
          <a:p>
            <a:pPr>
              <a:defRPr/>
            </a:pPr>
            <a:r>
              <a:rPr lang="de-DE">
                <a:solidFill>
                  <a:srgbClr val="000000"/>
                </a:solidFill>
                <a:sym typeface="Arial"/>
              </a:rPr>
              <a:t>Ausblick geben:</a:t>
            </a:r>
            <a:br>
              <a:rPr lang="de-DE"/>
            </a:br>
            <a:r>
              <a:rPr lang="de-DE">
                <a:solidFill>
                  <a:srgbClr val="000000"/>
                </a:solidFill>
                <a:sym typeface="Arial"/>
              </a:rPr>
              <a:t>Weisen Sie darauf hin, dass jede Phase nun einzeln vertieft und mit konkreten Methoden hinterlegt wird</a:t>
            </a:r>
            <a:r>
              <a:rPr lang="de-DE" i="0" u="none" strike="noStrike">
                <a:solidFill>
                  <a:srgbClr val="000000"/>
                </a:solidFill>
                <a:sym typeface="Arial"/>
              </a:rPr>
              <a:t>.</a:t>
            </a:r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A9D9DBA7-2DF8-F48C-ED64-BA1D61AC5AA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166665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5D50F9-716B-BD0C-7FD8-3761559056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C0BB6CD4-B898-574A-AE87-E519CE63D21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  <p:txBody>
          <a:bodyPr/>
          <a:lstStyle/>
          <a:p>
            <a:endParaRPr lang="de-DE"/>
          </a:p>
        </p:txBody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C8875DBD-EBEC-419D-A53E-11097F1979C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b="1"/>
              <a:t>Design </a:t>
            </a:r>
            <a:r>
              <a:rPr lang="de-DE" b="1" err="1"/>
              <a:t>Thinking</a:t>
            </a:r>
            <a:r>
              <a:rPr lang="de-DE" b="1"/>
              <a:t>: Phasen – verdichtete Übersicht</a:t>
            </a:r>
            <a:endParaRPr lang="en-US"/>
          </a:p>
          <a:p>
            <a:r>
              <a:rPr lang="de-DE"/>
              <a:t>Diese Folie fasst die Dynamik und Iterationslogik des Design Thinking Prozesses kompakt zusammen.</a:t>
            </a:r>
            <a:br>
              <a:rPr lang="de-DE"/>
            </a:br>
            <a:r>
              <a:rPr lang="de-DE"/>
              <a:t>Sie dient insbesondere der </a:t>
            </a:r>
            <a:r>
              <a:rPr lang="de-DE" b="1"/>
              <a:t>Nachbereitung und strukturellen Orientierung</a:t>
            </a:r>
            <a:r>
              <a:rPr lang="de-DE"/>
              <a:t>.</a:t>
            </a:r>
          </a:p>
          <a:p>
            <a:r>
              <a:rPr lang="de-DE"/>
              <a:t>Im Vortrag kann sie knapp erläutert werden; für die spätere Nutzung bietet sie eine klare Systematik.</a:t>
            </a:r>
          </a:p>
          <a:p>
            <a:r>
              <a:rPr lang="de-DE"/>
              <a:t> </a:t>
            </a:r>
          </a:p>
          <a:p>
            <a:r>
              <a:rPr lang="de-DE" b="1"/>
              <a:t>Die fünf Phasen im Überblick</a:t>
            </a:r>
            <a:endParaRPr lang="de-DE"/>
          </a:p>
          <a:p>
            <a:r>
              <a:rPr lang="de-DE" b="1"/>
              <a:t>1. Einfühlen</a:t>
            </a:r>
            <a:br>
              <a:rPr lang="de-DE" b="1"/>
            </a:br>
            <a:r>
              <a:rPr lang="de-DE"/>
              <a:t>Beobachten, zuhören, Perspektiven verstehen.</a:t>
            </a:r>
            <a:br>
              <a:rPr lang="de-DE"/>
            </a:br>
            <a:r>
              <a:rPr lang="de-DE"/>
              <a:t>Ziel: Ein tiefes Verständnis für Nutzende, Kontexte und Bedürfnisse entwickeln.</a:t>
            </a:r>
          </a:p>
          <a:p>
            <a:r>
              <a:rPr lang="de-DE" b="1"/>
              <a:t>2. Sichtweise definieren</a:t>
            </a:r>
            <a:br>
              <a:rPr lang="de-DE" b="1"/>
            </a:br>
            <a:r>
              <a:rPr lang="de-DE"/>
              <a:t>Informationen strukturieren und zuspitzen.</a:t>
            </a:r>
            <a:br>
              <a:rPr lang="de-DE"/>
            </a:br>
            <a:r>
              <a:rPr lang="de-DE"/>
              <a:t>Ziel: Eine präzise Problemformulierung bzw. ein Point-</a:t>
            </a:r>
            <a:r>
              <a:rPr lang="de-DE" err="1"/>
              <a:t>of</a:t>
            </a:r>
            <a:r>
              <a:rPr lang="de-DE"/>
              <a:t>-View-Statement entwickeln, das als Ausgangspunkt für Lösungen dient.</a:t>
            </a:r>
          </a:p>
          <a:p>
            <a:r>
              <a:rPr lang="de-DE" b="1"/>
              <a:t>3. Ideen finden</a:t>
            </a:r>
            <a:br>
              <a:rPr lang="de-DE" b="1"/>
            </a:br>
            <a:r>
              <a:rPr lang="de-DE"/>
              <a:t>Vielfältige Lösungsansätze generieren.</a:t>
            </a:r>
            <a:br>
              <a:rPr lang="de-DE"/>
            </a:br>
            <a:r>
              <a:rPr lang="de-DE"/>
              <a:t>Ziel: Möglichst viele Perspektiven und Optionen entwickeln (Divergenz im Lösungsraum).</a:t>
            </a:r>
          </a:p>
          <a:p>
            <a:r>
              <a:rPr lang="de-DE" b="1"/>
              <a:t>4. Prototypen bauen</a:t>
            </a:r>
            <a:br>
              <a:rPr lang="de-DE" b="1"/>
            </a:br>
            <a:r>
              <a:rPr lang="de-DE"/>
              <a:t>Ideen greifbar und überprüfbar machen.</a:t>
            </a:r>
            <a:br>
              <a:rPr lang="de-DE"/>
            </a:br>
            <a:r>
              <a:rPr lang="de-DE"/>
              <a:t>Ziel: Annahmen sichtbar machen und zentrale Funktionen erlebbar gestalten.</a:t>
            </a:r>
          </a:p>
          <a:p>
            <a:r>
              <a:rPr lang="de-DE" b="1"/>
              <a:t>5. Testen</a:t>
            </a:r>
            <a:br>
              <a:rPr lang="de-DE" b="1"/>
            </a:br>
            <a:r>
              <a:rPr lang="de-DE"/>
              <a:t>Feedback einholen und Hypothesen prüfen.</a:t>
            </a:r>
            <a:br>
              <a:rPr lang="de-DE"/>
            </a:br>
            <a:r>
              <a:rPr lang="de-DE"/>
              <a:t>Ziel: Lernen, verbessern, iterieren.</a:t>
            </a:r>
          </a:p>
          <a:p>
            <a:r>
              <a:rPr lang="de-DE"/>
              <a:t> </a:t>
            </a:r>
          </a:p>
          <a:p>
            <a:r>
              <a:rPr lang="de-DE" b="1"/>
              <a:t>Iterative Logik</a:t>
            </a:r>
            <a:endParaRPr lang="de-DE"/>
          </a:p>
          <a:p>
            <a:r>
              <a:rPr lang="de-DE"/>
              <a:t>Der Prozess ist nicht linear.</a:t>
            </a:r>
          </a:p>
          <a:p>
            <a:pPr marL="171450" indent="-171450">
              <a:buChar char="•"/>
            </a:pPr>
            <a:r>
              <a:rPr lang="de-DE"/>
              <a:t>Erkenntnisse aus dem Testen können zurück zur Sichtweise führen.</a:t>
            </a:r>
          </a:p>
          <a:p>
            <a:pPr marL="171450" indent="-171450">
              <a:buChar char="•"/>
            </a:pPr>
            <a:r>
              <a:rPr lang="de-DE"/>
              <a:t>Neue Einsichten können erneutes Einfühlen erforderlich machen.</a:t>
            </a:r>
          </a:p>
          <a:p>
            <a:pPr marL="171450" indent="-171450">
              <a:buChar char="•"/>
            </a:pPr>
            <a:r>
              <a:rPr lang="de-DE"/>
              <a:t>Ideen werden angepasst oder verworfen.</a:t>
            </a:r>
          </a:p>
          <a:p>
            <a:pPr indent="0"/>
            <a:r>
              <a:rPr lang="de-DE"/>
              <a:t>Design </a:t>
            </a:r>
            <a:r>
              <a:rPr lang="de-DE" err="1"/>
              <a:t>Thinking</a:t>
            </a:r>
            <a:r>
              <a:rPr lang="de-DE"/>
              <a:t> ist damit ein </a:t>
            </a:r>
            <a:r>
              <a:rPr lang="de-DE" b="1"/>
              <a:t>lernorientierter Kreislauf</a:t>
            </a:r>
            <a:r>
              <a:rPr lang="de-DE"/>
              <a:t> zwischen Problem- und Lösungsraum.</a:t>
            </a:r>
          </a:p>
          <a:p>
            <a:r>
              <a:rPr lang="de-DE"/>
              <a:t> </a:t>
            </a:r>
          </a:p>
          <a:p>
            <a:r>
              <a:rPr lang="de-DE" b="1"/>
              <a:t>Strukturelle Kernelemente</a:t>
            </a:r>
            <a:endParaRPr lang="de-DE"/>
          </a:p>
          <a:p>
            <a:pPr marL="171450" indent="-171450">
              <a:buChar char="•"/>
            </a:pPr>
            <a:r>
              <a:rPr lang="de-DE"/>
              <a:t>Wechsel zwischen </a:t>
            </a:r>
            <a:r>
              <a:rPr lang="de-DE" b="1"/>
              <a:t>Divergenz und Konvergenz</a:t>
            </a:r>
            <a:endParaRPr lang="de-DE"/>
          </a:p>
          <a:p>
            <a:pPr marL="171450" indent="-171450">
              <a:buChar char="•"/>
            </a:pPr>
            <a:r>
              <a:rPr lang="de-DE"/>
              <a:t>Bewusste Trennung von Problemverständnis und Lösungsideen</a:t>
            </a:r>
          </a:p>
          <a:p>
            <a:pPr marL="171450" indent="-171450">
              <a:buChar char="•"/>
            </a:pPr>
            <a:r>
              <a:rPr lang="de-DE"/>
              <a:t>Hypothesenbasiertes Arbeiten</a:t>
            </a:r>
          </a:p>
          <a:p>
            <a:pPr marL="171450" indent="-171450">
              <a:buChar char="•"/>
            </a:pPr>
            <a:r>
              <a:rPr lang="de-DE"/>
              <a:t>Kollaborative Wissensgenese</a:t>
            </a:r>
          </a:p>
          <a:p>
            <a:pPr indent="0"/>
            <a:r>
              <a:rPr lang="de-DE"/>
              <a:t> </a:t>
            </a:r>
          </a:p>
          <a:p>
            <a:r>
              <a:rPr lang="de-DE" b="1"/>
              <a:t>Moderationshinweise für </a:t>
            </a:r>
            <a:r>
              <a:rPr lang="de-DE" b="1" err="1"/>
              <a:t>Trainer:innen</a:t>
            </a:r>
            <a:endParaRPr lang="de-DE" err="1"/>
          </a:p>
          <a:p>
            <a:r>
              <a:rPr lang="de-DE"/>
              <a:t>Kompakt erläutern:</a:t>
            </a:r>
            <a:br>
              <a:rPr lang="de-DE"/>
            </a:br>
            <a:r>
              <a:rPr lang="de-DE"/>
              <a:t> Im Workshop genügt eine kurze Prozessverortung.</a:t>
            </a:r>
          </a:p>
          <a:p>
            <a:r>
              <a:rPr lang="de-DE"/>
              <a:t>Vertiefung optional:</a:t>
            </a:r>
            <a:br>
              <a:rPr lang="de-DE"/>
            </a:br>
            <a:r>
              <a:rPr lang="de-DE"/>
              <a:t> Bei Bedarf kann hier stärker auf Iteration, Lernschleifen oder die Logik von Problem- und Lösungsraum eingegangen werden.</a:t>
            </a:r>
          </a:p>
          <a:p>
            <a:r>
              <a:rPr lang="de-DE"/>
              <a:t>Transferimpuls:</a:t>
            </a:r>
            <a:br>
              <a:rPr lang="de-DE"/>
            </a:br>
            <a:r>
              <a:rPr lang="de-DE"/>
              <a:t> Fragen Sie: „In welcher dieser Phasen erleben Sie in Ihrer Praxis die größten Schwierigkeiten?“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43E498D-124E-2785-C806-C90B66A31B8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518674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b="1">
                <a:sym typeface="Arial"/>
              </a:rPr>
              <a:t>Design </a:t>
            </a:r>
            <a:r>
              <a:rPr lang="de-DE" b="1" err="1">
                <a:sym typeface="Arial"/>
              </a:rPr>
              <a:t>Thinking</a:t>
            </a:r>
            <a:r>
              <a:rPr lang="de-DE" b="1">
                <a:sym typeface="Arial"/>
              </a:rPr>
              <a:t>: Sichtweise definieren</a:t>
            </a:r>
            <a:endParaRPr lang="en-US">
              <a:sym typeface="Arial"/>
            </a:endParaRPr>
          </a:p>
          <a:p>
            <a:r>
              <a:rPr lang="de-DE">
                <a:sym typeface="Arial"/>
              </a:rPr>
              <a:t>Diese Phase bildet den </a:t>
            </a:r>
            <a:r>
              <a:rPr lang="de-DE" b="1">
                <a:sym typeface="Arial"/>
              </a:rPr>
              <a:t>zweiten Schritt im Raum des Lernens</a:t>
            </a:r>
            <a:r>
              <a:rPr lang="de-DE">
                <a:sym typeface="Arial"/>
              </a:rPr>
              <a:t>.</a:t>
            </a:r>
            <a:br>
              <a:rPr lang="de-DE">
                <a:sym typeface="Arial"/>
              </a:rPr>
            </a:br>
            <a:r>
              <a:rPr lang="de-DE">
                <a:sym typeface="Arial"/>
              </a:rPr>
              <a:t>Nach Einfühlen, Verstehen und Beobachten geht es nun um </a:t>
            </a:r>
            <a:r>
              <a:rPr lang="de-DE" b="1">
                <a:sym typeface="Arial"/>
              </a:rPr>
              <a:t>Verdichtung und Fokussierung</a:t>
            </a:r>
            <a:r>
              <a:rPr lang="de-DE">
                <a:sym typeface="Arial"/>
              </a:rPr>
              <a:t>.</a:t>
            </a:r>
            <a:endParaRPr lang="de-DE"/>
          </a:p>
          <a:p>
            <a:r>
              <a:rPr lang="de-DE">
                <a:sym typeface="Arial"/>
              </a:rPr>
              <a:t> </a:t>
            </a:r>
            <a:endParaRPr lang="de-DE"/>
          </a:p>
          <a:p>
            <a:r>
              <a:rPr lang="de-DE" b="1">
                <a:sym typeface="Arial"/>
              </a:rPr>
              <a:t>Ziel der Phase</a:t>
            </a:r>
            <a:endParaRPr lang="de-DE">
              <a:sym typeface="Arial"/>
            </a:endParaRPr>
          </a:p>
          <a:p>
            <a:pPr marL="285750" indent="-285750">
              <a:buChar char="•"/>
            </a:pPr>
            <a:r>
              <a:rPr lang="de-DE">
                <a:sym typeface="Arial"/>
              </a:rPr>
              <a:t>Klarheit über die zentrale Problemstellung gewinnen</a:t>
            </a:r>
          </a:p>
          <a:p>
            <a:pPr marL="285750" indent="-285750">
              <a:buChar char="•"/>
            </a:pPr>
            <a:r>
              <a:rPr lang="de-DE">
                <a:sym typeface="Arial"/>
              </a:rPr>
              <a:t>Ein spezifisches </a:t>
            </a:r>
            <a:r>
              <a:rPr lang="de-DE" err="1">
                <a:sym typeface="Arial"/>
              </a:rPr>
              <a:t>Nutzer:innenbedürfnis</a:t>
            </a:r>
            <a:r>
              <a:rPr lang="de-DE">
                <a:sym typeface="Arial"/>
              </a:rPr>
              <a:t> identifizieren</a:t>
            </a:r>
          </a:p>
          <a:p>
            <a:pPr marL="285750" indent="-285750">
              <a:buChar char="•"/>
            </a:pPr>
            <a:r>
              <a:rPr lang="de-DE">
                <a:sym typeface="Arial"/>
              </a:rPr>
              <a:t>Relevante Erkenntnisse aus der Einfühlungsphase integrieren</a:t>
            </a:r>
          </a:p>
          <a:p>
            <a:pPr marL="285750" indent="-285750">
              <a:buChar char="•"/>
            </a:pPr>
            <a:r>
              <a:rPr lang="de-DE">
                <a:sym typeface="Arial"/>
              </a:rPr>
              <a:t>Einen klar formulierten Standpunkt entwickeln</a:t>
            </a:r>
          </a:p>
          <a:p>
            <a:pPr indent="0"/>
            <a:r>
              <a:rPr lang="de-DE">
                <a:sym typeface="Arial"/>
              </a:rPr>
              <a:t>Diese Phase markiert den Übergang von </a:t>
            </a:r>
            <a:r>
              <a:rPr lang="de-DE" b="1">
                <a:sym typeface="Arial"/>
              </a:rPr>
              <a:t>Divergenz zu Konvergenz</a:t>
            </a:r>
            <a:r>
              <a:rPr lang="de-DE">
                <a:sym typeface="Arial"/>
              </a:rPr>
              <a:t> im Problemraum.</a:t>
            </a:r>
          </a:p>
          <a:p>
            <a:r>
              <a:rPr lang="de-DE">
                <a:sym typeface="Arial"/>
              </a:rPr>
              <a:t> </a:t>
            </a:r>
            <a:endParaRPr lang="de-DE"/>
          </a:p>
          <a:p>
            <a:r>
              <a:rPr lang="de-DE" b="1">
                <a:sym typeface="Arial"/>
              </a:rPr>
              <a:t>Was geschieht konkret?</a:t>
            </a:r>
            <a:endParaRPr lang="de-DE">
              <a:sym typeface="Arial"/>
            </a:endParaRPr>
          </a:p>
          <a:p>
            <a:r>
              <a:rPr lang="de-DE">
                <a:sym typeface="Arial"/>
              </a:rPr>
              <a:t>Die zuvor gesammelten Informationen werden:</a:t>
            </a:r>
          </a:p>
          <a:p>
            <a:pPr marL="285750" indent="-285750">
              <a:buChar char="•"/>
            </a:pPr>
            <a:r>
              <a:rPr lang="de-DE">
                <a:sym typeface="Arial"/>
              </a:rPr>
              <a:t>zusammengeführt</a:t>
            </a:r>
          </a:p>
          <a:p>
            <a:pPr marL="285750" indent="-285750">
              <a:buChar char="•"/>
            </a:pPr>
            <a:r>
              <a:rPr lang="de-DE">
                <a:sym typeface="Arial"/>
              </a:rPr>
              <a:t>geclustert</a:t>
            </a:r>
          </a:p>
          <a:p>
            <a:pPr marL="285750" indent="-285750">
              <a:buChar char="•"/>
            </a:pPr>
            <a:r>
              <a:rPr lang="de-DE">
                <a:sym typeface="Arial"/>
              </a:rPr>
              <a:t>diskutiert</a:t>
            </a:r>
          </a:p>
          <a:p>
            <a:pPr marL="285750" indent="-285750">
              <a:buChar char="•"/>
            </a:pPr>
            <a:r>
              <a:rPr lang="de-DE">
                <a:sym typeface="Arial"/>
              </a:rPr>
              <a:t>priorisiert</a:t>
            </a:r>
          </a:p>
          <a:p>
            <a:pPr marL="285750" indent="-285750">
              <a:buChar char="•"/>
            </a:pPr>
            <a:r>
              <a:rPr lang="de-DE">
                <a:sym typeface="Arial"/>
              </a:rPr>
              <a:t>bewertet</a:t>
            </a:r>
          </a:p>
          <a:p>
            <a:pPr indent="0"/>
            <a:r>
              <a:rPr lang="de-DE">
                <a:sym typeface="Arial"/>
              </a:rPr>
              <a:t>Herausforderungen werden dabei in </a:t>
            </a:r>
            <a:r>
              <a:rPr lang="de-DE" b="1">
                <a:sym typeface="Arial"/>
              </a:rPr>
              <a:t>Ziele</a:t>
            </a:r>
            <a:r>
              <a:rPr lang="de-DE">
                <a:sym typeface="Arial"/>
              </a:rPr>
              <a:t> übersetzt.</a:t>
            </a:r>
          </a:p>
          <a:p>
            <a:r>
              <a:rPr lang="de-DE">
                <a:sym typeface="Arial"/>
              </a:rPr>
              <a:t>Das bedeutet:</a:t>
            </a:r>
            <a:br>
              <a:rPr lang="de-DE">
                <a:sym typeface="Arial"/>
              </a:rPr>
            </a:br>
            <a:r>
              <a:rPr lang="de-DE">
                <a:sym typeface="Arial"/>
              </a:rPr>
              <a:t>Nicht nur „Was ist das Problem?“</a:t>
            </a:r>
            <a:br>
              <a:rPr lang="de-DE">
                <a:sym typeface="Arial"/>
              </a:rPr>
            </a:br>
            <a:r>
              <a:rPr lang="de-DE">
                <a:sym typeface="Arial"/>
              </a:rPr>
              <a:t>sondern:</a:t>
            </a:r>
            <a:br>
              <a:rPr lang="de-DE">
                <a:sym typeface="Arial"/>
              </a:rPr>
            </a:br>
            <a:r>
              <a:rPr lang="de-DE">
                <a:sym typeface="Arial"/>
              </a:rPr>
              <a:t>„Welches konkrete Bedürfnis steht im Zentrum und worauf fokussieren wir uns?“</a:t>
            </a:r>
            <a:endParaRPr lang="de-DE"/>
          </a:p>
          <a:p>
            <a:r>
              <a:rPr lang="de-DE">
                <a:sym typeface="Arial"/>
              </a:rPr>
              <a:t> </a:t>
            </a:r>
            <a:endParaRPr lang="de-DE"/>
          </a:p>
          <a:p>
            <a:r>
              <a:rPr lang="de-DE" b="1">
                <a:sym typeface="Arial"/>
              </a:rPr>
              <a:t>Funktion für den weiteren Prozess</a:t>
            </a:r>
            <a:endParaRPr lang="de-DE">
              <a:sym typeface="Arial"/>
            </a:endParaRPr>
          </a:p>
          <a:p>
            <a:r>
              <a:rPr lang="de-DE">
                <a:sym typeface="Arial"/>
              </a:rPr>
              <a:t>Die definierte Sichtweise:</a:t>
            </a:r>
            <a:endParaRPr lang="de-DE"/>
          </a:p>
          <a:p>
            <a:pPr marL="285750" indent="-285750">
              <a:buChar char="•"/>
            </a:pPr>
            <a:r>
              <a:rPr lang="de-DE">
                <a:sym typeface="Arial"/>
              </a:rPr>
              <a:t>schafft Orientierung für die Ideation</a:t>
            </a:r>
            <a:endParaRPr lang="de-DE"/>
          </a:p>
          <a:p>
            <a:pPr marL="285750" indent="-285750">
              <a:buChar char="•"/>
            </a:pPr>
            <a:r>
              <a:rPr lang="de-DE">
                <a:sym typeface="Arial"/>
              </a:rPr>
              <a:t>verhindert beliebige Lösungsentwicklung</a:t>
            </a:r>
            <a:endParaRPr lang="de-DE"/>
          </a:p>
          <a:p>
            <a:pPr marL="285750" indent="-285750">
              <a:buChar char="•"/>
            </a:pPr>
            <a:r>
              <a:rPr lang="de-DE">
                <a:sym typeface="Arial"/>
              </a:rPr>
              <a:t>setzt einen klaren Rahmen für die Design Challenge</a:t>
            </a:r>
            <a:endParaRPr lang="de-DE"/>
          </a:p>
          <a:p>
            <a:pPr marL="285750" indent="-285750">
              <a:buChar char="•"/>
            </a:pPr>
            <a:r>
              <a:rPr lang="de-DE">
                <a:sym typeface="Arial"/>
              </a:rPr>
              <a:t>erhöht die Wahrscheinlichkeit passender Lösungsansätze</a:t>
            </a:r>
            <a:endParaRPr lang="de-DE"/>
          </a:p>
          <a:p>
            <a:pPr indent="0"/>
            <a:r>
              <a:rPr lang="de-DE">
                <a:sym typeface="Arial"/>
              </a:rPr>
              <a:t>Ein unscharf definiertes Problem führt fast zwangsläufig zu unscharfen Lösungen.</a:t>
            </a:r>
            <a:endParaRPr lang="de-DE"/>
          </a:p>
          <a:p>
            <a:r>
              <a:rPr lang="de-DE"/>
              <a:t> </a:t>
            </a:r>
          </a:p>
          <a:p>
            <a:r>
              <a:rPr lang="de-DE" b="1"/>
              <a:t>Ergebnis dieser Phase</a:t>
            </a:r>
            <a:endParaRPr lang="de-DE"/>
          </a:p>
          <a:p>
            <a:r>
              <a:rPr lang="de-DE">
                <a:sym typeface="Arial"/>
              </a:rPr>
              <a:t>Am Ende steht ein präzise formulierter </a:t>
            </a:r>
            <a:r>
              <a:rPr lang="de-DE" b="1">
                <a:sym typeface="Arial"/>
              </a:rPr>
              <a:t>Standpunkt (Point </a:t>
            </a:r>
            <a:r>
              <a:rPr lang="de-DE" b="1" err="1">
                <a:sym typeface="Arial"/>
              </a:rPr>
              <a:t>of</a:t>
            </a:r>
            <a:r>
              <a:rPr lang="de-DE" b="1">
                <a:sym typeface="Arial"/>
              </a:rPr>
              <a:t> View)</a:t>
            </a:r>
            <a:r>
              <a:rPr lang="de-DE">
                <a:sym typeface="Arial"/>
              </a:rPr>
              <a:t>.</a:t>
            </a:r>
            <a:endParaRPr lang="de-DE"/>
          </a:p>
          <a:p>
            <a:r>
              <a:rPr lang="de-DE">
                <a:sym typeface="Arial"/>
              </a:rPr>
              <a:t>Dieser beschreibt:</a:t>
            </a:r>
            <a:endParaRPr lang="de-DE"/>
          </a:p>
          <a:p>
            <a:pPr marL="285750" indent="-285750">
              <a:buChar char="•"/>
            </a:pPr>
            <a:r>
              <a:rPr lang="de-DE">
                <a:sym typeface="Arial"/>
              </a:rPr>
              <a:t>Für wen wir gestalten</a:t>
            </a:r>
            <a:endParaRPr lang="de-DE"/>
          </a:p>
          <a:p>
            <a:pPr marL="285750" indent="-285750">
              <a:buChar char="•"/>
            </a:pPr>
            <a:r>
              <a:rPr lang="de-DE">
                <a:sym typeface="Arial"/>
              </a:rPr>
              <a:t>Welches zentrale Bedürfnis relevant ist</a:t>
            </a:r>
            <a:endParaRPr lang="de-DE"/>
          </a:p>
          <a:p>
            <a:pPr marL="285750" indent="-285750">
              <a:buChar char="•"/>
            </a:pPr>
            <a:r>
              <a:rPr lang="de-DE">
                <a:sym typeface="Arial"/>
              </a:rPr>
              <a:t>In welchem Kontext die Herausforderung verortet ist</a:t>
            </a:r>
            <a:endParaRPr lang="de-DE"/>
          </a:p>
          <a:p>
            <a:pPr indent="0"/>
            <a:r>
              <a:rPr lang="de-DE">
                <a:sym typeface="Arial"/>
              </a:rPr>
              <a:t>Dieser Standpunkt wird im nächsten Schritt methodisch konkretisiert.</a:t>
            </a:r>
            <a:endParaRPr lang="de-DE"/>
          </a:p>
          <a:p>
            <a:r>
              <a:rPr lang="de-DE">
                <a:sym typeface="Arial"/>
              </a:rPr>
              <a:t> </a:t>
            </a:r>
            <a:endParaRPr lang="de-DE"/>
          </a:p>
          <a:p>
            <a:r>
              <a:rPr lang="de-DE" b="1">
                <a:sym typeface="Arial"/>
              </a:rPr>
              <a:t>Methodischer Ausblick</a:t>
            </a:r>
            <a:endParaRPr lang="de-DE">
              <a:sym typeface="Arial"/>
            </a:endParaRPr>
          </a:p>
          <a:p>
            <a:r>
              <a:rPr lang="de-DE">
                <a:sym typeface="Arial"/>
              </a:rPr>
              <a:t>Zur Operationalisierung dieser Phase werden im Folgenden eingeführt:</a:t>
            </a:r>
            <a:endParaRPr lang="de-DE"/>
          </a:p>
          <a:p>
            <a:pPr marL="285750" indent="-285750">
              <a:buChar char="•"/>
            </a:pPr>
            <a:r>
              <a:rPr lang="de-DE" b="1">
                <a:sym typeface="Arial"/>
              </a:rPr>
              <a:t>Point-</a:t>
            </a:r>
            <a:r>
              <a:rPr lang="de-DE" b="1" err="1">
                <a:sym typeface="Arial"/>
              </a:rPr>
              <a:t>of</a:t>
            </a:r>
            <a:r>
              <a:rPr lang="de-DE" b="1">
                <a:sym typeface="Arial"/>
              </a:rPr>
              <a:t>-View-Statement</a:t>
            </a:r>
            <a:endParaRPr lang="de-DE">
              <a:sym typeface="Arial"/>
            </a:endParaRPr>
          </a:p>
          <a:p>
            <a:pPr marL="285750" indent="-285750">
              <a:buChar char="•"/>
            </a:pPr>
            <a:r>
              <a:rPr lang="de-DE" b="1">
                <a:sym typeface="Arial"/>
              </a:rPr>
              <a:t>How-</a:t>
            </a:r>
            <a:r>
              <a:rPr lang="de-DE" b="1" err="1">
                <a:sym typeface="Arial"/>
              </a:rPr>
              <a:t>might</a:t>
            </a:r>
            <a:r>
              <a:rPr lang="de-DE" b="1">
                <a:sym typeface="Arial"/>
              </a:rPr>
              <a:t>-</a:t>
            </a:r>
            <a:r>
              <a:rPr lang="de-DE" b="1" err="1">
                <a:sym typeface="Arial"/>
              </a:rPr>
              <a:t>we</a:t>
            </a:r>
            <a:r>
              <a:rPr lang="de-DE" b="1">
                <a:sym typeface="Arial"/>
              </a:rPr>
              <a:t>-Fragen</a:t>
            </a:r>
            <a:endParaRPr lang="de-DE">
              <a:sym typeface="Arial"/>
            </a:endParaRPr>
          </a:p>
          <a:p>
            <a:pPr marL="285750" indent="-285750">
              <a:buChar char="•"/>
            </a:pPr>
            <a:r>
              <a:rPr lang="de-DE" b="1" err="1">
                <a:sym typeface="Arial"/>
              </a:rPr>
              <a:t>SMARTe</a:t>
            </a:r>
            <a:r>
              <a:rPr lang="de-DE" b="1">
                <a:sym typeface="Arial"/>
              </a:rPr>
              <a:t> Ziele</a:t>
            </a:r>
            <a:endParaRPr lang="de-DE">
              <a:sym typeface="Arial"/>
            </a:endParaRPr>
          </a:p>
          <a:p>
            <a:pPr indent="0"/>
            <a:r>
              <a:rPr lang="de-DE">
                <a:sym typeface="Arial"/>
              </a:rPr>
              <a:t>Diese Instrumente helfen, von der Problemwahrnehmung zu einem klar strukturierten Prozess für eine Design Challenge zu gelangen.</a:t>
            </a:r>
            <a:endParaRPr lang="de-DE"/>
          </a:p>
          <a:p>
            <a:r>
              <a:rPr lang="de-DE">
                <a:sym typeface="Arial"/>
              </a:rPr>
              <a:t> </a:t>
            </a:r>
            <a:endParaRPr lang="de-DE"/>
          </a:p>
          <a:p>
            <a:r>
              <a:rPr lang="de-DE" b="1">
                <a:sym typeface="Arial"/>
              </a:rPr>
              <a:t>Moderationshinweise für </a:t>
            </a:r>
            <a:r>
              <a:rPr lang="de-DE" b="1" err="1">
                <a:sym typeface="Arial"/>
              </a:rPr>
              <a:t>Trainer:innen</a:t>
            </a:r>
            <a:endParaRPr lang="de-DE" err="1">
              <a:sym typeface="Arial"/>
            </a:endParaRPr>
          </a:p>
          <a:p>
            <a:r>
              <a:rPr lang="de-DE">
                <a:sym typeface="Arial"/>
              </a:rPr>
              <a:t>Fokus erzwingen:</a:t>
            </a:r>
            <a:br>
              <a:rPr lang="de-DE"/>
            </a:br>
            <a:r>
              <a:rPr lang="de-DE">
                <a:sym typeface="Arial"/>
              </a:rPr>
              <a:t>Gruppen neigen dazu, zu viele Bedürfnisse gleichzeitig adressieren zu wollen. Fordern Sie Priorisierung ein.</a:t>
            </a:r>
            <a:endParaRPr lang="de-DE"/>
          </a:p>
          <a:p>
            <a:r>
              <a:rPr lang="de-DE"/>
              <a:t>Sprache präzisieren:</a:t>
            </a:r>
            <a:br>
              <a:rPr lang="de-DE"/>
            </a:br>
            <a:r>
              <a:rPr lang="de-DE"/>
              <a:t>Achten Sie auf konkrete Formulierungen statt abstrakter Allgemeinplätze.</a:t>
            </a:r>
          </a:p>
          <a:p>
            <a:r>
              <a:rPr lang="de-DE">
                <a:sym typeface="Arial"/>
              </a:rPr>
              <a:t>Konflikte produktiv nutzen:</a:t>
            </a:r>
            <a:br>
              <a:rPr lang="de-DE"/>
            </a:br>
            <a:r>
              <a:rPr lang="de-DE">
                <a:sym typeface="Arial"/>
              </a:rPr>
              <a:t>Unterschiedliche Bewertungen sind kein Hindernis, sondern Teil des Lernprozesses. Sie zeigen: “hier ist etwas zu holen”, hier kann ein Problem für die Nutzenden gelöst werden. Dazu braucht es die richtige Fragetechnik.</a:t>
            </a:r>
            <a:endParaRPr lang="de-DE"/>
          </a:p>
          <a:p>
            <a:r>
              <a:rPr lang="de-DE">
                <a:sym typeface="Arial"/>
              </a:rPr>
              <a:t>Überleitung herstellen:</a:t>
            </a:r>
            <a:br>
              <a:rPr lang="de-DE"/>
            </a:br>
            <a:r>
              <a:rPr lang="de-DE">
                <a:sym typeface="Arial"/>
              </a:rPr>
              <a:t>Machen Sie deutlich, dass die nun entwickelte Sichtweise die Grundlage für kreative Lösungsfindung bildet.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163074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/>
              <a:t>Design </a:t>
            </a:r>
            <a:r>
              <a:rPr lang="en-US" b="1" err="1"/>
              <a:t>Thinking</a:t>
            </a:r>
            <a:r>
              <a:rPr lang="en-US" b="1"/>
              <a:t>: Sichtweise definieren – Fokus &amp; Standpunkt</a:t>
            </a:r>
            <a:endParaRPr lang="en-US"/>
          </a:p>
          <a:p>
            <a:r>
              <a:rPr lang="en-US" err="1"/>
              <a:t>Diese</a:t>
            </a:r>
            <a:r>
              <a:rPr lang="en-US"/>
              <a:t> Phase </a:t>
            </a:r>
            <a:r>
              <a:rPr lang="en-US" err="1"/>
              <a:t>bündelt</a:t>
            </a:r>
            <a:r>
              <a:rPr lang="en-US"/>
              <a:t> die </a:t>
            </a:r>
            <a:r>
              <a:rPr lang="en-US" err="1"/>
              <a:t>Erkenntnisse</a:t>
            </a:r>
            <a:r>
              <a:rPr lang="en-US"/>
              <a:t> aus dem Einfühlen und überführt sie in eine </a:t>
            </a:r>
            <a:r>
              <a:rPr lang="en-US" err="1"/>
              <a:t>klare</a:t>
            </a:r>
            <a:r>
              <a:rPr lang="en-US"/>
              <a:t>, </a:t>
            </a:r>
            <a:r>
              <a:rPr lang="en-US" err="1"/>
              <a:t>handlungsleitende</a:t>
            </a:r>
            <a:r>
              <a:rPr lang="en-US"/>
              <a:t> </a:t>
            </a:r>
            <a:r>
              <a:rPr lang="en-US" err="1"/>
              <a:t>Perspektive</a:t>
            </a:r>
            <a:r>
              <a:rPr lang="en-US"/>
              <a:t>.</a:t>
            </a:r>
            <a:br>
              <a:rPr lang="en-US"/>
            </a:br>
            <a:r>
              <a:rPr lang="en-US"/>
              <a:t>Sie </a:t>
            </a:r>
            <a:r>
              <a:rPr lang="en-US" err="1"/>
              <a:t>markiert</a:t>
            </a:r>
            <a:r>
              <a:rPr lang="en-US"/>
              <a:t> den </a:t>
            </a:r>
            <a:r>
              <a:rPr lang="en-US" err="1"/>
              <a:t>Abschluss</a:t>
            </a:r>
            <a:r>
              <a:rPr lang="en-US"/>
              <a:t> des </a:t>
            </a:r>
            <a:r>
              <a:rPr lang="en-US" err="1"/>
              <a:t>Problemraums</a:t>
            </a:r>
            <a:r>
              <a:rPr lang="en-US"/>
              <a:t> und </a:t>
            </a:r>
            <a:r>
              <a:rPr lang="en-US" err="1"/>
              <a:t>bereitet</a:t>
            </a:r>
            <a:r>
              <a:rPr lang="en-US"/>
              <a:t> den </a:t>
            </a:r>
            <a:r>
              <a:rPr lang="en-US" err="1"/>
              <a:t>Übergang</a:t>
            </a:r>
            <a:r>
              <a:rPr lang="en-US"/>
              <a:t> in den </a:t>
            </a:r>
            <a:r>
              <a:rPr lang="en-US" err="1"/>
              <a:t>Lösungsraum</a:t>
            </a:r>
            <a:r>
              <a:rPr lang="en-US"/>
              <a:t> </a:t>
            </a:r>
            <a:r>
              <a:rPr lang="en-US" err="1"/>
              <a:t>vor</a:t>
            </a:r>
            <a:r>
              <a:rPr lang="en-US"/>
              <a:t>.</a:t>
            </a:r>
          </a:p>
          <a:p>
            <a:r>
              <a:rPr lang="en-US"/>
              <a:t> </a:t>
            </a:r>
          </a:p>
          <a:p>
            <a:r>
              <a:rPr lang="en-US" b="1"/>
              <a:t>Ziel der Phase</a:t>
            </a:r>
            <a:endParaRPr lang="en-US"/>
          </a:p>
          <a:p>
            <a:pPr marL="285750" indent="-285750">
              <a:buChar char="•"/>
            </a:pPr>
            <a:r>
              <a:rPr lang="en-US" err="1"/>
              <a:t>Ergebnisse</a:t>
            </a:r>
            <a:r>
              <a:rPr lang="en-US"/>
              <a:t> </a:t>
            </a:r>
            <a:r>
              <a:rPr lang="en-US" err="1"/>
              <a:t>strukturiert</a:t>
            </a:r>
            <a:r>
              <a:rPr lang="en-US"/>
              <a:t> </a:t>
            </a:r>
            <a:r>
              <a:rPr lang="en-US" err="1"/>
              <a:t>zusammenführen</a:t>
            </a:r>
          </a:p>
          <a:p>
            <a:pPr marL="285750" indent="-285750">
              <a:buChar char="•"/>
            </a:pPr>
            <a:r>
              <a:rPr lang="en-US" err="1"/>
              <a:t>Fokus</a:t>
            </a:r>
            <a:r>
              <a:rPr lang="en-US"/>
              <a:t> und </a:t>
            </a:r>
            <a:r>
              <a:rPr lang="en-US" err="1"/>
              <a:t>Richtung</a:t>
            </a:r>
            <a:r>
              <a:rPr lang="en-US"/>
              <a:t> </a:t>
            </a:r>
            <a:r>
              <a:rPr lang="en-US" err="1"/>
              <a:t>festlegen</a:t>
            </a:r>
          </a:p>
          <a:p>
            <a:pPr marL="285750" indent="-285750">
              <a:buChar char="•"/>
            </a:pPr>
            <a:r>
              <a:rPr lang="en-US" err="1"/>
              <a:t>Relevante</a:t>
            </a:r>
            <a:r>
              <a:rPr lang="en-US"/>
              <a:t> </a:t>
            </a:r>
            <a:r>
              <a:rPr lang="en-US" err="1"/>
              <a:t>Zielgruppe</a:t>
            </a:r>
            <a:r>
              <a:rPr lang="en-US"/>
              <a:t> </a:t>
            </a:r>
            <a:r>
              <a:rPr lang="en-US" err="1"/>
              <a:t>präzisieren</a:t>
            </a:r>
          </a:p>
          <a:p>
            <a:pPr marL="285750" indent="-285750">
              <a:buChar char="•"/>
            </a:pPr>
            <a:r>
              <a:rPr lang="en-US" err="1"/>
              <a:t>Einen</a:t>
            </a:r>
            <a:r>
              <a:rPr lang="en-US"/>
              <a:t> </a:t>
            </a:r>
            <a:r>
              <a:rPr lang="en-US" err="1"/>
              <a:t>klaren</a:t>
            </a:r>
            <a:r>
              <a:rPr lang="en-US"/>
              <a:t>, </a:t>
            </a:r>
            <a:r>
              <a:rPr lang="en-US" err="1"/>
              <a:t>argumentativ</a:t>
            </a:r>
            <a:r>
              <a:rPr lang="en-US"/>
              <a:t> </a:t>
            </a:r>
            <a:r>
              <a:rPr lang="en-US" err="1"/>
              <a:t>tragfähigen</a:t>
            </a:r>
            <a:r>
              <a:rPr lang="en-US"/>
              <a:t> </a:t>
            </a:r>
            <a:r>
              <a:rPr lang="en-US" err="1"/>
              <a:t>Standpunkt</a:t>
            </a:r>
            <a:r>
              <a:rPr lang="en-US"/>
              <a:t> </a:t>
            </a:r>
            <a:r>
              <a:rPr lang="en-US" err="1"/>
              <a:t>formulieren</a:t>
            </a:r>
          </a:p>
          <a:p>
            <a:pPr indent="0"/>
            <a:r>
              <a:rPr lang="en-US"/>
              <a:t>Hier </a:t>
            </a:r>
            <a:r>
              <a:rPr lang="en-US" err="1"/>
              <a:t>erfolgt</a:t>
            </a:r>
            <a:r>
              <a:rPr lang="en-US"/>
              <a:t> die </a:t>
            </a:r>
            <a:r>
              <a:rPr lang="en-US" err="1"/>
              <a:t>bewusste</a:t>
            </a:r>
            <a:r>
              <a:rPr lang="en-US"/>
              <a:t> </a:t>
            </a:r>
            <a:r>
              <a:rPr lang="en-US" b="1" err="1"/>
              <a:t>Reduktion</a:t>
            </a:r>
            <a:r>
              <a:rPr lang="en-US" b="1"/>
              <a:t> von </a:t>
            </a:r>
            <a:r>
              <a:rPr lang="en-US" b="1" err="1"/>
              <a:t>Komplexität</a:t>
            </a:r>
            <a:r>
              <a:rPr lang="en-US" b="1"/>
              <a:t> </a:t>
            </a:r>
            <a:r>
              <a:rPr lang="en-US" b="1" err="1"/>
              <a:t>durch</a:t>
            </a:r>
            <a:r>
              <a:rPr lang="en-US" b="1"/>
              <a:t> </a:t>
            </a:r>
            <a:r>
              <a:rPr lang="en-US" b="1" err="1"/>
              <a:t>Fokussierung</a:t>
            </a:r>
            <a:r>
              <a:rPr lang="en-US"/>
              <a:t>.</a:t>
            </a:r>
          </a:p>
          <a:p>
            <a:r>
              <a:rPr lang="en-US"/>
              <a:t> </a:t>
            </a:r>
          </a:p>
          <a:p>
            <a:r>
              <a:rPr lang="en-US" b="1"/>
              <a:t>Was </a:t>
            </a:r>
            <a:r>
              <a:rPr lang="en-US" b="1" err="1"/>
              <a:t>geschieht</a:t>
            </a:r>
            <a:r>
              <a:rPr lang="en-US" b="1"/>
              <a:t> in </a:t>
            </a:r>
            <a:r>
              <a:rPr lang="en-US" b="1" err="1"/>
              <a:t>dieser</a:t>
            </a:r>
            <a:r>
              <a:rPr lang="en-US" b="1"/>
              <a:t> Phase?</a:t>
            </a:r>
            <a:endParaRPr lang="en-US"/>
          </a:p>
          <a:p>
            <a:r>
              <a:rPr lang="en-US" err="1"/>
              <a:t>Ergebnisse</a:t>
            </a:r>
            <a:r>
              <a:rPr lang="en-US"/>
              <a:t> </a:t>
            </a:r>
            <a:r>
              <a:rPr lang="en-US" err="1"/>
              <a:t>zusammenführen</a:t>
            </a:r>
            <a:br>
              <a:rPr lang="en-US"/>
            </a:br>
            <a:r>
              <a:rPr lang="en-US" err="1"/>
              <a:t>Beobachtungen</a:t>
            </a:r>
            <a:r>
              <a:rPr lang="en-US"/>
              <a:t>, </a:t>
            </a:r>
            <a:r>
              <a:rPr lang="en-US" err="1"/>
              <a:t>Interviewaussagen</a:t>
            </a:r>
            <a:r>
              <a:rPr lang="en-US"/>
              <a:t> und </a:t>
            </a:r>
            <a:r>
              <a:rPr lang="en-US" err="1"/>
              <a:t>Analysen</a:t>
            </a:r>
            <a:r>
              <a:rPr lang="en-US"/>
              <a:t> </a:t>
            </a:r>
            <a:r>
              <a:rPr lang="en-US" err="1"/>
              <a:t>werden</a:t>
            </a:r>
            <a:r>
              <a:rPr lang="en-US"/>
              <a:t> </a:t>
            </a:r>
            <a:r>
              <a:rPr lang="en-US" err="1"/>
              <a:t>gebündelt</a:t>
            </a:r>
            <a:r>
              <a:rPr lang="en-US"/>
              <a:t> und </a:t>
            </a:r>
            <a:r>
              <a:rPr lang="en-US" err="1"/>
              <a:t>synthetisiert</a:t>
            </a:r>
            <a:r>
              <a:rPr lang="en-US"/>
              <a:t>.</a:t>
            </a:r>
          </a:p>
          <a:p>
            <a:r>
              <a:rPr lang="en-US" err="1"/>
              <a:t>Fokus</a:t>
            </a:r>
            <a:r>
              <a:rPr lang="en-US"/>
              <a:t> und </a:t>
            </a:r>
            <a:r>
              <a:rPr lang="en-US" err="1"/>
              <a:t>Richtung</a:t>
            </a:r>
            <a:r>
              <a:rPr lang="en-US"/>
              <a:t> </a:t>
            </a:r>
            <a:r>
              <a:rPr lang="en-US" err="1"/>
              <a:t>festlegen</a:t>
            </a:r>
            <a:br>
              <a:rPr lang="en-US"/>
            </a:br>
            <a:r>
              <a:rPr lang="en-US"/>
              <a:t>Nicht alle </a:t>
            </a:r>
            <a:r>
              <a:rPr lang="en-US" err="1"/>
              <a:t>identifizierten</a:t>
            </a:r>
            <a:r>
              <a:rPr lang="en-US"/>
              <a:t> </a:t>
            </a:r>
            <a:r>
              <a:rPr lang="en-US" err="1"/>
              <a:t>Bedürfnisse</a:t>
            </a:r>
            <a:r>
              <a:rPr lang="en-US"/>
              <a:t> </a:t>
            </a:r>
            <a:r>
              <a:rPr lang="en-US" err="1"/>
              <a:t>werden</a:t>
            </a:r>
            <a:r>
              <a:rPr lang="en-US"/>
              <a:t> </a:t>
            </a:r>
            <a:r>
              <a:rPr lang="en-US" err="1"/>
              <a:t>weiterverfolgt</a:t>
            </a:r>
            <a:r>
              <a:rPr lang="en-US"/>
              <a:t>.</a:t>
            </a:r>
            <a:br>
              <a:rPr lang="en-US"/>
            </a:br>
            <a:r>
              <a:rPr lang="en-US"/>
              <a:t>Es </a:t>
            </a:r>
            <a:r>
              <a:rPr lang="en-US" err="1"/>
              <a:t>wird</a:t>
            </a:r>
            <a:r>
              <a:rPr lang="en-US"/>
              <a:t> </a:t>
            </a:r>
            <a:r>
              <a:rPr lang="en-US" err="1"/>
              <a:t>entschieden</a:t>
            </a:r>
            <a:r>
              <a:rPr lang="en-US"/>
              <a:t>, welches </a:t>
            </a:r>
            <a:r>
              <a:rPr lang="en-US" err="1"/>
              <a:t>Kernproblem</a:t>
            </a:r>
            <a:r>
              <a:rPr lang="en-US"/>
              <a:t> </a:t>
            </a:r>
            <a:r>
              <a:rPr lang="en-US" err="1"/>
              <a:t>im</a:t>
            </a:r>
            <a:r>
              <a:rPr lang="en-US"/>
              <a:t> Zentrum </a:t>
            </a:r>
            <a:r>
              <a:rPr lang="en-US" err="1"/>
              <a:t>steht</a:t>
            </a:r>
            <a:r>
              <a:rPr lang="en-US"/>
              <a:t>.</a:t>
            </a:r>
          </a:p>
          <a:p>
            <a:r>
              <a:rPr lang="en-US"/>
              <a:t>Persona </a:t>
            </a:r>
            <a:r>
              <a:rPr lang="en-US" err="1"/>
              <a:t>entwickeln</a:t>
            </a:r>
            <a:br>
              <a:rPr lang="en-US"/>
            </a:br>
            <a:r>
              <a:rPr lang="en-US"/>
              <a:t>Die </a:t>
            </a:r>
            <a:r>
              <a:rPr lang="en-US" err="1"/>
              <a:t>Zielgruppe</a:t>
            </a:r>
            <a:r>
              <a:rPr lang="en-US"/>
              <a:t> </a:t>
            </a:r>
            <a:r>
              <a:rPr lang="en-US" err="1"/>
              <a:t>wird</a:t>
            </a:r>
            <a:r>
              <a:rPr lang="en-US"/>
              <a:t> </a:t>
            </a:r>
            <a:r>
              <a:rPr lang="en-US" err="1"/>
              <a:t>konkretisiert</a:t>
            </a:r>
            <a:r>
              <a:rPr lang="en-US"/>
              <a:t> und </a:t>
            </a:r>
            <a:r>
              <a:rPr lang="en-US" err="1"/>
              <a:t>idealtypisch</a:t>
            </a:r>
            <a:r>
              <a:rPr lang="en-US"/>
              <a:t> </a:t>
            </a:r>
            <a:r>
              <a:rPr lang="en-US" err="1"/>
              <a:t>verdichtet</a:t>
            </a:r>
            <a:r>
              <a:rPr lang="en-US"/>
              <a:t> in </a:t>
            </a:r>
            <a:r>
              <a:rPr lang="en-US" err="1"/>
              <a:t>einer</a:t>
            </a:r>
            <a:r>
              <a:rPr lang="en-US"/>
              <a:t> Persona </a:t>
            </a:r>
            <a:r>
              <a:rPr lang="en-US" err="1"/>
              <a:t>mit</a:t>
            </a:r>
            <a:r>
              <a:rPr lang="en-US"/>
              <a:t> </a:t>
            </a:r>
            <a:r>
              <a:rPr lang="en-US" err="1"/>
              <a:t>spezifischen</a:t>
            </a:r>
            <a:r>
              <a:rPr lang="en-US"/>
              <a:t> </a:t>
            </a:r>
            <a:r>
              <a:rPr lang="en-US" err="1"/>
              <a:t>Eigenschaften</a:t>
            </a:r>
            <a:r>
              <a:rPr lang="en-US"/>
              <a:t>, </a:t>
            </a:r>
            <a:r>
              <a:rPr lang="en-US" err="1"/>
              <a:t>Kontexten</a:t>
            </a:r>
            <a:r>
              <a:rPr lang="en-US"/>
              <a:t> und </a:t>
            </a:r>
            <a:r>
              <a:rPr lang="en-US" err="1"/>
              <a:t>Motivlagen</a:t>
            </a:r>
            <a:r>
              <a:rPr lang="en-US"/>
              <a:t>.</a:t>
            </a:r>
          </a:p>
          <a:p>
            <a:r>
              <a:rPr lang="en-US" err="1"/>
              <a:t>Emotionalen</a:t>
            </a:r>
            <a:r>
              <a:rPr lang="en-US"/>
              <a:t> </a:t>
            </a:r>
            <a:r>
              <a:rPr lang="en-US" err="1"/>
              <a:t>Standpunkt</a:t>
            </a:r>
            <a:r>
              <a:rPr lang="en-US"/>
              <a:t> </a:t>
            </a:r>
            <a:r>
              <a:rPr lang="en-US" err="1"/>
              <a:t>formulieren</a:t>
            </a:r>
            <a:br>
              <a:rPr lang="en-US"/>
            </a:br>
            <a:r>
              <a:rPr lang="en-US"/>
              <a:t>Das Problem </a:t>
            </a:r>
            <a:r>
              <a:rPr lang="en-US" err="1"/>
              <a:t>wird</a:t>
            </a:r>
            <a:r>
              <a:rPr lang="en-US"/>
              <a:t> nicht </a:t>
            </a:r>
            <a:r>
              <a:rPr lang="en-US" err="1"/>
              <a:t>nur</a:t>
            </a:r>
            <a:r>
              <a:rPr lang="en-US"/>
              <a:t> </a:t>
            </a:r>
            <a:r>
              <a:rPr lang="en-US" err="1"/>
              <a:t>sachlich</a:t>
            </a:r>
            <a:r>
              <a:rPr lang="en-US"/>
              <a:t>, </a:t>
            </a:r>
            <a:r>
              <a:rPr lang="en-US" err="1"/>
              <a:t>sondern</a:t>
            </a:r>
            <a:r>
              <a:rPr lang="en-US"/>
              <a:t> </a:t>
            </a:r>
            <a:r>
              <a:rPr lang="en-US" err="1"/>
              <a:t>aus</a:t>
            </a:r>
            <a:r>
              <a:rPr lang="en-US"/>
              <a:t> der </a:t>
            </a:r>
            <a:r>
              <a:rPr lang="en-US" err="1"/>
              <a:t>Perspektive</a:t>
            </a:r>
            <a:r>
              <a:rPr lang="en-US"/>
              <a:t> der </a:t>
            </a:r>
            <a:r>
              <a:rPr lang="en-US" err="1"/>
              <a:t>betroffenen</a:t>
            </a:r>
            <a:r>
              <a:rPr lang="en-US"/>
              <a:t> Person </a:t>
            </a:r>
            <a:r>
              <a:rPr lang="en-US" err="1"/>
              <a:t>formuliert</a:t>
            </a:r>
            <a:r>
              <a:rPr lang="en-US"/>
              <a:t>.</a:t>
            </a:r>
            <a:br>
              <a:rPr lang="en-US"/>
            </a:br>
            <a:r>
              <a:rPr lang="en-US" b="1" err="1"/>
              <a:t>Dadurch</a:t>
            </a:r>
            <a:r>
              <a:rPr lang="en-US" b="1"/>
              <a:t> </a:t>
            </a:r>
            <a:r>
              <a:rPr lang="en-US" b="1" err="1"/>
              <a:t>entsteht</a:t>
            </a:r>
            <a:r>
              <a:rPr lang="en-US" b="1"/>
              <a:t> </a:t>
            </a:r>
            <a:r>
              <a:rPr lang="en-US" b="1" err="1"/>
              <a:t>ein</a:t>
            </a:r>
            <a:r>
              <a:rPr lang="en-US" b="1"/>
              <a:t> </a:t>
            </a:r>
            <a:r>
              <a:rPr lang="en-US" b="1" err="1"/>
              <a:t>handlungsleitender</a:t>
            </a:r>
            <a:r>
              <a:rPr lang="en-US" b="1"/>
              <a:t> </a:t>
            </a:r>
            <a:r>
              <a:rPr lang="en-US" b="1" err="1"/>
              <a:t>Referenzpunkt</a:t>
            </a:r>
            <a:r>
              <a:rPr lang="en-US" b="1"/>
              <a:t> für die Ideation.</a:t>
            </a:r>
            <a:endParaRPr lang="en-US"/>
          </a:p>
          <a:p>
            <a:r>
              <a:rPr lang="en-US"/>
              <a:t> </a:t>
            </a:r>
          </a:p>
          <a:p>
            <a:r>
              <a:rPr lang="en-US" b="1"/>
              <a:t>Mögliche Leitfragen</a:t>
            </a:r>
            <a:endParaRPr lang="en-US"/>
          </a:p>
          <a:p>
            <a:r>
              <a:rPr lang="en-US"/>
              <a:t>Zur </a:t>
            </a:r>
            <a:r>
              <a:rPr lang="en-US" err="1"/>
              <a:t>Strukturierung</a:t>
            </a:r>
            <a:r>
              <a:rPr lang="en-US"/>
              <a:t> </a:t>
            </a:r>
            <a:r>
              <a:rPr lang="en-US" err="1"/>
              <a:t>dieser</a:t>
            </a:r>
            <a:r>
              <a:rPr lang="en-US"/>
              <a:t> Phase </a:t>
            </a:r>
            <a:r>
              <a:rPr lang="en-US" err="1"/>
              <a:t>können</a:t>
            </a:r>
            <a:r>
              <a:rPr lang="en-US"/>
              <a:t> </a:t>
            </a:r>
            <a:r>
              <a:rPr lang="en-US" err="1"/>
              <a:t>folgende</a:t>
            </a:r>
            <a:r>
              <a:rPr lang="en-US"/>
              <a:t> </a:t>
            </a:r>
            <a:r>
              <a:rPr lang="en-US" err="1"/>
              <a:t>Fragen</a:t>
            </a:r>
            <a:r>
              <a:rPr lang="en-US"/>
              <a:t> </a:t>
            </a:r>
            <a:r>
              <a:rPr lang="en-US" err="1"/>
              <a:t>genutzt</a:t>
            </a:r>
            <a:r>
              <a:rPr lang="en-US"/>
              <a:t> </a:t>
            </a:r>
            <a:r>
              <a:rPr lang="en-US" err="1"/>
              <a:t>werden</a:t>
            </a:r>
            <a:r>
              <a:rPr lang="en-US"/>
              <a:t>:</a:t>
            </a:r>
          </a:p>
          <a:p>
            <a:pPr marL="285750" indent="-285750">
              <a:buChar char="•"/>
            </a:pPr>
            <a:r>
              <a:rPr lang="en-US"/>
              <a:t>Was </a:t>
            </a:r>
            <a:r>
              <a:rPr lang="en-US" err="1"/>
              <a:t>ist</a:t>
            </a:r>
            <a:r>
              <a:rPr lang="en-US"/>
              <a:t> das </a:t>
            </a:r>
            <a:r>
              <a:rPr lang="en-US" err="1"/>
              <a:t>Kernproblem</a:t>
            </a:r>
            <a:r>
              <a:rPr lang="en-US"/>
              <a:t> der </a:t>
            </a:r>
            <a:r>
              <a:rPr lang="en-US" err="1"/>
              <a:t>Nutzenden</a:t>
            </a:r>
            <a:r>
              <a:rPr lang="en-US"/>
              <a:t>?</a:t>
            </a:r>
          </a:p>
          <a:p>
            <a:pPr marL="285750" indent="-285750">
              <a:buChar char="•"/>
            </a:pPr>
            <a:r>
              <a:rPr lang="en-US" err="1"/>
              <a:t>Welche</a:t>
            </a:r>
            <a:r>
              <a:rPr lang="en-US"/>
              <a:t> der </a:t>
            </a:r>
            <a:r>
              <a:rPr lang="en-US" err="1"/>
              <a:t>identifizierten</a:t>
            </a:r>
            <a:r>
              <a:rPr lang="en-US"/>
              <a:t> </a:t>
            </a:r>
            <a:r>
              <a:rPr lang="en-US" err="1"/>
              <a:t>Bedürfnisse</a:t>
            </a:r>
            <a:r>
              <a:rPr lang="en-US"/>
              <a:t> </a:t>
            </a:r>
            <a:r>
              <a:rPr lang="en-US" err="1"/>
              <a:t>sind</a:t>
            </a:r>
            <a:r>
              <a:rPr lang="en-US"/>
              <a:t> am </a:t>
            </a:r>
            <a:r>
              <a:rPr lang="en-US" err="1"/>
              <a:t>relevantesten</a:t>
            </a:r>
            <a:r>
              <a:rPr lang="en-US"/>
              <a:t> und </a:t>
            </a:r>
            <a:r>
              <a:rPr lang="en-US" err="1"/>
              <a:t>drängendsten</a:t>
            </a:r>
            <a:r>
              <a:rPr lang="en-US"/>
              <a:t>?</a:t>
            </a:r>
          </a:p>
          <a:p>
            <a:pPr marL="285750" indent="-285750">
              <a:buChar char="•"/>
            </a:pPr>
            <a:r>
              <a:rPr lang="en-US" err="1"/>
              <a:t>Gibt</a:t>
            </a:r>
            <a:r>
              <a:rPr lang="en-US"/>
              <a:t> es </a:t>
            </a:r>
            <a:r>
              <a:rPr lang="en-US" err="1"/>
              <a:t>ein</a:t>
            </a:r>
            <a:r>
              <a:rPr lang="en-US"/>
              <a:t> </a:t>
            </a:r>
            <a:r>
              <a:rPr lang="en-US" err="1"/>
              <a:t>zugrundeliegendes</a:t>
            </a:r>
            <a:r>
              <a:rPr lang="en-US"/>
              <a:t> Problem, das </a:t>
            </a:r>
            <a:r>
              <a:rPr lang="en-US" err="1"/>
              <a:t>andere</a:t>
            </a:r>
            <a:r>
              <a:rPr lang="en-US"/>
              <a:t> </a:t>
            </a:r>
            <a:r>
              <a:rPr lang="en-US" err="1"/>
              <a:t>Herausforderungen</a:t>
            </a:r>
            <a:r>
              <a:rPr lang="en-US"/>
              <a:t> </a:t>
            </a:r>
            <a:r>
              <a:rPr lang="en-US" err="1"/>
              <a:t>beeinflusst</a:t>
            </a:r>
            <a:r>
              <a:rPr lang="en-US"/>
              <a:t>?</a:t>
            </a:r>
          </a:p>
          <a:p>
            <a:pPr marL="285750" indent="-285750">
              <a:buChar char="•"/>
            </a:pPr>
            <a:r>
              <a:rPr lang="en-US"/>
              <a:t>Für wen </a:t>
            </a:r>
            <a:r>
              <a:rPr lang="en-US" err="1"/>
              <a:t>lösen</a:t>
            </a:r>
            <a:r>
              <a:rPr lang="en-US"/>
              <a:t> </a:t>
            </a:r>
            <a:r>
              <a:rPr lang="en-US" err="1"/>
              <a:t>wir</a:t>
            </a:r>
            <a:r>
              <a:rPr lang="en-US"/>
              <a:t> das Problem </a:t>
            </a:r>
            <a:r>
              <a:rPr lang="en-US" err="1"/>
              <a:t>konkret</a:t>
            </a:r>
            <a:r>
              <a:rPr lang="en-US"/>
              <a:t>?</a:t>
            </a:r>
          </a:p>
          <a:p>
            <a:pPr marL="285750" indent="-285750">
              <a:buChar char="•"/>
            </a:pPr>
            <a:r>
              <a:rPr lang="en-US" err="1"/>
              <a:t>Wer</a:t>
            </a:r>
            <a:r>
              <a:rPr lang="en-US"/>
              <a:t> </a:t>
            </a:r>
            <a:r>
              <a:rPr lang="en-US" err="1"/>
              <a:t>ist</a:t>
            </a:r>
            <a:r>
              <a:rPr lang="en-US"/>
              <a:t> die </a:t>
            </a:r>
            <a:r>
              <a:rPr lang="en-US" err="1"/>
              <a:t>Hauptzielgruppe</a:t>
            </a:r>
            <a:r>
              <a:rPr lang="en-US"/>
              <a:t> und </a:t>
            </a:r>
            <a:r>
              <a:rPr lang="en-US" err="1"/>
              <a:t>welche</a:t>
            </a:r>
            <a:r>
              <a:rPr lang="en-US"/>
              <a:t> </a:t>
            </a:r>
            <a:r>
              <a:rPr lang="en-US" err="1"/>
              <a:t>spezifischen</a:t>
            </a:r>
            <a:r>
              <a:rPr lang="en-US"/>
              <a:t> </a:t>
            </a:r>
            <a:r>
              <a:rPr lang="en-US" err="1"/>
              <a:t>Eigenschaften</a:t>
            </a:r>
            <a:r>
              <a:rPr lang="en-US"/>
              <a:t> </a:t>
            </a:r>
            <a:r>
              <a:rPr lang="en-US" err="1"/>
              <a:t>oder</a:t>
            </a:r>
            <a:r>
              <a:rPr lang="en-US"/>
              <a:t> </a:t>
            </a:r>
            <a:r>
              <a:rPr lang="en-US" err="1"/>
              <a:t>Anforderungen</a:t>
            </a:r>
            <a:r>
              <a:rPr lang="en-US"/>
              <a:t> hat </a:t>
            </a:r>
            <a:r>
              <a:rPr lang="en-US" err="1"/>
              <a:t>sie</a:t>
            </a:r>
            <a:r>
              <a:rPr lang="en-US"/>
              <a:t>?</a:t>
            </a:r>
          </a:p>
          <a:p>
            <a:pPr marL="285750" indent="-285750">
              <a:buChar char="•"/>
            </a:pPr>
            <a:r>
              <a:rPr lang="en-US" err="1"/>
              <a:t>Welche</a:t>
            </a:r>
            <a:r>
              <a:rPr lang="en-US"/>
              <a:t> </a:t>
            </a:r>
            <a:r>
              <a:rPr lang="en-US" err="1"/>
              <a:t>überraschenden</a:t>
            </a:r>
            <a:r>
              <a:rPr lang="en-US"/>
              <a:t> </a:t>
            </a:r>
            <a:r>
              <a:rPr lang="en-US" err="1"/>
              <a:t>oder</a:t>
            </a:r>
            <a:r>
              <a:rPr lang="en-US"/>
              <a:t> </a:t>
            </a:r>
            <a:r>
              <a:rPr lang="en-US" err="1"/>
              <a:t>tieferen</a:t>
            </a:r>
            <a:r>
              <a:rPr lang="en-US"/>
              <a:t> </a:t>
            </a:r>
            <a:r>
              <a:rPr lang="en-US" err="1"/>
              <a:t>Erkenntnisse</a:t>
            </a:r>
            <a:r>
              <a:rPr lang="en-US"/>
              <a:t> </a:t>
            </a:r>
            <a:r>
              <a:rPr lang="en-US" err="1"/>
              <a:t>haben</a:t>
            </a:r>
            <a:r>
              <a:rPr lang="en-US"/>
              <a:t> </a:t>
            </a:r>
            <a:r>
              <a:rPr lang="en-US" err="1"/>
              <a:t>sich</a:t>
            </a:r>
            <a:r>
              <a:rPr lang="en-US"/>
              <a:t> in der </a:t>
            </a:r>
            <a:r>
              <a:rPr lang="en-US" err="1"/>
              <a:t>Einfühlungsphase</a:t>
            </a:r>
            <a:r>
              <a:rPr lang="en-US"/>
              <a:t> </a:t>
            </a:r>
            <a:r>
              <a:rPr lang="en-US" err="1"/>
              <a:t>ergeben</a:t>
            </a:r>
            <a:r>
              <a:rPr lang="en-US"/>
              <a:t>?</a:t>
            </a:r>
          </a:p>
          <a:p>
            <a:pPr marL="285750" indent="-285750">
              <a:buChar char="•"/>
            </a:pPr>
            <a:r>
              <a:rPr lang="en-US"/>
              <a:t>Wie </a:t>
            </a:r>
            <a:r>
              <a:rPr lang="en-US" err="1"/>
              <a:t>kann</a:t>
            </a:r>
            <a:r>
              <a:rPr lang="en-US"/>
              <a:t> </a:t>
            </a:r>
            <a:r>
              <a:rPr lang="en-US" err="1"/>
              <a:t>eine</a:t>
            </a:r>
            <a:r>
              <a:rPr lang="en-US"/>
              <a:t> </a:t>
            </a:r>
            <a:r>
              <a:rPr lang="en-US" err="1"/>
              <a:t>präzise</a:t>
            </a:r>
            <a:r>
              <a:rPr lang="en-US"/>
              <a:t>, </a:t>
            </a:r>
            <a:r>
              <a:rPr lang="en-US" err="1"/>
              <a:t>fokussierte</a:t>
            </a:r>
            <a:r>
              <a:rPr lang="en-US"/>
              <a:t> </a:t>
            </a:r>
            <a:r>
              <a:rPr lang="en-US" err="1"/>
              <a:t>Problemformulierung</a:t>
            </a:r>
            <a:r>
              <a:rPr lang="en-US"/>
              <a:t> </a:t>
            </a:r>
            <a:r>
              <a:rPr lang="en-US" err="1"/>
              <a:t>aussehen</a:t>
            </a:r>
            <a:r>
              <a:rPr lang="en-US"/>
              <a:t>?</a:t>
            </a:r>
          </a:p>
          <a:p>
            <a:pPr marL="285750" indent="-285750">
              <a:buChar char="•"/>
            </a:pPr>
            <a:r>
              <a:rPr lang="en-US" err="1"/>
              <a:t>Welche</a:t>
            </a:r>
            <a:r>
              <a:rPr lang="en-US"/>
              <a:t> </a:t>
            </a:r>
            <a:r>
              <a:rPr lang="en-US" err="1"/>
              <a:t>Auswirkungen</a:t>
            </a:r>
            <a:r>
              <a:rPr lang="en-US"/>
              <a:t> </a:t>
            </a:r>
            <a:r>
              <a:rPr lang="en-US" err="1"/>
              <a:t>hätte</a:t>
            </a:r>
            <a:r>
              <a:rPr lang="en-US"/>
              <a:t> </a:t>
            </a:r>
            <a:r>
              <a:rPr lang="en-US" err="1"/>
              <a:t>eine</a:t>
            </a:r>
            <a:r>
              <a:rPr lang="en-US"/>
              <a:t> </a:t>
            </a:r>
            <a:r>
              <a:rPr lang="en-US" err="1"/>
              <a:t>Lösung</a:t>
            </a:r>
            <a:r>
              <a:rPr lang="en-US"/>
              <a:t> auf </a:t>
            </a:r>
            <a:r>
              <a:rPr lang="en-US" err="1"/>
              <a:t>Nutzende</a:t>
            </a:r>
            <a:r>
              <a:rPr lang="en-US"/>
              <a:t> und </a:t>
            </a:r>
            <a:r>
              <a:rPr lang="en-US" err="1"/>
              <a:t>Organisation</a:t>
            </a:r>
            <a:r>
              <a:rPr lang="en-US"/>
              <a:t>?</a:t>
            </a:r>
          </a:p>
          <a:p>
            <a:pPr marL="285750" indent="-285750">
              <a:buChar char="•"/>
            </a:pPr>
            <a:r>
              <a:rPr lang="en-US"/>
              <a:t>Welcher </a:t>
            </a:r>
            <a:r>
              <a:rPr lang="en-US" err="1"/>
              <a:t>Aspekt</a:t>
            </a:r>
            <a:r>
              <a:rPr lang="en-US"/>
              <a:t> </a:t>
            </a:r>
            <a:r>
              <a:rPr lang="en-US" err="1"/>
              <a:t>besitzt</a:t>
            </a:r>
            <a:r>
              <a:rPr lang="en-US"/>
              <a:t> das </a:t>
            </a:r>
            <a:r>
              <a:rPr lang="en-US" err="1"/>
              <a:t>größte</a:t>
            </a:r>
            <a:r>
              <a:rPr lang="en-US"/>
              <a:t> </a:t>
            </a:r>
            <a:r>
              <a:rPr lang="en-US" err="1"/>
              <a:t>Potenzial</a:t>
            </a:r>
            <a:r>
              <a:rPr lang="en-US"/>
              <a:t> für </a:t>
            </a:r>
            <a:r>
              <a:rPr lang="en-US" err="1"/>
              <a:t>Erfolg</a:t>
            </a:r>
            <a:r>
              <a:rPr lang="en-US"/>
              <a:t> – </a:t>
            </a:r>
            <a:r>
              <a:rPr lang="en-US" err="1"/>
              <a:t>oder</a:t>
            </a:r>
            <a:r>
              <a:rPr lang="en-US"/>
              <a:t> für </a:t>
            </a:r>
            <a:r>
              <a:rPr lang="en-US" err="1"/>
              <a:t>Scheitern</a:t>
            </a:r>
            <a:r>
              <a:rPr lang="en-US"/>
              <a:t>?</a:t>
            </a:r>
          </a:p>
          <a:p>
            <a:pPr indent="0"/>
            <a:r>
              <a:rPr lang="en-US" err="1"/>
              <a:t>Diese</a:t>
            </a:r>
            <a:r>
              <a:rPr lang="en-US"/>
              <a:t> </a:t>
            </a:r>
            <a:r>
              <a:rPr lang="en-US" err="1"/>
              <a:t>Fragen</a:t>
            </a:r>
            <a:r>
              <a:rPr lang="en-US"/>
              <a:t> </a:t>
            </a:r>
            <a:r>
              <a:rPr lang="en-US" err="1"/>
              <a:t>unterstützen</a:t>
            </a:r>
            <a:r>
              <a:rPr lang="en-US"/>
              <a:t> die </a:t>
            </a:r>
            <a:r>
              <a:rPr lang="en-US" err="1"/>
              <a:t>konvergente</a:t>
            </a:r>
            <a:r>
              <a:rPr lang="en-US"/>
              <a:t> </a:t>
            </a:r>
            <a:r>
              <a:rPr lang="en-US" err="1"/>
              <a:t>Verdichtung</a:t>
            </a:r>
            <a:r>
              <a:rPr lang="en-US"/>
              <a:t>.</a:t>
            </a:r>
          </a:p>
          <a:p>
            <a:r>
              <a:rPr lang="en-US"/>
              <a:t> </a:t>
            </a:r>
          </a:p>
          <a:p>
            <a:r>
              <a:rPr lang="en-US" b="1"/>
              <a:t>Didaktische Funktion</a:t>
            </a:r>
            <a:endParaRPr lang="en-US"/>
          </a:p>
          <a:p>
            <a:pPr marL="285750" indent="-285750">
              <a:buChar char="•"/>
            </a:pPr>
            <a:r>
              <a:rPr lang="en-US" err="1"/>
              <a:t>Vermeidung</a:t>
            </a:r>
            <a:r>
              <a:rPr lang="en-US"/>
              <a:t> diffuser </a:t>
            </a:r>
            <a:r>
              <a:rPr lang="en-US" err="1"/>
              <a:t>Problemdefinitionen</a:t>
            </a:r>
          </a:p>
          <a:p>
            <a:pPr marL="285750" indent="-285750">
              <a:buChar char="•"/>
            </a:pPr>
            <a:r>
              <a:rPr lang="en-US" err="1"/>
              <a:t>Herstellung</a:t>
            </a:r>
            <a:r>
              <a:rPr lang="en-US"/>
              <a:t> </a:t>
            </a:r>
            <a:r>
              <a:rPr lang="en-US" err="1"/>
              <a:t>strategischer</a:t>
            </a:r>
            <a:r>
              <a:rPr lang="en-US"/>
              <a:t> </a:t>
            </a:r>
            <a:r>
              <a:rPr lang="en-US" err="1"/>
              <a:t>Klarheit</a:t>
            </a:r>
          </a:p>
          <a:p>
            <a:pPr marL="285750" indent="-285750">
              <a:buChar char="•"/>
            </a:pPr>
            <a:r>
              <a:rPr lang="en-US" err="1"/>
              <a:t>Vorbereitung</a:t>
            </a:r>
            <a:r>
              <a:rPr lang="en-US"/>
              <a:t> </a:t>
            </a:r>
            <a:r>
              <a:rPr lang="en-US" err="1"/>
              <a:t>einer</a:t>
            </a:r>
            <a:r>
              <a:rPr lang="en-US"/>
              <a:t> </a:t>
            </a:r>
            <a:r>
              <a:rPr lang="en-US" err="1"/>
              <a:t>präzisen</a:t>
            </a:r>
            <a:r>
              <a:rPr lang="en-US"/>
              <a:t> Design Challenge</a:t>
            </a:r>
          </a:p>
          <a:p>
            <a:pPr marL="285750" indent="-285750">
              <a:buChar char="•"/>
            </a:pPr>
            <a:r>
              <a:rPr lang="en-US" err="1"/>
              <a:t>Sicherung</a:t>
            </a:r>
            <a:r>
              <a:rPr lang="en-US"/>
              <a:t> der </a:t>
            </a:r>
            <a:r>
              <a:rPr lang="en-US" err="1"/>
              <a:t>Anschlussfähigkeit</a:t>
            </a:r>
            <a:r>
              <a:rPr lang="en-US"/>
              <a:t> an </a:t>
            </a:r>
            <a:r>
              <a:rPr lang="en-US" err="1"/>
              <a:t>kreative</a:t>
            </a:r>
            <a:r>
              <a:rPr lang="en-US"/>
              <a:t> </a:t>
            </a:r>
            <a:r>
              <a:rPr lang="en-US" err="1"/>
              <a:t>Lösungsfindung</a:t>
            </a:r>
          </a:p>
          <a:p>
            <a:pPr indent="0"/>
            <a:r>
              <a:rPr lang="en-US"/>
              <a:t>Eine </a:t>
            </a:r>
            <a:r>
              <a:rPr lang="en-US" err="1"/>
              <a:t>unklare</a:t>
            </a:r>
            <a:r>
              <a:rPr lang="en-US"/>
              <a:t> </a:t>
            </a:r>
            <a:r>
              <a:rPr lang="en-US" err="1"/>
              <a:t>Sichtweise</a:t>
            </a:r>
            <a:r>
              <a:rPr lang="en-US"/>
              <a:t> </a:t>
            </a:r>
            <a:r>
              <a:rPr lang="en-US" err="1"/>
              <a:t>führt</a:t>
            </a:r>
            <a:r>
              <a:rPr lang="en-US"/>
              <a:t> </a:t>
            </a:r>
            <a:r>
              <a:rPr lang="en-US" err="1"/>
              <a:t>zu</a:t>
            </a:r>
            <a:r>
              <a:rPr lang="en-US"/>
              <a:t> </a:t>
            </a:r>
            <a:r>
              <a:rPr lang="en-US" err="1"/>
              <a:t>unsystematischer</a:t>
            </a:r>
            <a:r>
              <a:rPr lang="en-US"/>
              <a:t> Ideation.</a:t>
            </a:r>
          </a:p>
          <a:p>
            <a:r>
              <a:rPr lang="en-US"/>
              <a:t> </a:t>
            </a:r>
          </a:p>
          <a:p>
            <a:r>
              <a:rPr lang="en-US" b="1"/>
              <a:t>Moderationshinweise für </a:t>
            </a:r>
            <a:r>
              <a:rPr lang="en-US" b="1" err="1"/>
              <a:t>Trainer:innen</a:t>
            </a:r>
            <a:endParaRPr lang="en-US" err="1"/>
          </a:p>
          <a:p>
            <a:r>
              <a:rPr lang="en-US"/>
              <a:t>Die </a:t>
            </a:r>
            <a:r>
              <a:rPr lang="en-US" err="1"/>
              <a:t>folgenden</a:t>
            </a:r>
            <a:r>
              <a:rPr lang="en-US"/>
              <a:t> </a:t>
            </a:r>
            <a:r>
              <a:rPr lang="en-US" err="1"/>
              <a:t>Hinweise</a:t>
            </a:r>
            <a:r>
              <a:rPr lang="en-US"/>
              <a:t> </a:t>
            </a:r>
            <a:r>
              <a:rPr lang="en-US" err="1"/>
              <a:t>bereiten</a:t>
            </a:r>
            <a:r>
              <a:rPr lang="en-US"/>
              <a:t> die </a:t>
            </a:r>
            <a:r>
              <a:rPr lang="en-US" err="1"/>
              <a:t>nächsten</a:t>
            </a:r>
            <a:r>
              <a:rPr lang="en-US"/>
              <a:t> </a:t>
            </a:r>
            <a:r>
              <a:rPr lang="en-US" err="1"/>
              <a:t>Folien</a:t>
            </a:r>
            <a:r>
              <a:rPr lang="en-US"/>
              <a:t>, </a:t>
            </a:r>
            <a:r>
              <a:rPr lang="en-US" err="1"/>
              <a:t>Vorlagen</a:t>
            </a:r>
            <a:r>
              <a:rPr lang="en-US"/>
              <a:t> und </a:t>
            </a:r>
            <a:r>
              <a:rPr lang="en-US" err="1"/>
              <a:t>Arbeitsblätter</a:t>
            </a:r>
            <a:r>
              <a:rPr lang="en-US"/>
              <a:t> </a:t>
            </a:r>
            <a:r>
              <a:rPr lang="en-US" err="1"/>
              <a:t>vor</a:t>
            </a:r>
            <a:r>
              <a:rPr lang="en-US"/>
              <a:t>.</a:t>
            </a:r>
          </a:p>
          <a:p>
            <a:r>
              <a:rPr lang="en-US" err="1"/>
              <a:t>Priorisierung</a:t>
            </a:r>
            <a:r>
              <a:rPr lang="en-US"/>
              <a:t> </a:t>
            </a:r>
            <a:r>
              <a:rPr lang="en-US" err="1"/>
              <a:t>einfordern</a:t>
            </a:r>
            <a:r>
              <a:rPr lang="en-US"/>
              <a:t>:</a:t>
            </a:r>
            <a:br>
              <a:rPr lang="en-US"/>
            </a:br>
            <a:r>
              <a:rPr lang="en-US"/>
              <a:t> </a:t>
            </a:r>
            <a:r>
              <a:rPr lang="en-US" err="1"/>
              <a:t>Fordern</a:t>
            </a:r>
            <a:r>
              <a:rPr lang="en-US"/>
              <a:t> Sie Gruppen auf, </a:t>
            </a:r>
            <a:r>
              <a:rPr lang="en-US" err="1"/>
              <a:t>sich</a:t>
            </a:r>
            <a:r>
              <a:rPr lang="en-US"/>
              <a:t> </a:t>
            </a:r>
            <a:r>
              <a:rPr lang="en-US" err="1"/>
              <a:t>bewusst</a:t>
            </a:r>
            <a:r>
              <a:rPr lang="en-US"/>
              <a:t> </a:t>
            </a:r>
            <a:r>
              <a:rPr lang="en-US" err="1"/>
              <a:t>gegen</a:t>
            </a:r>
            <a:r>
              <a:rPr lang="en-US"/>
              <a:t> </a:t>
            </a:r>
            <a:r>
              <a:rPr lang="en-US" err="1"/>
              <a:t>Alternativen</a:t>
            </a:r>
            <a:r>
              <a:rPr lang="en-US"/>
              <a:t> </a:t>
            </a:r>
            <a:r>
              <a:rPr lang="en-US" err="1"/>
              <a:t>zu</a:t>
            </a:r>
            <a:r>
              <a:rPr lang="en-US"/>
              <a:t> </a:t>
            </a:r>
            <a:r>
              <a:rPr lang="en-US" err="1"/>
              <a:t>entscheiden</a:t>
            </a:r>
            <a:r>
              <a:rPr lang="en-US"/>
              <a:t>.</a:t>
            </a:r>
          </a:p>
          <a:p>
            <a:r>
              <a:rPr lang="en-US"/>
              <a:t>Persona </a:t>
            </a:r>
            <a:r>
              <a:rPr lang="en-US" err="1"/>
              <a:t>konkretisieren</a:t>
            </a:r>
            <a:r>
              <a:rPr lang="en-US"/>
              <a:t>:</a:t>
            </a:r>
            <a:br>
              <a:rPr lang="en-US"/>
            </a:br>
            <a:r>
              <a:rPr lang="en-US"/>
              <a:t> Allgemeine </a:t>
            </a:r>
            <a:r>
              <a:rPr lang="en-US" err="1"/>
              <a:t>Zielgruppen</a:t>
            </a:r>
            <a:r>
              <a:rPr lang="en-US"/>
              <a:t> („KMU“, „</a:t>
            </a:r>
            <a:r>
              <a:rPr lang="en-US" err="1"/>
              <a:t>Studierende</a:t>
            </a:r>
            <a:r>
              <a:rPr lang="en-US"/>
              <a:t>“) </a:t>
            </a:r>
            <a:r>
              <a:rPr lang="en-US" err="1"/>
              <a:t>sind</a:t>
            </a:r>
            <a:r>
              <a:rPr lang="en-US"/>
              <a:t> </a:t>
            </a:r>
            <a:r>
              <a:rPr lang="en-US" err="1"/>
              <a:t>zu</a:t>
            </a:r>
            <a:r>
              <a:rPr lang="en-US"/>
              <a:t> </a:t>
            </a:r>
            <a:r>
              <a:rPr lang="en-US" err="1"/>
              <a:t>unscharf</a:t>
            </a:r>
            <a:r>
              <a:rPr lang="en-US"/>
              <a:t>. </a:t>
            </a:r>
            <a:r>
              <a:rPr lang="en-US" err="1"/>
              <a:t>Fragen</a:t>
            </a:r>
            <a:r>
              <a:rPr lang="en-US"/>
              <a:t> Sie </a:t>
            </a:r>
            <a:r>
              <a:rPr lang="en-US" err="1"/>
              <a:t>nach</a:t>
            </a:r>
            <a:r>
              <a:rPr lang="en-US"/>
              <a:t> </a:t>
            </a:r>
            <a:r>
              <a:rPr lang="en-US" err="1"/>
              <a:t>konkreten</a:t>
            </a:r>
            <a:r>
              <a:rPr lang="en-US"/>
              <a:t> </a:t>
            </a:r>
            <a:r>
              <a:rPr lang="en-US" err="1"/>
              <a:t>Eigenschaften</a:t>
            </a:r>
            <a:r>
              <a:rPr lang="en-US"/>
              <a:t> und </a:t>
            </a:r>
            <a:r>
              <a:rPr lang="en-US" err="1"/>
              <a:t>Kontexten</a:t>
            </a:r>
            <a:r>
              <a:rPr lang="en-US"/>
              <a:t>.</a:t>
            </a:r>
          </a:p>
          <a:p>
            <a:r>
              <a:rPr lang="en-US" err="1"/>
              <a:t>Sprachliche</a:t>
            </a:r>
            <a:r>
              <a:rPr lang="en-US"/>
              <a:t> </a:t>
            </a:r>
            <a:r>
              <a:rPr lang="en-US" err="1"/>
              <a:t>Präzision</a:t>
            </a:r>
            <a:r>
              <a:rPr lang="en-US"/>
              <a:t> </a:t>
            </a:r>
            <a:r>
              <a:rPr lang="en-US" err="1"/>
              <a:t>prüfen</a:t>
            </a:r>
            <a:r>
              <a:rPr lang="en-US"/>
              <a:t>:</a:t>
            </a:r>
            <a:br>
              <a:rPr lang="en-US"/>
            </a:br>
            <a:r>
              <a:rPr lang="en-US"/>
              <a:t> </a:t>
            </a:r>
            <a:r>
              <a:rPr lang="en-US" err="1"/>
              <a:t>Ist</a:t>
            </a:r>
            <a:r>
              <a:rPr lang="en-US"/>
              <a:t> die </a:t>
            </a:r>
            <a:r>
              <a:rPr lang="en-US" err="1"/>
              <a:t>Problemformulierung</a:t>
            </a:r>
            <a:r>
              <a:rPr lang="en-US"/>
              <a:t> </a:t>
            </a:r>
            <a:r>
              <a:rPr lang="en-US" err="1"/>
              <a:t>spezifisch</a:t>
            </a:r>
            <a:r>
              <a:rPr lang="en-US"/>
              <a:t>, </a:t>
            </a:r>
            <a:r>
              <a:rPr lang="en-US" err="1"/>
              <a:t>adressatenbezogen</a:t>
            </a:r>
            <a:r>
              <a:rPr lang="en-US"/>
              <a:t> und </a:t>
            </a:r>
            <a:r>
              <a:rPr lang="en-US" err="1"/>
              <a:t>handlungsleitend</a:t>
            </a:r>
            <a:r>
              <a:rPr lang="en-US"/>
              <a:t>?</a:t>
            </a:r>
          </a:p>
          <a:p>
            <a:r>
              <a:rPr lang="en-US" err="1"/>
              <a:t>Überleitung</a:t>
            </a:r>
            <a:r>
              <a:rPr lang="en-US"/>
              <a:t> </a:t>
            </a:r>
            <a:r>
              <a:rPr lang="en-US" err="1"/>
              <a:t>setzen</a:t>
            </a:r>
            <a:r>
              <a:rPr lang="en-US"/>
              <a:t>:</a:t>
            </a:r>
            <a:br>
              <a:rPr lang="en-US"/>
            </a:br>
            <a:r>
              <a:rPr lang="en-US"/>
              <a:t>Machen Sie </a:t>
            </a:r>
            <a:r>
              <a:rPr lang="en-US" err="1"/>
              <a:t>deutlich</a:t>
            </a:r>
            <a:r>
              <a:rPr lang="en-US"/>
              <a:t>, </a:t>
            </a:r>
            <a:r>
              <a:rPr lang="en-US" err="1"/>
              <a:t>dass</a:t>
            </a:r>
            <a:r>
              <a:rPr lang="en-US"/>
              <a:t> </a:t>
            </a:r>
            <a:r>
              <a:rPr lang="en-US" err="1"/>
              <a:t>aus</a:t>
            </a:r>
            <a:r>
              <a:rPr lang="en-US"/>
              <a:t> </a:t>
            </a:r>
            <a:r>
              <a:rPr lang="en-US" err="1"/>
              <a:t>dieser</a:t>
            </a:r>
            <a:r>
              <a:rPr lang="en-US"/>
              <a:t> </a:t>
            </a:r>
            <a:r>
              <a:rPr lang="en-US" err="1"/>
              <a:t>definierten</a:t>
            </a:r>
            <a:r>
              <a:rPr lang="en-US"/>
              <a:t> </a:t>
            </a:r>
            <a:r>
              <a:rPr lang="en-US" err="1"/>
              <a:t>Sichtweise</a:t>
            </a:r>
            <a:r>
              <a:rPr lang="en-US"/>
              <a:t> nun die Design Challenge </a:t>
            </a:r>
            <a:r>
              <a:rPr lang="en-US" err="1"/>
              <a:t>abgeleitet</a:t>
            </a:r>
            <a:r>
              <a:rPr lang="en-US"/>
              <a:t> </a:t>
            </a:r>
            <a:r>
              <a:rPr lang="en-US" err="1"/>
              <a:t>wird</a:t>
            </a:r>
            <a:r>
              <a:rPr lang="en-US"/>
              <a:t>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494259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de-DE" b="1"/>
              <a:t>Handout Ganzheitliches Problemverständnis durch Perspektivwechsel</a:t>
            </a:r>
            <a:endParaRPr lang="en-US"/>
          </a:p>
          <a:p>
            <a:pPr>
              <a:defRPr/>
            </a:pPr>
            <a:r>
              <a:rPr lang="de-DE"/>
              <a:t>Diese Folie verweist auf ein begleitendes Arbeitsblatt, das die systematische Verdichtung des Problemraums unterstützt.</a:t>
            </a:r>
          </a:p>
          <a:p>
            <a:pPr>
              <a:defRPr/>
            </a:pPr>
            <a:endParaRPr lang="de-DE" dirty="0"/>
          </a:p>
          <a:p>
            <a:pPr>
              <a:defRPr/>
            </a:pPr>
            <a:r>
              <a:rPr lang="de-DE"/>
              <a:t>Es verbindet drei zentrale Instrumente des Design </a:t>
            </a:r>
            <a:r>
              <a:rPr lang="de-DE" err="1"/>
              <a:t>Thinking</a:t>
            </a:r>
            <a:r>
              <a:rPr lang="de-DE" dirty="0"/>
              <a:t>: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de-DE" dirty="0"/>
              <a:t>Point-</a:t>
            </a:r>
            <a:r>
              <a:rPr lang="de-DE" dirty="0" err="1"/>
              <a:t>of</a:t>
            </a:r>
            <a:r>
              <a:rPr lang="de-DE" dirty="0"/>
              <a:t>-View-Statement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de-DE"/>
              <a:t>How-Might-</a:t>
            </a:r>
            <a:r>
              <a:rPr lang="de-DE" err="1"/>
              <a:t>We</a:t>
            </a:r>
            <a:r>
              <a:rPr lang="de-DE"/>
              <a:t>-Fragen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de-DE" err="1"/>
              <a:t>SMARTe</a:t>
            </a:r>
            <a:r>
              <a:rPr lang="de-DE" dirty="0"/>
              <a:t> Ziele</a:t>
            </a:r>
            <a:endParaRPr lang="de-DE">
              <a:ea typeface="Calibri" panose="020F0502020204030204"/>
              <a:cs typeface="Calibri" panose="020F0502020204030204"/>
            </a:endParaRPr>
          </a:p>
          <a:p>
            <a:pPr>
              <a:defRPr/>
            </a:pPr>
            <a:r>
              <a:rPr lang="de-DE"/>
              <a:t>Das Handout führt von einem empathischen Problemverständnis zu einer strategisch belastbaren Zieldefinition.</a:t>
            </a:r>
          </a:p>
          <a:p>
            <a:pPr>
              <a:defRPr/>
            </a:pPr>
            <a:endParaRPr lang="de-DE" b="1" dirty="0"/>
          </a:p>
          <a:p>
            <a:pPr>
              <a:defRPr/>
            </a:pPr>
            <a:r>
              <a:rPr lang="de-DE" b="1"/>
              <a:t>Ziel des Handouts</a:t>
            </a:r>
            <a:endParaRPr lang="de-DE">
              <a:ea typeface="Calibri"/>
              <a:cs typeface="Calibri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de-DE"/>
              <a:t>Präzise Problemformulierungen entwickeln</a:t>
            </a:r>
            <a:endParaRPr lang="de-DE">
              <a:ea typeface="Calibri" panose="020F0502020204030204"/>
              <a:cs typeface="Calibri" panose="020F0502020204030204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de-DE"/>
              <a:t>Perspektiven systematisch verdichten</a:t>
            </a:r>
            <a:endParaRPr lang="de-DE">
              <a:ea typeface="Calibri" panose="020F0502020204030204"/>
              <a:cs typeface="Calibri" panose="020F0502020204030204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de-DE"/>
              <a:t>Kreative Möglichkeitsräume eröffnen</a:t>
            </a:r>
            <a:endParaRPr lang="de-DE">
              <a:ea typeface="Calibri" panose="020F0502020204030204"/>
              <a:cs typeface="Calibri" panose="020F0502020204030204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de-DE"/>
              <a:t>Explorative Fragen in verbindliche Ziele überführen</a:t>
            </a:r>
            <a:endParaRPr lang="de-DE">
              <a:ea typeface="Calibri" panose="020F0502020204030204"/>
              <a:cs typeface="Calibri" panose="020F0502020204030204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de-DE"/>
              <a:t>Grundlage für anschließende Ideation schaffen</a:t>
            </a:r>
            <a:endParaRPr lang="de-DE">
              <a:ea typeface="Calibri" panose="020F0502020204030204"/>
              <a:cs typeface="Calibri" panose="020F0502020204030204"/>
            </a:endParaRPr>
          </a:p>
          <a:p>
            <a:pPr>
              <a:defRPr/>
            </a:pPr>
            <a:r>
              <a:rPr lang="de-DE"/>
              <a:t>Das Arbeitsblatt ermöglicht einen strukturierten Perspektivwechsel:</a:t>
            </a:r>
            <a:br>
              <a:rPr lang="de-DE" dirty="0">
                <a:cs typeface="+mn-lt"/>
              </a:rPr>
            </a:br>
            <a:r>
              <a:rPr lang="de-DE"/>
              <a:t>von Beobachtung → zu Fokussierung → zu strategischer Handlungsorientierung.</a:t>
            </a:r>
          </a:p>
          <a:p>
            <a:pPr>
              <a:defRPr/>
            </a:pPr>
            <a:endParaRPr lang="de-DE" b="1" dirty="0"/>
          </a:p>
          <a:p>
            <a:pPr>
              <a:defRPr/>
            </a:pPr>
            <a:r>
              <a:rPr lang="de-DE" b="1"/>
              <a:t>Didaktischer Kontext im Design </a:t>
            </a:r>
            <a:r>
              <a:rPr lang="de-DE" b="1" err="1"/>
              <a:t>Thinking</a:t>
            </a:r>
            <a:r>
              <a:rPr lang="de-DE" b="1" dirty="0"/>
              <a:t> Prozess</a:t>
            </a:r>
            <a:endParaRPr lang="de-DE" dirty="0">
              <a:ea typeface="Calibri"/>
              <a:cs typeface="Calibri"/>
            </a:endParaRPr>
          </a:p>
          <a:p>
            <a:pPr>
              <a:defRPr/>
            </a:pPr>
            <a:r>
              <a:rPr lang="de-DE"/>
              <a:t>Das Handout markiert den Übergang: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de-DE"/>
              <a:t>vom divergenten Problemverständnis</a:t>
            </a:r>
            <a:endParaRPr lang="de-DE">
              <a:ea typeface="Calibri" panose="020F0502020204030204"/>
              <a:cs typeface="Calibri" panose="020F0502020204030204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de-DE"/>
              <a:t>zur konvergenten Problemdefinition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de-DE"/>
              <a:t>und weiter zur lösungsorientierten Operationalisierung</a:t>
            </a:r>
            <a:endParaRPr lang="de-DE">
              <a:ea typeface="Calibri" panose="020F0502020204030204"/>
              <a:cs typeface="Calibri" panose="020F0502020204030204"/>
            </a:endParaRPr>
          </a:p>
          <a:p>
            <a:pPr>
              <a:defRPr/>
            </a:pPr>
            <a:r>
              <a:rPr lang="de-DE"/>
              <a:t>Es sichert die Anschlussfähigkeit zwischen:</a:t>
            </a:r>
          </a:p>
          <a:p>
            <a:pPr>
              <a:defRPr/>
            </a:pPr>
            <a:r>
              <a:rPr lang="de-DE" dirty="0" err="1"/>
              <a:t>Empathize</a:t>
            </a:r>
            <a:r>
              <a:rPr lang="de-DE" dirty="0"/>
              <a:t> → </a:t>
            </a:r>
            <a:r>
              <a:rPr lang="de-DE" dirty="0" err="1"/>
              <a:t>Define</a:t>
            </a:r>
            <a:r>
              <a:rPr lang="de-DE" dirty="0"/>
              <a:t> → </a:t>
            </a:r>
            <a:r>
              <a:rPr lang="de-DE" dirty="0" err="1"/>
              <a:t>Ideate</a:t>
            </a:r>
            <a:endParaRPr lang="de-DE" dirty="0" err="1">
              <a:ea typeface="Calibri"/>
              <a:cs typeface="Calibri"/>
            </a:endParaRPr>
          </a:p>
          <a:p>
            <a:pPr>
              <a:defRPr/>
            </a:pPr>
            <a:r>
              <a:rPr lang="de-DE"/>
              <a:t>Damit wird verhindert, dass Ideation ohne strategische Grundlage erfolgt.</a:t>
            </a:r>
          </a:p>
          <a:p>
            <a:pPr>
              <a:defRPr/>
            </a:pPr>
            <a:endParaRPr lang="de-DE" b="1" dirty="0"/>
          </a:p>
          <a:p>
            <a:pPr>
              <a:defRPr/>
            </a:pPr>
            <a:r>
              <a:rPr lang="de-DE" b="1"/>
              <a:t>Inhalte des Handouts (Arbeitsstruktur)</a:t>
            </a:r>
            <a:endParaRPr lang="de-DE">
              <a:ea typeface="Calibri"/>
              <a:cs typeface="Calibri"/>
            </a:endParaRPr>
          </a:p>
          <a:p>
            <a:pPr>
              <a:defRPr/>
            </a:pPr>
            <a:r>
              <a:rPr lang="de-DE" dirty="0"/>
              <a:t>1. Point-</a:t>
            </a:r>
            <a:r>
              <a:rPr lang="de-DE" dirty="0" err="1"/>
              <a:t>of</a:t>
            </a:r>
            <a:r>
              <a:rPr lang="de-DE" dirty="0"/>
              <a:t>-View-Statement (</a:t>
            </a:r>
            <a:r>
              <a:rPr lang="de-DE" dirty="0" err="1"/>
              <a:t>PoV</a:t>
            </a:r>
            <a:r>
              <a:rPr lang="de-DE" dirty="0"/>
              <a:t>)</a:t>
            </a:r>
            <a:endParaRPr lang="de-DE" dirty="0">
              <a:ea typeface="Calibri" panose="020F0502020204030204"/>
              <a:cs typeface="Calibri" panose="020F0502020204030204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de-DE"/>
              <a:t>Beschreibung der Bedürfnisse einer klar definierten Zielgruppe</a:t>
            </a:r>
            <a:endParaRPr lang="de-DE">
              <a:ea typeface="Calibri" panose="020F0502020204030204"/>
              <a:cs typeface="Calibri" panose="020F0502020204030204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de-DE"/>
              <a:t>Ableitung aus Beobachtungen und Analyse</a:t>
            </a:r>
            <a:endParaRPr lang="de-DE">
              <a:ea typeface="Calibri" panose="020F0502020204030204"/>
              <a:cs typeface="Calibri" panose="020F0502020204030204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de-DE"/>
              <a:t>Struktur:</a:t>
            </a:r>
            <a:br>
              <a:rPr lang="de-DE" dirty="0">
                <a:cs typeface="+mn-lt"/>
              </a:rPr>
            </a:br>
            <a:r>
              <a:rPr lang="de-DE"/>
              <a:t>“[Person / Zielgruppe] braucht eine Möglichkeit/einen Weg,</a:t>
            </a:r>
            <a:br>
              <a:rPr lang="de-DE" dirty="0">
                <a:cs typeface="+mn-lt"/>
              </a:rPr>
            </a:br>
            <a:r>
              <a:rPr lang="de-DE"/>
              <a:t>[Bedürfnis oder Ziel],</a:t>
            </a:r>
            <a:br>
              <a:rPr lang="de-DE" dirty="0">
                <a:cs typeface="+mn-lt"/>
              </a:rPr>
            </a:br>
            <a:r>
              <a:rPr lang="de-DE"/>
              <a:t>weil [Einsicht / Herausforderung].”</a:t>
            </a:r>
            <a:endParaRPr lang="de-DE">
              <a:ea typeface="Calibri" panose="020F0502020204030204"/>
              <a:cs typeface="Calibri" panose="020F0502020204030204"/>
            </a:endParaRPr>
          </a:p>
          <a:p>
            <a:pPr>
              <a:defRPr/>
            </a:pPr>
            <a:r>
              <a:rPr lang="de-DE"/>
              <a:t>Funktion:</a:t>
            </a:r>
            <a:br>
              <a:rPr lang="de-DE" dirty="0">
                <a:cs typeface="+mn-lt"/>
              </a:rPr>
            </a:br>
            <a:r>
              <a:rPr lang="de-DE"/>
              <a:t>Reduktion von Komplexität durch Fokussierung.</a:t>
            </a:r>
          </a:p>
          <a:p>
            <a:pPr>
              <a:defRPr/>
            </a:pPr>
            <a:endParaRPr lang="de-DE" dirty="0"/>
          </a:p>
          <a:p>
            <a:pPr>
              <a:defRPr/>
            </a:pPr>
            <a:r>
              <a:rPr lang="de-DE" dirty="0"/>
              <a:t>2. How-Might-</a:t>
            </a:r>
            <a:r>
              <a:rPr lang="de-DE" dirty="0" err="1"/>
              <a:t>We</a:t>
            </a:r>
            <a:r>
              <a:rPr lang="de-DE" dirty="0"/>
              <a:t>-Fragen (HMW)</a:t>
            </a:r>
            <a:endParaRPr lang="de-DE" dirty="0">
              <a:ea typeface="Calibri" panose="020F0502020204030204"/>
              <a:cs typeface="Calibri" panose="020F0502020204030204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de-DE" dirty="0"/>
              <a:t>Übersetzen des </a:t>
            </a:r>
            <a:r>
              <a:rPr lang="de-DE" dirty="0" err="1"/>
              <a:t>PoV</a:t>
            </a:r>
            <a:r>
              <a:rPr lang="de-DE" dirty="0"/>
              <a:t> in kreative Möglichkeitsräume</a:t>
            </a:r>
            <a:endParaRPr lang="de-DE" dirty="0">
              <a:ea typeface="Calibri" panose="020F0502020204030204"/>
              <a:cs typeface="Calibri" panose="020F0502020204030204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de-DE"/>
              <a:t>Offen formuliert, nicht lösungsimplizierend</a:t>
            </a:r>
            <a:endParaRPr lang="de-DE">
              <a:ea typeface="Calibri" panose="020F0502020204030204"/>
              <a:cs typeface="Calibri" panose="020F0502020204030204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de-DE"/>
              <a:t>Struktur:</a:t>
            </a:r>
            <a:br>
              <a:rPr lang="de-DE" dirty="0">
                <a:cs typeface="+mn-lt"/>
              </a:rPr>
            </a:br>
            <a:r>
              <a:rPr lang="de-DE"/>
              <a:t> “Wie können wir [Zielgruppe] helfen,</a:t>
            </a:r>
            <a:br>
              <a:rPr lang="de-DE" dirty="0">
                <a:cs typeface="+mn-lt"/>
              </a:rPr>
            </a:br>
            <a:r>
              <a:rPr lang="de-DE"/>
              <a:t> [Bedarf / Ziel],</a:t>
            </a:r>
            <a:br>
              <a:rPr lang="de-DE" dirty="0">
                <a:cs typeface="+mn-lt"/>
              </a:rPr>
            </a:br>
            <a:r>
              <a:rPr lang="de-DE"/>
              <a:t> obwohl / trotz / da / weil / jedoch</a:t>
            </a:r>
            <a:br>
              <a:rPr lang="de-DE" dirty="0">
                <a:cs typeface="+mn-lt"/>
              </a:rPr>
            </a:br>
            <a:r>
              <a:rPr lang="de-DE"/>
              <a:t> [Kontext / limitierende Faktoren] bestehen?”</a:t>
            </a:r>
            <a:endParaRPr lang="de-DE">
              <a:ea typeface="Calibri" panose="020F0502020204030204"/>
              <a:cs typeface="Calibri" panose="020F0502020204030204"/>
            </a:endParaRPr>
          </a:p>
          <a:p>
            <a:pPr>
              <a:defRPr/>
            </a:pPr>
            <a:r>
              <a:rPr lang="de-DE"/>
              <a:t>Funktion:</a:t>
            </a:r>
            <a:br>
              <a:rPr lang="de-DE" dirty="0">
                <a:cs typeface="+mn-lt"/>
              </a:rPr>
            </a:br>
            <a:r>
              <a:rPr lang="de-DE"/>
              <a:t>Öffnung des Lösungsraums bei gleichzeitiger Problemfokussierung.</a:t>
            </a:r>
          </a:p>
          <a:p>
            <a:pPr>
              <a:defRPr/>
            </a:pPr>
            <a:endParaRPr lang="de-DE" dirty="0"/>
          </a:p>
          <a:p>
            <a:pPr>
              <a:defRPr/>
            </a:pPr>
            <a:r>
              <a:rPr lang="de-DE" dirty="0"/>
              <a:t>3. </a:t>
            </a:r>
            <a:r>
              <a:rPr lang="de-DE" dirty="0" err="1"/>
              <a:t>SMARTe</a:t>
            </a:r>
            <a:r>
              <a:rPr lang="de-DE" dirty="0"/>
              <a:t> Ziele</a:t>
            </a:r>
            <a:endParaRPr lang="de-DE">
              <a:ea typeface="Calibri" panose="020F0502020204030204"/>
              <a:cs typeface="Calibri" panose="020F0502020204030204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de-DE"/>
              <a:t>Überführung explorativer Fragen in verbindliche Handlungsziele</a:t>
            </a:r>
            <a:endParaRPr lang="de-DE">
              <a:ea typeface="Calibri" panose="020F0502020204030204"/>
              <a:cs typeface="Calibri" panose="020F0502020204030204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de-DE"/>
              <a:t>Kriterien:</a:t>
            </a:r>
            <a:br>
              <a:rPr lang="de-DE" dirty="0">
                <a:cs typeface="+mn-lt"/>
              </a:rPr>
            </a:br>
            <a:r>
              <a:rPr lang="de-DE"/>
              <a:t> Spezifisch</a:t>
            </a:r>
            <a:br>
              <a:rPr lang="de-DE" dirty="0">
                <a:cs typeface="+mn-lt"/>
              </a:rPr>
            </a:br>
            <a:r>
              <a:rPr lang="de-DE"/>
              <a:t> Messbar</a:t>
            </a:r>
            <a:br>
              <a:rPr lang="de-DE" dirty="0">
                <a:cs typeface="+mn-lt"/>
              </a:rPr>
            </a:br>
            <a:r>
              <a:rPr lang="de-DE"/>
              <a:t> Erreichbar</a:t>
            </a:r>
            <a:br>
              <a:rPr lang="de-DE" dirty="0">
                <a:cs typeface="+mn-lt"/>
              </a:rPr>
            </a:br>
            <a:r>
              <a:rPr lang="de-DE"/>
              <a:t> Relevant</a:t>
            </a:r>
            <a:br>
              <a:rPr lang="de-DE" dirty="0">
                <a:cs typeface="+mn-lt"/>
              </a:rPr>
            </a:br>
            <a:r>
              <a:rPr lang="de-DE"/>
              <a:t> Terminiert</a:t>
            </a:r>
            <a:endParaRPr lang="de-DE">
              <a:ea typeface="Calibri" panose="020F0502020204030204"/>
              <a:cs typeface="Calibri" panose="020F0502020204030204"/>
            </a:endParaRPr>
          </a:p>
          <a:p>
            <a:pPr>
              <a:defRPr/>
            </a:pPr>
            <a:r>
              <a:rPr lang="de-DE"/>
              <a:t>Funktion:</a:t>
            </a:r>
            <a:br>
              <a:rPr lang="de-DE" dirty="0">
                <a:cs typeface="+mn-lt"/>
              </a:rPr>
            </a:br>
            <a:r>
              <a:rPr lang="de-DE"/>
              <a:t>Strategische Operationalisierung der identifizierten Herausforderung.</a:t>
            </a:r>
          </a:p>
          <a:p>
            <a:pPr>
              <a:defRPr/>
            </a:pPr>
            <a:endParaRPr lang="de-DE" b="1" dirty="0"/>
          </a:p>
          <a:p>
            <a:pPr>
              <a:defRPr/>
            </a:pPr>
            <a:r>
              <a:rPr lang="de-DE" b="1"/>
              <a:t>Didaktische Funktion der Folie</a:t>
            </a:r>
            <a:endParaRPr lang="de-DE">
              <a:ea typeface="Calibri"/>
              <a:cs typeface="Calibri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de-DE"/>
              <a:t>Sicherung eines ganzheitlichen Problemverständnisses</a:t>
            </a:r>
            <a:endParaRPr lang="de-DE">
              <a:ea typeface="Calibri" panose="020F0502020204030204"/>
              <a:cs typeface="Calibri" panose="020F0502020204030204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de-DE"/>
              <a:t>Vermeidung diffuser Ideation</a:t>
            </a:r>
            <a:endParaRPr lang="de-DE">
              <a:ea typeface="Calibri" panose="020F0502020204030204"/>
              <a:cs typeface="Calibri" panose="020F0502020204030204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de-DE"/>
              <a:t>Verbindung von Empathie, Kreativität und Umsetzbarkeit</a:t>
            </a:r>
            <a:endParaRPr lang="de-DE">
              <a:ea typeface="Calibri" panose="020F0502020204030204"/>
              <a:cs typeface="Calibri" panose="020F0502020204030204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de-DE"/>
              <a:t>Förderung hypothesenbasierter und evidenzorientierter Zieldefinition</a:t>
            </a:r>
            <a:endParaRPr lang="de-DE">
              <a:ea typeface="Calibri" panose="020F0502020204030204"/>
              <a:cs typeface="Calibri" panose="020F0502020204030204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de-DE"/>
              <a:t>Schaffung einer belastbaren Grundlage für strategische Planung</a:t>
            </a:r>
            <a:endParaRPr lang="de-DE">
              <a:ea typeface="Calibri" panose="020F0502020204030204"/>
              <a:cs typeface="Calibri" panose="020F0502020204030204"/>
            </a:endParaRPr>
          </a:p>
          <a:p>
            <a:pPr>
              <a:defRPr/>
            </a:pPr>
            <a:r>
              <a:rPr lang="de-DE"/>
              <a:t>Das Handout verhindert vorschnelle Maßnahmenlogik und stärkt analytische Präzision.</a:t>
            </a:r>
          </a:p>
          <a:p>
            <a:pPr>
              <a:defRPr/>
            </a:pPr>
            <a:endParaRPr lang="de-DE" b="1" dirty="0"/>
          </a:p>
          <a:p>
            <a:pPr>
              <a:defRPr/>
            </a:pPr>
            <a:r>
              <a:rPr lang="de-DE" b="1" dirty="0"/>
              <a:t>Moderationshinweise für </a:t>
            </a:r>
            <a:r>
              <a:rPr lang="de-DE" b="1" dirty="0" err="1"/>
              <a:t>Trainer:innen</a:t>
            </a:r>
            <a:endParaRPr lang="de-DE" dirty="0" err="1">
              <a:ea typeface="Calibri"/>
              <a:cs typeface="Calibri"/>
            </a:endParaRPr>
          </a:p>
          <a:p>
            <a:pPr>
              <a:defRPr/>
            </a:pPr>
            <a:r>
              <a:rPr lang="de-DE" dirty="0"/>
              <a:t>Konsistenz prüfen:</a:t>
            </a:r>
            <a:br>
              <a:rPr lang="de-DE" dirty="0">
                <a:cs typeface="+mn-lt"/>
              </a:rPr>
            </a:br>
            <a:r>
              <a:rPr lang="de-DE" dirty="0"/>
              <a:t>Lassen Sie Gruppen </a:t>
            </a:r>
            <a:r>
              <a:rPr lang="de-DE" dirty="0" err="1"/>
              <a:t>PoV</a:t>
            </a:r>
            <a:r>
              <a:rPr lang="de-DE" dirty="0"/>
              <a:t>, HMW und </a:t>
            </a:r>
            <a:r>
              <a:rPr lang="de-DE" dirty="0" err="1"/>
              <a:t>SMARTe</a:t>
            </a:r>
            <a:r>
              <a:rPr lang="de-DE" dirty="0"/>
              <a:t> Ziele auf inhaltliche Stringenz überprüfen.</a:t>
            </a:r>
            <a:endParaRPr lang="de-DE" dirty="0">
              <a:ea typeface="Calibri"/>
              <a:cs typeface="Calibri"/>
            </a:endParaRPr>
          </a:p>
          <a:p>
            <a:pPr>
              <a:defRPr/>
            </a:pPr>
            <a:r>
              <a:rPr lang="de-DE"/>
              <a:t>Fokus erzwingen:</a:t>
            </a:r>
            <a:br>
              <a:rPr lang="de-DE" dirty="0">
                <a:cs typeface="+mn-lt"/>
              </a:rPr>
            </a:br>
            <a:r>
              <a:rPr lang="de-DE"/>
              <a:t>Nicht mehrere konkurrierende Probleme parallel bearbeiten.</a:t>
            </a:r>
          </a:p>
          <a:p>
            <a:pPr>
              <a:defRPr/>
            </a:pPr>
            <a:r>
              <a:rPr lang="de-DE"/>
              <a:t>Lösungsimplikationen vermeiden:</a:t>
            </a:r>
            <a:br>
              <a:rPr lang="de-DE" dirty="0">
                <a:cs typeface="+mn-lt"/>
              </a:rPr>
            </a:br>
            <a:r>
              <a:rPr lang="de-DE"/>
              <a:t>HMW-Fragen dürfen keine versteckten Maßnahmen enthalten.</a:t>
            </a:r>
          </a:p>
          <a:p>
            <a:pPr>
              <a:defRPr/>
            </a:pPr>
            <a:r>
              <a:rPr lang="de-DE"/>
              <a:t>SMART nicht mechanisch anwenden:</a:t>
            </a:r>
            <a:br>
              <a:rPr lang="de-DE" dirty="0">
                <a:cs typeface="+mn-lt"/>
              </a:rPr>
            </a:br>
            <a:r>
              <a:rPr lang="de-DE"/>
              <a:t>Ziele müssen strategisch sinnvoll sein, nicht nur formal korrekt.</a:t>
            </a:r>
          </a:p>
          <a:p>
            <a:pPr>
              <a:defRPr/>
            </a:pPr>
            <a:r>
              <a:rPr lang="de-DE"/>
              <a:t>Transferperspektive betonen:</a:t>
            </a:r>
            <a:br>
              <a:rPr lang="de-DE" dirty="0">
                <a:cs typeface="+mn-lt"/>
              </a:rPr>
            </a:br>
            <a:r>
              <a:rPr lang="de-DE"/>
              <a:t>Fragen Sie: „Ist dieses Ziel realistisch anschlussfähig an Ihren organisationalen Kontext?“</a:t>
            </a:r>
          </a:p>
          <a:p>
            <a:pPr>
              <a:defRPr/>
            </a:pP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357648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/>
              <a:t>Point-of-View-Statement (PoV-Statement)</a:t>
            </a:r>
            <a:endParaRPr lang="en-US"/>
          </a:p>
          <a:p>
            <a:r>
              <a:rPr lang="en-US"/>
              <a:t>Mit dem Point-of-View-Statement </a:t>
            </a:r>
            <a:r>
              <a:rPr lang="en-US" err="1"/>
              <a:t>wird</a:t>
            </a:r>
            <a:r>
              <a:rPr lang="en-US"/>
              <a:t> die </a:t>
            </a:r>
            <a:r>
              <a:rPr lang="en-US" err="1"/>
              <a:t>zuvor</a:t>
            </a:r>
            <a:r>
              <a:rPr lang="en-US"/>
              <a:t> </a:t>
            </a:r>
            <a:r>
              <a:rPr lang="en-US" err="1"/>
              <a:t>entwickelte</a:t>
            </a:r>
            <a:r>
              <a:rPr lang="en-US"/>
              <a:t> Persona in </a:t>
            </a:r>
            <a:r>
              <a:rPr lang="en-US" err="1"/>
              <a:t>eine</a:t>
            </a:r>
            <a:r>
              <a:rPr lang="en-US"/>
              <a:t> </a:t>
            </a:r>
            <a:r>
              <a:rPr lang="en-US" b="1" err="1"/>
              <a:t>präzise</a:t>
            </a:r>
            <a:r>
              <a:rPr lang="en-US" b="1"/>
              <a:t>, </a:t>
            </a:r>
            <a:r>
              <a:rPr lang="en-US" b="1" err="1"/>
              <a:t>handlungsleitende</a:t>
            </a:r>
            <a:r>
              <a:rPr lang="en-US" b="1"/>
              <a:t> </a:t>
            </a:r>
            <a:r>
              <a:rPr lang="en-US" b="1" err="1"/>
              <a:t>Problemformulierung</a:t>
            </a:r>
            <a:r>
              <a:rPr lang="en-US"/>
              <a:t> </a:t>
            </a:r>
            <a:r>
              <a:rPr lang="en-US" err="1"/>
              <a:t>überführt</a:t>
            </a:r>
            <a:r>
              <a:rPr lang="en-US"/>
              <a:t>.</a:t>
            </a:r>
            <a:br>
              <a:rPr lang="en-US"/>
            </a:br>
            <a:r>
              <a:rPr lang="en-US"/>
              <a:t>Es </a:t>
            </a:r>
            <a:r>
              <a:rPr lang="en-US" err="1"/>
              <a:t>bildet</a:t>
            </a:r>
            <a:r>
              <a:rPr lang="en-US"/>
              <a:t> den </a:t>
            </a:r>
            <a:r>
              <a:rPr lang="en-US" err="1"/>
              <a:t>konvergenten</a:t>
            </a:r>
            <a:r>
              <a:rPr lang="en-US"/>
              <a:t> </a:t>
            </a:r>
            <a:r>
              <a:rPr lang="en-US" err="1"/>
              <a:t>Abschluss</a:t>
            </a:r>
            <a:r>
              <a:rPr lang="en-US"/>
              <a:t> des </a:t>
            </a:r>
            <a:r>
              <a:rPr lang="en-US" err="1"/>
              <a:t>Problemraums</a:t>
            </a:r>
            <a:r>
              <a:rPr lang="en-US"/>
              <a:t>.</a:t>
            </a:r>
          </a:p>
          <a:p>
            <a:r>
              <a:rPr lang="en-US"/>
              <a:t> </a:t>
            </a:r>
          </a:p>
          <a:p>
            <a:r>
              <a:rPr lang="en-US" b="1"/>
              <a:t>Was </a:t>
            </a:r>
            <a:r>
              <a:rPr lang="en-US" b="1" err="1"/>
              <a:t>ist</a:t>
            </a:r>
            <a:r>
              <a:rPr lang="en-US" b="1"/>
              <a:t> </a:t>
            </a:r>
            <a:r>
              <a:rPr lang="en-US" b="1" err="1"/>
              <a:t>ein</a:t>
            </a:r>
            <a:r>
              <a:rPr lang="en-US" b="1"/>
              <a:t> Point-of-View-Statement? (</a:t>
            </a:r>
            <a:r>
              <a:rPr lang="en-US" b="1" err="1"/>
              <a:t>theoretischer</a:t>
            </a:r>
            <a:r>
              <a:rPr lang="en-US" b="1"/>
              <a:t> </a:t>
            </a:r>
            <a:r>
              <a:rPr lang="en-US" b="1" err="1"/>
              <a:t>Kontext</a:t>
            </a:r>
            <a:r>
              <a:rPr lang="en-US" b="1"/>
              <a:t>)</a:t>
            </a:r>
            <a:endParaRPr lang="en-US"/>
          </a:p>
          <a:p>
            <a:r>
              <a:rPr lang="en-US"/>
              <a:t>Ein </a:t>
            </a:r>
            <a:r>
              <a:rPr lang="en-US" b="1"/>
              <a:t>Point-of-View-Statement</a:t>
            </a:r>
            <a:r>
              <a:rPr lang="en-US"/>
              <a:t> </a:t>
            </a:r>
            <a:r>
              <a:rPr lang="en-US" err="1"/>
              <a:t>ist</a:t>
            </a:r>
            <a:r>
              <a:rPr lang="en-US"/>
              <a:t> </a:t>
            </a:r>
            <a:r>
              <a:rPr lang="en-US" err="1"/>
              <a:t>eine</a:t>
            </a:r>
            <a:r>
              <a:rPr lang="en-US"/>
              <a:t> </a:t>
            </a:r>
            <a:r>
              <a:rPr lang="en-US" err="1"/>
              <a:t>fokussierte</a:t>
            </a:r>
            <a:r>
              <a:rPr lang="en-US"/>
              <a:t> </a:t>
            </a:r>
            <a:r>
              <a:rPr lang="en-US" err="1"/>
              <a:t>Problemformulierung</a:t>
            </a:r>
            <a:r>
              <a:rPr lang="en-US"/>
              <a:t>, die:</a:t>
            </a:r>
          </a:p>
          <a:p>
            <a:pPr marL="285750" indent="-285750">
              <a:buChar char="•"/>
            </a:pPr>
            <a:r>
              <a:rPr lang="en-US"/>
              <a:t>auf </a:t>
            </a:r>
            <a:r>
              <a:rPr lang="en-US" err="1"/>
              <a:t>Beobachtungen</a:t>
            </a:r>
            <a:r>
              <a:rPr lang="en-US"/>
              <a:t> </a:t>
            </a:r>
            <a:r>
              <a:rPr lang="en-US" err="1"/>
              <a:t>basiert</a:t>
            </a:r>
            <a:endParaRPr lang="en-US"/>
          </a:p>
          <a:p>
            <a:pPr marL="285750" indent="-285750">
              <a:buChar char="•"/>
            </a:pPr>
            <a:r>
              <a:rPr lang="en-US" err="1"/>
              <a:t>zentrale</a:t>
            </a:r>
            <a:r>
              <a:rPr lang="en-US"/>
              <a:t> </a:t>
            </a:r>
            <a:r>
              <a:rPr lang="en-US" err="1"/>
              <a:t>Nutzendenbedarfe</a:t>
            </a:r>
            <a:r>
              <a:rPr lang="en-US"/>
              <a:t> </a:t>
            </a:r>
            <a:r>
              <a:rPr lang="en-US" err="1"/>
              <a:t>expliziert</a:t>
            </a:r>
            <a:endParaRPr lang="en-US"/>
          </a:p>
          <a:p>
            <a:pPr marL="285750" indent="-285750">
              <a:buChar char="•"/>
            </a:pPr>
            <a:r>
              <a:rPr lang="en-US" err="1"/>
              <a:t>eine</a:t>
            </a:r>
            <a:r>
              <a:rPr lang="en-US"/>
              <a:t> </a:t>
            </a:r>
            <a:r>
              <a:rPr lang="en-US" err="1"/>
              <a:t>konkrete</a:t>
            </a:r>
            <a:r>
              <a:rPr lang="en-US"/>
              <a:t> </a:t>
            </a:r>
            <a:r>
              <a:rPr lang="en-US" err="1"/>
              <a:t>Zielgruppe</a:t>
            </a:r>
            <a:r>
              <a:rPr lang="en-US"/>
              <a:t> </a:t>
            </a:r>
            <a:r>
              <a:rPr lang="en-US" err="1"/>
              <a:t>adressiert</a:t>
            </a:r>
            <a:endParaRPr lang="en-US"/>
          </a:p>
          <a:p>
            <a:pPr marL="285750" indent="-285750">
              <a:buChar char="•"/>
            </a:pPr>
            <a:r>
              <a:rPr lang="en-US"/>
              <a:t>die </a:t>
            </a:r>
            <a:r>
              <a:rPr lang="en-US" err="1"/>
              <a:t>Herausforderung</a:t>
            </a:r>
            <a:r>
              <a:rPr lang="en-US"/>
              <a:t> </a:t>
            </a:r>
            <a:r>
              <a:rPr lang="en-US" err="1"/>
              <a:t>klar</a:t>
            </a:r>
            <a:r>
              <a:rPr lang="en-US"/>
              <a:t> </a:t>
            </a:r>
            <a:r>
              <a:rPr lang="en-US" err="1"/>
              <a:t>benennt</a:t>
            </a:r>
            <a:endParaRPr lang="en-US"/>
          </a:p>
          <a:p>
            <a:pPr indent="0"/>
            <a:r>
              <a:rPr lang="en-US"/>
              <a:t>Es </a:t>
            </a:r>
            <a:r>
              <a:rPr lang="en-US" err="1"/>
              <a:t>übersetzt</a:t>
            </a:r>
            <a:r>
              <a:rPr lang="en-US"/>
              <a:t> qualitative </a:t>
            </a:r>
            <a:r>
              <a:rPr lang="en-US" err="1"/>
              <a:t>Erkenntnisse</a:t>
            </a:r>
            <a:r>
              <a:rPr lang="en-US"/>
              <a:t> </a:t>
            </a:r>
            <a:r>
              <a:rPr lang="en-US" err="1"/>
              <a:t>aus</a:t>
            </a:r>
            <a:r>
              <a:rPr lang="en-US"/>
              <a:t> Interviews, </a:t>
            </a:r>
            <a:r>
              <a:rPr lang="en-US" err="1"/>
              <a:t>Beobachtungen</a:t>
            </a:r>
            <a:r>
              <a:rPr lang="en-US"/>
              <a:t> und Empathy Map in </a:t>
            </a:r>
            <a:r>
              <a:rPr lang="en-US" err="1"/>
              <a:t>eine</a:t>
            </a:r>
            <a:r>
              <a:rPr lang="en-US"/>
              <a:t> </a:t>
            </a:r>
            <a:r>
              <a:rPr lang="en-US" err="1"/>
              <a:t>strukturierte</a:t>
            </a:r>
            <a:r>
              <a:rPr lang="en-US"/>
              <a:t> </a:t>
            </a:r>
            <a:r>
              <a:rPr lang="en-US" err="1"/>
              <a:t>Aussage</a:t>
            </a:r>
            <a:r>
              <a:rPr lang="en-US"/>
              <a:t>.</a:t>
            </a:r>
          </a:p>
          <a:p>
            <a:r>
              <a:rPr lang="en-US"/>
              <a:t>Der PoV </a:t>
            </a:r>
            <a:r>
              <a:rPr lang="en-US" err="1"/>
              <a:t>ist</a:t>
            </a:r>
            <a:r>
              <a:rPr lang="en-US"/>
              <a:t> </a:t>
            </a:r>
            <a:r>
              <a:rPr lang="en-US" err="1"/>
              <a:t>kein</a:t>
            </a:r>
            <a:r>
              <a:rPr lang="en-US"/>
              <a:t> </a:t>
            </a:r>
            <a:r>
              <a:rPr lang="en-US" err="1"/>
              <a:t>Lösungsansatz</a:t>
            </a:r>
            <a:r>
              <a:rPr lang="en-US"/>
              <a:t>, </a:t>
            </a:r>
            <a:r>
              <a:rPr lang="en-US" err="1"/>
              <a:t>sondern</a:t>
            </a:r>
            <a:r>
              <a:rPr lang="en-US"/>
              <a:t> </a:t>
            </a:r>
            <a:r>
              <a:rPr lang="en-US" err="1"/>
              <a:t>ein</a:t>
            </a:r>
            <a:r>
              <a:rPr lang="en-US"/>
              <a:t> </a:t>
            </a:r>
            <a:r>
              <a:rPr lang="en-US" b="1" err="1"/>
              <a:t>strategischer</a:t>
            </a:r>
            <a:r>
              <a:rPr lang="en-US" b="1"/>
              <a:t> </a:t>
            </a:r>
            <a:r>
              <a:rPr lang="en-US" b="1" err="1"/>
              <a:t>Standpunkt</a:t>
            </a:r>
            <a:r>
              <a:rPr lang="en-US"/>
              <a:t>, von dem </a:t>
            </a:r>
            <a:r>
              <a:rPr lang="en-US" err="1"/>
              <a:t>aus</a:t>
            </a:r>
            <a:r>
              <a:rPr lang="en-US"/>
              <a:t> Ideation </a:t>
            </a:r>
            <a:r>
              <a:rPr lang="en-US" err="1"/>
              <a:t>sinnvoll</a:t>
            </a:r>
            <a:r>
              <a:rPr lang="en-US"/>
              <a:t> </a:t>
            </a:r>
            <a:r>
              <a:rPr lang="en-US" err="1"/>
              <a:t>erfolgen</a:t>
            </a:r>
            <a:r>
              <a:rPr lang="en-US"/>
              <a:t> </a:t>
            </a:r>
            <a:r>
              <a:rPr lang="en-US" err="1"/>
              <a:t>kann</a:t>
            </a:r>
            <a:r>
              <a:rPr lang="en-US"/>
              <a:t>.</a:t>
            </a:r>
          </a:p>
          <a:p>
            <a:r>
              <a:rPr lang="en-US"/>
              <a:t>Er </a:t>
            </a:r>
            <a:r>
              <a:rPr lang="en-US" err="1"/>
              <a:t>erfüllt</a:t>
            </a:r>
            <a:r>
              <a:rPr lang="en-US"/>
              <a:t> </a:t>
            </a:r>
            <a:r>
              <a:rPr lang="en-US" err="1"/>
              <a:t>drei</a:t>
            </a:r>
            <a:r>
              <a:rPr lang="en-US"/>
              <a:t> </a:t>
            </a:r>
            <a:r>
              <a:rPr lang="en-US" err="1"/>
              <a:t>Funktionen</a:t>
            </a:r>
            <a:r>
              <a:rPr lang="en-US"/>
              <a:t>:</a:t>
            </a:r>
          </a:p>
          <a:p>
            <a:pPr marL="285750" indent="-285750">
              <a:buChar char="•"/>
            </a:pPr>
            <a:r>
              <a:rPr lang="en-US" b="1" err="1"/>
              <a:t>Fokus</a:t>
            </a:r>
            <a:r>
              <a:rPr lang="en-US" b="1"/>
              <a:t> </a:t>
            </a:r>
            <a:r>
              <a:rPr lang="en-US" b="1" err="1"/>
              <a:t>herstellen</a:t>
            </a:r>
            <a:r>
              <a:rPr lang="en-US"/>
              <a:t> (</a:t>
            </a:r>
            <a:r>
              <a:rPr lang="en-US" err="1"/>
              <a:t>Reduktion</a:t>
            </a:r>
            <a:r>
              <a:rPr lang="en-US"/>
              <a:t> von </a:t>
            </a:r>
            <a:r>
              <a:rPr lang="en-US" err="1"/>
              <a:t>Komplexität</a:t>
            </a:r>
            <a:r>
              <a:rPr lang="en-US"/>
              <a:t>)</a:t>
            </a:r>
          </a:p>
          <a:p>
            <a:pPr marL="285750" indent="-285750">
              <a:buChar char="•"/>
            </a:pPr>
            <a:r>
              <a:rPr lang="en-US" b="1" err="1"/>
              <a:t>Empathie</a:t>
            </a:r>
            <a:r>
              <a:rPr lang="en-US" b="1"/>
              <a:t> </a:t>
            </a:r>
            <a:r>
              <a:rPr lang="en-US" b="1" err="1"/>
              <a:t>bewahren</a:t>
            </a:r>
            <a:r>
              <a:rPr lang="en-US"/>
              <a:t> (</a:t>
            </a:r>
            <a:r>
              <a:rPr lang="en-US" err="1"/>
              <a:t>Perspektive</a:t>
            </a:r>
            <a:r>
              <a:rPr lang="en-US"/>
              <a:t> der Persona </a:t>
            </a:r>
            <a:r>
              <a:rPr lang="en-US" err="1"/>
              <a:t>bleibt</a:t>
            </a:r>
            <a:r>
              <a:rPr lang="en-US"/>
              <a:t> </a:t>
            </a:r>
            <a:r>
              <a:rPr lang="en-US" err="1"/>
              <a:t>zentral</a:t>
            </a:r>
            <a:r>
              <a:rPr lang="en-US"/>
              <a:t>)</a:t>
            </a:r>
          </a:p>
          <a:p>
            <a:pPr marL="285750" indent="-285750">
              <a:buChar char="•"/>
            </a:pPr>
            <a:r>
              <a:rPr lang="en-US" b="1" err="1"/>
              <a:t>Innovationspotenzial</a:t>
            </a:r>
            <a:r>
              <a:rPr lang="en-US" b="1"/>
              <a:t> </a:t>
            </a:r>
            <a:r>
              <a:rPr lang="en-US" b="1" err="1"/>
              <a:t>öffnen</a:t>
            </a:r>
            <a:r>
              <a:rPr lang="en-US"/>
              <a:t> (</a:t>
            </a:r>
            <a:r>
              <a:rPr lang="en-US" err="1"/>
              <a:t>klar</a:t>
            </a:r>
            <a:r>
              <a:rPr lang="en-US"/>
              <a:t> </a:t>
            </a:r>
            <a:r>
              <a:rPr lang="en-US" err="1"/>
              <a:t>formuliertes</a:t>
            </a:r>
            <a:r>
              <a:rPr lang="en-US"/>
              <a:t> Problem </a:t>
            </a:r>
            <a:r>
              <a:rPr lang="en-US" err="1"/>
              <a:t>ermöglicht</a:t>
            </a:r>
            <a:r>
              <a:rPr lang="en-US"/>
              <a:t> </a:t>
            </a:r>
            <a:r>
              <a:rPr lang="en-US" err="1"/>
              <a:t>kreative</a:t>
            </a:r>
            <a:r>
              <a:rPr lang="en-US"/>
              <a:t> </a:t>
            </a:r>
            <a:r>
              <a:rPr lang="en-US" err="1"/>
              <a:t>Lösungen</a:t>
            </a:r>
            <a:r>
              <a:rPr lang="en-US"/>
              <a:t>)</a:t>
            </a:r>
          </a:p>
          <a:p>
            <a:pPr indent="0"/>
            <a:r>
              <a:rPr lang="en-US"/>
              <a:t> </a:t>
            </a:r>
          </a:p>
          <a:p>
            <a:r>
              <a:rPr lang="en-US" b="1" err="1"/>
              <a:t>Struktur</a:t>
            </a:r>
            <a:r>
              <a:rPr lang="en-US" b="1"/>
              <a:t> des Point-of-View-Statements</a:t>
            </a:r>
            <a:endParaRPr lang="en-US"/>
          </a:p>
          <a:p>
            <a:r>
              <a:rPr lang="en-US"/>
              <a:t>Das Template </a:t>
            </a:r>
            <a:r>
              <a:rPr lang="en-US" err="1"/>
              <a:t>lautet</a:t>
            </a:r>
            <a:r>
              <a:rPr lang="en-US"/>
              <a:t>:</a:t>
            </a:r>
          </a:p>
          <a:p>
            <a:r>
              <a:rPr lang="en-US" b="1"/>
              <a:t>[Persona / </a:t>
            </a:r>
            <a:r>
              <a:rPr lang="en-US" b="1" err="1"/>
              <a:t>Zielgruppe</a:t>
            </a:r>
            <a:r>
              <a:rPr lang="en-US" b="1"/>
              <a:t>]</a:t>
            </a:r>
            <a:br>
              <a:rPr lang="en-US" b="1"/>
            </a:br>
            <a:r>
              <a:rPr lang="en-US" b="1" err="1"/>
              <a:t>braucht</a:t>
            </a:r>
            <a:r>
              <a:rPr lang="en-US" b="1"/>
              <a:t> (</a:t>
            </a:r>
            <a:r>
              <a:rPr lang="en-US" b="1" err="1"/>
              <a:t>einen</a:t>
            </a:r>
            <a:r>
              <a:rPr lang="en-US" b="1"/>
              <a:t> Weg / </a:t>
            </a:r>
            <a:r>
              <a:rPr lang="en-US" b="1" err="1"/>
              <a:t>eine</a:t>
            </a:r>
            <a:r>
              <a:rPr lang="en-US" b="1"/>
              <a:t> </a:t>
            </a:r>
            <a:r>
              <a:rPr lang="en-US" b="1" err="1"/>
              <a:t>Möglichkeit</a:t>
            </a:r>
            <a:r>
              <a:rPr lang="en-US" b="1"/>
              <a:t>)</a:t>
            </a:r>
            <a:br>
              <a:rPr lang="en-US" b="1"/>
            </a:br>
            <a:r>
              <a:rPr lang="en-US" b="1"/>
              <a:t>[</a:t>
            </a:r>
            <a:r>
              <a:rPr lang="en-US" b="1" err="1"/>
              <a:t>Bedarf</a:t>
            </a:r>
            <a:r>
              <a:rPr lang="en-US" b="1"/>
              <a:t> / Ziel]</a:t>
            </a:r>
            <a:r>
              <a:rPr lang="en-US"/>
              <a:t>,</a:t>
            </a:r>
            <a:br>
              <a:rPr lang="en-US"/>
            </a:br>
            <a:r>
              <a:rPr lang="en-US" err="1"/>
              <a:t>weil</a:t>
            </a:r>
            <a:r>
              <a:rPr lang="en-US"/>
              <a:t> / </a:t>
            </a:r>
            <a:r>
              <a:rPr lang="en-US" err="1"/>
              <a:t>angesichts</a:t>
            </a:r>
            <a:r>
              <a:rPr lang="en-US"/>
              <a:t> von</a:t>
            </a:r>
            <a:br>
              <a:rPr lang="en-US"/>
            </a:br>
            <a:r>
              <a:rPr lang="en-US" b="1"/>
              <a:t>[</a:t>
            </a:r>
            <a:r>
              <a:rPr lang="en-US" b="1" err="1"/>
              <a:t>Erkenntnis</a:t>
            </a:r>
            <a:r>
              <a:rPr lang="en-US" b="1"/>
              <a:t> / </a:t>
            </a:r>
            <a:r>
              <a:rPr lang="en-US" b="1" err="1"/>
              <a:t>Herausforderung</a:t>
            </a:r>
            <a:r>
              <a:rPr lang="en-US" b="1"/>
              <a:t>].</a:t>
            </a:r>
            <a:endParaRPr lang="en-US"/>
          </a:p>
          <a:p>
            <a:r>
              <a:rPr lang="en-US"/>
              <a:t> </a:t>
            </a:r>
          </a:p>
          <a:p>
            <a:r>
              <a:rPr lang="en-US" b="1" err="1"/>
              <a:t>Bestandteile</a:t>
            </a:r>
            <a:r>
              <a:rPr lang="en-US" b="1"/>
              <a:t> </a:t>
            </a:r>
            <a:r>
              <a:rPr lang="en-US" b="1" err="1"/>
              <a:t>im</a:t>
            </a:r>
            <a:r>
              <a:rPr lang="en-US" b="1"/>
              <a:t> Detail</a:t>
            </a:r>
            <a:endParaRPr lang="en-US"/>
          </a:p>
          <a:p>
            <a:r>
              <a:rPr lang="en-US" b="1"/>
              <a:t>Persona / </a:t>
            </a:r>
            <a:r>
              <a:rPr lang="en-US" b="1" err="1"/>
              <a:t>Zielgruppe</a:t>
            </a:r>
            <a:br>
              <a:rPr lang="en-US" b="1"/>
            </a:br>
            <a:r>
              <a:rPr lang="en-US"/>
              <a:t>So </a:t>
            </a:r>
            <a:r>
              <a:rPr lang="en-US" err="1"/>
              <a:t>konkret</a:t>
            </a:r>
            <a:r>
              <a:rPr lang="en-US"/>
              <a:t> </a:t>
            </a:r>
            <a:r>
              <a:rPr lang="en-US" err="1"/>
              <a:t>wie</a:t>
            </a:r>
            <a:r>
              <a:rPr lang="en-US"/>
              <a:t> </a:t>
            </a:r>
            <a:r>
              <a:rPr lang="en-US" err="1"/>
              <a:t>möglich</a:t>
            </a:r>
            <a:r>
              <a:rPr lang="en-US"/>
              <a:t>.</a:t>
            </a:r>
            <a:br>
              <a:rPr lang="en-US"/>
            </a:br>
            <a:r>
              <a:rPr lang="en-US"/>
              <a:t> Name, Rolle, </a:t>
            </a:r>
            <a:r>
              <a:rPr lang="en-US" err="1"/>
              <a:t>Kontext</a:t>
            </a:r>
            <a:r>
              <a:rPr lang="en-US"/>
              <a:t> (z. B. „Maria, 34, </a:t>
            </a:r>
            <a:r>
              <a:rPr lang="en-US" err="1"/>
              <a:t>Projektleiterin</a:t>
            </a:r>
            <a:r>
              <a:rPr lang="en-US"/>
              <a:t> in </a:t>
            </a:r>
            <a:r>
              <a:rPr lang="en-US" err="1"/>
              <a:t>einem</a:t>
            </a:r>
            <a:r>
              <a:rPr lang="en-US"/>
              <a:t> KMU“).</a:t>
            </a:r>
          </a:p>
          <a:p>
            <a:r>
              <a:rPr lang="en-US" b="1" err="1"/>
              <a:t>Bedarf</a:t>
            </a:r>
            <a:r>
              <a:rPr lang="en-US" b="1"/>
              <a:t> / Ziel</a:t>
            </a:r>
            <a:br>
              <a:rPr lang="en-US" b="1"/>
            </a:br>
            <a:r>
              <a:rPr lang="en-US"/>
              <a:t>Was </a:t>
            </a:r>
            <a:r>
              <a:rPr lang="en-US" err="1"/>
              <a:t>möchte</a:t>
            </a:r>
            <a:r>
              <a:rPr lang="en-US"/>
              <a:t> die Person </a:t>
            </a:r>
            <a:r>
              <a:rPr lang="en-US" err="1"/>
              <a:t>erreichen</a:t>
            </a:r>
            <a:r>
              <a:rPr lang="en-US"/>
              <a:t>?</a:t>
            </a:r>
            <a:br>
              <a:rPr lang="en-US"/>
            </a:br>
            <a:r>
              <a:rPr lang="en-US"/>
              <a:t>Welches </a:t>
            </a:r>
            <a:r>
              <a:rPr lang="en-US" err="1"/>
              <a:t>Bedürfnis</a:t>
            </a:r>
            <a:r>
              <a:rPr lang="en-US"/>
              <a:t> </a:t>
            </a:r>
            <a:r>
              <a:rPr lang="en-US" err="1"/>
              <a:t>steht</a:t>
            </a:r>
            <a:r>
              <a:rPr lang="en-US"/>
              <a:t> </a:t>
            </a:r>
            <a:r>
              <a:rPr lang="en-US" err="1"/>
              <a:t>im</a:t>
            </a:r>
            <a:r>
              <a:rPr lang="en-US"/>
              <a:t> Zentrum?</a:t>
            </a:r>
          </a:p>
          <a:p>
            <a:r>
              <a:rPr lang="en-US" b="1" err="1"/>
              <a:t>Erkenntnis</a:t>
            </a:r>
            <a:r>
              <a:rPr lang="en-US" b="1"/>
              <a:t> / </a:t>
            </a:r>
            <a:r>
              <a:rPr lang="en-US" b="1" err="1"/>
              <a:t>Herausforderung</a:t>
            </a:r>
            <a:br>
              <a:rPr lang="en-US" b="1"/>
            </a:br>
            <a:r>
              <a:rPr lang="en-US" err="1"/>
              <a:t>Welche</a:t>
            </a:r>
            <a:r>
              <a:rPr lang="en-US"/>
              <a:t> </a:t>
            </a:r>
            <a:r>
              <a:rPr lang="en-US" err="1"/>
              <a:t>Beobachtung</a:t>
            </a:r>
            <a:r>
              <a:rPr lang="en-US"/>
              <a:t> </a:t>
            </a:r>
            <a:r>
              <a:rPr lang="en-US" err="1"/>
              <a:t>oder</a:t>
            </a:r>
            <a:r>
              <a:rPr lang="en-US"/>
              <a:t> </a:t>
            </a:r>
            <a:r>
              <a:rPr lang="en-US" err="1"/>
              <a:t>strukturelle</a:t>
            </a:r>
            <a:r>
              <a:rPr lang="en-US"/>
              <a:t> </a:t>
            </a:r>
            <a:r>
              <a:rPr lang="en-US" err="1"/>
              <a:t>Schwierigkeit</a:t>
            </a:r>
            <a:r>
              <a:rPr lang="en-US"/>
              <a:t> </a:t>
            </a:r>
            <a:r>
              <a:rPr lang="en-US" err="1"/>
              <a:t>macht</a:t>
            </a:r>
            <a:r>
              <a:rPr lang="en-US"/>
              <a:t> </a:t>
            </a:r>
            <a:r>
              <a:rPr lang="en-US" err="1"/>
              <a:t>diesen</a:t>
            </a:r>
            <a:r>
              <a:rPr lang="en-US"/>
              <a:t> </a:t>
            </a:r>
            <a:r>
              <a:rPr lang="en-US" err="1"/>
              <a:t>Bedarf</a:t>
            </a:r>
            <a:r>
              <a:rPr lang="en-US"/>
              <a:t> relevant?</a:t>
            </a:r>
            <a:br>
              <a:rPr lang="en-US"/>
            </a:br>
            <a:r>
              <a:rPr lang="en-US" err="1"/>
              <a:t>Welche</a:t>
            </a:r>
            <a:r>
              <a:rPr lang="en-US"/>
              <a:t> </a:t>
            </a:r>
            <a:r>
              <a:rPr lang="en-US" err="1"/>
              <a:t>Spannung</a:t>
            </a:r>
            <a:r>
              <a:rPr lang="en-US"/>
              <a:t> </a:t>
            </a:r>
            <a:r>
              <a:rPr lang="en-US" err="1"/>
              <a:t>wurde</a:t>
            </a:r>
            <a:r>
              <a:rPr lang="en-US"/>
              <a:t> </a:t>
            </a:r>
            <a:r>
              <a:rPr lang="en-US" err="1"/>
              <a:t>identifiziert</a:t>
            </a:r>
            <a:r>
              <a:rPr lang="en-US"/>
              <a:t>?</a:t>
            </a:r>
          </a:p>
          <a:p>
            <a:r>
              <a:rPr lang="en-US"/>
              <a:t> </a:t>
            </a:r>
          </a:p>
          <a:p>
            <a:r>
              <a:rPr lang="en-US" b="1" err="1"/>
              <a:t>Beispiel</a:t>
            </a:r>
            <a:r>
              <a:rPr lang="en-US" b="1"/>
              <a:t> (</a:t>
            </a:r>
            <a:r>
              <a:rPr lang="en-US" b="1" err="1"/>
              <a:t>Transferkontext</a:t>
            </a:r>
            <a:r>
              <a:rPr lang="en-US" b="1"/>
              <a:t>)</a:t>
            </a:r>
            <a:endParaRPr lang="en-US"/>
          </a:p>
          <a:p>
            <a:r>
              <a:rPr lang="en-US"/>
              <a:t>Maria, 34, </a:t>
            </a:r>
            <a:r>
              <a:rPr lang="en-US" err="1"/>
              <a:t>Projektleiterin</a:t>
            </a:r>
            <a:r>
              <a:rPr lang="en-US"/>
              <a:t> in </a:t>
            </a:r>
            <a:r>
              <a:rPr lang="en-US" err="1"/>
              <a:t>einem</a:t>
            </a:r>
            <a:r>
              <a:rPr lang="en-US"/>
              <a:t> </a:t>
            </a:r>
            <a:r>
              <a:rPr lang="en-US" err="1"/>
              <a:t>wissensintensiven</a:t>
            </a:r>
            <a:r>
              <a:rPr lang="en-US"/>
              <a:t> KMU,</a:t>
            </a:r>
            <a:br>
              <a:rPr lang="en-US"/>
            </a:br>
            <a:r>
              <a:rPr lang="en-US" err="1"/>
              <a:t>braucht</a:t>
            </a:r>
            <a:r>
              <a:rPr lang="en-US"/>
              <a:t> </a:t>
            </a:r>
            <a:r>
              <a:rPr lang="en-US" err="1"/>
              <a:t>eine</a:t>
            </a:r>
            <a:r>
              <a:rPr lang="en-US"/>
              <a:t> </a:t>
            </a:r>
            <a:r>
              <a:rPr lang="en-US" err="1"/>
              <a:t>Möglichkeit</a:t>
            </a:r>
            <a:r>
              <a:rPr lang="en-US"/>
              <a:t>, </a:t>
            </a:r>
            <a:r>
              <a:rPr lang="en-US" err="1"/>
              <a:t>Erfahrungswissen</a:t>
            </a:r>
            <a:r>
              <a:rPr lang="en-US"/>
              <a:t> </a:t>
            </a:r>
            <a:r>
              <a:rPr lang="en-US" err="1"/>
              <a:t>effizient</a:t>
            </a:r>
            <a:r>
              <a:rPr lang="en-US"/>
              <a:t> </a:t>
            </a:r>
            <a:r>
              <a:rPr lang="en-US" err="1"/>
              <a:t>zu</a:t>
            </a:r>
            <a:r>
              <a:rPr lang="en-US"/>
              <a:t> </a:t>
            </a:r>
            <a:r>
              <a:rPr lang="en-US" err="1"/>
              <a:t>sichern</a:t>
            </a:r>
            <a:r>
              <a:rPr lang="en-US"/>
              <a:t>,</a:t>
            </a:r>
            <a:br>
              <a:rPr lang="en-US"/>
            </a:br>
            <a:r>
              <a:rPr lang="en-US" err="1"/>
              <a:t>weil</a:t>
            </a:r>
            <a:r>
              <a:rPr lang="en-US"/>
              <a:t> </a:t>
            </a:r>
            <a:r>
              <a:rPr lang="en-US" err="1"/>
              <a:t>durch</a:t>
            </a:r>
            <a:r>
              <a:rPr lang="en-US"/>
              <a:t> </a:t>
            </a:r>
            <a:r>
              <a:rPr lang="en-US" err="1"/>
              <a:t>hohe</a:t>
            </a:r>
            <a:r>
              <a:rPr lang="en-US"/>
              <a:t> </a:t>
            </a:r>
            <a:r>
              <a:rPr lang="en-US" err="1"/>
              <a:t>Fluktuation</a:t>
            </a:r>
            <a:r>
              <a:rPr lang="en-US"/>
              <a:t> </a:t>
            </a:r>
            <a:r>
              <a:rPr lang="en-US" err="1"/>
              <a:t>wertvolle</a:t>
            </a:r>
            <a:r>
              <a:rPr lang="en-US"/>
              <a:t> </a:t>
            </a:r>
            <a:r>
              <a:rPr lang="en-US" err="1"/>
              <a:t>Projekterkenntnisse</a:t>
            </a:r>
            <a:r>
              <a:rPr lang="en-US"/>
              <a:t> </a:t>
            </a:r>
            <a:r>
              <a:rPr lang="en-US" err="1"/>
              <a:t>verloren</a:t>
            </a:r>
            <a:r>
              <a:rPr lang="en-US"/>
              <a:t> </a:t>
            </a:r>
            <a:r>
              <a:rPr lang="en-US" err="1"/>
              <a:t>gehen</a:t>
            </a:r>
            <a:r>
              <a:rPr lang="en-US"/>
              <a:t> und </a:t>
            </a:r>
            <a:r>
              <a:rPr lang="en-US" err="1"/>
              <a:t>ihr</a:t>
            </a:r>
            <a:r>
              <a:rPr lang="en-US"/>
              <a:t> Team </a:t>
            </a:r>
            <a:r>
              <a:rPr lang="en-US" err="1"/>
              <a:t>bereits</a:t>
            </a:r>
            <a:r>
              <a:rPr lang="en-US"/>
              <a:t> stark </a:t>
            </a:r>
            <a:r>
              <a:rPr lang="en-US" err="1"/>
              <a:t>belastet</a:t>
            </a:r>
            <a:r>
              <a:rPr lang="en-US"/>
              <a:t> </a:t>
            </a:r>
            <a:r>
              <a:rPr lang="en-US" err="1"/>
              <a:t>ist</a:t>
            </a:r>
            <a:r>
              <a:rPr lang="en-US"/>
              <a:t>.</a:t>
            </a:r>
          </a:p>
          <a:p>
            <a:r>
              <a:rPr lang="en-US"/>
              <a:t>Dieses Statement:</a:t>
            </a:r>
          </a:p>
          <a:p>
            <a:pPr marL="285750" indent="-285750">
              <a:buChar char="•"/>
            </a:pPr>
            <a:r>
              <a:rPr lang="en-US" err="1"/>
              <a:t>ist</a:t>
            </a:r>
            <a:r>
              <a:rPr lang="en-US"/>
              <a:t> </a:t>
            </a:r>
            <a:r>
              <a:rPr lang="en-US" err="1"/>
              <a:t>adressatenklar</a:t>
            </a:r>
            <a:endParaRPr lang="en-US"/>
          </a:p>
          <a:p>
            <a:pPr marL="285750" indent="-285750">
              <a:buChar char="•"/>
            </a:pPr>
            <a:r>
              <a:rPr lang="en-US" err="1"/>
              <a:t>benennt</a:t>
            </a:r>
            <a:r>
              <a:rPr lang="en-US"/>
              <a:t> </a:t>
            </a:r>
            <a:r>
              <a:rPr lang="en-US" err="1"/>
              <a:t>einen</a:t>
            </a:r>
            <a:r>
              <a:rPr lang="en-US"/>
              <a:t> </a:t>
            </a:r>
            <a:r>
              <a:rPr lang="en-US" err="1"/>
              <a:t>konkreten</a:t>
            </a:r>
            <a:r>
              <a:rPr lang="en-US"/>
              <a:t> </a:t>
            </a:r>
            <a:r>
              <a:rPr lang="en-US" err="1"/>
              <a:t>Bedarf</a:t>
            </a:r>
            <a:endParaRPr lang="en-US"/>
          </a:p>
          <a:p>
            <a:pPr marL="285750" indent="-285750">
              <a:buChar char="•"/>
            </a:pPr>
            <a:r>
              <a:rPr lang="en-US" err="1"/>
              <a:t>verweist</a:t>
            </a:r>
            <a:r>
              <a:rPr lang="en-US"/>
              <a:t> auf </a:t>
            </a:r>
            <a:r>
              <a:rPr lang="en-US" err="1"/>
              <a:t>eine</a:t>
            </a:r>
            <a:r>
              <a:rPr lang="en-US"/>
              <a:t> </a:t>
            </a:r>
            <a:r>
              <a:rPr lang="en-US" err="1"/>
              <a:t>strukturelle</a:t>
            </a:r>
            <a:r>
              <a:rPr lang="en-US"/>
              <a:t> </a:t>
            </a:r>
            <a:r>
              <a:rPr lang="en-US" err="1"/>
              <a:t>Herausforderung</a:t>
            </a:r>
            <a:endParaRPr lang="en-US"/>
          </a:p>
          <a:p>
            <a:pPr marL="285750" indent="-285750">
              <a:buChar char="•"/>
            </a:pPr>
            <a:r>
              <a:rPr lang="en-US" err="1"/>
              <a:t>enthält</a:t>
            </a:r>
            <a:r>
              <a:rPr lang="en-US"/>
              <a:t> </a:t>
            </a:r>
            <a:r>
              <a:rPr lang="en-US" err="1"/>
              <a:t>noch</a:t>
            </a:r>
            <a:r>
              <a:rPr lang="en-US"/>
              <a:t> </a:t>
            </a:r>
            <a:r>
              <a:rPr lang="en-US" err="1"/>
              <a:t>keine</a:t>
            </a:r>
            <a:r>
              <a:rPr lang="en-US"/>
              <a:t> </a:t>
            </a:r>
            <a:r>
              <a:rPr lang="en-US" err="1"/>
              <a:t>Lösung</a:t>
            </a:r>
            <a:endParaRPr lang="en-US"/>
          </a:p>
          <a:p>
            <a:pPr indent="0"/>
            <a:r>
              <a:rPr lang="en-US"/>
              <a:t> </a:t>
            </a:r>
          </a:p>
          <a:p>
            <a:r>
              <a:rPr lang="en-US" b="1" err="1"/>
              <a:t>Didaktische</a:t>
            </a:r>
            <a:r>
              <a:rPr lang="en-US" b="1"/>
              <a:t> </a:t>
            </a:r>
            <a:r>
              <a:rPr lang="en-US" b="1" err="1"/>
              <a:t>Funktion</a:t>
            </a:r>
            <a:endParaRPr lang="en-US"/>
          </a:p>
          <a:p>
            <a:r>
              <a:rPr lang="en-US"/>
              <a:t>Das Point-of-View-Statement:</a:t>
            </a:r>
          </a:p>
          <a:p>
            <a:pPr marL="285750" indent="-285750">
              <a:buChar char="•"/>
            </a:pPr>
            <a:r>
              <a:rPr lang="en-US" err="1"/>
              <a:t>operationalisiert</a:t>
            </a:r>
            <a:r>
              <a:rPr lang="en-US"/>
              <a:t> die Persona</a:t>
            </a:r>
          </a:p>
          <a:p>
            <a:pPr marL="285750" indent="-285750">
              <a:buChar char="•"/>
            </a:pPr>
            <a:r>
              <a:rPr lang="en-US" err="1"/>
              <a:t>übersetzt</a:t>
            </a:r>
            <a:r>
              <a:rPr lang="en-US"/>
              <a:t> </a:t>
            </a:r>
            <a:r>
              <a:rPr lang="en-US" err="1"/>
              <a:t>Beobachtung</a:t>
            </a:r>
            <a:r>
              <a:rPr lang="en-US"/>
              <a:t> in </a:t>
            </a:r>
            <a:r>
              <a:rPr lang="en-US" err="1"/>
              <a:t>Handlungsorientierung</a:t>
            </a:r>
            <a:endParaRPr lang="en-US"/>
          </a:p>
          <a:p>
            <a:pPr marL="285750" indent="-285750">
              <a:buChar char="•"/>
            </a:pPr>
            <a:r>
              <a:rPr lang="en-US" err="1"/>
              <a:t>schafft</a:t>
            </a:r>
            <a:r>
              <a:rPr lang="en-US"/>
              <a:t> die </a:t>
            </a:r>
            <a:r>
              <a:rPr lang="en-US" err="1"/>
              <a:t>Grundlage</a:t>
            </a:r>
            <a:r>
              <a:rPr lang="en-US"/>
              <a:t> für die </a:t>
            </a:r>
            <a:r>
              <a:rPr lang="en-US" err="1"/>
              <a:t>nächste</a:t>
            </a:r>
            <a:r>
              <a:rPr lang="en-US"/>
              <a:t> Phase (How-might-we-</a:t>
            </a:r>
            <a:r>
              <a:rPr lang="en-US" err="1"/>
              <a:t>Fragen</a:t>
            </a:r>
            <a:r>
              <a:rPr lang="en-US"/>
              <a:t>)</a:t>
            </a:r>
          </a:p>
          <a:p>
            <a:pPr marL="285750" indent="-285750">
              <a:buChar char="•"/>
            </a:pPr>
            <a:r>
              <a:rPr lang="en-US" err="1"/>
              <a:t>erhöht</a:t>
            </a:r>
            <a:r>
              <a:rPr lang="en-US"/>
              <a:t> die </a:t>
            </a:r>
            <a:r>
              <a:rPr lang="en-US" err="1"/>
              <a:t>Kohärenz</a:t>
            </a:r>
            <a:r>
              <a:rPr lang="en-US"/>
              <a:t> </a:t>
            </a:r>
            <a:r>
              <a:rPr lang="en-US" err="1"/>
              <a:t>im</a:t>
            </a:r>
            <a:r>
              <a:rPr lang="en-US"/>
              <a:t> </a:t>
            </a:r>
            <a:r>
              <a:rPr lang="en-US" err="1"/>
              <a:t>weiteren</a:t>
            </a:r>
            <a:r>
              <a:rPr lang="en-US"/>
              <a:t> </a:t>
            </a:r>
            <a:r>
              <a:rPr lang="en-US" err="1"/>
              <a:t>Prozess</a:t>
            </a:r>
            <a:endParaRPr lang="en-US"/>
          </a:p>
          <a:p>
            <a:pPr indent="0"/>
            <a:r>
              <a:rPr lang="en-US"/>
              <a:t>Es </a:t>
            </a:r>
            <a:r>
              <a:rPr lang="en-US" err="1"/>
              <a:t>verhindert</a:t>
            </a:r>
            <a:r>
              <a:rPr lang="en-US"/>
              <a:t>, </a:t>
            </a:r>
            <a:r>
              <a:rPr lang="en-US" err="1"/>
              <a:t>dass</a:t>
            </a:r>
            <a:r>
              <a:rPr lang="en-US"/>
              <a:t> Ideation </a:t>
            </a:r>
            <a:r>
              <a:rPr lang="en-US" err="1"/>
              <a:t>diffus</a:t>
            </a:r>
            <a:r>
              <a:rPr lang="en-US"/>
              <a:t> </a:t>
            </a:r>
            <a:r>
              <a:rPr lang="en-US" err="1"/>
              <a:t>oder</a:t>
            </a:r>
            <a:r>
              <a:rPr lang="en-US"/>
              <a:t> </a:t>
            </a:r>
            <a:r>
              <a:rPr lang="en-US" err="1"/>
              <a:t>beliebig</a:t>
            </a:r>
            <a:r>
              <a:rPr lang="en-US"/>
              <a:t> </a:t>
            </a:r>
            <a:r>
              <a:rPr lang="en-US" err="1"/>
              <a:t>wird</a:t>
            </a:r>
            <a:r>
              <a:rPr lang="en-US"/>
              <a:t>.</a:t>
            </a:r>
          </a:p>
          <a:p>
            <a:r>
              <a:rPr lang="en-US"/>
              <a:t> </a:t>
            </a:r>
          </a:p>
          <a:p>
            <a:r>
              <a:rPr lang="en-US" b="1" err="1"/>
              <a:t>Moderationshinweise</a:t>
            </a:r>
            <a:r>
              <a:rPr lang="en-US" b="1"/>
              <a:t> für </a:t>
            </a:r>
            <a:r>
              <a:rPr lang="en-US" b="1" err="1"/>
              <a:t>Trainer:innen</a:t>
            </a:r>
            <a:endParaRPr lang="en-US" b="1"/>
          </a:p>
          <a:p>
            <a:r>
              <a:rPr lang="en-US" err="1"/>
              <a:t>Präzision</a:t>
            </a:r>
            <a:r>
              <a:rPr lang="en-US"/>
              <a:t> </a:t>
            </a:r>
            <a:r>
              <a:rPr lang="en-US" err="1"/>
              <a:t>einfordern</a:t>
            </a:r>
            <a:r>
              <a:rPr lang="en-US"/>
              <a:t>:</a:t>
            </a:r>
            <a:br>
              <a:rPr lang="en-US"/>
            </a:br>
            <a:r>
              <a:rPr lang="en-US"/>
              <a:t>Allgemeine </a:t>
            </a:r>
            <a:r>
              <a:rPr lang="en-US" err="1"/>
              <a:t>Begriffe</a:t>
            </a:r>
            <a:r>
              <a:rPr lang="en-US"/>
              <a:t> („</a:t>
            </a:r>
            <a:r>
              <a:rPr lang="en-US" err="1"/>
              <a:t>bessere</a:t>
            </a:r>
            <a:r>
              <a:rPr lang="en-US"/>
              <a:t> </a:t>
            </a:r>
            <a:r>
              <a:rPr lang="en-US" err="1"/>
              <a:t>Kommunikation</a:t>
            </a:r>
            <a:r>
              <a:rPr lang="en-US"/>
              <a:t>“, „</a:t>
            </a:r>
            <a:r>
              <a:rPr lang="en-US" err="1"/>
              <a:t>mehr</a:t>
            </a:r>
            <a:r>
              <a:rPr lang="en-US"/>
              <a:t> </a:t>
            </a:r>
            <a:r>
              <a:rPr lang="en-US" err="1"/>
              <a:t>Effizienz</a:t>
            </a:r>
            <a:r>
              <a:rPr lang="en-US"/>
              <a:t>“) </a:t>
            </a:r>
            <a:r>
              <a:rPr lang="en-US" err="1"/>
              <a:t>sollten</a:t>
            </a:r>
            <a:r>
              <a:rPr lang="en-US"/>
              <a:t> </a:t>
            </a:r>
            <a:r>
              <a:rPr lang="en-US" err="1"/>
              <a:t>konkretisiert</a:t>
            </a:r>
            <a:r>
              <a:rPr lang="en-US"/>
              <a:t> </a:t>
            </a:r>
            <a:r>
              <a:rPr lang="en-US" err="1"/>
              <a:t>werden</a:t>
            </a:r>
            <a:r>
              <a:rPr lang="en-US"/>
              <a:t>.</a:t>
            </a:r>
          </a:p>
          <a:p>
            <a:r>
              <a:rPr lang="en-US" err="1"/>
              <a:t>Beobachtungsbezug</a:t>
            </a:r>
            <a:r>
              <a:rPr lang="en-US"/>
              <a:t> </a:t>
            </a:r>
            <a:r>
              <a:rPr lang="en-US" err="1"/>
              <a:t>prüfen</a:t>
            </a:r>
            <a:r>
              <a:rPr lang="en-US"/>
              <a:t>:</a:t>
            </a:r>
            <a:br>
              <a:rPr lang="en-US"/>
            </a:br>
            <a:r>
              <a:rPr lang="en-US" err="1"/>
              <a:t>Fragen</a:t>
            </a:r>
            <a:r>
              <a:rPr lang="en-US"/>
              <a:t> Sie: </a:t>
            </a:r>
            <a:r>
              <a:rPr lang="en-US" err="1"/>
              <a:t>Worauf</a:t>
            </a:r>
            <a:r>
              <a:rPr lang="en-US"/>
              <a:t> </a:t>
            </a:r>
            <a:r>
              <a:rPr lang="en-US" err="1"/>
              <a:t>basiert</a:t>
            </a:r>
            <a:r>
              <a:rPr lang="en-US"/>
              <a:t> </a:t>
            </a:r>
            <a:r>
              <a:rPr lang="en-US" err="1"/>
              <a:t>diese</a:t>
            </a:r>
            <a:r>
              <a:rPr lang="en-US"/>
              <a:t> </a:t>
            </a:r>
            <a:r>
              <a:rPr lang="en-US" err="1"/>
              <a:t>Aussage</a:t>
            </a:r>
            <a:r>
              <a:rPr lang="en-US"/>
              <a:t>? </a:t>
            </a:r>
            <a:r>
              <a:rPr lang="en-US" err="1"/>
              <a:t>Welche</a:t>
            </a:r>
            <a:r>
              <a:rPr lang="en-US"/>
              <a:t> </a:t>
            </a:r>
            <a:r>
              <a:rPr lang="en-US" err="1"/>
              <a:t>Beobachtung</a:t>
            </a:r>
            <a:r>
              <a:rPr lang="en-US"/>
              <a:t> </a:t>
            </a:r>
            <a:r>
              <a:rPr lang="en-US" err="1"/>
              <a:t>stützt</a:t>
            </a:r>
            <a:r>
              <a:rPr lang="en-US"/>
              <a:t> </a:t>
            </a:r>
            <a:r>
              <a:rPr lang="en-US" err="1"/>
              <a:t>sie</a:t>
            </a:r>
            <a:r>
              <a:rPr lang="en-US"/>
              <a:t>?</a:t>
            </a:r>
          </a:p>
          <a:p>
            <a:r>
              <a:rPr lang="en-US" err="1"/>
              <a:t>Lösungsanteile</a:t>
            </a:r>
            <a:r>
              <a:rPr lang="en-US"/>
              <a:t> </a:t>
            </a:r>
            <a:r>
              <a:rPr lang="en-US" err="1"/>
              <a:t>entfernen</a:t>
            </a:r>
            <a:r>
              <a:rPr lang="en-US"/>
              <a:t>:</a:t>
            </a:r>
            <a:br>
              <a:rPr lang="en-US"/>
            </a:br>
            <a:r>
              <a:rPr lang="en-US"/>
              <a:t>Falls </a:t>
            </a:r>
            <a:r>
              <a:rPr lang="en-US" err="1"/>
              <a:t>bereits</a:t>
            </a:r>
            <a:r>
              <a:rPr lang="en-US"/>
              <a:t> </a:t>
            </a:r>
            <a:r>
              <a:rPr lang="en-US" err="1"/>
              <a:t>konkrete</a:t>
            </a:r>
            <a:r>
              <a:rPr lang="en-US"/>
              <a:t> </a:t>
            </a:r>
            <a:r>
              <a:rPr lang="en-US" err="1"/>
              <a:t>Maßnahmen</a:t>
            </a:r>
            <a:r>
              <a:rPr lang="en-US"/>
              <a:t> </a:t>
            </a:r>
            <a:r>
              <a:rPr lang="en-US" err="1"/>
              <a:t>enthalten</a:t>
            </a:r>
            <a:r>
              <a:rPr lang="en-US"/>
              <a:t> </a:t>
            </a:r>
            <a:r>
              <a:rPr lang="en-US" err="1"/>
              <a:t>sind</a:t>
            </a:r>
            <a:r>
              <a:rPr lang="en-US"/>
              <a:t>, </a:t>
            </a:r>
            <a:r>
              <a:rPr lang="en-US" err="1"/>
              <a:t>diese</a:t>
            </a:r>
            <a:r>
              <a:rPr lang="en-US"/>
              <a:t> </a:t>
            </a:r>
            <a:r>
              <a:rPr lang="en-US" err="1"/>
              <a:t>zurück</a:t>
            </a:r>
            <a:r>
              <a:rPr lang="en-US"/>
              <a:t> in </a:t>
            </a:r>
            <a:r>
              <a:rPr lang="en-US" err="1"/>
              <a:t>Bedarfe</a:t>
            </a:r>
            <a:r>
              <a:rPr lang="en-US"/>
              <a:t> </a:t>
            </a:r>
            <a:r>
              <a:rPr lang="en-US" err="1"/>
              <a:t>übersetzen</a:t>
            </a:r>
            <a:r>
              <a:rPr lang="en-US"/>
              <a:t>.</a:t>
            </a:r>
          </a:p>
          <a:p>
            <a:r>
              <a:rPr lang="en-US"/>
              <a:t>Optional </a:t>
            </a:r>
            <a:r>
              <a:rPr lang="en-US" err="1"/>
              <a:t>kann</a:t>
            </a:r>
            <a:r>
              <a:rPr lang="en-US"/>
              <a:t> </a:t>
            </a:r>
            <a:r>
              <a:rPr lang="en-US" err="1"/>
              <a:t>hier</a:t>
            </a:r>
            <a:r>
              <a:rPr lang="en-US"/>
              <a:t> </a:t>
            </a:r>
            <a:r>
              <a:rPr lang="en-US" err="1"/>
              <a:t>eine</a:t>
            </a:r>
            <a:r>
              <a:rPr lang="en-US"/>
              <a:t> </a:t>
            </a:r>
            <a:r>
              <a:rPr lang="en-US" err="1"/>
              <a:t>Überleitung</a:t>
            </a:r>
            <a:r>
              <a:rPr lang="en-US"/>
              <a:t> </a:t>
            </a:r>
            <a:r>
              <a:rPr lang="en-US" err="1"/>
              <a:t>zu</a:t>
            </a:r>
            <a:r>
              <a:rPr lang="en-US"/>
              <a:t> </a:t>
            </a:r>
            <a:r>
              <a:rPr lang="en-US" err="1"/>
              <a:t>einer</a:t>
            </a:r>
            <a:r>
              <a:rPr lang="en-US"/>
              <a:t> </a:t>
            </a:r>
            <a:r>
              <a:rPr lang="en-US" err="1"/>
              <a:t>weiteren</a:t>
            </a:r>
            <a:r>
              <a:rPr lang="en-US"/>
              <a:t> Methode </a:t>
            </a:r>
            <a:r>
              <a:rPr lang="en-US" err="1"/>
              <a:t>gesetzt</a:t>
            </a:r>
            <a:r>
              <a:rPr lang="en-US"/>
              <a:t> </a:t>
            </a:r>
            <a:r>
              <a:rPr lang="en-US" err="1"/>
              <a:t>werden</a:t>
            </a:r>
            <a:r>
              <a:rPr lang="en-US"/>
              <a:t>:</a:t>
            </a:r>
            <a:br>
              <a:rPr lang="en-US"/>
            </a:br>
            <a:r>
              <a:rPr lang="en-US"/>
              <a:t>Das </a:t>
            </a:r>
            <a:r>
              <a:rPr lang="en-US" err="1"/>
              <a:t>formulierte</a:t>
            </a:r>
            <a:r>
              <a:rPr lang="en-US"/>
              <a:t> PoV-Statement </a:t>
            </a:r>
            <a:r>
              <a:rPr lang="en-US" err="1"/>
              <a:t>dient</a:t>
            </a:r>
            <a:r>
              <a:rPr lang="en-US"/>
              <a:t> nun </a:t>
            </a:r>
            <a:r>
              <a:rPr lang="en-US" err="1"/>
              <a:t>als</a:t>
            </a:r>
            <a:r>
              <a:rPr lang="en-US"/>
              <a:t> </a:t>
            </a:r>
            <a:r>
              <a:rPr lang="en-US" err="1"/>
              <a:t>Ausgangspunkt</a:t>
            </a:r>
            <a:r>
              <a:rPr lang="en-US"/>
              <a:t> für die </a:t>
            </a:r>
            <a:r>
              <a:rPr lang="en-US" err="1"/>
              <a:t>Entwicklung</a:t>
            </a:r>
            <a:r>
              <a:rPr lang="en-US"/>
              <a:t> von How-might-we-</a:t>
            </a:r>
            <a:r>
              <a:rPr lang="en-US" err="1"/>
              <a:t>Fragen</a:t>
            </a:r>
            <a:r>
              <a:rPr lang="en-US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186721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/>
              <a:t>How-</a:t>
            </a:r>
            <a:r>
              <a:rPr lang="en-US" b="1" err="1"/>
              <a:t>might</a:t>
            </a:r>
            <a:r>
              <a:rPr lang="en-US" b="1"/>
              <a:t>-</a:t>
            </a:r>
            <a:r>
              <a:rPr lang="en-US" b="1" err="1"/>
              <a:t>we</a:t>
            </a:r>
            <a:r>
              <a:rPr lang="en-US" b="1"/>
              <a:t>-Fragen</a:t>
            </a:r>
            <a:endParaRPr lang="en-US"/>
          </a:p>
          <a:p>
            <a:r>
              <a:rPr lang="en-US"/>
              <a:t>Mit den </a:t>
            </a:r>
            <a:r>
              <a:rPr lang="en-US" b="1"/>
              <a:t>How-might-we-</a:t>
            </a:r>
            <a:r>
              <a:rPr lang="en-US" b="1" err="1"/>
              <a:t>Fragen</a:t>
            </a:r>
            <a:r>
              <a:rPr lang="en-US"/>
              <a:t> </a:t>
            </a:r>
            <a:r>
              <a:rPr lang="en-US" err="1"/>
              <a:t>wird</a:t>
            </a:r>
            <a:r>
              <a:rPr lang="en-US"/>
              <a:t> das </a:t>
            </a:r>
            <a:r>
              <a:rPr lang="en-US" err="1"/>
              <a:t>zuvor</a:t>
            </a:r>
            <a:r>
              <a:rPr lang="en-US"/>
              <a:t> </a:t>
            </a:r>
            <a:r>
              <a:rPr lang="en-US" err="1"/>
              <a:t>formulierte</a:t>
            </a:r>
            <a:r>
              <a:rPr lang="en-US"/>
              <a:t> Point-of-View-Statement in </a:t>
            </a:r>
            <a:r>
              <a:rPr lang="en-US" err="1"/>
              <a:t>einen</a:t>
            </a:r>
            <a:r>
              <a:rPr lang="en-US"/>
              <a:t> </a:t>
            </a:r>
            <a:r>
              <a:rPr lang="en-US" err="1"/>
              <a:t>kreativen</a:t>
            </a:r>
            <a:r>
              <a:rPr lang="en-US"/>
              <a:t> Möglichkeitsraum </a:t>
            </a:r>
            <a:r>
              <a:rPr lang="en-US" err="1"/>
              <a:t>überführt</a:t>
            </a:r>
            <a:r>
              <a:rPr lang="en-US"/>
              <a:t>.</a:t>
            </a:r>
          </a:p>
          <a:p>
            <a:r>
              <a:rPr lang="en-US"/>
              <a:t>Sie </a:t>
            </a:r>
            <a:r>
              <a:rPr lang="en-US" err="1"/>
              <a:t>bilden</a:t>
            </a:r>
            <a:r>
              <a:rPr lang="en-US"/>
              <a:t> den strukturierten Einstieg in die Ideation-Phase.</a:t>
            </a:r>
          </a:p>
          <a:p>
            <a:r>
              <a:rPr lang="en-US"/>
              <a:t> </a:t>
            </a:r>
          </a:p>
          <a:p>
            <a:r>
              <a:rPr lang="en-US" b="1"/>
              <a:t>Funktion der How-</a:t>
            </a:r>
            <a:r>
              <a:rPr lang="en-US" b="1" err="1"/>
              <a:t>might</a:t>
            </a:r>
            <a:r>
              <a:rPr lang="en-US" b="1"/>
              <a:t>-</a:t>
            </a:r>
            <a:r>
              <a:rPr lang="en-US" b="1" err="1"/>
              <a:t>we</a:t>
            </a:r>
            <a:r>
              <a:rPr lang="en-US" b="1"/>
              <a:t>-Fragen</a:t>
            </a:r>
            <a:endParaRPr lang="en-US"/>
          </a:p>
          <a:p>
            <a:pPr marL="285750" indent="-285750">
              <a:buChar char="•"/>
            </a:pPr>
            <a:r>
              <a:rPr lang="en-US" err="1"/>
              <a:t>Übersetzen</a:t>
            </a:r>
            <a:r>
              <a:rPr lang="en-US"/>
              <a:t> </a:t>
            </a:r>
            <a:r>
              <a:rPr lang="en-US" err="1"/>
              <a:t>ein</a:t>
            </a:r>
            <a:r>
              <a:rPr lang="en-US"/>
              <a:t> </a:t>
            </a:r>
            <a:r>
              <a:rPr lang="en-US" err="1"/>
              <a:t>klar</a:t>
            </a:r>
            <a:r>
              <a:rPr lang="en-US"/>
              <a:t> definiertes Problem in eine offene Fragestellung</a:t>
            </a:r>
          </a:p>
          <a:p>
            <a:pPr marL="285750" indent="-285750">
              <a:buChar char="•"/>
            </a:pPr>
            <a:r>
              <a:rPr lang="en-US" err="1"/>
              <a:t>Öffnen</a:t>
            </a:r>
            <a:r>
              <a:rPr lang="en-US"/>
              <a:t> den </a:t>
            </a:r>
            <a:r>
              <a:rPr lang="en-US" err="1"/>
              <a:t>Lösungsraum</a:t>
            </a:r>
            <a:r>
              <a:rPr lang="en-US"/>
              <a:t>, </a:t>
            </a:r>
            <a:r>
              <a:rPr lang="en-US" err="1"/>
              <a:t>ohne</a:t>
            </a:r>
            <a:r>
              <a:rPr lang="en-US"/>
              <a:t> </a:t>
            </a:r>
            <a:r>
              <a:rPr lang="en-US" err="1"/>
              <a:t>ihn</a:t>
            </a:r>
            <a:r>
              <a:rPr lang="en-US"/>
              <a:t> </a:t>
            </a:r>
            <a:r>
              <a:rPr lang="en-US" err="1"/>
              <a:t>einzuengen</a:t>
            </a:r>
          </a:p>
          <a:p>
            <a:pPr marL="285750" indent="-285750">
              <a:buChar char="•"/>
            </a:pPr>
            <a:r>
              <a:rPr lang="en-US" err="1"/>
              <a:t>Halten</a:t>
            </a:r>
            <a:r>
              <a:rPr lang="en-US"/>
              <a:t> den </a:t>
            </a:r>
            <a:r>
              <a:rPr lang="en-US" err="1"/>
              <a:t>Bezug</a:t>
            </a:r>
            <a:r>
              <a:rPr lang="en-US"/>
              <a:t> </a:t>
            </a:r>
            <a:r>
              <a:rPr lang="en-US" err="1"/>
              <a:t>zur</a:t>
            </a:r>
            <a:r>
              <a:rPr lang="en-US"/>
              <a:t> Persona und </a:t>
            </a:r>
            <a:r>
              <a:rPr lang="en-US" err="1"/>
              <a:t>zum</a:t>
            </a:r>
            <a:r>
              <a:rPr lang="en-US"/>
              <a:t> </a:t>
            </a:r>
            <a:r>
              <a:rPr lang="en-US" err="1"/>
              <a:t>Bedarf</a:t>
            </a:r>
          </a:p>
          <a:p>
            <a:pPr marL="285750" indent="-285750">
              <a:buChar char="•"/>
            </a:pPr>
            <a:r>
              <a:rPr lang="en-US" err="1"/>
              <a:t>Aktivieren</a:t>
            </a:r>
            <a:r>
              <a:rPr lang="en-US"/>
              <a:t> </a:t>
            </a:r>
            <a:r>
              <a:rPr lang="en-US" err="1"/>
              <a:t>kreatives</a:t>
            </a:r>
            <a:r>
              <a:rPr lang="en-US"/>
              <a:t>, </a:t>
            </a:r>
            <a:r>
              <a:rPr lang="en-US" err="1"/>
              <a:t>lösungsorientiertes</a:t>
            </a:r>
            <a:r>
              <a:rPr lang="en-US"/>
              <a:t> Denken</a:t>
            </a:r>
          </a:p>
          <a:p>
            <a:pPr indent="0"/>
            <a:r>
              <a:rPr lang="en-US"/>
              <a:t>Eine </a:t>
            </a:r>
            <a:r>
              <a:rPr lang="en-US" err="1"/>
              <a:t>gute</a:t>
            </a:r>
            <a:r>
              <a:rPr lang="en-US"/>
              <a:t> How-might-we-Frage </a:t>
            </a:r>
            <a:r>
              <a:rPr lang="en-US" err="1"/>
              <a:t>ist</a:t>
            </a:r>
            <a:r>
              <a:rPr lang="en-US"/>
              <a:t>:</a:t>
            </a:r>
          </a:p>
          <a:p>
            <a:pPr marL="285750" indent="-285750">
              <a:buChar char="•"/>
            </a:pPr>
            <a:r>
              <a:rPr lang="en-US" err="1"/>
              <a:t>offen</a:t>
            </a:r>
            <a:r>
              <a:rPr lang="en-US"/>
              <a:t> </a:t>
            </a:r>
            <a:r>
              <a:rPr lang="en-US" err="1"/>
              <a:t>formuliert</a:t>
            </a:r>
          </a:p>
          <a:p>
            <a:pPr marL="285750" indent="-285750">
              <a:buChar char="•"/>
            </a:pPr>
            <a:r>
              <a:rPr lang="en-US"/>
              <a:t>nicht </a:t>
            </a:r>
            <a:r>
              <a:rPr lang="en-US" err="1"/>
              <a:t>wertend</a:t>
            </a:r>
          </a:p>
          <a:p>
            <a:pPr marL="285750" indent="-285750">
              <a:buChar char="•"/>
            </a:pPr>
            <a:r>
              <a:rPr lang="en-US"/>
              <a:t>nicht </a:t>
            </a:r>
            <a:r>
              <a:rPr lang="en-US" err="1"/>
              <a:t>lösungsimplizierend</a:t>
            </a:r>
          </a:p>
          <a:p>
            <a:pPr marL="285750" indent="-285750">
              <a:buChar char="•"/>
            </a:pPr>
            <a:r>
              <a:rPr lang="en-US" err="1"/>
              <a:t>handlungsorientiert</a:t>
            </a:r>
          </a:p>
          <a:p>
            <a:pPr indent="0"/>
            <a:r>
              <a:rPr lang="en-US"/>
              <a:t> </a:t>
            </a:r>
          </a:p>
          <a:p>
            <a:r>
              <a:rPr lang="en-US" b="1"/>
              <a:t>Template für Teilnehmende</a:t>
            </a:r>
            <a:endParaRPr lang="en-US"/>
          </a:p>
          <a:p>
            <a:r>
              <a:rPr lang="en-US"/>
              <a:t>Die Vorlage </a:t>
            </a:r>
            <a:r>
              <a:rPr lang="en-US" err="1"/>
              <a:t>lautet</a:t>
            </a:r>
            <a:r>
              <a:rPr lang="en-US"/>
              <a:t>:</a:t>
            </a:r>
          </a:p>
          <a:p>
            <a:r>
              <a:rPr lang="en-US"/>
              <a:t>Wie </a:t>
            </a:r>
            <a:r>
              <a:rPr lang="en-US" err="1"/>
              <a:t>könnten</a:t>
            </a:r>
            <a:r>
              <a:rPr lang="en-US"/>
              <a:t> </a:t>
            </a:r>
            <a:r>
              <a:rPr lang="en-US" err="1"/>
              <a:t>wir</a:t>
            </a:r>
            <a:br>
              <a:rPr lang="en-US"/>
            </a:br>
            <a:r>
              <a:rPr lang="en-US"/>
              <a:t>[Persona / </a:t>
            </a:r>
            <a:r>
              <a:rPr lang="en-US" err="1"/>
              <a:t>Zielgruppe</a:t>
            </a:r>
            <a:r>
              <a:rPr lang="en-US"/>
              <a:t>]</a:t>
            </a:r>
            <a:br>
              <a:rPr lang="en-US"/>
            </a:br>
            <a:r>
              <a:rPr lang="en-US"/>
              <a:t>helfen,</a:t>
            </a:r>
            <a:br>
              <a:rPr lang="en-US"/>
            </a:br>
            <a:r>
              <a:rPr lang="en-US"/>
              <a:t>[Bedarf / Ziel],</a:t>
            </a:r>
            <a:br>
              <a:rPr lang="en-US"/>
            </a:br>
            <a:r>
              <a:rPr lang="en-US" err="1"/>
              <a:t>obwohl</a:t>
            </a:r>
            <a:r>
              <a:rPr lang="en-US"/>
              <a:t> / </a:t>
            </a:r>
            <a:r>
              <a:rPr lang="en-US" err="1"/>
              <a:t>trotz</a:t>
            </a:r>
            <a:r>
              <a:rPr lang="en-US"/>
              <a:t> / da / </a:t>
            </a:r>
            <a:r>
              <a:rPr lang="en-US" err="1"/>
              <a:t>weil</a:t>
            </a:r>
            <a:r>
              <a:rPr lang="en-US"/>
              <a:t> / </a:t>
            </a:r>
            <a:r>
              <a:rPr lang="en-US" err="1"/>
              <a:t>jedoch</a:t>
            </a:r>
            <a:r>
              <a:rPr lang="en-US"/>
              <a:t> </a:t>
            </a:r>
            <a:br>
              <a:rPr lang="en-US"/>
            </a:br>
            <a:r>
              <a:rPr lang="en-US"/>
              <a:t>[</a:t>
            </a:r>
            <a:r>
              <a:rPr lang="en-US" err="1"/>
              <a:t>Kontext</a:t>
            </a:r>
            <a:r>
              <a:rPr lang="en-US"/>
              <a:t> / </a:t>
            </a:r>
            <a:r>
              <a:rPr lang="en-US" err="1"/>
              <a:t>beeinflussende</a:t>
            </a:r>
            <a:r>
              <a:rPr lang="en-US"/>
              <a:t> </a:t>
            </a:r>
            <a:r>
              <a:rPr lang="en-US" err="1"/>
              <a:t>oder</a:t>
            </a:r>
            <a:r>
              <a:rPr lang="en-US"/>
              <a:t> </a:t>
            </a:r>
            <a:r>
              <a:rPr lang="en-US" err="1"/>
              <a:t>limitierende</a:t>
            </a:r>
            <a:r>
              <a:rPr lang="en-US"/>
              <a:t> </a:t>
            </a:r>
            <a:r>
              <a:rPr lang="en-US" err="1"/>
              <a:t>Faktoren</a:t>
            </a:r>
            <a:r>
              <a:rPr lang="en-US"/>
              <a:t> / Problem] </a:t>
            </a:r>
            <a:r>
              <a:rPr lang="en-US" err="1"/>
              <a:t>bestehen</a:t>
            </a:r>
            <a:r>
              <a:rPr lang="en-US"/>
              <a:t>?</a:t>
            </a:r>
          </a:p>
          <a:p>
            <a:r>
              <a:rPr lang="en-US"/>
              <a:t>Dieses Template </a:t>
            </a:r>
            <a:r>
              <a:rPr lang="en-US" err="1"/>
              <a:t>hilft</a:t>
            </a:r>
            <a:r>
              <a:rPr lang="en-US"/>
              <a:t>, </a:t>
            </a:r>
            <a:r>
              <a:rPr lang="en-US" err="1"/>
              <a:t>Fokus</a:t>
            </a:r>
            <a:r>
              <a:rPr lang="en-US"/>
              <a:t> und </a:t>
            </a:r>
            <a:r>
              <a:rPr lang="en-US" err="1"/>
              <a:t>Offenheit</a:t>
            </a:r>
            <a:r>
              <a:rPr lang="en-US"/>
              <a:t> </a:t>
            </a:r>
            <a:r>
              <a:rPr lang="en-US" err="1"/>
              <a:t>gleichzeitig</a:t>
            </a:r>
            <a:r>
              <a:rPr lang="en-US"/>
              <a:t> </a:t>
            </a:r>
            <a:r>
              <a:rPr lang="en-US" err="1"/>
              <a:t>zu</a:t>
            </a:r>
            <a:r>
              <a:rPr lang="en-US"/>
              <a:t> </a:t>
            </a:r>
            <a:r>
              <a:rPr lang="en-US" err="1"/>
              <a:t>gewährleisten</a:t>
            </a:r>
            <a:r>
              <a:rPr lang="en-US"/>
              <a:t>.</a:t>
            </a:r>
          </a:p>
          <a:p>
            <a:r>
              <a:rPr lang="en-US"/>
              <a:t> </a:t>
            </a:r>
          </a:p>
          <a:p>
            <a:r>
              <a:rPr lang="en-US" b="1"/>
              <a:t>Beispiel </a:t>
            </a:r>
            <a:r>
              <a:rPr lang="en-US" b="1" err="1"/>
              <a:t>zur</a:t>
            </a:r>
            <a:r>
              <a:rPr lang="en-US" b="1"/>
              <a:t> Default Design Challenge</a:t>
            </a:r>
            <a:endParaRPr lang="en-US"/>
          </a:p>
          <a:p>
            <a:r>
              <a:rPr lang="en-US" err="1"/>
              <a:t>Ausgehend</a:t>
            </a:r>
            <a:r>
              <a:rPr lang="en-US"/>
              <a:t> </a:t>
            </a:r>
            <a:r>
              <a:rPr lang="en-US" err="1"/>
              <a:t>vom</a:t>
            </a:r>
            <a:r>
              <a:rPr lang="en-US"/>
              <a:t> </a:t>
            </a:r>
            <a:r>
              <a:rPr lang="en-US" err="1"/>
              <a:t>Wissenserhalt</a:t>
            </a:r>
            <a:r>
              <a:rPr lang="en-US"/>
              <a:t> in </a:t>
            </a:r>
            <a:r>
              <a:rPr lang="en-US" err="1"/>
              <a:t>Organisationen</a:t>
            </a:r>
            <a:r>
              <a:rPr lang="en-US"/>
              <a:t>:</a:t>
            </a:r>
          </a:p>
          <a:p>
            <a:r>
              <a:rPr lang="en-US"/>
              <a:t>Wie </a:t>
            </a:r>
            <a:r>
              <a:rPr lang="en-US" err="1"/>
              <a:t>könnten</a:t>
            </a:r>
            <a:r>
              <a:rPr lang="en-US"/>
              <a:t> </a:t>
            </a:r>
            <a:r>
              <a:rPr lang="en-US" err="1"/>
              <a:t>wir</a:t>
            </a:r>
            <a:r>
              <a:rPr lang="en-US"/>
              <a:t> </a:t>
            </a:r>
            <a:r>
              <a:rPr lang="en-US" err="1"/>
              <a:t>Projektleiter:innen</a:t>
            </a:r>
            <a:r>
              <a:rPr lang="en-US"/>
              <a:t> in </a:t>
            </a:r>
            <a:r>
              <a:rPr lang="en-US" err="1"/>
              <a:t>wissensintensiven</a:t>
            </a:r>
            <a:r>
              <a:rPr lang="en-US"/>
              <a:t> </a:t>
            </a:r>
            <a:r>
              <a:rPr lang="en-US" err="1"/>
              <a:t>Organisationen</a:t>
            </a:r>
            <a:r>
              <a:rPr lang="en-US"/>
              <a:t> </a:t>
            </a:r>
            <a:r>
              <a:rPr lang="en-US" err="1"/>
              <a:t>dabei</a:t>
            </a:r>
            <a:r>
              <a:rPr lang="en-US"/>
              <a:t> </a:t>
            </a:r>
            <a:r>
              <a:rPr lang="en-US" err="1"/>
              <a:t>unterstützen</a:t>
            </a:r>
            <a:r>
              <a:rPr lang="en-US"/>
              <a:t>, </a:t>
            </a:r>
            <a:r>
              <a:rPr lang="en-US" err="1"/>
              <a:t>Erfahrungswissen</a:t>
            </a:r>
            <a:r>
              <a:rPr lang="en-US"/>
              <a:t> </a:t>
            </a:r>
            <a:r>
              <a:rPr lang="en-US" err="1"/>
              <a:t>lebendig</a:t>
            </a:r>
            <a:r>
              <a:rPr lang="en-US"/>
              <a:t> </a:t>
            </a:r>
            <a:r>
              <a:rPr lang="en-US" err="1"/>
              <a:t>weiterzugeben</a:t>
            </a:r>
            <a:r>
              <a:rPr lang="en-US"/>
              <a:t>, </a:t>
            </a:r>
            <a:r>
              <a:rPr lang="en-US" err="1"/>
              <a:t>obwohl</a:t>
            </a:r>
            <a:r>
              <a:rPr lang="en-US"/>
              <a:t> </a:t>
            </a:r>
            <a:r>
              <a:rPr lang="en-US" err="1"/>
              <a:t>hohe</a:t>
            </a:r>
            <a:r>
              <a:rPr lang="en-US"/>
              <a:t> </a:t>
            </a:r>
            <a:r>
              <a:rPr lang="en-US" err="1"/>
              <a:t>Fluktuation</a:t>
            </a:r>
            <a:r>
              <a:rPr lang="en-US"/>
              <a:t> und </a:t>
            </a:r>
            <a:r>
              <a:rPr lang="en-US" err="1"/>
              <a:t>Zeitdruck</a:t>
            </a:r>
            <a:r>
              <a:rPr lang="en-US"/>
              <a:t> den </a:t>
            </a:r>
            <a:r>
              <a:rPr lang="en-US" err="1"/>
              <a:t>Arbeitsalltag</a:t>
            </a:r>
            <a:r>
              <a:rPr lang="en-US"/>
              <a:t> </a:t>
            </a:r>
            <a:r>
              <a:rPr lang="en-US" err="1"/>
              <a:t>prägen</a:t>
            </a:r>
            <a:r>
              <a:rPr lang="en-US"/>
              <a:t>?</a:t>
            </a:r>
          </a:p>
          <a:p>
            <a:r>
              <a:rPr lang="en-US"/>
              <a:t>Oder:</a:t>
            </a:r>
          </a:p>
          <a:p>
            <a:r>
              <a:rPr lang="en-US"/>
              <a:t>Wie </a:t>
            </a:r>
            <a:r>
              <a:rPr lang="en-US" err="1"/>
              <a:t>könnten</a:t>
            </a:r>
            <a:r>
              <a:rPr lang="en-US"/>
              <a:t> </a:t>
            </a:r>
            <a:r>
              <a:rPr lang="en-US" err="1"/>
              <a:t>wir</a:t>
            </a:r>
            <a:r>
              <a:rPr lang="en-US"/>
              <a:t> </a:t>
            </a:r>
            <a:r>
              <a:rPr lang="en-US" err="1"/>
              <a:t>neue</a:t>
            </a:r>
            <a:r>
              <a:rPr lang="en-US"/>
              <a:t> </a:t>
            </a:r>
            <a:r>
              <a:rPr lang="en-US" err="1"/>
              <a:t>Mitarbeitende</a:t>
            </a:r>
            <a:r>
              <a:rPr lang="en-US"/>
              <a:t> </a:t>
            </a:r>
            <a:r>
              <a:rPr lang="en-US" err="1"/>
              <a:t>dabei</a:t>
            </a:r>
            <a:r>
              <a:rPr lang="en-US"/>
              <a:t> </a:t>
            </a:r>
            <a:r>
              <a:rPr lang="en-US" err="1"/>
              <a:t>unterstützen</a:t>
            </a:r>
            <a:r>
              <a:rPr lang="en-US"/>
              <a:t>, schnell </a:t>
            </a:r>
            <a:r>
              <a:rPr lang="en-US" err="1"/>
              <a:t>relevantes</a:t>
            </a:r>
            <a:r>
              <a:rPr lang="en-US"/>
              <a:t> </a:t>
            </a:r>
            <a:r>
              <a:rPr lang="en-US" err="1"/>
              <a:t>Erfahrungswissen</a:t>
            </a:r>
            <a:r>
              <a:rPr lang="en-US"/>
              <a:t> </a:t>
            </a:r>
            <a:r>
              <a:rPr lang="en-US" err="1"/>
              <a:t>aufzubauen</a:t>
            </a:r>
            <a:r>
              <a:rPr lang="en-US"/>
              <a:t>, </a:t>
            </a:r>
            <a:r>
              <a:rPr lang="en-US" err="1"/>
              <a:t>obwohl</a:t>
            </a:r>
            <a:r>
              <a:rPr lang="en-US"/>
              <a:t> </a:t>
            </a:r>
            <a:r>
              <a:rPr lang="en-US" err="1"/>
              <a:t>Dokumentationen</a:t>
            </a:r>
            <a:r>
              <a:rPr lang="en-US"/>
              <a:t> </a:t>
            </a:r>
            <a:r>
              <a:rPr lang="en-US" err="1"/>
              <a:t>unvollständig</a:t>
            </a:r>
            <a:r>
              <a:rPr lang="en-US"/>
              <a:t> und </a:t>
            </a:r>
            <a:r>
              <a:rPr lang="en-US" err="1"/>
              <a:t>Routinen</a:t>
            </a:r>
            <a:r>
              <a:rPr lang="en-US"/>
              <a:t> </a:t>
            </a:r>
            <a:r>
              <a:rPr lang="en-US" err="1"/>
              <a:t>implizit</a:t>
            </a:r>
            <a:r>
              <a:rPr lang="en-US"/>
              <a:t> </a:t>
            </a:r>
            <a:r>
              <a:rPr lang="en-US" err="1"/>
              <a:t>sind</a:t>
            </a:r>
            <a:r>
              <a:rPr lang="en-US"/>
              <a:t>?</a:t>
            </a:r>
          </a:p>
          <a:p>
            <a:r>
              <a:rPr lang="en-US" err="1"/>
              <a:t>Beide</a:t>
            </a:r>
            <a:r>
              <a:rPr lang="en-US"/>
              <a:t> </a:t>
            </a:r>
            <a:r>
              <a:rPr lang="en-US" err="1"/>
              <a:t>Fragen</a:t>
            </a:r>
            <a:r>
              <a:rPr lang="en-US"/>
              <a:t> </a:t>
            </a:r>
            <a:r>
              <a:rPr lang="en-US" err="1"/>
              <a:t>sind</a:t>
            </a:r>
            <a:r>
              <a:rPr lang="en-US"/>
              <a:t> </a:t>
            </a:r>
            <a:r>
              <a:rPr lang="en-US" err="1"/>
              <a:t>offen</a:t>
            </a:r>
            <a:r>
              <a:rPr lang="en-US"/>
              <a:t>, </a:t>
            </a:r>
            <a:r>
              <a:rPr lang="en-US" err="1"/>
              <a:t>lösungsorientiert</a:t>
            </a:r>
            <a:r>
              <a:rPr lang="en-US"/>
              <a:t> und </a:t>
            </a:r>
            <a:r>
              <a:rPr lang="en-US" err="1"/>
              <a:t>klar</a:t>
            </a:r>
            <a:r>
              <a:rPr lang="en-US"/>
              <a:t> </a:t>
            </a:r>
            <a:r>
              <a:rPr lang="en-US" err="1"/>
              <a:t>adressiert</a:t>
            </a:r>
            <a:r>
              <a:rPr lang="en-US"/>
              <a:t>.</a:t>
            </a:r>
          </a:p>
          <a:p>
            <a:r>
              <a:rPr lang="en-US"/>
              <a:t> </a:t>
            </a:r>
          </a:p>
          <a:p>
            <a:r>
              <a:rPr lang="en-US" b="1"/>
              <a:t>Didaktische Funktion</a:t>
            </a:r>
            <a:endParaRPr lang="en-US"/>
          </a:p>
          <a:p>
            <a:r>
              <a:rPr lang="en-US"/>
              <a:t>How-might-we-</a:t>
            </a:r>
            <a:r>
              <a:rPr lang="en-US" err="1"/>
              <a:t>Fragen</a:t>
            </a:r>
            <a:r>
              <a:rPr lang="en-US"/>
              <a:t>:</a:t>
            </a:r>
          </a:p>
          <a:p>
            <a:pPr marL="285750" indent="-285750">
              <a:buChar char="•"/>
            </a:pPr>
            <a:r>
              <a:rPr lang="en-US" err="1"/>
              <a:t>verbinden</a:t>
            </a:r>
            <a:r>
              <a:rPr lang="en-US"/>
              <a:t> </a:t>
            </a:r>
            <a:r>
              <a:rPr lang="en-US" err="1"/>
              <a:t>Problemverständnis</a:t>
            </a:r>
            <a:r>
              <a:rPr lang="en-US"/>
              <a:t> </a:t>
            </a:r>
            <a:r>
              <a:rPr lang="en-US" err="1"/>
              <a:t>mit</a:t>
            </a:r>
            <a:r>
              <a:rPr lang="en-US"/>
              <a:t> </a:t>
            </a:r>
            <a:r>
              <a:rPr lang="en-US" err="1"/>
              <a:t>Kreativität</a:t>
            </a:r>
          </a:p>
          <a:p>
            <a:pPr marL="285750" indent="-285750">
              <a:buChar char="•"/>
            </a:pPr>
            <a:r>
              <a:rPr lang="en-US" err="1"/>
              <a:t>verhindern</a:t>
            </a:r>
            <a:r>
              <a:rPr lang="en-US"/>
              <a:t> </a:t>
            </a:r>
            <a:r>
              <a:rPr lang="en-US" err="1"/>
              <a:t>vorschnelle</a:t>
            </a:r>
            <a:r>
              <a:rPr lang="en-US"/>
              <a:t> </a:t>
            </a:r>
            <a:r>
              <a:rPr lang="en-US" err="1"/>
              <a:t>Fixierung</a:t>
            </a:r>
            <a:r>
              <a:rPr lang="en-US"/>
              <a:t> auf </a:t>
            </a:r>
            <a:r>
              <a:rPr lang="en-US" err="1"/>
              <a:t>Einzelmaßnahmen</a:t>
            </a:r>
          </a:p>
          <a:p>
            <a:pPr marL="285750" indent="-285750">
              <a:buChar char="•"/>
            </a:pPr>
            <a:r>
              <a:rPr lang="en-US" err="1"/>
              <a:t>strukturieren</a:t>
            </a:r>
            <a:r>
              <a:rPr lang="en-US"/>
              <a:t> die </a:t>
            </a:r>
            <a:r>
              <a:rPr lang="en-US" err="1"/>
              <a:t>anschließende</a:t>
            </a:r>
            <a:r>
              <a:rPr lang="en-US"/>
              <a:t> </a:t>
            </a:r>
            <a:r>
              <a:rPr lang="en-US" err="1"/>
              <a:t>Ideengenerierung</a:t>
            </a:r>
          </a:p>
          <a:p>
            <a:pPr indent="0"/>
            <a:r>
              <a:rPr lang="en-US"/>
              <a:t>Sie </a:t>
            </a:r>
            <a:r>
              <a:rPr lang="en-US" err="1"/>
              <a:t>sind</a:t>
            </a:r>
            <a:r>
              <a:rPr lang="en-US"/>
              <a:t> die Brücke </a:t>
            </a:r>
            <a:r>
              <a:rPr lang="en-US" err="1"/>
              <a:t>zwischen</a:t>
            </a:r>
            <a:r>
              <a:rPr lang="en-US"/>
              <a:t> </a:t>
            </a:r>
            <a:r>
              <a:rPr lang="en-US" err="1"/>
              <a:t>Analyse</a:t>
            </a:r>
            <a:r>
              <a:rPr lang="en-US"/>
              <a:t> und </a:t>
            </a:r>
            <a:r>
              <a:rPr lang="en-US" err="1"/>
              <a:t>Gestaltung</a:t>
            </a:r>
            <a:r>
              <a:rPr lang="en-US"/>
              <a:t>.</a:t>
            </a:r>
          </a:p>
          <a:p>
            <a:r>
              <a:rPr lang="en-US"/>
              <a:t> </a:t>
            </a:r>
          </a:p>
          <a:p>
            <a:r>
              <a:rPr lang="en-US" b="1"/>
              <a:t>Durchführungsanleitung für </a:t>
            </a:r>
            <a:r>
              <a:rPr lang="en-US" b="1" err="1"/>
              <a:t>Trainer:innen</a:t>
            </a:r>
            <a:endParaRPr lang="en-US" err="1"/>
          </a:p>
          <a:p>
            <a:r>
              <a:rPr lang="en-US"/>
              <a:t>1. </a:t>
            </a:r>
            <a:r>
              <a:rPr lang="en-US" err="1"/>
              <a:t>Ausgangspunkt</a:t>
            </a:r>
            <a:r>
              <a:rPr lang="en-US"/>
              <a:t> </a:t>
            </a:r>
            <a:r>
              <a:rPr lang="en-US" err="1"/>
              <a:t>klären</a:t>
            </a:r>
            <a:br>
              <a:rPr lang="en-US"/>
            </a:br>
            <a:r>
              <a:rPr lang="en-US"/>
              <a:t>Point-of-View-Statement </a:t>
            </a:r>
            <a:r>
              <a:rPr lang="en-US" err="1"/>
              <a:t>sichtbar</a:t>
            </a:r>
            <a:r>
              <a:rPr lang="en-US"/>
              <a:t> </a:t>
            </a:r>
            <a:r>
              <a:rPr lang="en-US" err="1"/>
              <a:t>machen</a:t>
            </a:r>
            <a:r>
              <a:rPr lang="en-US"/>
              <a:t> und </a:t>
            </a:r>
            <a:r>
              <a:rPr lang="en-US" err="1"/>
              <a:t>nochmals</a:t>
            </a:r>
            <a:r>
              <a:rPr lang="en-US"/>
              <a:t> </a:t>
            </a:r>
            <a:r>
              <a:rPr lang="en-US" err="1"/>
              <a:t>verlesen</a:t>
            </a:r>
            <a:r>
              <a:rPr lang="en-US"/>
              <a:t> </a:t>
            </a:r>
            <a:r>
              <a:rPr lang="en-US" err="1"/>
              <a:t>lassen</a:t>
            </a:r>
            <a:r>
              <a:rPr lang="en-US"/>
              <a:t>.</a:t>
            </a:r>
          </a:p>
          <a:p>
            <a:r>
              <a:rPr lang="en-US"/>
              <a:t>2. </a:t>
            </a:r>
            <a:r>
              <a:rPr lang="en-US" err="1"/>
              <a:t>Individuelle</a:t>
            </a:r>
            <a:r>
              <a:rPr lang="en-US"/>
              <a:t> </a:t>
            </a:r>
            <a:r>
              <a:rPr lang="en-US" err="1"/>
              <a:t>Formulierung</a:t>
            </a:r>
            <a:r>
              <a:rPr lang="en-US"/>
              <a:t> (ca. 5 Minuten)</a:t>
            </a:r>
            <a:br>
              <a:rPr lang="en-US"/>
            </a:br>
            <a:r>
              <a:rPr lang="en-US"/>
              <a:t>Teilnehmende </a:t>
            </a:r>
            <a:r>
              <a:rPr lang="en-US" err="1"/>
              <a:t>formulieren</a:t>
            </a:r>
            <a:r>
              <a:rPr lang="en-US"/>
              <a:t> </a:t>
            </a:r>
            <a:r>
              <a:rPr lang="en-US" err="1"/>
              <a:t>zunächst</a:t>
            </a:r>
            <a:r>
              <a:rPr lang="en-US"/>
              <a:t> </a:t>
            </a:r>
            <a:r>
              <a:rPr lang="en-US" err="1"/>
              <a:t>eigenständig</a:t>
            </a:r>
            <a:r>
              <a:rPr lang="en-US"/>
              <a:t> 2–3 How-might-we-</a:t>
            </a:r>
            <a:r>
              <a:rPr lang="en-US" err="1"/>
              <a:t>Fragen</a:t>
            </a:r>
            <a:r>
              <a:rPr lang="en-US"/>
              <a:t>.</a:t>
            </a:r>
          </a:p>
          <a:p>
            <a:r>
              <a:rPr lang="en-US"/>
              <a:t>3. Austausch &amp; </a:t>
            </a:r>
            <a:r>
              <a:rPr lang="en-US" err="1"/>
              <a:t>Verdichtung</a:t>
            </a:r>
            <a:r>
              <a:rPr lang="en-US"/>
              <a:t> (ca. 10 </a:t>
            </a:r>
            <a:r>
              <a:rPr lang="en-US" err="1"/>
              <a:t>Minuten</a:t>
            </a:r>
            <a:r>
              <a:rPr lang="en-US"/>
              <a:t>)</a:t>
            </a:r>
            <a:br>
              <a:rPr lang="en-US"/>
            </a:br>
            <a:r>
              <a:rPr lang="en-US"/>
              <a:t>In Gruppen </a:t>
            </a:r>
            <a:r>
              <a:rPr lang="en-US" err="1"/>
              <a:t>werden</a:t>
            </a:r>
            <a:r>
              <a:rPr lang="en-US"/>
              <a:t> die </a:t>
            </a:r>
            <a:r>
              <a:rPr lang="en-US" err="1"/>
              <a:t>Fragen</a:t>
            </a:r>
            <a:r>
              <a:rPr lang="en-US"/>
              <a:t> </a:t>
            </a:r>
            <a:r>
              <a:rPr lang="en-US" err="1"/>
              <a:t>verglichen</a:t>
            </a:r>
            <a:r>
              <a:rPr lang="en-US"/>
              <a:t>, </a:t>
            </a:r>
            <a:r>
              <a:rPr lang="en-US" err="1"/>
              <a:t>präzisiert</a:t>
            </a:r>
            <a:r>
              <a:rPr lang="en-US"/>
              <a:t> und </a:t>
            </a:r>
            <a:r>
              <a:rPr lang="en-US" err="1"/>
              <a:t>ggf</a:t>
            </a:r>
            <a:r>
              <a:rPr lang="en-US"/>
              <a:t>. </a:t>
            </a:r>
            <a:r>
              <a:rPr lang="en-US" err="1"/>
              <a:t>kombiniert</a:t>
            </a:r>
            <a:r>
              <a:rPr lang="en-US"/>
              <a:t>.</a:t>
            </a:r>
          </a:p>
          <a:p>
            <a:r>
              <a:rPr lang="en-US"/>
              <a:t>4. </a:t>
            </a:r>
            <a:r>
              <a:rPr lang="en-US" err="1"/>
              <a:t>Auswahl</a:t>
            </a:r>
            <a:r>
              <a:rPr lang="en-US"/>
              <a:t> </a:t>
            </a:r>
            <a:r>
              <a:rPr lang="en-US" err="1"/>
              <a:t>einer</a:t>
            </a:r>
            <a:r>
              <a:rPr lang="en-US"/>
              <a:t> </a:t>
            </a:r>
            <a:r>
              <a:rPr lang="en-US" err="1"/>
              <a:t>Leitfrage</a:t>
            </a:r>
            <a:br>
              <a:rPr lang="en-US"/>
            </a:br>
            <a:r>
              <a:rPr lang="en-US"/>
              <a:t>Die Gruppe </a:t>
            </a:r>
            <a:r>
              <a:rPr lang="en-US" err="1"/>
              <a:t>entscheidet</a:t>
            </a:r>
            <a:r>
              <a:rPr lang="en-US"/>
              <a:t> </a:t>
            </a:r>
            <a:r>
              <a:rPr lang="en-US" err="1"/>
              <a:t>sich</a:t>
            </a:r>
            <a:r>
              <a:rPr lang="en-US"/>
              <a:t> für </a:t>
            </a:r>
            <a:r>
              <a:rPr lang="en-US" err="1"/>
              <a:t>eine</a:t>
            </a:r>
            <a:r>
              <a:rPr lang="en-US"/>
              <a:t> </a:t>
            </a:r>
            <a:r>
              <a:rPr lang="en-US" err="1"/>
              <a:t>zentrale</a:t>
            </a:r>
            <a:r>
              <a:rPr lang="en-US"/>
              <a:t> Frage </a:t>
            </a:r>
            <a:r>
              <a:rPr lang="en-US" err="1"/>
              <a:t>als</a:t>
            </a:r>
            <a:r>
              <a:rPr lang="en-US"/>
              <a:t> </a:t>
            </a:r>
            <a:r>
              <a:rPr lang="en-US" err="1"/>
              <a:t>Startpunkt</a:t>
            </a:r>
            <a:r>
              <a:rPr lang="en-US"/>
              <a:t> für die Ideation.</a:t>
            </a:r>
          </a:p>
          <a:p>
            <a:r>
              <a:rPr lang="en-US" err="1"/>
              <a:t>Hinweis</a:t>
            </a:r>
            <a:r>
              <a:rPr lang="en-US"/>
              <a:t>:</a:t>
            </a:r>
            <a:br>
              <a:rPr lang="en-US"/>
            </a:br>
            <a:r>
              <a:rPr lang="en-US"/>
              <a:t>Achten Sie </a:t>
            </a:r>
            <a:r>
              <a:rPr lang="en-US" err="1"/>
              <a:t>darauf</a:t>
            </a:r>
            <a:r>
              <a:rPr lang="en-US"/>
              <a:t>, </a:t>
            </a:r>
            <a:r>
              <a:rPr lang="en-US" err="1"/>
              <a:t>dass</a:t>
            </a:r>
            <a:r>
              <a:rPr lang="en-US"/>
              <a:t> </a:t>
            </a:r>
            <a:r>
              <a:rPr lang="en-US" err="1"/>
              <a:t>keine</a:t>
            </a:r>
            <a:r>
              <a:rPr lang="en-US"/>
              <a:t> </a:t>
            </a:r>
            <a:r>
              <a:rPr lang="en-US" err="1"/>
              <a:t>konkreten</a:t>
            </a:r>
            <a:r>
              <a:rPr lang="en-US"/>
              <a:t> </a:t>
            </a:r>
            <a:r>
              <a:rPr lang="en-US" err="1"/>
              <a:t>Lösungen</a:t>
            </a:r>
            <a:r>
              <a:rPr lang="en-US"/>
              <a:t> in die Frage </a:t>
            </a:r>
            <a:r>
              <a:rPr lang="en-US" err="1"/>
              <a:t>eingebaut</a:t>
            </a:r>
            <a:r>
              <a:rPr lang="en-US"/>
              <a:t> </a:t>
            </a:r>
            <a:r>
              <a:rPr lang="en-US" err="1"/>
              <a:t>werden</a:t>
            </a:r>
            <a:r>
              <a:rPr lang="en-US"/>
              <a:t>.</a:t>
            </a:r>
            <a:br>
              <a:rPr lang="en-US"/>
            </a:br>
            <a:r>
              <a:rPr lang="en-US"/>
              <a:t>Die </a:t>
            </a:r>
            <a:r>
              <a:rPr lang="en-US" err="1"/>
              <a:t>Formulierung</a:t>
            </a:r>
            <a:r>
              <a:rPr lang="en-US"/>
              <a:t> </a:t>
            </a:r>
            <a:r>
              <a:rPr lang="en-US" err="1"/>
              <a:t>sollte</a:t>
            </a:r>
            <a:r>
              <a:rPr lang="en-US"/>
              <a:t> </a:t>
            </a:r>
            <a:r>
              <a:rPr lang="en-US" err="1"/>
              <a:t>Möglichkeitsräume</a:t>
            </a:r>
            <a:r>
              <a:rPr lang="en-US"/>
              <a:t> </a:t>
            </a:r>
            <a:r>
              <a:rPr lang="en-US" err="1"/>
              <a:t>eröffnen</a:t>
            </a:r>
            <a:r>
              <a:rPr lang="en-US"/>
              <a:t>, nicht </a:t>
            </a:r>
            <a:r>
              <a:rPr lang="en-US" err="1"/>
              <a:t>einschränken</a:t>
            </a:r>
            <a:r>
              <a:rPr lang="en-US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8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283545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raKo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Grafik 24" descr="Ein Bild, das Text, Screenshot, Design enthält.&#10;&#10;KI-generierte Inhalte können fehlerhaft sein.">
            <a:extLst>
              <a:ext uri="{FF2B5EF4-FFF2-40B4-BE49-F238E27FC236}">
                <a16:creationId xmlns:a16="http://schemas.microsoft.com/office/drawing/2014/main" id="{7B63B3F9-2110-C842-4D35-B453CCB7BF0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874"/>
            <a:ext cx="12192000" cy="6854252"/>
          </a:xfrm>
          <a:prstGeom prst="rect">
            <a:avLst/>
          </a:prstGeom>
        </p:spPr>
      </p:pic>
      <p:sp>
        <p:nvSpPr>
          <p:cNvPr id="3" name="Rechteck: abgerundete Ecken 2">
            <a:extLst>
              <a:ext uri="{FF2B5EF4-FFF2-40B4-BE49-F238E27FC236}">
                <a16:creationId xmlns:a16="http://schemas.microsoft.com/office/drawing/2014/main" id="{8FF0F75A-F919-7EE8-7D90-FBAC020A7C13}"/>
              </a:ext>
            </a:extLst>
          </p:cNvPr>
          <p:cNvSpPr/>
          <p:nvPr userDrawn="1"/>
        </p:nvSpPr>
        <p:spPr>
          <a:xfrm>
            <a:off x="-239558" y="-228695"/>
            <a:ext cx="11709984" cy="6372223"/>
          </a:xfrm>
          <a:prstGeom prst="roundRect">
            <a:avLst>
              <a:gd name="adj" fmla="val 3223"/>
            </a:avLst>
          </a:prstGeom>
          <a:blipFill>
            <a:blip r:embed="rId3"/>
            <a:stretch>
              <a:fillRect l="-70041" t="-9129" r="-2" b="3"/>
            </a:stretch>
          </a:blipFill>
          <a:ln w="25400">
            <a:gradFill>
              <a:gsLst>
                <a:gs pos="10000">
                  <a:schemeClr val="accent3"/>
                </a:gs>
                <a:gs pos="47000">
                  <a:schemeClr val="accent2"/>
                </a:gs>
                <a:gs pos="74000">
                  <a:schemeClr val="accent1"/>
                </a:gs>
                <a:gs pos="100000">
                  <a:schemeClr val="accent2"/>
                </a:gs>
              </a:gsLst>
              <a:lin ang="60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0A508C2-B47D-B849-F2EC-1B9B51FAD9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‹Nr.›</a:t>
            </a:fld>
            <a:endParaRPr lang="de-DE"/>
          </a:p>
        </p:txBody>
      </p:sp>
      <p:sp>
        <p:nvSpPr>
          <p:cNvPr id="7" name="Untertitel 6">
            <a:extLst>
              <a:ext uri="{FF2B5EF4-FFF2-40B4-BE49-F238E27FC236}">
                <a16:creationId xmlns:a16="http://schemas.microsoft.com/office/drawing/2014/main" id="{C34F8143-6E62-C4F3-786B-B690A08F37E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39972" y="4717426"/>
            <a:ext cx="9828028" cy="372615"/>
          </a:xfrm>
        </p:spPr>
        <p:txBody>
          <a:bodyPr>
            <a:normAutofit fontScale="92500"/>
          </a:bodyPr>
          <a:lstStyle>
            <a:lvl1pPr>
              <a:buNone/>
              <a:defRPr sz="1600"/>
            </a:lvl1pPr>
          </a:lstStyle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de-DE"/>
              <a:t>Untertitel</a:t>
            </a:r>
            <a:endParaRPr lang="en-US"/>
          </a:p>
        </p:txBody>
      </p:sp>
      <p:sp>
        <p:nvSpPr>
          <p:cNvPr id="15" name="Titel 5">
            <a:extLst>
              <a:ext uri="{FF2B5EF4-FFF2-40B4-BE49-F238E27FC236}">
                <a16:creationId xmlns:a16="http://schemas.microsoft.com/office/drawing/2014/main" id="{0863D055-F2F7-D260-C41C-C570251D6B9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38200" y="2222500"/>
            <a:ext cx="9829800" cy="2545805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pPr>
              <a:lnSpc>
                <a:spcPct val="100000"/>
              </a:lnSpc>
            </a:pPr>
            <a:r>
              <a:rPr lang="de-DE"/>
              <a:t>Titel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205B9830-5968-8150-4B4D-B7DD06714DD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5634892"/>
            <a:ext cx="9829800" cy="288955"/>
          </a:xfr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>
                <a:solidFill>
                  <a:schemeClr val="bg1"/>
                </a:solidFill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sz="1600">
                <a:solidFill>
                  <a:schemeClr val="bg1"/>
                </a:solidFill>
                <a:latin typeface="+mn-lt"/>
              </a:rPr>
              <a:t>Datum | Name | Organisation</a:t>
            </a:r>
            <a:endParaRPr lang="en-US" sz="160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590303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Ko_Abschlussfolie, Konta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Grafik 18" descr="Ein Bild, das Flieder, Blau, Farbigkeit, pink enthält.&#10;&#10;KI-generierte Inhalte können fehlerhaft sein.">
            <a:extLst>
              <a:ext uri="{FF2B5EF4-FFF2-40B4-BE49-F238E27FC236}">
                <a16:creationId xmlns:a16="http://schemas.microsoft.com/office/drawing/2014/main" id="{19000EA0-ED43-B2A7-646C-DFE52A823C2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146007"/>
          </a:xfrm>
          <a:prstGeom prst="rect">
            <a:avLst/>
          </a:prstGeom>
        </p:spPr>
      </p:pic>
      <p:pic>
        <p:nvPicPr>
          <p:cNvPr id="21" name="Grafik 20" descr="Ein Bild, das Kunst, Screenshot, Design enthält.&#10;&#10;KI-generierte Inhalte können fehlerhaft sein.">
            <a:extLst>
              <a:ext uri="{FF2B5EF4-FFF2-40B4-BE49-F238E27FC236}">
                <a16:creationId xmlns:a16="http://schemas.microsoft.com/office/drawing/2014/main" id="{0FEA8C2F-B8F8-D0D2-7414-FBC9DF18392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</a:blip>
          <a:srcRect l="54033" t="-72" r="-1"/>
          <a:stretch>
            <a:fillRect/>
          </a:stretch>
        </p:blipFill>
        <p:spPr>
          <a:xfrm rot="21419811">
            <a:off x="-105463" y="-262061"/>
            <a:ext cx="9796701" cy="9975276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ADF2192C-2ED5-8D8A-5249-3D4DA64AB1C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38199" y="1122363"/>
            <a:ext cx="5156199" cy="2387600"/>
          </a:xfrm>
        </p:spPr>
        <p:txBody>
          <a:bodyPr anchor="t"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de-DE"/>
              <a:t>Vielen Dank für Ihr Interesse!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0A508C2-B47D-B849-F2EC-1B9B51FAD9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000">
                <a:solidFill>
                  <a:schemeClr val="tx2"/>
                </a:solidFill>
              </a:defRPr>
            </a:lvl1pPr>
          </a:lstStyle>
          <a:p>
            <a:fld id="{F145060A-2239-4736-BEED-7C05F6B3C6E1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6" name="Textplatzhalter 15">
            <a:extLst>
              <a:ext uri="{FF2B5EF4-FFF2-40B4-BE49-F238E27FC236}">
                <a16:creationId xmlns:a16="http://schemas.microsoft.com/office/drawing/2014/main" id="{885E9C10-DAFC-5F1D-CE1C-BECC8D034BF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197599" y="4202113"/>
            <a:ext cx="5156200" cy="336764"/>
          </a:xfrm>
        </p:spPr>
        <p:txBody>
          <a:bodyPr/>
          <a:lstStyle>
            <a:lvl1pPr marL="0" indent="0">
              <a:buNone/>
              <a:defRPr>
                <a:latin typeface="+mj-lt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de-DE"/>
              <a:t>Name, Titel</a:t>
            </a:r>
          </a:p>
        </p:txBody>
      </p:sp>
      <p:sp>
        <p:nvSpPr>
          <p:cNvPr id="17" name="Textplatzhalter 15">
            <a:extLst>
              <a:ext uri="{FF2B5EF4-FFF2-40B4-BE49-F238E27FC236}">
                <a16:creationId xmlns:a16="http://schemas.microsoft.com/office/drawing/2014/main" id="{4C835603-5100-6DE3-A745-B7EEEEF6F99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8201" y="4202113"/>
            <a:ext cx="5156200" cy="336764"/>
          </a:xfrm>
        </p:spPr>
        <p:txBody>
          <a:bodyPr/>
          <a:lstStyle>
            <a:lvl1pPr marL="0" indent="0">
              <a:buNone/>
              <a:defRPr>
                <a:latin typeface="+mj-lt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de-DE"/>
              <a:t>Name, Titel</a:t>
            </a:r>
          </a:p>
        </p:txBody>
      </p:sp>
      <p:cxnSp>
        <p:nvCxnSpPr>
          <p:cNvPr id="3" name="Gerader Verbinder 2">
            <a:extLst>
              <a:ext uri="{FF2B5EF4-FFF2-40B4-BE49-F238E27FC236}">
                <a16:creationId xmlns:a16="http://schemas.microsoft.com/office/drawing/2014/main" id="{17AFE6A7-60EE-5F1F-5EF5-A96EB20F111C}"/>
              </a:ext>
            </a:extLst>
          </p:cNvPr>
          <p:cNvCxnSpPr>
            <a:cxnSpLocks/>
          </p:cNvCxnSpPr>
          <p:nvPr userDrawn="1"/>
        </p:nvCxnSpPr>
        <p:spPr>
          <a:xfrm>
            <a:off x="0" y="6146007"/>
            <a:ext cx="12192000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accent3"/>
                </a:gs>
                <a:gs pos="39000">
                  <a:schemeClr val="accent2"/>
                </a:gs>
                <a:gs pos="6800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Google Shape;16;p1" descr="Ein Bild, das Text, Schrift, weiß, Screenshot enthält.&#10;&#10;Automatisch generierte Beschreibung">
            <a:extLst>
              <a:ext uri="{FF2B5EF4-FFF2-40B4-BE49-F238E27FC236}">
                <a16:creationId xmlns:a16="http://schemas.microsoft.com/office/drawing/2014/main" id="{0F9915E6-9B36-5ABC-FE50-CC2EC1291F56}"/>
              </a:ext>
            </a:extLst>
          </p:cNvPr>
          <p:cNvPicPr preferRelativeResize="0"/>
          <p:nvPr userDrawn="1"/>
        </p:nvPicPr>
        <p:blipFill rotWithShape="1">
          <a:blip r:embed="rId4">
            <a:alphaModFix/>
          </a:blip>
          <a:srcRect/>
          <a:stretch/>
        </p:blipFill>
        <p:spPr>
          <a:xfrm>
            <a:off x="880923" y="6404428"/>
            <a:ext cx="1972637" cy="270514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18;p1" descr="Ein Bild, das Schrift, rot, Symbol, Grafiken enthält.&#10;&#10;Automatisch generierte Beschreibung">
            <a:extLst>
              <a:ext uri="{FF2B5EF4-FFF2-40B4-BE49-F238E27FC236}">
                <a16:creationId xmlns:a16="http://schemas.microsoft.com/office/drawing/2014/main" id="{C9695887-06DC-1E8A-1D08-038F49AC78BD}"/>
              </a:ext>
            </a:extLst>
          </p:cNvPr>
          <p:cNvPicPr preferRelativeResize="0"/>
          <p:nvPr userDrawn="1"/>
        </p:nvPicPr>
        <p:blipFill rotWithShape="1">
          <a:blip r:embed="rId5">
            <a:alphaModFix/>
          </a:blip>
          <a:srcRect/>
          <a:stretch/>
        </p:blipFill>
        <p:spPr>
          <a:xfrm>
            <a:off x="3160982" y="6350638"/>
            <a:ext cx="648543" cy="36473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3D47BBE3-A4C2-E6EB-76AC-48387365B023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555283" y="6094976"/>
            <a:ext cx="1109319" cy="740844"/>
          </a:xfrm>
          <a:prstGeom prst="rect">
            <a:avLst/>
          </a:prstGeom>
        </p:spPr>
      </p:pic>
      <p:pic>
        <p:nvPicPr>
          <p:cNvPr id="14" name="Grafik 13" descr="Ein Bild, das Text, Schrift, Grafiken, rot enthält.&#10;&#10;KI-generierte Inhalte können fehlerhaft sein.">
            <a:extLst>
              <a:ext uri="{FF2B5EF4-FFF2-40B4-BE49-F238E27FC236}">
                <a16:creationId xmlns:a16="http://schemas.microsoft.com/office/drawing/2014/main" id="{D4DE72CC-561C-4027-5D5C-502933F824DD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018103" y="6367966"/>
            <a:ext cx="894489" cy="306976"/>
          </a:xfrm>
          <a:prstGeom prst="rect">
            <a:avLst/>
          </a:prstGeom>
        </p:spPr>
      </p:pic>
      <p:sp>
        <p:nvSpPr>
          <p:cNvPr id="4" name="Textplatzhalter 15">
            <a:extLst>
              <a:ext uri="{FF2B5EF4-FFF2-40B4-BE49-F238E27FC236}">
                <a16:creationId xmlns:a16="http://schemas.microsoft.com/office/drawing/2014/main" id="{7256F00B-7CBF-8862-4DB0-CC6525F4B0D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8201" y="4545012"/>
            <a:ext cx="5156200" cy="1207063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>
                <a:latin typeface="+mn-lt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de-DE"/>
              <a:t>Organisation</a:t>
            </a:r>
            <a:br>
              <a:rPr lang="de-DE"/>
            </a:br>
            <a:r>
              <a:rPr lang="de-DE"/>
              <a:t>E-Mail-Adresse</a:t>
            </a:r>
          </a:p>
        </p:txBody>
      </p:sp>
      <p:sp>
        <p:nvSpPr>
          <p:cNvPr id="8" name="Textplatzhalter 15">
            <a:extLst>
              <a:ext uri="{FF2B5EF4-FFF2-40B4-BE49-F238E27FC236}">
                <a16:creationId xmlns:a16="http://schemas.microsoft.com/office/drawing/2014/main" id="{4B891758-07B5-6F50-8594-92880776C60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197599" y="4545013"/>
            <a:ext cx="5156200" cy="1207059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latin typeface="+mn-lt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de-DE"/>
              <a:t>Organisation</a:t>
            </a:r>
            <a:br>
              <a:rPr lang="de-DE"/>
            </a:br>
            <a:r>
              <a:rPr lang="de-DE"/>
              <a:t>E-Mail-Adresse</a:t>
            </a:r>
          </a:p>
        </p:txBody>
      </p:sp>
    </p:spTree>
    <p:extLst>
      <p:ext uri="{BB962C8B-B14F-4D97-AF65-F5344CB8AC3E}">
        <p14:creationId xmlns:p14="http://schemas.microsoft.com/office/powerpoint/2010/main" val="31243669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Ko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: abgerundete Ecken 6">
            <a:extLst>
              <a:ext uri="{FF2B5EF4-FFF2-40B4-BE49-F238E27FC236}">
                <a16:creationId xmlns:a16="http://schemas.microsoft.com/office/drawing/2014/main" id="{5D5D7E9B-A00A-6100-FE81-A457BD92E161}"/>
              </a:ext>
            </a:extLst>
          </p:cNvPr>
          <p:cNvSpPr/>
          <p:nvPr userDrawn="1"/>
        </p:nvSpPr>
        <p:spPr>
          <a:xfrm>
            <a:off x="-1580377" y="-683487"/>
            <a:ext cx="13042710" cy="6827111"/>
          </a:xfrm>
          <a:prstGeom prst="roundRect">
            <a:avLst>
              <a:gd name="adj" fmla="val 3223"/>
            </a:avLst>
          </a:prstGeom>
          <a:blipFill dpi="0" rotWithShape="1">
            <a:blip r:embed="rId2">
              <a:alphaModFix amt="30000"/>
            </a:blip>
            <a:srcRect/>
            <a:stretch>
              <a:fillRect/>
            </a:stretch>
          </a:blipFill>
          <a:ln w="25400">
            <a:gradFill>
              <a:gsLst>
                <a:gs pos="10000">
                  <a:schemeClr val="accent3"/>
                </a:gs>
                <a:gs pos="47000">
                  <a:schemeClr val="accent2"/>
                </a:gs>
                <a:gs pos="74000">
                  <a:schemeClr val="accent1"/>
                </a:gs>
                <a:gs pos="100000">
                  <a:schemeClr val="accent2"/>
                </a:gs>
              </a:gsLst>
              <a:lin ang="60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5353C36-11EB-7DB0-7DA5-CBC1626DA3D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Agenda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0E2B35D-BDEC-EE3F-9068-9B3108AC561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A7F8C54-F320-4193-BB7D-FB7D1E6CA566}" type="datetime1">
              <a:rPr lang="de-DE" smtClean="0"/>
              <a:t>06.03.2026</a:t>
            </a:fld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5B96E5A-332E-201B-7AA8-7F44BF15E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Inhaltsplatzhalter 2">
            <a:extLst>
              <a:ext uri="{FF2B5EF4-FFF2-40B4-BE49-F238E27FC236}">
                <a16:creationId xmlns:a16="http://schemas.microsoft.com/office/drawing/2014/main" id="{C04671CC-A209-3C2D-3FE6-5A7608C05B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25601"/>
            <a:ext cx="10515600" cy="4298949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defRPr/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defRPr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defRPr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defRPr/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defRPr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22677760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Ko_Zwischen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eck: abgerundete Ecken 11">
            <a:extLst>
              <a:ext uri="{FF2B5EF4-FFF2-40B4-BE49-F238E27FC236}">
                <a16:creationId xmlns:a16="http://schemas.microsoft.com/office/drawing/2014/main" id="{C3A78565-0A8D-3AD3-A64C-95641CCB141D}"/>
              </a:ext>
            </a:extLst>
          </p:cNvPr>
          <p:cNvSpPr/>
          <p:nvPr userDrawn="1"/>
        </p:nvSpPr>
        <p:spPr>
          <a:xfrm>
            <a:off x="-1580377" y="-683487"/>
            <a:ext cx="13042710" cy="6827111"/>
          </a:xfrm>
          <a:prstGeom prst="roundRect">
            <a:avLst>
              <a:gd name="adj" fmla="val 3223"/>
            </a:avLst>
          </a:prstGeom>
          <a:blipFill dpi="0" rotWithShape="1">
            <a:blip r:embed="rId2">
              <a:alphaModFix amt="30000"/>
            </a:blip>
            <a:srcRect/>
            <a:stretch>
              <a:fillRect/>
            </a:stretch>
          </a:blipFill>
          <a:ln w="25400">
            <a:gradFill>
              <a:gsLst>
                <a:gs pos="10000">
                  <a:schemeClr val="accent3"/>
                </a:gs>
                <a:gs pos="47000">
                  <a:schemeClr val="accent2"/>
                </a:gs>
                <a:gs pos="74000">
                  <a:schemeClr val="accent1"/>
                </a:gs>
                <a:gs pos="100000">
                  <a:schemeClr val="accent2"/>
                </a:gs>
              </a:gsLst>
              <a:lin ang="60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F44CA009-3ECD-9EAE-CB96-09672B4D70F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47436" y="3002252"/>
            <a:ext cx="9829800" cy="2032000"/>
          </a:xfrm>
        </p:spPr>
        <p:txBody>
          <a:bodyPr anchor="b">
            <a:normAutofit/>
          </a:bodyPr>
          <a:lstStyle>
            <a:lvl1pPr marL="0" indent="0">
              <a:buNone/>
              <a:defRPr sz="400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0E2B35D-BDEC-EE3F-9068-9B3108AC561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1D21F7-07A2-4A0E-B28F-751FB4265719}" type="datetime1">
              <a:rPr lang="de-DE" smtClean="0"/>
              <a:t>06.03.2026</a:t>
            </a:fld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5B96E5A-332E-201B-7AA8-7F44BF15E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824829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Ko_Rahmen Verlau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: abgerundete Ecken 7">
            <a:extLst>
              <a:ext uri="{FF2B5EF4-FFF2-40B4-BE49-F238E27FC236}">
                <a16:creationId xmlns:a16="http://schemas.microsoft.com/office/drawing/2014/main" id="{BEBCDBA4-3B98-E169-3337-70F69EF3656F}"/>
              </a:ext>
            </a:extLst>
          </p:cNvPr>
          <p:cNvSpPr/>
          <p:nvPr userDrawn="1"/>
        </p:nvSpPr>
        <p:spPr>
          <a:xfrm>
            <a:off x="-266701" y="1413165"/>
            <a:ext cx="12744451" cy="4730460"/>
          </a:xfrm>
          <a:prstGeom prst="roundRect">
            <a:avLst>
              <a:gd name="adj" fmla="val 3223"/>
            </a:avLst>
          </a:prstGeom>
          <a:blipFill dpi="0" rotWithShape="1">
            <a:blip r:embed="rId2">
              <a:alphaModFix amt="30000"/>
            </a:blip>
            <a:srcRect/>
            <a:stretch>
              <a:fillRect/>
            </a:stretch>
          </a:blipFill>
          <a:ln w="25400">
            <a:gradFill>
              <a:gsLst>
                <a:gs pos="10000">
                  <a:schemeClr val="accent3"/>
                </a:gs>
                <a:gs pos="47000">
                  <a:schemeClr val="accent2"/>
                </a:gs>
                <a:gs pos="74000">
                  <a:schemeClr val="accent1"/>
                </a:gs>
                <a:gs pos="100000">
                  <a:schemeClr val="accent2"/>
                </a:gs>
              </a:gsLst>
              <a:lin ang="60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0E2B35D-BDEC-EE3F-9068-9B3108AC561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10FEBD0-18ED-4099-A624-BBC82E66EFB2}" type="datetime1">
              <a:rPr lang="de-DE" smtClean="0"/>
              <a:t>06.03.2026</a:t>
            </a:fld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5B96E5A-332E-201B-7AA8-7F44BF15E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itel 1">
            <a:extLst>
              <a:ext uri="{FF2B5EF4-FFF2-40B4-BE49-F238E27FC236}">
                <a16:creationId xmlns:a16="http://schemas.microsoft.com/office/drawing/2014/main" id="{1FBD5CCA-C019-0F34-FC3F-D77340E34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48039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11" name="Inhaltsplatzhalter 2">
            <a:extLst>
              <a:ext uri="{FF2B5EF4-FFF2-40B4-BE49-F238E27FC236}">
                <a16:creationId xmlns:a16="http://schemas.microsoft.com/office/drawing/2014/main" id="{B8BA7EE7-323F-0A3A-AF1D-99968DA2AA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25601"/>
            <a:ext cx="10515600" cy="429894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3505128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Ko_Rahmen Verlauf Zitat und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: abgerundete Ecken 7">
            <a:extLst>
              <a:ext uri="{FF2B5EF4-FFF2-40B4-BE49-F238E27FC236}">
                <a16:creationId xmlns:a16="http://schemas.microsoft.com/office/drawing/2014/main" id="{BEBCDBA4-3B98-E169-3337-70F69EF3656F}"/>
              </a:ext>
            </a:extLst>
          </p:cNvPr>
          <p:cNvSpPr/>
          <p:nvPr userDrawn="1"/>
        </p:nvSpPr>
        <p:spPr>
          <a:xfrm>
            <a:off x="-266701" y="1413165"/>
            <a:ext cx="12744451" cy="4730460"/>
          </a:xfrm>
          <a:prstGeom prst="roundRect">
            <a:avLst>
              <a:gd name="adj" fmla="val 3223"/>
            </a:avLst>
          </a:prstGeom>
          <a:blipFill dpi="0" rotWithShape="1">
            <a:blip r:embed="rId2">
              <a:alphaModFix amt="30000"/>
            </a:blip>
            <a:srcRect/>
            <a:stretch>
              <a:fillRect/>
            </a:stretch>
          </a:blipFill>
          <a:ln w="25400">
            <a:gradFill>
              <a:gsLst>
                <a:gs pos="10000">
                  <a:schemeClr val="accent3"/>
                </a:gs>
                <a:gs pos="47000">
                  <a:schemeClr val="accent2"/>
                </a:gs>
                <a:gs pos="74000">
                  <a:schemeClr val="accent1"/>
                </a:gs>
                <a:gs pos="100000">
                  <a:schemeClr val="accent2"/>
                </a:gs>
              </a:gsLst>
              <a:lin ang="60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0E2B35D-BDEC-EE3F-9068-9B3108AC561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10FEBD0-18ED-4099-A624-BBC82E66EFB2}" type="datetime1">
              <a:rPr lang="de-DE" smtClean="0"/>
              <a:t>06.03.2026</a:t>
            </a:fld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5B96E5A-332E-201B-7AA8-7F44BF15E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itel 1">
            <a:extLst>
              <a:ext uri="{FF2B5EF4-FFF2-40B4-BE49-F238E27FC236}">
                <a16:creationId xmlns:a16="http://schemas.microsoft.com/office/drawing/2014/main" id="{1FBD5CCA-C019-0F34-FC3F-D77340E34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48039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A9632FE-4779-9426-7002-29A2A70213FE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7399617" y="1795075"/>
            <a:ext cx="3960000" cy="3960000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9" name="Inhaltsplatzhalter 2">
            <a:extLst>
              <a:ext uri="{FF2B5EF4-FFF2-40B4-BE49-F238E27FC236}">
                <a16:creationId xmlns:a16="http://schemas.microsoft.com/office/drawing/2014/main" id="{271EFF72-62F7-7C48-521E-2FB893646903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839508" y="1625601"/>
            <a:ext cx="5137727" cy="4298949"/>
          </a:xfrm>
        </p:spPr>
        <p:txBody>
          <a:bodyPr anchor="ctr"/>
          <a:lstStyle>
            <a:lvl1pPr marL="0" indent="0">
              <a:buNone/>
              <a:defRPr sz="2400">
                <a:solidFill>
                  <a:schemeClr val="accent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de-DE"/>
              <a:t>Mastertextformat bearbeiten (Zitat)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21557973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raKo_Inhalt 1 Sp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5353C36-11EB-7DB0-7DA5-CBC1626DA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C75E3FF-0D67-E40F-DFA8-EE3029B62F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0E2B35D-BDEC-EE3F-9068-9B3108AC561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4EEC4E-8B5E-4360-A8EB-570E110F299E}" type="datetime1">
              <a:rPr lang="de-DE" smtClean="0"/>
              <a:t>06.03.2026</a:t>
            </a:fld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5B96E5A-332E-201B-7AA8-7F44BF15E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‹Nr.›</a:t>
            </a:fld>
            <a:endParaRPr lang="de-DE"/>
          </a:p>
        </p:txBody>
      </p:sp>
      <p:cxnSp>
        <p:nvCxnSpPr>
          <p:cNvPr id="5" name="Gerader Verbinder 4">
            <a:extLst>
              <a:ext uri="{FF2B5EF4-FFF2-40B4-BE49-F238E27FC236}">
                <a16:creationId xmlns:a16="http://schemas.microsoft.com/office/drawing/2014/main" id="{33C4F735-5AE0-48AC-C779-DAF004371AA3}"/>
              </a:ext>
            </a:extLst>
          </p:cNvPr>
          <p:cNvCxnSpPr>
            <a:cxnSpLocks/>
          </p:cNvCxnSpPr>
          <p:nvPr userDrawn="1"/>
        </p:nvCxnSpPr>
        <p:spPr>
          <a:xfrm>
            <a:off x="0" y="6146007"/>
            <a:ext cx="12192000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accent3"/>
                </a:gs>
                <a:gs pos="39000">
                  <a:schemeClr val="accent2"/>
                </a:gs>
                <a:gs pos="6800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271017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raKo_Inhalt 1 Sp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: abgerundete Ecken 15">
            <a:extLst>
              <a:ext uri="{FF2B5EF4-FFF2-40B4-BE49-F238E27FC236}">
                <a16:creationId xmlns:a16="http://schemas.microsoft.com/office/drawing/2014/main" id="{C75796F6-A1F5-5C6F-F36F-1ADCD73F18BB}"/>
              </a:ext>
            </a:extLst>
          </p:cNvPr>
          <p:cNvSpPr/>
          <p:nvPr userDrawn="1"/>
        </p:nvSpPr>
        <p:spPr>
          <a:xfrm>
            <a:off x="299940" y="1707907"/>
            <a:ext cx="2401495" cy="235633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5">
                  <a:satMod val="103000"/>
                  <a:lumMod val="102000"/>
                  <a:tint val="94000"/>
                </a:schemeClr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chemeClr val="accent5">
                  <a:lumMod val="99000"/>
                  <a:satMod val="120000"/>
                  <a:shade val="78000"/>
                </a:schemeClr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5353C36-11EB-7DB0-7DA5-CBC1626DA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0E2B35D-BDEC-EE3F-9068-9B3108AC561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4EEC4E-8B5E-4360-A8EB-570E110F299E}" type="datetime1">
              <a:rPr lang="de-DE" smtClean="0"/>
              <a:t>06.03.2026</a:t>
            </a:fld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5B96E5A-332E-201B-7AA8-7F44BF15E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‹Nr.›</a:t>
            </a:fld>
            <a:endParaRPr lang="de-DE"/>
          </a:p>
        </p:txBody>
      </p:sp>
      <p:cxnSp>
        <p:nvCxnSpPr>
          <p:cNvPr id="5" name="Gerader Verbinder 4">
            <a:extLst>
              <a:ext uri="{FF2B5EF4-FFF2-40B4-BE49-F238E27FC236}">
                <a16:creationId xmlns:a16="http://schemas.microsoft.com/office/drawing/2014/main" id="{33C4F735-5AE0-48AC-C779-DAF004371AA3}"/>
              </a:ext>
            </a:extLst>
          </p:cNvPr>
          <p:cNvCxnSpPr>
            <a:cxnSpLocks/>
          </p:cNvCxnSpPr>
          <p:nvPr userDrawn="1"/>
        </p:nvCxnSpPr>
        <p:spPr>
          <a:xfrm>
            <a:off x="0" y="6146007"/>
            <a:ext cx="12192000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accent3"/>
                </a:gs>
                <a:gs pos="39000">
                  <a:schemeClr val="accent2"/>
                </a:gs>
                <a:gs pos="6800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Rechteck: abgerundete Ecken 6">
            <a:extLst>
              <a:ext uri="{FF2B5EF4-FFF2-40B4-BE49-F238E27FC236}">
                <a16:creationId xmlns:a16="http://schemas.microsoft.com/office/drawing/2014/main" id="{6AFB54FE-1C9A-A8BF-D51C-C266AFFADC53}"/>
              </a:ext>
            </a:extLst>
          </p:cNvPr>
          <p:cNvSpPr/>
          <p:nvPr userDrawn="1"/>
        </p:nvSpPr>
        <p:spPr>
          <a:xfrm>
            <a:off x="5678390" y="1707907"/>
            <a:ext cx="2401495" cy="235633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5">
                  <a:satMod val="103000"/>
                  <a:lumMod val="102000"/>
                  <a:tint val="94000"/>
                </a:schemeClr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chemeClr val="accent5">
                  <a:lumMod val="99000"/>
                  <a:satMod val="120000"/>
                  <a:shade val="78000"/>
                </a:schemeClr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Inhaltsplatzhalter 18">
            <a:extLst>
              <a:ext uri="{FF2B5EF4-FFF2-40B4-BE49-F238E27FC236}">
                <a16:creationId xmlns:a16="http://schemas.microsoft.com/office/drawing/2014/main" id="{28BD0664-97EA-6CBB-F565-4F0FA83FB83B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838200" y="3835939"/>
            <a:ext cx="5137727" cy="2088610"/>
          </a:xfrm>
        </p:spPr>
        <p:txBody>
          <a:bodyPr/>
          <a:lstStyle>
            <a:lvl1pPr>
              <a:buFont typeface="Arial" panose="020B0604020202020204" pitchFamily="34" charset="0"/>
              <a:buChar char="•"/>
              <a:defRPr/>
            </a:lvl1pPr>
          </a:lstStyle>
          <a:p>
            <a:r>
              <a:rPr lang="en-US"/>
              <a:t>Position, organization</a:t>
            </a:r>
          </a:p>
          <a:p>
            <a:r>
              <a:rPr lang="en-US"/>
              <a:t>Expertise</a:t>
            </a:r>
          </a:p>
          <a:p>
            <a:r>
              <a:rPr lang="en-US"/>
              <a:t>Focus</a:t>
            </a:r>
          </a:p>
        </p:txBody>
      </p:sp>
      <p:sp>
        <p:nvSpPr>
          <p:cNvPr id="11" name="Foliennummernplatzhalter 10">
            <a:extLst>
              <a:ext uri="{FF2B5EF4-FFF2-40B4-BE49-F238E27FC236}">
                <a16:creationId xmlns:a16="http://schemas.microsoft.com/office/drawing/2014/main" id="{923B2532-63CC-6F28-45DE-31F1BAD4993B}"/>
              </a:ext>
            </a:extLst>
          </p:cNvPr>
          <p:cNvSpPr txBox="1">
            <a:spLocks/>
          </p:cNvSpPr>
          <p:nvPr userDrawn="1"/>
        </p:nvSpPr>
        <p:spPr>
          <a:xfrm>
            <a:off x="10889672" y="6356350"/>
            <a:ext cx="4641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00" b="0" i="0" u="none" strike="noStrike" cap="none">
                <a:solidFill>
                  <a:schemeClr val="tx1">
                    <a:tint val="82000"/>
                  </a:schemeClr>
                </a:solidFill>
                <a:latin typeface="+mn-lt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F145060A-2239-4736-BEED-7C05F6B3C6E1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3" name="Rechteck: abgerundete Ecken 12">
            <a:extLst>
              <a:ext uri="{FF2B5EF4-FFF2-40B4-BE49-F238E27FC236}">
                <a16:creationId xmlns:a16="http://schemas.microsoft.com/office/drawing/2014/main" id="{1CBAD156-8BD5-D8AC-1796-FC0B4A9130EB}"/>
              </a:ext>
            </a:extLst>
          </p:cNvPr>
          <p:cNvSpPr/>
          <p:nvPr userDrawn="1"/>
        </p:nvSpPr>
        <p:spPr>
          <a:xfrm>
            <a:off x="6379307" y="1987061"/>
            <a:ext cx="1332715" cy="1307655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Rechteck: abgerundete Ecken 16">
            <a:extLst>
              <a:ext uri="{FF2B5EF4-FFF2-40B4-BE49-F238E27FC236}">
                <a16:creationId xmlns:a16="http://schemas.microsoft.com/office/drawing/2014/main" id="{7B38FF4F-B999-6BE2-4683-2F41E82189E0}"/>
              </a:ext>
            </a:extLst>
          </p:cNvPr>
          <p:cNvSpPr/>
          <p:nvPr userDrawn="1"/>
        </p:nvSpPr>
        <p:spPr>
          <a:xfrm>
            <a:off x="1000857" y="1987061"/>
            <a:ext cx="1332715" cy="1307655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Inhaltsplatzhalter 18">
            <a:extLst>
              <a:ext uri="{FF2B5EF4-FFF2-40B4-BE49-F238E27FC236}">
                <a16:creationId xmlns:a16="http://schemas.microsoft.com/office/drawing/2014/main" id="{CCC763BD-6443-9BAC-46A1-2A0EC054246B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6215185" y="3835939"/>
            <a:ext cx="5137727" cy="2088610"/>
          </a:xfrm>
        </p:spPr>
        <p:txBody>
          <a:bodyPr/>
          <a:lstStyle>
            <a:lvl1pPr>
              <a:buFont typeface="Arial" panose="020B0604020202020204" pitchFamily="34" charset="0"/>
              <a:buChar char="•"/>
              <a:defRPr/>
            </a:lvl1pPr>
          </a:lstStyle>
          <a:p>
            <a:r>
              <a:rPr lang="en-US"/>
              <a:t>Position, organization</a:t>
            </a:r>
          </a:p>
          <a:p>
            <a:r>
              <a:rPr lang="en-US"/>
              <a:t>Expertise</a:t>
            </a:r>
          </a:p>
          <a:p>
            <a:r>
              <a:rPr lang="en-US"/>
              <a:t>Focus</a:t>
            </a:r>
          </a:p>
        </p:txBody>
      </p:sp>
      <p:sp>
        <p:nvSpPr>
          <p:cNvPr id="26" name="Bildplatzhalter 25">
            <a:extLst>
              <a:ext uri="{FF2B5EF4-FFF2-40B4-BE49-F238E27FC236}">
                <a16:creationId xmlns:a16="http://schemas.microsoft.com/office/drawing/2014/main" id="{91B8B74E-E074-7306-EE83-ACCF710AEF4B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000072" y="1987631"/>
            <a:ext cx="1333500" cy="1306513"/>
          </a:xfrm>
          <a:prstGeom prst="ellipse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28" name="Bildplatzhalter 25">
            <a:extLst>
              <a:ext uri="{FF2B5EF4-FFF2-40B4-BE49-F238E27FC236}">
                <a16:creationId xmlns:a16="http://schemas.microsoft.com/office/drawing/2014/main" id="{1FB78230-275F-F30B-3EDF-123C46BFA490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379307" y="1987061"/>
            <a:ext cx="1332715" cy="1294567"/>
          </a:xfrm>
          <a:prstGeom prst="ellipse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E04D0F8D-DF51-8BEC-7C39-8172F29A9F1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38777" y="3426760"/>
            <a:ext cx="5137150" cy="273050"/>
          </a:xfrm>
        </p:spPr>
        <p:txBody>
          <a:bodyPr/>
          <a:lstStyle>
            <a:lvl1pPr>
              <a:buFontTx/>
              <a:buNone/>
              <a:defRPr>
                <a:latin typeface="+mj-lt"/>
              </a:defRPr>
            </a:lvl1pPr>
            <a:lvl2pPr>
              <a:buFontTx/>
              <a:buNone/>
              <a:defRPr>
                <a:latin typeface="+mj-lt"/>
              </a:defRPr>
            </a:lvl2pPr>
            <a:lvl3pPr algn="l">
              <a:buFontTx/>
              <a:buNone/>
              <a:defRPr sz="1600">
                <a:latin typeface="+mj-lt"/>
              </a:defRPr>
            </a:lvl3pPr>
            <a:lvl4pPr algn="l">
              <a:buFontTx/>
              <a:buNone/>
              <a:defRPr sz="1600">
                <a:latin typeface="+mj-lt"/>
              </a:defRPr>
            </a:lvl4pPr>
            <a:lvl5pPr algn="l">
              <a:buFontTx/>
              <a:buNone/>
              <a:defRPr sz="1600">
                <a:latin typeface="+mj-lt"/>
              </a:defRPr>
            </a:lvl5pPr>
            <a:lvl6pPr algn="l">
              <a:buFontTx/>
              <a:buNone/>
              <a:defRPr sz="1600">
                <a:latin typeface="+mj-lt"/>
              </a:defRPr>
            </a:lvl6pPr>
            <a:lvl7pPr algn="l">
              <a:buFontTx/>
              <a:buNone/>
              <a:defRPr sz="1600">
                <a:latin typeface="+mj-lt"/>
              </a:defRPr>
            </a:lvl7pPr>
          </a:lstStyle>
          <a:p>
            <a:pPr lvl="0"/>
            <a:r>
              <a:rPr lang="de-DE"/>
              <a:t>Name, title</a:t>
            </a:r>
          </a:p>
        </p:txBody>
      </p:sp>
      <p:sp>
        <p:nvSpPr>
          <p:cNvPr id="12" name="Textplatzhalter 8">
            <a:extLst>
              <a:ext uri="{FF2B5EF4-FFF2-40B4-BE49-F238E27FC236}">
                <a16:creationId xmlns:a16="http://schemas.microsoft.com/office/drawing/2014/main" id="{EE3F418F-610F-34F0-E15E-4D8509271EE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215762" y="3426760"/>
            <a:ext cx="5137150" cy="273050"/>
          </a:xfrm>
        </p:spPr>
        <p:txBody>
          <a:bodyPr/>
          <a:lstStyle>
            <a:lvl1pPr>
              <a:buFontTx/>
              <a:buNone/>
              <a:defRPr>
                <a:latin typeface="+mj-lt"/>
              </a:defRPr>
            </a:lvl1pPr>
            <a:lvl2pPr>
              <a:buFontTx/>
              <a:buNone/>
              <a:defRPr>
                <a:latin typeface="+mj-lt"/>
              </a:defRPr>
            </a:lvl2pPr>
            <a:lvl3pPr algn="l">
              <a:buFontTx/>
              <a:buNone/>
              <a:defRPr sz="1600">
                <a:latin typeface="+mj-lt"/>
              </a:defRPr>
            </a:lvl3pPr>
            <a:lvl4pPr algn="l">
              <a:buFontTx/>
              <a:buNone/>
              <a:defRPr sz="1600">
                <a:latin typeface="+mj-lt"/>
              </a:defRPr>
            </a:lvl4pPr>
            <a:lvl5pPr algn="l">
              <a:buFontTx/>
              <a:buNone/>
              <a:defRPr sz="1600">
                <a:latin typeface="+mj-lt"/>
              </a:defRPr>
            </a:lvl5pPr>
            <a:lvl6pPr algn="l">
              <a:buFontTx/>
              <a:buNone/>
              <a:defRPr sz="1600">
                <a:latin typeface="+mj-lt"/>
              </a:defRPr>
            </a:lvl6pPr>
            <a:lvl7pPr algn="l">
              <a:buFontTx/>
              <a:buNone/>
              <a:defRPr sz="1600">
                <a:latin typeface="+mj-lt"/>
              </a:defRPr>
            </a:lvl7pPr>
          </a:lstStyle>
          <a:p>
            <a:pPr lvl="0"/>
            <a:r>
              <a:rPr lang="de-DE"/>
              <a:t>Name, title</a:t>
            </a:r>
          </a:p>
        </p:txBody>
      </p:sp>
    </p:spTree>
    <p:extLst>
      <p:ext uri="{BB962C8B-B14F-4D97-AF65-F5344CB8AC3E}">
        <p14:creationId xmlns:p14="http://schemas.microsoft.com/office/powerpoint/2010/main" val="9956466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Ko_Inhalt 2 Spal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5353C36-11EB-7DB0-7DA5-CBC1626DA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0E2B35D-BDEC-EE3F-9068-9B3108AC561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7D86477-A692-4B8A-8410-2AB314B0C1EC}" type="datetime1">
              <a:rPr lang="de-DE" smtClean="0"/>
              <a:t>06.03.2026</a:t>
            </a:fld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5B96E5A-332E-201B-7AA8-7F44BF15E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‹Nr.›</a:t>
            </a:fld>
            <a:endParaRPr lang="de-DE"/>
          </a:p>
        </p:txBody>
      </p:sp>
      <p:cxnSp>
        <p:nvCxnSpPr>
          <p:cNvPr id="7" name="Gerader Verbinder 6">
            <a:extLst>
              <a:ext uri="{FF2B5EF4-FFF2-40B4-BE49-F238E27FC236}">
                <a16:creationId xmlns:a16="http://schemas.microsoft.com/office/drawing/2014/main" id="{DFA0A109-F14F-3757-5AB2-574A0CEBD3C4}"/>
              </a:ext>
            </a:extLst>
          </p:cNvPr>
          <p:cNvCxnSpPr>
            <a:cxnSpLocks/>
          </p:cNvCxnSpPr>
          <p:nvPr userDrawn="1"/>
        </p:nvCxnSpPr>
        <p:spPr>
          <a:xfrm>
            <a:off x="0" y="6146007"/>
            <a:ext cx="12192000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accent3"/>
                </a:gs>
                <a:gs pos="39000">
                  <a:schemeClr val="accent2"/>
                </a:gs>
                <a:gs pos="6800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9639508-2559-D60B-F76A-215D864862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25601"/>
            <a:ext cx="5137727" cy="429894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Inhaltsplatzhalter 2">
            <a:extLst>
              <a:ext uri="{FF2B5EF4-FFF2-40B4-BE49-F238E27FC236}">
                <a16:creationId xmlns:a16="http://schemas.microsoft.com/office/drawing/2014/main" id="{99020EA9-809A-4369-D7B0-6D5D4718A0B5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216072" y="1625601"/>
            <a:ext cx="5137727" cy="429894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29548389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Ko_Bild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5353C36-11EB-7DB0-7DA5-CBC1626DA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C75E3FF-0D67-E40F-DFA8-EE3029B62F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95075"/>
            <a:ext cx="3960000" cy="3960000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0E2B35D-BDEC-EE3F-9068-9B3108AC561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EEC3EFA-02ED-457A-B5C6-CCA428B5FB5E}" type="datetime1">
              <a:rPr lang="de-DE" smtClean="0"/>
              <a:t>06.03.2026</a:t>
            </a:fld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5B96E5A-332E-201B-7AA8-7F44BF15E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‹Nr.›</a:t>
            </a:fld>
            <a:endParaRPr lang="de-DE"/>
          </a:p>
        </p:txBody>
      </p:sp>
      <p:cxnSp>
        <p:nvCxnSpPr>
          <p:cNvPr id="11" name="Gerader Verbinder 10">
            <a:extLst>
              <a:ext uri="{FF2B5EF4-FFF2-40B4-BE49-F238E27FC236}">
                <a16:creationId xmlns:a16="http://schemas.microsoft.com/office/drawing/2014/main" id="{96D1F9E3-27CA-6C62-BDF9-D6BE0C2CCF5B}"/>
              </a:ext>
            </a:extLst>
          </p:cNvPr>
          <p:cNvCxnSpPr>
            <a:cxnSpLocks/>
          </p:cNvCxnSpPr>
          <p:nvPr userDrawn="1"/>
        </p:nvCxnSpPr>
        <p:spPr>
          <a:xfrm>
            <a:off x="0" y="6146007"/>
            <a:ext cx="12192000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accent3"/>
                </a:gs>
                <a:gs pos="39000">
                  <a:schemeClr val="accent2"/>
                </a:gs>
                <a:gs pos="6800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Inhaltsplatzhalter 2">
            <a:extLst>
              <a:ext uri="{FF2B5EF4-FFF2-40B4-BE49-F238E27FC236}">
                <a16:creationId xmlns:a16="http://schemas.microsoft.com/office/drawing/2014/main" id="{026F599E-17B2-CCC9-8C4D-A45F15A8BB89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6216072" y="1625601"/>
            <a:ext cx="5137727" cy="4298949"/>
          </a:xfrm>
        </p:spPr>
        <p:txBody>
          <a:bodyPr anchor="ctr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0689916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oogle Shape;15;p1" descr="Ein Bild, das Schrift, Grafiken, Text, Logo enthält.&#10;&#10;Automatisch generierte Beschreibung">
            <a:extLst>
              <a:ext uri="{FF2B5EF4-FFF2-40B4-BE49-F238E27FC236}">
                <a16:creationId xmlns:a16="http://schemas.microsoft.com/office/drawing/2014/main" id="{66D6E860-3A37-1116-D5B5-AF6B0F961E17}"/>
              </a:ext>
            </a:extLst>
          </p:cNvPr>
          <p:cNvPicPr preferRelativeResize="0"/>
          <p:nvPr userDrawn="1"/>
        </p:nvPicPr>
        <p:blipFill rotWithShape="1">
          <a:blip r:embed="rId12">
            <a:alphaModFix/>
          </a:blip>
          <a:srcRect/>
          <a:stretch/>
        </p:blipFill>
        <p:spPr>
          <a:xfrm>
            <a:off x="8037754" y="6166464"/>
            <a:ext cx="2770861" cy="70071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BA2C558B-1636-6F96-A202-6EF32A8178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4803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495F3B7-65B2-9756-B0FE-1D71657AEE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625601"/>
            <a:ext cx="10515600" cy="42989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51A1112-FC39-3451-283F-BB02C865CD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889672" y="6356350"/>
            <a:ext cx="4641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fld id="{F145060A-2239-4736-BEED-7C05F6B3C6E1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684678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5" r:id="rId2"/>
    <p:sldLayoutId id="2147483683" r:id="rId3"/>
    <p:sldLayoutId id="2147483692" r:id="rId4"/>
    <p:sldLayoutId id="2147483695" r:id="rId5"/>
    <p:sldLayoutId id="2147483694" r:id="rId6"/>
    <p:sldLayoutId id="2147483702" r:id="rId7"/>
    <p:sldLayoutId id="2147483682" r:id="rId8"/>
    <p:sldLayoutId id="2147483688" r:id="rId9"/>
    <p:sldLayoutId id="2147483706" r:id="rId10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F2_555E34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3BBCAA-C73F-CF05-14AA-0FC58487A8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759B68F-E163-CDFC-87FD-665DE3AC6A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48418"/>
            <a:ext cx="10515600" cy="1048039"/>
          </a:xfrm>
        </p:spPr>
        <p:txBody>
          <a:bodyPr/>
          <a:lstStyle/>
          <a:p>
            <a:r>
              <a:rPr lang="de-DE" noProof="0"/>
              <a:t>Design </a:t>
            </a:r>
            <a:r>
              <a:rPr lang="de-DE" noProof="0" err="1"/>
              <a:t>Thinking</a:t>
            </a:r>
            <a:r>
              <a:rPr lang="de-DE" noProof="0"/>
              <a:t> in Kürze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918E218-599E-821B-909D-F43CA4E72B51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6216072" y="1743075"/>
            <a:ext cx="5137727" cy="4305367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spcBef>
                <a:spcPts val="1200"/>
              </a:spcBef>
              <a:buNone/>
            </a:pPr>
            <a:r>
              <a:rPr lang="de-DE" noProof="0">
                <a:latin typeface="+mj-lt"/>
              </a:rPr>
              <a:t>Design </a:t>
            </a:r>
            <a:r>
              <a:rPr lang="de-DE" noProof="0" err="1">
                <a:latin typeface="+mj-lt"/>
              </a:rPr>
              <a:t>Thinking</a:t>
            </a:r>
            <a:r>
              <a:rPr lang="de-DE" noProof="0">
                <a:latin typeface="+mj-lt"/>
              </a:rPr>
              <a:t>…</a:t>
            </a: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de-DE" noProof="0"/>
              <a:t>…ist ein mehrstufiges, nutzendenzentriertes Framework, dass uns befähigt alle Lebenslagen </a:t>
            </a:r>
            <a:br>
              <a:rPr lang="de-DE" noProof="0"/>
            </a:br>
            <a:r>
              <a:rPr lang="de-DE" noProof="0"/>
              <a:t>und auch komplexe Problem- und Fragestellungen innovativ, nutzendenzentriert und ressourcen-schonend zu lösen. </a:t>
            </a: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de-DE" noProof="0"/>
              <a:t>… fördert den systemischen Kulturwandel, welcher notwendig ist, um in Zeiten des rapiden Wandels, der Unsicherheiten und Krisen und der digitalen Transformation erfolgreich zu bestehen. </a:t>
            </a: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de-DE" noProof="0"/>
              <a:t>… startet immer mit dem Problem und nie mit </a:t>
            </a:r>
            <a:br>
              <a:rPr lang="de-DE" noProof="0"/>
            </a:br>
            <a:r>
              <a:rPr lang="de-DE" noProof="0"/>
              <a:t>der Lösung! </a:t>
            </a:r>
          </a:p>
        </p:txBody>
      </p:sp>
      <p:sp>
        <p:nvSpPr>
          <p:cNvPr id="42" name="Foliennummernplatzhalter 41">
            <a:extLst>
              <a:ext uri="{FF2B5EF4-FFF2-40B4-BE49-F238E27FC236}">
                <a16:creationId xmlns:a16="http://schemas.microsoft.com/office/drawing/2014/main" id="{23815FCF-6595-8BB3-141D-902F583D1D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noProof="0" smtClean="0"/>
              <a:t>1</a:t>
            </a:fld>
            <a:endParaRPr lang="de-DE" noProof="0"/>
          </a:p>
        </p:txBody>
      </p:sp>
      <p:pic>
        <p:nvPicPr>
          <p:cNvPr id="46" name="Grafik 45" descr="Ein Bild, das Kugel, Ball, Kreis, Cartoon enthält.&#10;&#10;KI-generierte Inhalte können fehlerhaft sein.">
            <a:extLst>
              <a:ext uri="{FF2B5EF4-FFF2-40B4-BE49-F238E27FC236}">
                <a16:creationId xmlns:a16="http://schemas.microsoft.com/office/drawing/2014/main" id="{208B388A-198E-D4D9-92F9-2DB6584B8E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7706" y="2168961"/>
            <a:ext cx="3864586" cy="3436138"/>
          </a:xfrm>
          <a:prstGeom prst="rect">
            <a:avLst/>
          </a:prstGeom>
        </p:spPr>
      </p:pic>
      <p:sp>
        <p:nvSpPr>
          <p:cNvPr id="39" name="Textfeld 38">
            <a:extLst>
              <a:ext uri="{FF2B5EF4-FFF2-40B4-BE49-F238E27FC236}">
                <a16:creationId xmlns:a16="http://schemas.microsoft.com/office/drawing/2014/main" id="{8D9A3209-B74E-5BF9-836A-31E0838F0120}"/>
              </a:ext>
            </a:extLst>
          </p:cNvPr>
          <p:cNvSpPr txBox="1"/>
          <p:nvPr/>
        </p:nvSpPr>
        <p:spPr>
          <a:xfrm>
            <a:off x="1994113" y="5222762"/>
            <a:ext cx="2556179" cy="18466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de-DE" sz="1000">
                <a:solidFill>
                  <a:schemeClr val="tx2"/>
                </a:solidFill>
                <a:latin typeface="+mj-lt"/>
              </a:rPr>
              <a:t>Die 3 Grundzutaten für Design </a:t>
            </a:r>
            <a:r>
              <a:rPr lang="de-DE" sz="1000" err="1">
                <a:solidFill>
                  <a:schemeClr val="tx2"/>
                </a:solidFill>
                <a:latin typeface="+mj-lt"/>
              </a:rPr>
              <a:t>Thinking</a:t>
            </a:r>
          </a:p>
        </p:txBody>
      </p:sp>
      <p:sp>
        <p:nvSpPr>
          <p:cNvPr id="44" name="Textfeld 43">
            <a:extLst>
              <a:ext uri="{FF2B5EF4-FFF2-40B4-BE49-F238E27FC236}">
                <a16:creationId xmlns:a16="http://schemas.microsoft.com/office/drawing/2014/main" id="{D022F072-342C-F4CF-2303-842C900E8825}"/>
              </a:ext>
            </a:extLst>
          </p:cNvPr>
          <p:cNvSpPr txBox="1"/>
          <p:nvPr/>
        </p:nvSpPr>
        <p:spPr>
          <a:xfrm>
            <a:off x="1191453" y="2913480"/>
            <a:ext cx="1593068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000" err="1">
                <a:solidFill>
                  <a:schemeClr val="tx2"/>
                </a:solidFill>
                <a:latin typeface="+mn-lt"/>
              </a:rPr>
              <a:t>Crossfunktionales</a:t>
            </a:r>
            <a:r>
              <a:rPr lang="de-DE" sz="1000">
                <a:solidFill>
                  <a:schemeClr val="tx2"/>
                </a:solidFill>
                <a:latin typeface="+mn-lt"/>
              </a:rPr>
              <a:t> Team</a:t>
            </a:r>
          </a:p>
        </p:txBody>
      </p:sp>
      <p:sp>
        <p:nvSpPr>
          <p:cNvPr id="47" name="Textfeld 46">
            <a:extLst>
              <a:ext uri="{FF2B5EF4-FFF2-40B4-BE49-F238E27FC236}">
                <a16:creationId xmlns:a16="http://schemas.microsoft.com/office/drawing/2014/main" id="{1D889070-6033-3312-BB9D-B1FA545244F2}"/>
              </a:ext>
            </a:extLst>
          </p:cNvPr>
          <p:cNvSpPr txBox="1"/>
          <p:nvPr/>
        </p:nvSpPr>
        <p:spPr>
          <a:xfrm>
            <a:off x="3674013" y="2913479"/>
            <a:ext cx="1593068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000">
                <a:solidFill>
                  <a:schemeClr val="tx2"/>
                </a:solidFill>
                <a:latin typeface="+mn-lt"/>
              </a:rPr>
              <a:t>Iterativer Prozess</a:t>
            </a:r>
          </a:p>
        </p:txBody>
      </p:sp>
      <p:sp>
        <p:nvSpPr>
          <p:cNvPr id="48" name="Textfeld 47">
            <a:extLst>
              <a:ext uri="{FF2B5EF4-FFF2-40B4-BE49-F238E27FC236}">
                <a16:creationId xmlns:a16="http://schemas.microsoft.com/office/drawing/2014/main" id="{291A1AEC-98C0-0A12-22C1-D932A5E089B0}"/>
              </a:ext>
            </a:extLst>
          </p:cNvPr>
          <p:cNvSpPr txBox="1"/>
          <p:nvPr/>
        </p:nvSpPr>
        <p:spPr>
          <a:xfrm>
            <a:off x="2475667" y="2289359"/>
            <a:ext cx="1593068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000">
                <a:solidFill>
                  <a:schemeClr val="tx2"/>
                </a:solidFill>
                <a:latin typeface="+mn-lt"/>
              </a:rPr>
              <a:t>Kreativraum</a:t>
            </a:r>
          </a:p>
        </p:txBody>
      </p:sp>
    </p:spTree>
    <p:extLst>
      <p:ext uri="{BB962C8B-B14F-4D97-AF65-F5344CB8AC3E}">
        <p14:creationId xmlns:p14="http://schemas.microsoft.com/office/powerpoint/2010/main" val="23546109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553D7A-911B-60AA-25C4-D58367234E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AD9C1DD-8B53-7695-79B0-EA16EE1BF4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noProof="0"/>
              <a:t>Design </a:t>
            </a:r>
            <a:r>
              <a:rPr lang="de-DE" noProof="0" err="1"/>
              <a:t>Thinking</a:t>
            </a:r>
            <a:r>
              <a:rPr lang="de-DE" noProof="0"/>
              <a:t>: Phasen</a:t>
            </a: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A4373C13-B089-3201-4E5C-A9E3C92DED6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483285" y="1081579"/>
            <a:ext cx="9225430" cy="5287426"/>
          </a:xfrm>
          <a:prstGeom prst="rect">
            <a:avLst/>
          </a:prstGeom>
        </p:spPr>
      </p:pic>
      <p:sp>
        <p:nvSpPr>
          <p:cNvPr id="6" name="Foliennummernplatzhalter 41">
            <a:extLst>
              <a:ext uri="{FF2B5EF4-FFF2-40B4-BE49-F238E27FC236}">
                <a16:creationId xmlns:a16="http://schemas.microsoft.com/office/drawing/2014/main" id="{E316C891-6ED2-4CEC-809E-AD1DFDAB0E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89672" y="6356350"/>
            <a:ext cx="464127" cy="365125"/>
          </a:xfrm>
        </p:spPr>
        <p:txBody>
          <a:bodyPr/>
          <a:lstStyle/>
          <a:p>
            <a:fld id="{F145060A-2239-4736-BEED-7C05F6B3C6E1}" type="slidenum">
              <a:rPr lang="de-DE" noProof="0" smtClean="0"/>
              <a:t>2</a:t>
            </a:fld>
            <a:endParaRPr lang="de-DE" noProof="0"/>
          </a:p>
        </p:txBody>
      </p:sp>
    </p:spTree>
    <p:extLst>
      <p:ext uri="{BB962C8B-B14F-4D97-AF65-F5344CB8AC3E}">
        <p14:creationId xmlns:p14="http://schemas.microsoft.com/office/powerpoint/2010/main" val="15950953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559C2C-1B96-6B03-6FC7-EF4E3E6DC5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E8FF92C-AA7F-C3C3-D17E-283148FEB8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noProof="0"/>
              <a:t>Design </a:t>
            </a:r>
            <a:r>
              <a:rPr lang="de-DE" noProof="0" err="1"/>
              <a:t>Thinking</a:t>
            </a:r>
            <a:r>
              <a:rPr lang="de-DE" noProof="0"/>
              <a:t>: Phasen</a:t>
            </a:r>
          </a:p>
        </p:txBody>
      </p:sp>
      <p:sp>
        <p:nvSpPr>
          <p:cNvPr id="5" name="Foliennummernplatzhalter 41">
            <a:extLst>
              <a:ext uri="{FF2B5EF4-FFF2-40B4-BE49-F238E27FC236}">
                <a16:creationId xmlns:a16="http://schemas.microsoft.com/office/drawing/2014/main" id="{4C48B030-7D05-3480-C672-CD42AD2F4A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89672" y="6356350"/>
            <a:ext cx="464127" cy="365125"/>
          </a:xfrm>
        </p:spPr>
        <p:txBody>
          <a:bodyPr/>
          <a:lstStyle/>
          <a:p>
            <a:fld id="{F145060A-2239-4736-BEED-7C05F6B3C6E1}" type="slidenum">
              <a:rPr lang="de-DE" noProof="0" smtClean="0"/>
              <a:t>3</a:t>
            </a:fld>
            <a:endParaRPr lang="de-DE" noProof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3A9A03A-1310-B447-7E57-2F544829AF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" y="1160875"/>
            <a:ext cx="10668000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7286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4BF72C-1258-033F-DB21-2939162AE4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C00951C-DC8B-CBA6-F4EE-5D131392DC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noProof="0"/>
              <a:t>Design </a:t>
            </a:r>
            <a:r>
              <a:rPr lang="de-DE" noProof="0" err="1"/>
              <a:t>Thinking</a:t>
            </a:r>
            <a:r>
              <a:rPr lang="de-DE" noProof="0"/>
              <a:t>: </a:t>
            </a:r>
            <a:r>
              <a:rPr lang="de-DE" noProof="0">
                <a:solidFill>
                  <a:srgbClr val="2FB8B8"/>
                </a:solidFill>
              </a:rPr>
              <a:t>Sichtweise definieren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23CE992-630C-2341-A2F6-47804E5EF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noProof="0" smtClean="0"/>
              <a:t>4</a:t>
            </a:fld>
            <a:endParaRPr lang="de-DE" noProof="0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BCAE3EB7-7176-977F-195A-EAEC689D66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25601"/>
            <a:ext cx="6753225" cy="4298949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pPr marL="0" indent="0">
              <a:buNone/>
            </a:pPr>
            <a:r>
              <a:rPr lang="de-DE" noProof="0">
                <a:latin typeface="+mj-lt"/>
              </a:rPr>
              <a:t>Ziel</a:t>
            </a:r>
          </a:p>
          <a:p>
            <a:r>
              <a:rPr lang="de-DE">
                <a:solidFill>
                  <a:srgbClr val="2FB8B8"/>
                </a:solidFill>
              </a:rPr>
              <a:t>Klarheit über die Pr</a:t>
            </a:r>
            <a:r>
              <a:rPr lang="de-DE" noProof="0">
                <a:solidFill>
                  <a:srgbClr val="2FB8B8"/>
                </a:solidFill>
              </a:rPr>
              <a:t>oblemstellung schaffen: </a:t>
            </a:r>
            <a:r>
              <a:rPr lang="de-DE" noProof="0"/>
              <a:t>Konzentration auf das zentrale </a:t>
            </a:r>
            <a:r>
              <a:rPr lang="de-DE" noProof="0" err="1"/>
              <a:t>Nutzer:innenbedürfnis</a:t>
            </a:r>
            <a:r>
              <a:rPr lang="de-DE" noProof="0"/>
              <a:t>, das aus der Einfühlungsphase hervorgegangen ist, um ein Problem präzise zu formulieren.</a:t>
            </a:r>
          </a:p>
          <a:p>
            <a:r>
              <a:rPr lang="de-DE" noProof="0">
                <a:solidFill>
                  <a:srgbClr val="2FB8B8"/>
                </a:solidFill>
              </a:rPr>
              <a:t>Rahmen für kreative Lösungen schaffen: </a:t>
            </a:r>
            <a:r>
              <a:rPr lang="de-DE" noProof="0"/>
              <a:t>Die definierte Sichtweise soll als Ausgangspunkt für innovative Ideen und Lösungen dienen.</a:t>
            </a:r>
          </a:p>
          <a:p>
            <a:r>
              <a:rPr lang="de-DE">
                <a:solidFill>
                  <a:srgbClr val="2FB8B8"/>
                </a:solidFill>
              </a:rPr>
              <a:t>Probleme werden in Ziele übersetzt:</a:t>
            </a:r>
            <a:r>
              <a:rPr lang="de-DE" noProof="0">
                <a:solidFill>
                  <a:srgbClr val="2FB8B8"/>
                </a:solidFill>
              </a:rPr>
              <a:t> </a:t>
            </a:r>
            <a:r>
              <a:rPr lang="de-DE" noProof="0"/>
              <a:t>Dies ist Voraussetzung für die nächste Phase (Ideation</a:t>
            </a:r>
            <a:r>
              <a:rPr lang="de-DE"/>
              <a:t>).</a:t>
            </a:r>
            <a:endParaRPr lang="de-DE" noProof="0"/>
          </a:p>
          <a:p>
            <a:pPr marL="0" indent="0">
              <a:buNone/>
            </a:pPr>
            <a:endParaRPr lang="de-DE" noProof="0"/>
          </a:p>
          <a:p>
            <a:pPr marL="0" indent="0">
              <a:buNone/>
            </a:pPr>
            <a:r>
              <a:rPr lang="de-DE" noProof="0">
                <a:latin typeface="+mj-lt"/>
              </a:rPr>
              <a:t>Wie?</a:t>
            </a:r>
          </a:p>
          <a:p>
            <a:r>
              <a:rPr lang="de-DE" noProof="0"/>
              <a:t>Analyse, Interpretation und Gewichtung der gesammelten Informationen für den weiteren Prozess. </a:t>
            </a:r>
          </a:p>
          <a:p>
            <a:pPr marL="0" indent="0">
              <a:buNone/>
            </a:pPr>
            <a:endParaRPr lang="de-DE" noProof="0"/>
          </a:p>
          <a:p>
            <a:pPr marL="0" indent="0">
              <a:buNone/>
            </a:pPr>
            <a:r>
              <a:rPr lang="de-DE" noProof="0">
                <a:latin typeface="+mj-lt"/>
              </a:rPr>
              <a:t>Methoden</a:t>
            </a:r>
          </a:p>
          <a:p>
            <a:r>
              <a:rPr lang="de-DE"/>
              <a:t>Point-</a:t>
            </a:r>
            <a:r>
              <a:rPr lang="de-DE" err="1"/>
              <a:t>of</a:t>
            </a:r>
            <a:r>
              <a:rPr lang="de-DE"/>
              <a:t>-View-Statement, How-Might-</a:t>
            </a:r>
            <a:r>
              <a:rPr lang="de-DE" err="1"/>
              <a:t>We</a:t>
            </a:r>
            <a:r>
              <a:rPr lang="de-DE"/>
              <a:t>-Fragen</a:t>
            </a:r>
            <a:r>
              <a:rPr lang="de-DE" noProof="0"/>
              <a:t> </a:t>
            </a:r>
            <a:r>
              <a:rPr lang="de-DE"/>
              <a:t>und </a:t>
            </a:r>
            <a:r>
              <a:rPr lang="de-DE" err="1"/>
              <a:t>SMARTe</a:t>
            </a:r>
            <a:r>
              <a:rPr lang="de-DE" noProof="0"/>
              <a:t> Ziele</a:t>
            </a:r>
          </a:p>
        </p:txBody>
      </p:sp>
      <p:sp>
        <p:nvSpPr>
          <p:cNvPr id="10" name="Inhaltsplatzhalter 4">
            <a:extLst>
              <a:ext uri="{FF2B5EF4-FFF2-40B4-BE49-F238E27FC236}">
                <a16:creationId xmlns:a16="http://schemas.microsoft.com/office/drawing/2014/main" id="{F4D6D35F-A625-BBA8-EFBB-A47A5CC78BF1}"/>
              </a:ext>
            </a:extLst>
          </p:cNvPr>
          <p:cNvSpPr txBox="1">
            <a:spLocks/>
          </p:cNvSpPr>
          <p:nvPr/>
        </p:nvSpPr>
        <p:spPr>
          <a:xfrm>
            <a:off x="8486277" y="1625601"/>
            <a:ext cx="2867522" cy="2170544"/>
          </a:xfrm>
          <a:prstGeom prst="rect">
            <a:avLst/>
          </a:prstGeom>
          <a:ln w="25400">
            <a:solidFill>
              <a:srgbClr val="2FB8B8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2FB8B8"/>
              </a:buClr>
            </a:pPr>
            <a:r>
              <a:rPr lang="de-DE"/>
              <a:t>Phase zwischen  Problemraum und Lösungsraum</a:t>
            </a:r>
          </a:p>
          <a:p>
            <a:pPr>
              <a:buClr>
                <a:srgbClr val="2FB8B8"/>
              </a:buClr>
            </a:pPr>
            <a:r>
              <a:rPr lang="de-DE"/>
              <a:t>Konvergierender Fokus</a:t>
            </a:r>
          </a:p>
          <a:p>
            <a:pPr>
              <a:buClr>
                <a:srgbClr val="2FB8B8"/>
              </a:buClr>
            </a:pPr>
            <a:r>
              <a:rPr lang="de-DE"/>
              <a:t>Synthese-Phase</a:t>
            </a:r>
          </a:p>
          <a:p>
            <a:pPr>
              <a:buClr>
                <a:srgbClr val="2FB8B8"/>
              </a:buClr>
            </a:pPr>
            <a:r>
              <a:rPr lang="de-DE"/>
              <a:t>Motto: vom Problem zum Ziel</a:t>
            </a:r>
          </a:p>
        </p:txBody>
      </p:sp>
      <p:pic>
        <p:nvPicPr>
          <p:cNvPr id="15" name="Grafik 14" descr="Ein Bild, das Screenshot, Grafiken, Design enthält.&#10;&#10;KI-generierte Inhalte können fehlerhaft sein.">
            <a:extLst>
              <a:ext uri="{FF2B5EF4-FFF2-40B4-BE49-F238E27FC236}">
                <a16:creationId xmlns:a16="http://schemas.microsoft.com/office/drawing/2014/main" id="{87E5515A-90D0-F0F8-B606-4DCB898817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7533060" y="1422892"/>
            <a:ext cx="1293010" cy="117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32613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BC44B1-832D-D013-9C4A-A715648FF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rafik 34" descr="Ein Bild, das Screenshot, Grafiken, Design enthält.&#10;&#10;KI-generierte Inhalte können fehlerhaft sein.">
            <a:extLst>
              <a:ext uri="{FF2B5EF4-FFF2-40B4-BE49-F238E27FC236}">
                <a16:creationId xmlns:a16="http://schemas.microsoft.com/office/drawing/2014/main" id="{4204D66E-0E83-4C3D-D671-D5C43F96D5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0511" y="2536709"/>
            <a:ext cx="2605912" cy="2358000"/>
          </a:xfrm>
          <a:prstGeom prst="rect">
            <a:avLst/>
          </a:prstGeom>
        </p:spPr>
      </p:pic>
      <p:grpSp>
        <p:nvGrpSpPr>
          <p:cNvPr id="29" name="Gruppieren 28">
            <a:extLst>
              <a:ext uri="{FF2B5EF4-FFF2-40B4-BE49-F238E27FC236}">
                <a16:creationId xmlns:a16="http://schemas.microsoft.com/office/drawing/2014/main" id="{36F742D3-86C0-D1A9-B282-483092ACCD9B}"/>
              </a:ext>
            </a:extLst>
          </p:cNvPr>
          <p:cNvGrpSpPr/>
          <p:nvPr/>
        </p:nvGrpSpPr>
        <p:grpSpPr>
          <a:xfrm>
            <a:off x="888854" y="1526694"/>
            <a:ext cx="10483928" cy="4117802"/>
            <a:chOff x="888854" y="1526694"/>
            <a:chExt cx="10483928" cy="4117802"/>
          </a:xfrm>
        </p:grpSpPr>
        <p:sp>
          <p:nvSpPr>
            <p:cNvPr id="30" name="Ellipse 29">
              <a:extLst>
                <a:ext uri="{FF2B5EF4-FFF2-40B4-BE49-F238E27FC236}">
                  <a16:creationId xmlns:a16="http://schemas.microsoft.com/office/drawing/2014/main" id="{45774552-F66A-9BBC-5923-07D5C1BB89E2}"/>
                </a:ext>
              </a:extLst>
            </p:cNvPr>
            <p:cNvSpPr/>
            <p:nvPr/>
          </p:nvSpPr>
          <p:spPr>
            <a:xfrm>
              <a:off x="888854" y="1721796"/>
              <a:ext cx="3922700" cy="3922700"/>
            </a:xfrm>
            <a:prstGeom prst="ellipse">
              <a:avLst/>
            </a:prstGeom>
            <a:noFill/>
            <a:ln cap="rnd">
              <a:solidFill>
                <a:srgbClr val="2FB8B8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31" name="Gerader Verbinder 30">
              <a:extLst>
                <a:ext uri="{FF2B5EF4-FFF2-40B4-BE49-F238E27FC236}">
                  <a16:creationId xmlns:a16="http://schemas.microsoft.com/office/drawing/2014/main" id="{34A3482F-09E6-846C-EED0-8C1DE18E97E2}"/>
                </a:ext>
              </a:extLst>
            </p:cNvPr>
            <p:cNvCxnSpPr>
              <a:cxnSpLocks/>
            </p:cNvCxnSpPr>
            <p:nvPr/>
          </p:nvCxnSpPr>
          <p:spPr>
            <a:xfrm>
              <a:off x="5972782" y="1526694"/>
              <a:ext cx="5400000" cy="0"/>
            </a:xfrm>
            <a:prstGeom prst="line">
              <a:avLst/>
            </a:prstGeom>
            <a:ln cap="rnd">
              <a:solidFill>
                <a:srgbClr val="2FB8B8"/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Gerader Verbinder 31">
              <a:extLst>
                <a:ext uri="{FF2B5EF4-FFF2-40B4-BE49-F238E27FC236}">
                  <a16:creationId xmlns:a16="http://schemas.microsoft.com/office/drawing/2014/main" id="{03CB8896-82CC-470C-CF55-917F1B2D716E}"/>
                </a:ext>
              </a:extLst>
            </p:cNvPr>
            <p:cNvCxnSpPr>
              <a:cxnSpLocks/>
            </p:cNvCxnSpPr>
            <p:nvPr/>
          </p:nvCxnSpPr>
          <p:spPr>
            <a:xfrm>
              <a:off x="5972782" y="1526694"/>
              <a:ext cx="0" cy="2217099"/>
            </a:xfrm>
            <a:prstGeom prst="line">
              <a:avLst/>
            </a:prstGeom>
            <a:ln cap="rnd">
              <a:solidFill>
                <a:srgbClr val="2FB8B8"/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Gerader Verbinder 32">
              <a:extLst>
                <a:ext uri="{FF2B5EF4-FFF2-40B4-BE49-F238E27FC236}">
                  <a16:creationId xmlns:a16="http://schemas.microsoft.com/office/drawing/2014/main" id="{E69E1124-983C-49BB-92D4-D80E065D7784}"/>
                </a:ext>
              </a:extLst>
            </p:cNvPr>
            <p:cNvCxnSpPr>
              <a:cxnSpLocks/>
            </p:cNvCxnSpPr>
            <p:nvPr/>
          </p:nvCxnSpPr>
          <p:spPr>
            <a:xfrm>
              <a:off x="4811554" y="3720622"/>
              <a:ext cx="1161228" cy="0"/>
            </a:xfrm>
            <a:prstGeom prst="line">
              <a:avLst/>
            </a:prstGeom>
            <a:ln cap="rnd">
              <a:solidFill>
                <a:srgbClr val="2FB8B8"/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el 1">
            <a:extLst>
              <a:ext uri="{FF2B5EF4-FFF2-40B4-BE49-F238E27FC236}">
                <a16:creationId xmlns:a16="http://schemas.microsoft.com/office/drawing/2014/main" id="{43E47579-B0CF-86D8-448A-3A0E68B314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noProof="0"/>
              <a:t>Design </a:t>
            </a:r>
            <a:r>
              <a:rPr lang="de-DE" noProof="0" err="1"/>
              <a:t>Thinking</a:t>
            </a:r>
            <a:r>
              <a:rPr lang="de-DE" noProof="0"/>
              <a:t>: </a:t>
            </a:r>
            <a:r>
              <a:rPr lang="de-DE" noProof="0">
                <a:solidFill>
                  <a:srgbClr val="2FB8B8"/>
                </a:solidFill>
              </a:rPr>
              <a:t>Sichtweise definieren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39039994-6C97-E63A-05C5-2FE4EAE5E5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noProof="0" smtClean="0"/>
              <a:t>5</a:t>
            </a:fld>
            <a:endParaRPr lang="de-DE" noProof="0"/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E9AF30CF-E8D6-588E-19B0-C171C9F3C7BA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de-DE" noProof="0">
                <a:solidFill>
                  <a:srgbClr val="2FB8B8"/>
                </a:solidFill>
                <a:latin typeface="+mj-lt"/>
              </a:rPr>
              <a:t>Mögliche Leitfragen:</a:t>
            </a:r>
          </a:p>
          <a:p>
            <a:r>
              <a:rPr lang="de-DE" noProof="0"/>
              <a:t>Was ist das Kernproblem der Nutzenden?</a:t>
            </a:r>
          </a:p>
          <a:p>
            <a:r>
              <a:rPr lang="de-DE" noProof="0"/>
              <a:t>Welche der identifizierten Bedürfnisse sind am relevantesten und drängendsten?</a:t>
            </a:r>
          </a:p>
          <a:p>
            <a:r>
              <a:rPr lang="de-DE" noProof="0"/>
              <a:t>Gibt es ein zugrundeliegendes Problem, das die anderen Herausforderungen beeinflusst?</a:t>
            </a:r>
          </a:p>
          <a:p>
            <a:r>
              <a:rPr lang="de-DE" noProof="0"/>
              <a:t>Für wen lösen wir das Problem?</a:t>
            </a:r>
          </a:p>
          <a:p>
            <a:r>
              <a:rPr lang="de-DE" noProof="0"/>
              <a:t>Wer ist die Hauptzielgruppe? Welche spezifischen Eigenschaften oder Anforderungen hat diese?</a:t>
            </a:r>
          </a:p>
          <a:p>
            <a:r>
              <a:rPr lang="de-DE" noProof="0"/>
              <a:t>Welche überraschenden oder tieferen Erkenntnisse haben sich während der Einfühlungsphase ergeben?</a:t>
            </a:r>
          </a:p>
          <a:p>
            <a:r>
              <a:rPr lang="de-DE" noProof="0"/>
              <a:t>Wie kann eine präzise Problemformulierung aussehen?</a:t>
            </a:r>
          </a:p>
          <a:p>
            <a:r>
              <a:rPr lang="de-DE" noProof="0"/>
              <a:t>Welche Auswirkungen hat die Lösung dieses Problems auf Nutzende und das Unternehmen?</a:t>
            </a:r>
          </a:p>
          <a:p>
            <a:r>
              <a:rPr lang="de-DE" noProof="0"/>
              <a:t>Welcher Aspekt hat das größte Potenzial, zum Erfolg zu führen oder diesen zu verhindern?</a:t>
            </a:r>
          </a:p>
        </p:txBody>
      </p:sp>
      <p:sp>
        <p:nvSpPr>
          <p:cNvPr id="27" name="Rechteck: abgerundete Ecken 26">
            <a:extLst>
              <a:ext uri="{FF2B5EF4-FFF2-40B4-BE49-F238E27FC236}">
                <a16:creationId xmlns:a16="http://schemas.microsoft.com/office/drawing/2014/main" id="{CB85EED4-695C-4923-207A-EEFC01809365}"/>
              </a:ext>
            </a:extLst>
          </p:cNvPr>
          <p:cNvSpPr/>
          <p:nvPr/>
        </p:nvSpPr>
        <p:spPr>
          <a:xfrm>
            <a:off x="1428687" y="2910602"/>
            <a:ext cx="1584000" cy="1584000"/>
          </a:xfrm>
          <a:prstGeom prst="roundRect">
            <a:avLst>
              <a:gd name="adj" fmla="val 5665"/>
            </a:avLst>
          </a:prstGeom>
          <a:solidFill>
            <a:srgbClr val="2FB8B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1000">
                <a:solidFill>
                  <a:schemeClr val="tx2"/>
                </a:solidFill>
              </a:rPr>
              <a:t>Ergebnisse zusammenführen, Fokus und Richtung festlegen, Persona entwickeln, emotionalen Standpunkt verwenden</a:t>
            </a:r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BA082E88-E321-0101-37FD-924E0B94360F}"/>
              </a:ext>
            </a:extLst>
          </p:cNvPr>
          <p:cNvSpPr txBox="1"/>
          <p:nvPr/>
        </p:nvSpPr>
        <p:spPr>
          <a:xfrm>
            <a:off x="3144059" y="3506874"/>
            <a:ext cx="102028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000">
                <a:solidFill>
                  <a:schemeClr val="bg1"/>
                </a:solidFill>
                <a:latin typeface="+mj-lt"/>
              </a:rPr>
              <a:t>Sichtweise definieren</a:t>
            </a:r>
          </a:p>
        </p:txBody>
      </p:sp>
    </p:spTree>
    <p:extLst>
      <p:ext uri="{BB962C8B-B14F-4D97-AF65-F5344CB8AC3E}">
        <p14:creationId xmlns:p14="http://schemas.microsoft.com/office/powerpoint/2010/main" val="24619958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F79D09-388E-4458-6B81-71AF63FC90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7E299008-C2A0-C5C9-6E1D-07EBE8F093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>
                <a:latin typeface="Nunito Light"/>
              </a:rPr>
              <a:t>Handout:</a:t>
            </a:r>
            <a:r>
              <a:rPr lang="de-DE"/>
              <a:t> </a:t>
            </a:r>
            <a:r>
              <a:rPr lang="de-DE" b="1">
                <a:ea typeface="+mj-lt"/>
                <a:cs typeface="+mj-lt"/>
              </a:rPr>
              <a:t>Ganzheitliches Problemverständnis durch Perspektivwechsel</a:t>
            </a:r>
            <a:endParaRPr lang="de-DE" noProof="0">
              <a:ea typeface="+mj-lt"/>
              <a:cs typeface="+mj-lt"/>
            </a:endParaRPr>
          </a:p>
        </p:txBody>
      </p:sp>
      <p:sp>
        <p:nvSpPr>
          <p:cNvPr id="17" name="Foliennummernplatzhalter 16">
            <a:extLst>
              <a:ext uri="{FF2B5EF4-FFF2-40B4-BE49-F238E27FC236}">
                <a16:creationId xmlns:a16="http://schemas.microsoft.com/office/drawing/2014/main" id="{DED6505E-88B8-D402-7A6F-A9E8786282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45060A-2239-4736-BEED-7C05F6B3C6E1}" type="slidenum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82000"/>
                  </a:srgbClr>
                </a:solidFill>
                <a:effectLst/>
                <a:uLnTx/>
                <a:uFillTx/>
                <a:latin typeface="Nunito Ligh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de-DE" sz="10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82000"/>
                </a:srgbClr>
              </a:solidFill>
              <a:effectLst/>
              <a:uLnTx/>
              <a:uFillTx/>
              <a:latin typeface="Nunito Light"/>
              <a:ea typeface="+mn-ea"/>
              <a:cs typeface="+mn-cs"/>
            </a:endParaRP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58CA3E29-A348-B81D-DDE9-2B35E224D0D1}"/>
              </a:ext>
            </a:extLst>
          </p:cNvPr>
          <p:cNvSpPr/>
          <p:nvPr/>
        </p:nvSpPr>
        <p:spPr>
          <a:xfrm>
            <a:off x="2743200" y="2209800"/>
            <a:ext cx="466725" cy="295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Light"/>
              <a:ea typeface="+mn-ea"/>
              <a:cs typeface="+mn-cs"/>
            </a:endParaRP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90AD5084-0EC6-FF4C-8232-DC589BB80A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4141" y="1762906"/>
            <a:ext cx="2561948" cy="3672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Rechteck: abgerundete Ecken 12">
            <a:extLst>
              <a:ext uri="{FF2B5EF4-FFF2-40B4-BE49-F238E27FC236}">
                <a16:creationId xmlns:a16="http://schemas.microsoft.com/office/drawing/2014/main" id="{5FCA4C74-A690-2041-B64C-3774BFD0C1EE}"/>
              </a:ext>
            </a:extLst>
          </p:cNvPr>
          <p:cNvSpPr/>
          <p:nvPr/>
        </p:nvSpPr>
        <p:spPr>
          <a:xfrm>
            <a:off x="3247774" y="1762906"/>
            <a:ext cx="2401495" cy="235633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3">
                  <a:lumMod val="20000"/>
                  <a:lumOff val="80000"/>
                  <a:alpha val="57000"/>
                </a:schemeClr>
              </a:gs>
              <a:gs pos="65000">
                <a:schemeClr val="accent4">
                  <a:lumMod val="20000"/>
                  <a:lumOff val="80000"/>
                </a:schemeClr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18900000" scaled="1"/>
            <a:tileRect/>
          </a:gra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de-DE" sz="1600" b="0" i="1" u="none" strike="noStrike" kern="1200" cap="none" spc="0" normalizeH="0" baseline="0" noProof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n-ea"/>
                <a:cs typeface="+mn-cs"/>
              </a:rPr>
              <a:t>Handout</a:t>
            </a:r>
          </a:p>
        </p:txBody>
      </p:sp>
      <p:pic>
        <p:nvPicPr>
          <p:cNvPr id="6" name="Grafik 5" descr="Ein Bild, das Grafiken, Kreis, Screenshot, Schrift enthält.&#10;&#10;KI-generierte Inhalte können fehlerhaft sein.">
            <a:extLst>
              <a:ext uri="{FF2B5EF4-FFF2-40B4-BE49-F238E27FC236}">
                <a16:creationId xmlns:a16="http://schemas.microsoft.com/office/drawing/2014/main" id="{181EBDC9-3235-2EA9-F512-94BA807A723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92169" y="365125"/>
            <a:ext cx="1595005" cy="1595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514821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3"/>
    </p:ext>
  </p:extLs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B86971-6A89-E302-DC19-536E8D0A84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7780472E-E941-0CC8-02D8-51855C89C3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noProof="0" dirty="0">
                <a:latin typeface="+mn-lt"/>
              </a:rPr>
              <a:t>Arbeitsblatt:</a:t>
            </a:r>
            <a:r>
              <a:rPr lang="de-DE" noProof="0" dirty="0"/>
              <a:t> </a:t>
            </a:r>
            <a:r>
              <a:rPr lang="de-DE" dirty="0"/>
              <a:t>Point-</a:t>
            </a:r>
            <a:r>
              <a:rPr lang="de-DE" dirty="0" err="1"/>
              <a:t>of</a:t>
            </a:r>
            <a:r>
              <a:rPr lang="de-DE" dirty="0"/>
              <a:t>-View-Statement</a:t>
            </a:r>
            <a:endParaRPr lang="de-DE" noProof="0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60D27D9A-89FB-6471-4420-896FFFCE60B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47" r="147"/>
          <a:stretch/>
        </p:blipFill>
        <p:spPr>
          <a:xfrm>
            <a:off x="848202" y="1606963"/>
            <a:ext cx="5363323" cy="3803687"/>
          </a:xfrm>
          <a:prstGeom prst="rect">
            <a:avLst/>
          </a:prstGeom>
          <a:effectLst>
            <a:outerShdw blurRad="444500" dir="8580000" sx="108000" sy="108000" algn="tr" rotWithShape="0">
              <a:prstClr val="black">
                <a:alpha val="20000"/>
              </a:prstClr>
            </a:outerShdw>
          </a:effectLst>
        </p:spPr>
      </p:pic>
      <p:sp>
        <p:nvSpPr>
          <p:cNvPr id="17" name="Foliennummernplatzhalter 16">
            <a:extLst>
              <a:ext uri="{FF2B5EF4-FFF2-40B4-BE49-F238E27FC236}">
                <a16:creationId xmlns:a16="http://schemas.microsoft.com/office/drawing/2014/main" id="{E5AAD789-E602-E329-5B13-BB94A56A3D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noProof="0" smtClean="0"/>
              <a:t>7</a:t>
            </a:fld>
            <a:endParaRPr lang="de-DE" noProof="0"/>
          </a:p>
        </p:txBody>
      </p:sp>
      <p:sp>
        <p:nvSpPr>
          <p:cNvPr id="18" name="Rechteck: abgerundete Ecken 17">
            <a:extLst>
              <a:ext uri="{FF2B5EF4-FFF2-40B4-BE49-F238E27FC236}">
                <a16:creationId xmlns:a16="http://schemas.microsoft.com/office/drawing/2014/main" id="{8E4C3125-1D71-A8EF-7AB3-9298EFA19B48}"/>
              </a:ext>
            </a:extLst>
          </p:cNvPr>
          <p:cNvSpPr/>
          <p:nvPr/>
        </p:nvSpPr>
        <p:spPr>
          <a:xfrm>
            <a:off x="7188432" y="1854196"/>
            <a:ext cx="2401495" cy="235633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3">
                  <a:lumMod val="20000"/>
                  <a:lumOff val="80000"/>
                  <a:alpha val="57000"/>
                </a:schemeClr>
              </a:gs>
              <a:gs pos="65000">
                <a:schemeClr val="accent4">
                  <a:lumMod val="20000"/>
                  <a:lumOff val="80000"/>
                </a:schemeClr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18900000" scaled="1"/>
            <a:tileRect/>
          </a:gra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lvl="0" algn="ctr">
              <a:defRPr/>
            </a:pPr>
            <a:r>
              <a:rPr lang="de-DE" i="1">
                <a:solidFill>
                  <a:srgbClr val="3B3B3B"/>
                </a:solidFill>
                <a:latin typeface="Nunito SemiBold"/>
              </a:rPr>
              <a:t>Nutzenden-</a:t>
            </a:r>
            <a:br>
              <a:rPr lang="de-DE" i="1">
                <a:solidFill>
                  <a:srgbClr val="3B3B3B"/>
                </a:solidFill>
                <a:latin typeface="Nunito SemiBold"/>
              </a:rPr>
            </a:br>
            <a:r>
              <a:rPr lang="de-DE" i="1" err="1">
                <a:solidFill>
                  <a:srgbClr val="3B3B3B"/>
                </a:solidFill>
                <a:latin typeface="Nunito SemiBold"/>
              </a:rPr>
              <a:t>bedarfe</a:t>
            </a:r>
            <a:r>
              <a:rPr lang="de-DE" i="1">
                <a:solidFill>
                  <a:srgbClr val="3B3B3B"/>
                </a:solidFill>
                <a:latin typeface="Nunito SemiBold"/>
              </a:rPr>
              <a:t> und Herausforderungen aus Beobachtungen ableiten</a:t>
            </a:r>
          </a:p>
        </p:txBody>
      </p:sp>
      <p:pic>
        <p:nvPicPr>
          <p:cNvPr id="4" name="Grafik 3" descr="Ein Bild, das Grafiken, Kreis, Screenshot, Schrift enthält.&#10;&#10;KI-generierte Inhalte können fehlerhaft sein.">
            <a:extLst>
              <a:ext uri="{FF2B5EF4-FFF2-40B4-BE49-F238E27FC236}">
                <a16:creationId xmlns:a16="http://schemas.microsoft.com/office/drawing/2014/main" id="{CF9159CA-8862-CF18-D40F-C119E47AB9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92169" y="365125"/>
            <a:ext cx="1595005" cy="1595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7781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77BB20-CDAB-389C-E461-11683EE164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701FC612-D28B-528D-9C66-E19CA43790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>
                <a:latin typeface="+mn-lt"/>
              </a:rPr>
              <a:t>Arbeitsblatt</a:t>
            </a:r>
            <a:r>
              <a:rPr lang="de-DE" noProof="0">
                <a:latin typeface="+mn-lt"/>
              </a:rPr>
              <a:t>:</a:t>
            </a:r>
            <a:r>
              <a:rPr lang="de-DE" noProof="0"/>
              <a:t> </a:t>
            </a:r>
            <a:r>
              <a:rPr lang="de-DE" dirty="0"/>
              <a:t>How-</a:t>
            </a:r>
            <a:r>
              <a:rPr lang="de-DE" dirty="0" err="1"/>
              <a:t>might</a:t>
            </a:r>
            <a:r>
              <a:rPr lang="de-DE" dirty="0"/>
              <a:t>-</a:t>
            </a:r>
            <a:r>
              <a:rPr lang="de-DE" dirty="0" err="1"/>
              <a:t>we</a:t>
            </a:r>
            <a:r>
              <a:rPr lang="de-DE" dirty="0"/>
              <a:t>-Fragen</a:t>
            </a:r>
            <a:endParaRPr lang="de-DE" noProof="0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37B63A0A-F33A-404A-7351-338518A2B07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58" r="158"/>
          <a:stretch/>
        </p:blipFill>
        <p:spPr>
          <a:xfrm>
            <a:off x="848202" y="1606963"/>
            <a:ext cx="5363323" cy="3803687"/>
          </a:xfrm>
          <a:prstGeom prst="rect">
            <a:avLst/>
          </a:prstGeom>
          <a:effectLst>
            <a:outerShdw blurRad="444500" dir="8580000" sx="108000" sy="108000" algn="tr" rotWithShape="0">
              <a:prstClr val="black">
                <a:alpha val="20000"/>
              </a:prstClr>
            </a:outerShdw>
          </a:effectLst>
        </p:spPr>
      </p:pic>
      <p:sp>
        <p:nvSpPr>
          <p:cNvPr id="17" name="Foliennummernplatzhalter 16">
            <a:extLst>
              <a:ext uri="{FF2B5EF4-FFF2-40B4-BE49-F238E27FC236}">
                <a16:creationId xmlns:a16="http://schemas.microsoft.com/office/drawing/2014/main" id="{88611F3A-CA82-489D-2F71-5DE181CA8F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noProof="0" smtClean="0"/>
              <a:t>8</a:t>
            </a:fld>
            <a:endParaRPr lang="de-DE" noProof="0"/>
          </a:p>
        </p:txBody>
      </p:sp>
      <p:pic>
        <p:nvPicPr>
          <p:cNvPr id="4" name="Grafik 3" descr="Ein Bild, das Grafiken, Kreis, Screenshot, Schrift enthält.&#10;&#10;KI-generierte Inhalte können fehlerhaft sein.">
            <a:extLst>
              <a:ext uri="{FF2B5EF4-FFF2-40B4-BE49-F238E27FC236}">
                <a16:creationId xmlns:a16="http://schemas.microsoft.com/office/drawing/2014/main" id="{855DF219-F480-2701-AB9C-64ED3CBB36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92169" y="365125"/>
            <a:ext cx="1595005" cy="1595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399253"/>
      </p:ext>
    </p:extLst>
  </p:cSld>
  <p:clrMapOvr>
    <a:masterClrMapping/>
  </p:clrMapOvr>
</p:sld>
</file>

<file path=ppt/theme/theme1.xml><?xml version="1.0" encoding="utf-8"?>
<a:theme xmlns:a="http://schemas.openxmlformats.org/drawingml/2006/main" name="TraKo">
  <a:themeElements>
    <a:clrScheme name="Benutzerdefiniert 5">
      <a:dk1>
        <a:srgbClr val="000000"/>
      </a:dk1>
      <a:lt1>
        <a:srgbClr val="FFFFFF"/>
      </a:lt1>
      <a:dk2>
        <a:srgbClr val="3B3B3B"/>
      </a:dk2>
      <a:lt2>
        <a:srgbClr val="D6D7D6"/>
      </a:lt2>
      <a:accent1>
        <a:srgbClr val="03AADF"/>
      </a:accent1>
      <a:accent2>
        <a:srgbClr val="9ED8ED"/>
      </a:accent2>
      <a:accent3>
        <a:srgbClr val="F75777"/>
      </a:accent3>
      <a:accent4>
        <a:srgbClr val="5C202C"/>
      </a:accent4>
      <a:accent5>
        <a:srgbClr val="DFF2F9"/>
      </a:accent5>
      <a:accent6>
        <a:srgbClr val="33A47E"/>
      </a:accent6>
      <a:hlink>
        <a:srgbClr val="A8AAA8"/>
      </a:hlink>
      <a:folHlink>
        <a:srgbClr val="B88FA8"/>
      </a:folHlink>
    </a:clrScheme>
    <a:fontScheme name="Benutzerdefiniert 5">
      <a:majorFont>
        <a:latin typeface="Nunito SemiBold"/>
        <a:ea typeface=""/>
        <a:cs typeface=""/>
      </a:majorFont>
      <a:minorFont>
        <a:latin typeface="Nunit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82003a2-c4fd-4033-885c-2890ce1adbb7">
      <Terms xmlns="http://schemas.microsoft.com/office/infopath/2007/PartnerControls"/>
    </lcf76f155ced4ddcb4097134ff3c332f>
    <TaxCatchAll xmlns="5f911d65-aa41-495d-a2b3-536201c33d64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A3CF0A9ACE28BE4D9D6DFFBE8108E266" ma:contentTypeVersion="13" ma:contentTypeDescription="Ein neues Dokument erstellen." ma:contentTypeScope="" ma:versionID="0cfb9ff33a690da279c75ab60f64e0bc">
  <xsd:schema xmlns:xsd="http://www.w3.org/2001/XMLSchema" xmlns:xs="http://www.w3.org/2001/XMLSchema" xmlns:p="http://schemas.microsoft.com/office/2006/metadata/properties" xmlns:ns2="282003a2-c4fd-4033-885c-2890ce1adbb7" xmlns:ns3="5f911d65-aa41-495d-a2b3-536201c33d64" targetNamespace="http://schemas.microsoft.com/office/2006/metadata/properties" ma:root="true" ma:fieldsID="f7c4c132e6a27d8e0dc6b382143adc68" ns2:_="" ns3:_="">
    <xsd:import namespace="282003a2-c4fd-4033-885c-2890ce1adbb7"/>
    <xsd:import namespace="5f911d65-aa41-495d-a2b3-536201c33d6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2003a2-c4fd-4033-885c-2890ce1adbb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6eb20c4f-c5c2-492b-9954-d638c64bfe9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f911d65-aa41-495d-a2b3-536201c33d6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51fc756b-9822-4b7f-aea3-8aee6a11675a}" ma:internalName="TaxCatchAll" ma:showField="CatchAllData" ma:web="5f911d65-aa41-495d-a2b3-536201c33d6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B67A179-1041-47AB-A0E1-48A5CC483B9C}">
  <ds:schemaRefs>
    <ds:schemaRef ds:uri="http://schemas.microsoft.com/office/2006/metadata/properties"/>
    <ds:schemaRef ds:uri="http://schemas.microsoft.com/office/infopath/2007/PartnerControls"/>
    <ds:schemaRef ds:uri="282003a2-c4fd-4033-885c-2890ce1adbb7"/>
    <ds:schemaRef ds:uri="5f911d65-aa41-495d-a2b3-536201c33d64"/>
  </ds:schemaRefs>
</ds:datastoreItem>
</file>

<file path=customXml/itemProps2.xml><?xml version="1.0" encoding="utf-8"?>
<ds:datastoreItem xmlns:ds="http://schemas.openxmlformats.org/officeDocument/2006/customXml" ds:itemID="{65E3E987-6BF9-4FFF-B057-0BB0D305869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82003a2-c4fd-4033-885c-2890ce1adbb7"/>
    <ds:schemaRef ds:uri="5f911d65-aa41-495d-a2b3-536201c33d6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CC90CCA-754F-4788-A2EA-05730CFF2F9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3379</Words>
  <Application>Microsoft Office PowerPoint</Application>
  <PresentationFormat>Breitbild</PresentationFormat>
  <Paragraphs>410</Paragraphs>
  <Slides>8</Slides>
  <Notes>8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8</vt:i4>
      </vt:variant>
    </vt:vector>
  </HeadingPairs>
  <TitlesOfParts>
    <vt:vector size="13" baseType="lpstr">
      <vt:lpstr>Arial</vt:lpstr>
      <vt:lpstr>Calibri</vt:lpstr>
      <vt:lpstr>Nunito Light</vt:lpstr>
      <vt:lpstr>Nunito SemiBold</vt:lpstr>
      <vt:lpstr>TraKo</vt:lpstr>
      <vt:lpstr>Design Thinking in Kürze</vt:lpstr>
      <vt:lpstr>Design Thinking: Phasen</vt:lpstr>
      <vt:lpstr>Design Thinking: Phasen</vt:lpstr>
      <vt:lpstr>Design Thinking: Sichtweise definieren</vt:lpstr>
      <vt:lpstr>Design Thinking: Sichtweise definieren</vt:lpstr>
      <vt:lpstr>Handout: Ganzheitliches Problemverständnis durch Perspektivwechsel</vt:lpstr>
      <vt:lpstr>Arbeitsblatt: Point-of-View-Statement</vt:lpstr>
      <vt:lpstr>Arbeitsblatt: How-might-we-Fragen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Zuggal, Anna</cp:lastModifiedBy>
  <cp:revision>1</cp:revision>
  <dcterms:modified xsi:type="dcterms:W3CDTF">2026-03-06T10:54:52Z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0x010100A3CF0A9ACE28BE4D9D6DFFBE8108E266</vt:lpwstr>
  </property>
</Properties>
</file>