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omments/modernComment_272_64A5D028.xml" ContentType="application/vnd.ms-powerpoint.comments+xml"/>
  <Override PartName="/ppt/notesSlides/notesSlide24.xml" ContentType="application/vnd.openxmlformats-officedocument.presentationml.notesSlide+xml"/>
  <Override PartName="/ppt/comments/modernComment_273_D711B5BA.xml" ContentType="application/vnd.ms-powerpoint.comment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67" r:id="rId4"/>
    <p:sldMasterId id="2147483727" r:id="rId5"/>
  </p:sldMasterIdLst>
  <p:notesMasterIdLst>
    <p:notesMasterId r:id="rId44"/>
  </p:notesMasterIdLst>
  <p:handoutMasterIdLst>
    <p:handoutMasterId r:id="rId45"/>
  </p:handoutMasterIdLst>
  <p:sldIdLst>
    <p:sldId id="523" r:id="rId6"/>
    <p:sldId id="536" r:id="rId7"/>
    <p:sldId id="578" r:id="rId8"/>
    <p:sldId id="579" r:id="rId9"/>
    <p:sldId id="581" r:id="rId10"/>
    <p:sldId id="584" r:id="rId11"/>
    <p:sldId id="586" r:id="rId12"/>
    <p:sldId id="587" r:id="rId13"/>
    <p:sldId id="360" r:id="rId14"/>
    <p:sldId id="588" r:id="rId15"/>
    <p:sldId id="589" r:id="rId16"/>
    <p:sldId id="590" r:id="rId17"/>
    <p:sldId id="591" r:id="rId18"/>
    <p:sldId id="592" r:id="rId19"/>
    <p:sldId id="593" r:id="rId20"/>
    <p:sldId id="594" r:id="rId21"/>
    <p:sldId id="595" r:id="rId22"/>
    <p:sldId id="603" r:id="rId23"/>
    <p:sldId id="604" r:id="rId24"/>
    <p:sldId id="605" r:id="rId25"/>
    <p:sldId id="529" r:id="rId26"/>
    <p:sldId id="608" r:id="rId27"/>
    <p:sldId id="610" r:id="rId28"/>
    <p:sldId id="623" r:id="rId29"/>
    <p:sldId id="625" r:id="rId30"/>
    <p:sldId id="626" r:id="rId31"/>
    <p:sldId id="627" r:id="rId32"/>
    <p:sldId id="621" r:id="rId33"/>
    <p:sldId id="618" r:id="rId34"/>
    <p:sldId id="614" r:id="rId35"/>
    <p:sldId id="622" r:id="rId36"/>
    <p:sldId id="620" r:id="rId37"/>
    <p:sldId id="616" r:id="rId38"/>
    <p:sldId id="613" r:id="rId39"/>
    <p:sldId id="617" r:id="rId40"/>
    <p:sldId id="601" r:id="rId41"/>
    <p:sldId id="606" r:id="rId42"/>
    <p:sldId id="534" r:id="rId43"/>
  </p:sldIdLst>
  <p:sldSz cx="12192000" cy="6858000"/>
  <p:notesSz cx="7104063" cy="102346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or" initials="M" userId="Author" providerId="AD"/>
  <p188:author id="{5A501A0A-F34E-A637-1DF5-647C6ABCCA61}" name="Salzhuber, Stephanie" initials="SS" userId="S::stephanie.salzhuber_hm.edu#ext#@fraunhofer.onmicrosoft.com::7bbaec13-fda2-42de-91f7-e8203ba9272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A9DB"/>
    <a:srgbClr val="70D2B1"/>
    <a:srgbClr val="99D1BE"/>
    <a:srgbClr val="6EC3B8"/>
    <a:srgbClr val="DF829D"/>
    <a:srgbClr val="2FB8B8"/>
    <a:srgbClr val="665E60"/>
    <a:srgbClr val="DE829D"/>
    <a:srgbClr val="C5E7F3"/>
    <a:srgbClr val="F9FB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19B5E0-C4C5-9933-98C1-50F01A3DA743}" v="2" dt="2026-04-14T10:39:03.376"/>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476" autoAdjust="0"/>
  </p:normalViewPr>
  <p:slideViewPr>
    <p:cSldViewPr snapToGrid="0">
      <p:cViewPr varScale="1">
        <p:scale>
          <a:sx n="95" d="100"/>
          <a:sy n="95" d="100"/>
        </p:scale>
        <p:origin x="34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uggal, Anna" userId="00d25a3c-6a17-4b05-98d9-0845cd53bef7" providerId="ADAL" clId="{910EE7C2-1A05-4AF2-8F1F-88FC6B2274D1}"/>
    <pc:docChg chg="undo custSel mod addSld delSld modSld sldOrd delMainMaster">
      <pc:chgData name="Zuggal, Anna" userId="00d25a3c-6a17-4b05-98d9-0845cd53bef7" providerId="ADAL" clId="{910EE7C2-1A05-4AF2-8F1F-88FC6B2274D1}" dt="2026-04-08T13:38:46.065" v="5204"/>
      <pc:docMkLst>
        <pc:docMk/>
      </pc:docMkLst>
      <pc:sldChg chg="addSp delSp modSp add mod modNotesTx">
        <pc:chgData name="Zuggal, Anna" userId="00d25a3c-6a17-4b05-98d9-0845cd53bef7" providerId="ADAL" clId="{910EE7C2-1A05-4AF2-8F1F-88FC6B2274D1}" dt="2026-04-08T13:36:24.772" v="5189" actId="20577"/>
        <pc:sldMkLst>
          <pc:docMk/>
          <pc:sldMk cId="3214615726" sldId="601"/>
        </pc:sldMkLst>
      </pc:sldChg>
      <pc:sldChg chg="modNotesTx">
        <pc:chgData name="Zuggal, Anna" userId="00d25a3c-6a17-4b05-98d9-0845cd53bef7" providerId="ADAL" clId="{910EE7C2-1A05-4AF2-8F1F-88FC6B2274D1}" dt="2026-03-18T13:39:16.704" v="4363" actId="20577"/>
        <pc:sldMkLst>
          <pc:docMk/>
          <pc:sldMk cId="397612067" sldId="605"/>
        </pc:sldMkLst>
      </pc:sldChg>
      <pc:sldChg chg="modNotesTx">
        <pc:chgData name="Zuggal, Anna" userId="00d25a3c-6a17-4b05-98d9-0845cd53bef7" providerId="ADAL" clId="{910EE7C2-1A05-4AF2-8F1F-88FC6B2274D1}" dt="2026-04-08T13:36:34.892" v="5190" actId="20577"/>
        <pc:sldMkLst>
          <pc:docMk/>
          <pc:sldMk cId="2073793970" sldId="613"/>
        </pc:sldMkLst>
      </pc:sldChg>
      <pc:sldChg chg="modSp new mod modClrScheme chgLayout">
        <pc:chgData name="Zuggal, Anna" userId="00d25a3c-6a17-4b05-98d9-0845cd53bef7" providerId="ADAL" clId="{910EE7C2-1A05-4AF2-8F1F-88FC6B2274D1}" dt="2026-03-26T09:45:16.298" v="4473" actId="255"/>
        <pc:sldMkLst>
          <pc:docMk/>
          <pc:sldMk cId="1086087216" sldId="616"/>
        </pc:sldMkLst>
        <pc:spChg chg="mod ord">
          <ac:chgData name="Zuggal, Anna" userId="00d25a3c-6a17-4b05-98d9-0845cd53bef7" providerId="ADAL" clId="{910EE7C2-1A05-4AF2-8F1F-88FC6B2274D1}" dt="2026-03-26T09:45:16.298" v="4473" actId="255"/>
          <ac:spMkLst>
            <pc:docMk/>
            <pc:sldMk cId="1086087216" sldId="616"/>
            <ac:spMk id="2" creationId="{6510269A-7F9E-4FD1-5947-7649DBCE9F50}"/>
          </ac:spMkLst>
        </pc:spChg>
        <pc:spChg chg="mod ord">
          <ac:chgData name="Zuggal, Anna" userId="00d25a3c-6a17-4b05-98d9-0845cd53bef7" providerId="ADAL" clId="{910EE7C2-1A05-4AF2-8F1F-88FC6B2274D1}" dt="2026-03-26T09:39:56.516" v="4469" actId="700"/>
          <ac:spMkLst>
            <pc:docMk/>
            <pc:sldMk cId="1086087216" sldId="616"/>
            <ac:spMk id="3" creationId="{53E68FF7-AA0B-14D5-CD8D-911C3AC76EDD}"/>
          </ac:spMkLst>
        </pc:spChg>
      </pc:sldChg>
      <pc:sldChg chg="addSp delSp modSp add mod modNotesTx">
        <pc:chgData name="Zuggal, Anna" userId="00d25a3c-6a17-4b05-98d9-0845cd53bef7" providerId="ADAL" clId="{910EE7C2-1A05-4AF2-8F1F-88FC6B2274D1}" dt="2026-03-26T11:28:26.740" v="5122" actId="478"/>
        <pc:sldMkLst>
          <pc:docMk/>
          <pc:sldMk cId="3482796541" sldId="618"/>
        </pc:sldMkLst>
        <pc:spChg chg="mod">
          <ac:chgData name="Zuggal, Anna" userId="00d25a3c-6a17-4b05-98d9-0845cd53bef7" providerId="ADAL" clId="{910EE7C2-1A05-4AF2-8F1F-88FC6B2274D1}" dt="2026-03-18T11:03:39.262" v="2311" actId="1076"/>
          <ac:spMkLst>
            <pc:docMk/>
            <pc:sldMk cId="3482796541" sldId="618"/>
            <ac:spMk id="2" creationId="{6067E2EF-3068-5883-AA13-42BB61ED275D}"/>
          </ac:spMkLst>
        </pc:spChg>
        <pc:spChg chg="mod">
          <ac:chgData name="Zuggal, Anna" userId="00d25a3c-6a17-4b05-98d9-0845cd53bef7" providerId="ADAL" clId="{910EE7C2-1A05-4AF2-8F1F-88FC6B2274D1}" dt="2026-03-18T11:08:48.424" v="2345" actId="1076"/>
          <ac:spMkLst>
            <pc:docMk/>
            <pc:sldMk cId="3482796541" sldId="618"/>
            <ac:spMk id="5" creationId="{F78CF604-B29C-5077-6B23-A26E59109BBC}"/>
          </ac:spMkLst>
        </pc:spChg>
        <pc:spChg chg="mod">
          <ac:chgData name="Zuggal, Anna" userId="00d25a3c-6a17-4b05-98d9-0845cd53bef7" providerId="ADAL" clId="{910EE7C2-1A05-4AF2-8F1F-88FC6B2274D1}" dt="2026-03-18T10:49:37.837" v="2215" actId="120"/>
          <ac:spMkLst>
            <pc:docMk/>
            <pc:sldMk cId="3482796541" sldId="618"/>
            <ac:spMk id="6" creationId="{4A099889-9C14-0AAF-438C-AF54166EA609}"/>
          </ac:spMkLst>
        </pc:spChg>
        <pc:spChg chg="mod">
          <ac:chgData name="Zuggal, Anna" userId="00d25a3c-6a17-4b05-98d9-0845cd53bef7" providerId="ADAL" clId="{910EE7C2-1A05-4AF2-8F1F-88FC6B2274D1}" dt="2026-03-18T11:06:17.241" v="2339" actId="207"/>
          <ac:spMkLst>
            <pc:docMk/>
            <pc:sldMk cId="3482796541" sldId="618"/>
            <ac:spMk id="8" creationId="{E6C3275A-D3F9-03B5-466E-C6F89EE8B9D7}"/>
          </ac:spMkLst>
        </pc:spChg>
        <pc:spChg chg="mod">
          <ac:chgData name="Zuggal, Anna" userId="00d25a3c-6a17-4b05-98d9-0845cd53bef7" providerId="ADAL" clId="{910EE7C2-1A05-4AF2-8F1F-88FC6B2274D1}" dt="2026-03-18T10:49:28.264" v="2213" actId="1076"/>
          <ac:spMkLst>
            <pc:docMk/>
            <pc:sldMk cId="3482796541" sldId="618"/>
            <ac:spMk id="9" creationId="{2CB65033-D870-481E-1B58-E97550C656D2}"/>
          </ac:spMkLst>
        </pc:spChg>
        <pc:spChg chg="mod">
          <ac:chgData name="Zuggal, Anna" userId="00d25a3c-6a17-4b05-98d9-0845cd53bef7" providerId="ADAL" clId="{910EE7C2-1A05-4AF2-8F1F-88FC6B2274D1}" dt="2026-03-18T10:34:33.470" v="2114"/>
          <ac:spMkLst>
            <pc:docMk/>
            <pc:sldMk cId="3482796541" sldId="618"/>
            <ac:spMk id="10" creationId="{7CA36C3A-5571-C05B-EC00-7EF92108B44B}"/>
          </ac:spMkLst>
        </pc:spChg>
        <pc:spChg chg="mod">
          <ac:chgData name="Zuggal, Anna" userId="00d25a3c-6a17-4b05-98d9-0845cd53bef7" providerId="ADAL" clId="{910EE7C2-1A05-4AF2-8F1F-88FC6B2274D1}" dt="2026-03-18T10:37:07.058" v="2142" actId="14100"/>
          <ac:spMkLst>
            <pc:docMk/>
            <pc:sldMk cId="3482796541" sldId="618"/>
            <ac:spMk id="11" creationId="{7779D20E-275D-C4D3-E26D-15807B92B373}"/>
          </ac:spMkLst>
        </pc:spChg>
        <pc:spChg chg="mod">
          <ac:chgData name="Zuggal, Anna" userId="00d25a3c-6a17-4b05-98d9-0845cd53bef7" providerId="ADAL" clId="{910EE7C2-1A05-4AF2-8F1F-88FC6B2274D1}" dt="2026-03-18T11:06:16.338" v="2336" actId="2085"/>
          <ac:spMkLst>
            <pc:docMk/>
            <pc:sldMk cId="3482796541" sldId="618"/>
            <ac:spMk id="12" creationId="{8A10BB12-7EF9-A97F-2B40-E64FA7C6A8B5}"/>
          </ac:spMkLst>
        </pc:spChg>
        <pc:spChg chg="mod">
          <ac:chgData name="Zuggal, Anna" userId="00d25a3c-6a17-4b05-98d9-0845cd53bef7" providerId="ADAL" clId="{910EE7C2-1A05-4AF2-8F1F-88FC6B2274D1}" dt="2026-03-18T10:37:00.068" v="2141" actId="1076"/>
          <ac:spMkLst>
            <pc:docMk/>
            <pc:sldMk cId="3482796541" sldId="618"/>
            <ac:spMk id="13" creationId="{29B4C372-00F9-A6B0-039F-A6448B984726}"/>
          </ac:spMkLst>
        </pc:spChg>
        <pc:spChg chg="mod">
          <ac:chgData name="Zuggal, Anna" userId="00d25a3c-6a17-4b05-98d9-0845cd53bef7" providerId="ADAL" clId="{910EE7C2-1A05-4AF2-8F1F-88FC6B2274D1}" dt="2026-03-18T11:06:18.435" v="2341" actId="207"/>
          <ac:spMkLst>
            <pc:docMk/>
            <pc:sldMk cId="3482796541" sldId="618"/>
            <ac:spMk id="14" creationId="{799970A7-407E-0F2F-FDC0-A4A94F9A2FFD}"/>
          </ac:spMkLst>
        </pc:spChg>
        <pc:spChg chg="mod">
          <ac:chgData name="Zuggal, Anna" userId="00d25a3c-6a17-4b05-98d9-0845cd53bef7" providerId="ADAL" clId="{910EE7C2-1A05-4AF2-8F1F-88FC6B2274D1}" dt="2026-03-18T10:49:03.278" v="2210" actId="1076"/>
          <ac:spMkLst>
            <pc:docMk/>
            <pc:sldMk cId="3482796541" sldId="618"/>
            <ac:spMk id="15" creationId="{D836D17B-9A8B-1786-FBFF-E6F2441C131F}"/>
          </ac:spMkLst>
        </pc:spChg>
        <pc:spChg chg="mod">
          <ac:chgData name="Zuggal, Anna" userId="00d25a3c-6a17-4b05-98d9-0845cd53bef7" providerId="ADAL" clId="{910EE7C2-1A05-4AF2-8F1F-88FC6B2274D1}" dt="2026-03-18T10:49:54.255" v="2216" actId="207"/>
          <ac:spMkLst>
            <pc:docMk/>
            <pc:sldMk cId="3482796541" sldId="618"/>
            <ac:spMk id="26" creationId="{CF439F31-0BBA-E4C3-3080-E2269B832C1B}"/>
          </ac:spMkLst>
        </pc:spChg>
        <pc:spChg chg="mod">
          <ac:chgData name="Zuggal, Anna" userId="00d25a3c-6a17-4b05-98d9-0845cd53bef7" providerId="ADAL" clId="{910EE7C2-1A05-4AF2-8F1F-88FC6B2274D1}" dt="2026-03-18T10:50:03.585" v="2218" actId="207"/>
          <ac:spMkLst>
            <pc:docMk/>
            <pc:sldMk cId="3482796541" sldId="618"/>
            <ac:spMk id="27" creationId="{D73C2655-2FE1-113C-BE78-4865E50F32CC}"/>
          </ac:spMkLst>
        </pc:spChg>
        <pc:spChg chg="mod">
          <ac:chgData name="Zuggal, Anna" userId="00d25a3c-6a17-4b05-98d9-0845cd53bef7" providerId="ADAL" clId="{910EE7C2-1A05-4AF2-8F1F-88FC6B2274D1}" dt="2026-03-18T10:49:59.512" v="2217" actId="207"/>
          <ac:spMkLst>
            <pc:docMk/>
            <pc:sldMk cId="3482796541" sldId="618"/>
            <ac:spMk id="28" creationId="{7D64E0A1-8B2E-8713-4ABC-BFE602A67E3C}"/>
          </ac:spMkLst>
        </pc:spChg>
        <pc:spChg chg="mod">
          <ac:chgData name="Zuggal, Anna" userId="00d25a3c-6a17-4b05-98d9-0845cd53bef7" providerId="ADAL" clId="{910EE7C2-1A05-4AF2-8F1F-88FC6B2274D1}" dt="2026-03-18T10:50:09.692" v="2219" actId="207"/>
          <ac:spMkLst>
            <pc:docMk/>
            <pc:sldMk cId="3482796541" sldId="618"/>
            <ac:spMk id="29" creationId="{A007621F-FE74-DE98-BE97-270BC7963158}"/>
          </ac:spMkLst>
        </pc:spChg>
        <pc:spChg chg="mod">
          <ac:chgData name="Zuggal, Anna" userId="00d25a3c-6a17-4b05-98d9-0845cd53bef7" providerId="ADAL" clId="{910EE7C2-1A05-4AF2-8F1F-88FC6B2274D1}" dt="2026-03-18T10:54:50.721" v="2253" actId="1076"/>
          <ac:spMkLst>
            <pc:docMk/>
            <pc:sldMk cId="3482796541" sldId="618"/>
            <ac:spMk id="30" creationId="{3F075D4F-2235-444B-3497-6002769D1A4B}"/>
          </ac:spMkLst>
        </pc:spChg>
        <pc:spChg chg="add mod">
          <ac:chgData name="Zuggal, Anna" userId="00d25a3c-6a17-4b05-98d9-0845cd53bef7" providerId="ADAL" clId="{910EE7C2-1A05-4AF2-8F1F-88FC6B2274D1}" dt="2026-03-26T11:28:24.085" v="5121" actId="1037"/>
          <ac:spMkLst>
            <pc:docMk/>
            <pc:sldMk cId="3482796541" sldId="618"/>
            <ac:spMk id="31" creationId="{A074C8A5-0F19-6EC5-387E-E9A5D1A9C6B6}"/>
          </ac:spMkLst>
        </pc:spChg>
        <pc:spChg chg="add mod">
          <ac:chgData name="Zuggal, Anna" userId="00d25a3c-6a17-4b05-98d9-0845cd53bef7" providerId="ADAL" clId="{910EE7C2-1A05-4AF2-8F1F-88FC6B2274D1}" dt="2026-03-26T11:28:24.085" v="5121" actId="1037"/>
          <ac:spMkLst>
            <pc:docMk/>
            <pc:sldMk cId="3482796541" sldId="618"/>
            <ac:spMk id="36" creationId="{36E2E772-E921-ABB8-6ED1-6DA119A1E99A}"/>
          </ac:spMkLst>
        </pc:spChg>
        <pc:spChg chg="mod">
          <ac:chgData name="Zuggal, Anna" userId="00d25a3c-6a17-4b05-98d9-0845cd53bef7" providerId="ADAL" clId="{910EE7C2-1A05-4AF2-8F1F-88FC6B2274D1}" dt="2026-03-26T10:25:48.270" v="4656" actId="571"/>
          <ac:spMkLst>
            <pc:docMk/>
            <pc:sldMk cId="3482796541" sldId="618"/>
            <ac:spMk id="40" creationId="{9005EDEA-614B-4510-FE52-B9CAFEC0E13A}"/>
          </ac:spMkLst>
        </pc:spChg>
        <pc:spChg chg="mod">
          <ac:chgData name="Zuggal, Anna" userId="00d25a3c-6a17-4b05-98d9-0845cd53bef7" providerId="ADAL" clId="{910EE7C2-1A05-4AF2-8F1F-88FC6B2274D1}" dt="2026-03-26T10:25:48.270" v="4656" actId="571"/>
          <ac:spMkLst>
            <pc:docMk/>
            <pc:sldMk cId="3482796541" sldId="618"/>
            <ac:spMk id="41" creationId="{629096C8-0C3C-3A27-3D33-BB3AC126369A}"/>
          </ac:spMkLst>
        </pc:spChg>
        <pc:spChg chg="mod">
          <ac:chgData name="Zuggal, Anna" userId="00d25a3c-6a17-4b05-98d9-0845cd53bef7" providerId="ADAL" clId="{910EE7C2-1A05-4AF2-8F1F-88FC6B2274D1}" dt="2026-03-26T10:25:48.270" v="4656" actId="571"/>
          <ac:spMkLst>
            <pc:docMk/>
            <pc:sldMk cId="3482796541" sldId="618"/>
            <ac:spMk id="42" creationId="{8A76DD79-5841-7604-1D41-3C2F77A83244}"/>
          </ac:spMkLst>
        </pc:spChg>
        <pc:spChg chg="add mod">
          <ac:chgData name="Zuggal, Anna" userId="00d25a3c-6a17-4b05-98d9-0845cd53bef7" providerId="ADAL" clId="{910EE7C2-1A05-4AF2-8F1F-88FC6B2274D1}" dt="2026-03-26T11:28:24.085" v="5121" actId="1037"/>
          <ac:spMkLst>
            <pc:docMk/>
            <pc:sldMk cId="3482796541" sldId="618"/>
            <ac:spMk id="43" creationId="{3E3B4A17-1431-DEED-38D0-F8A723C51F66}"/>
          </ac:spMkLst>
        </pc:spChg>
        <pc:spChg chg="add mod">
          <ac:chgData name="Zuggal, Anna" userId="00d25a3c-6a17-4b05-98d9-0845cd53bef7" providerId="ADAL" clId="{910EE7C2-1A05-4AF2-8F1F-88FC6B2274D1}" dt="2026-03-26T11:26:35.836" v="5007" actId="164"/>
          <ac:spMkLst>
            <pc:docMk/>
            <pc:sldMk cId="3482796541" sldId="618"/>
            <ac:spMk id="65" creationId="{3D715216-C3BD-3D38-52A3-68627AB0F829}"/>
          </ac:spMkLst>
        </pc:spChg>
        <pc:grpChg chg="mod">
          <ac:chgData name="Zuggal, Anna" userId="00d25a3c-6a17-4b05-98d9-0845cd53bef7" providerId="ADAL" clId="{910EE7C2-1A05-4AF2-8F1F-88FC6B2274D1}" dt="2026-03-26T11:26:50.419" v="5010" actId="164"/>
          <ac:grpSpMkLst>
            <pc:docMk/>
            <pc:sldMk cId="3482796541" sldId="618"/>
            <ac:grpSpMk id="4" creationId="{E2D47F19-67D4-DF83-3BFF-4351716CEE53}"/>
          </ac:grpSpMkLst>
        </pc:grpChg>
        <pc:grpChg chg="mod">
          <ac:chgData name="Zuggal, Anna" userId="00d25a3c-6a17-4b05-98d9-0845cd53bef7" providerId="ADAL" clId="{910EE7C2-1A05-4AF2-8F1F-88FC6B2274D1}" dt="2026-03-26T11:26:35.836" v="5007" actId="164"/>
          <ac:grpSpMkLst>
            <pc:docMk/>
            <pc:sldMk cId="3482796541" sldId="618"/>
            <ac:grpSpMk id="18" creationId="{4654C680-BFF4-084C-FB36-2921C8F30E49}"/>
          </ac:grpSpMkLst>
        </pc:grpChg>
        <pc:grpChg chg="add mod">
          <ac:chgData name="Zuggal, Anna" userId="00d25a3c-6a17-4b05-98d9-0845cd53bef7" providerId="ADAL" clId="{910EE7C2-1A05-4AF2-8F1F-88FC6B2274D1}" dt="2026-03-26T11:28:24.085" v="5121" actId="1037"/>
          <ac:grpSpMkLst>
            <pc:docMk/>
            <pc:sldMk cId="3482796541" sldId="618"/>
            <ac:grpSpMk id="24" creationId="{116AAB0B-5B93-E354-A639-8066CD55517C}"/>
          </ac:grpSpMkLst>
        </pc:grpChg>
        <pc:grpChg chg="add mod">
          <ac:chgData name="Zuggal, Anna" userId="00d25a3c-6a17-4b05-98d9-0845cd53bef7" providerId="ADAL" clId="{910EE7C2-1A05-4AF2-8F1F-88FC6B2274D1}" dt="2026-03-26T11:26:50.419" v="5010" actId="164"/>
          <ac:grpSpMkLst>
            <pc:docMk/>
            <pc:sldMk cId="3482796541" sldId="618"/>
            <ac:grpSpMk id="66" creationId="{E9EB4952-CE1C-17D3-8D5D-B53889E2A0FF}"/>
          </ac:grpSpMkLst>
        </pc:grpChg>
        <pc:grpChg chg="add mod">
          <ac:chgData name="Zuggal, Anna" userId="00d25a3c-6a17-4b05-98d9-0845cd53bef7" providerId="ADAL" clId="{910EE7C2-1A05-4AF2-8F1F-88FC6B2274D1}" dt="2026-03-26T11:28:24.085" v="5121" actId="1037"/>
          <ac:grpSpMkLst>
            <pc:docMk/>
            <pc:sldMk cId="3482796541" sldId="618"/>
            <ac:grpSpMk id="67" creationId="{86420B16-8373-9159-8E15-B249300A0698}"/>
          </ac:grpSpMkLst>
        </pc:grpChg>
        <pc:cxnChg chg="add del mod">
          <ac:chgData name="Zuggal, Anna" userId="00d25a3c-6a17-4b05-98d9-0845cd53bef7" providerId="ADAL" clId="{910EE7C2-1A05-4AF2-8F1F-88FC6B2274D1}" dt="2026-03-26T11:28:24.085" v="5121" actId="1037"/>
          <ac:cxnSpMkLst>
            <pc:docMk/>
            <pc:sldMk cId="3482796541" sldId="618"/>
            <ac:cxnSpMk id="22" creationId="{48528AF9-FB81-6C6F-6164-7F0D8E299C61}"/>
          </ac:cxnSpMkLst>
        </pc:cxnChg>
        <pc:cxnChg chg="add mod">
          <ac:chgData name="Zuggal, Anna" userId="00d25a3c-6a17-4b05-98d9-0845cd53bef7" providerId="ADAL" clId="{910EE7C2-1A05-4AF2-8F1F-88FC6B2274D1}" dt="2026-03-26T11:28:24.085" v="5121" actId="1037"/>
          <ac:cxnSpMkLst>
            <pc:docMk/>
            <pc:sldMk cId="3482796541" sldId="618"/>
            <ac:cxnSpMk id="23" creationId="{0CECF4F7-4AE5-97D0-28DD-41B41DC0EBFD}"/>
          </ac:cxnSpMkLst>
        </pc:cxnChg>
        <pc:cxnChg chg="add mod">
          <ac:chgData name="Zuggal, Anna" userId="00d25a3c-6a17-4b05-98d9-0845cd53bef7" providerId="ADAL" clId="{910EE7C2-1A05-4AF2-8F1F-88FC6B2274D1}" dt="2026-03-26T11:28:24.085" v="5121" actId="1037"/>
          <ac:cxnSpMkLst>
            <pc:docMk/>
            <pc:sldMk cId="3482796541" sldId="618"/>
            <ac:cxnSpMk id="48" creationId="{711AD3D1-94B6-ABAE-E089-7A4491283F37}"/>
          </ac:cxnSpMkLst>
        </pc:cxnChg>
      </pc:sldChg>
      <pc:sldChg chg="addSp delSp modSp add mod modNotesTx">
        <pc:chgData name="Zuggal, Anna" userId="00d25a3c-6a17-4b05-98d9-0845cd53bef7" providerId="ADAL" clId="{910EE7C2-1A05-4AF2-8F1F-88FC6B2274D1}" dt="2026-03-26T12:21:53.410" v="5168" actId="1036"/>
        <pc:sldMkLst>
          <pc:docMk/>
          <pc:sldMk cId="3939528928" sldId="620"/>
        </pc:sldMkLst>
        <pc:spChg chg="mod">
          <ac:chgData name="Zuggal, Anna" userId="00d25a3c-6a17-4b05-98d9-0845cd53bef7" providerId="ADAL" clId="{910EE7C2-1A05-4AF2-8F1F-88FC6B2274D1}" dt="2026-03-26T12:21:37.477" v="5157" actId="1076"/>
          <ac:spMkLst>
            <pc:docMk/>
            <pc:sldMk cId="3939528928" sldId="620"/>
            <ac:spMk id="2" creationId="{79C62F35-E16C-35B0-E38B-82FB48F20041}"/>
          </ac:spMkLst>
        </pc:spChg>
        <pc:spChg chg="mod">
          <ac:chgData name="Zuggal, Anna" userId="00d25a3c-6a17-4b05-98d9-0845cd53bef7" providerId="ADAL" clId="{910EE7C2-1A05-4AF2-8F1F-88FC6B2274D1}" dt="2026-03-26T11:18:38.833" v="4923" actId="207"/>
          <ac:spMkLst>
            <pc:docMk/>
            <pc:sldMk cId="3939528928" sldId="620"/>
            <ac:spMk id="5" creationId="{1DCE5C1A-2179-670A-734D-387245E967FC}"/>
          </ac:spMkLst>
        </pc:spChg>
        <pc:spChg chg="mod">
          <ac:chgData name="Zuggal, Anna" userId="00d25a3c-6a17-4b05-98d9-0845cd53bef7" providerId="ADAL" clId="{910EE7C2-1A05-4AF2-8F1F-88FC6B2274D1}" dt="2026-03-26T11:24:50.722" v="4988" actId="14100"/>
          <ac:spMkLst>
            <pc:docMk/>
            <pc:sldMk cId="3939528928" sldId="620"/>
            <ac:spMk id="6" creationId="{E8F47007-8C21-9290-2E3E-4EAA2282E45B}"/>
          </ac:spMkLst>
        </pc:spChg>
        <pc:spChg chg="mod">
          <ac:chgData name="Zuggal, Anna" userId="00d25a3c-6a17-4b05-98d9-0845cd53bef7" providerId="ADAL" clId="{910EE7C2-1A05-4AF2-8F1F-88FC6B2274D1}" dt="2026-03-26T11:02:09.341" v="4825" actId="207"/>
          <ac:spMkLst>
            <pc:docMk/>
            <pc:sldMk cId="3939528928" sldId="620"/>
            <ac:spMk id="8" creationId="{9031BC1D-0BEB-D6D2-D312-D740B33D89F0}"/>
          </ac:spMkLst>
        </pc:spChg>
        <pc:spChg chg="mod">
          <ac:chgData name="Zuggal, Anna" userId="00d25a3c-6a17-4b05-98d9-0845cd53bef7" providerId="ADAL" clId="{910EE7C2-1A05-4AF2-8F1F-88FC6B2274D1}" dt="2026-03-26T10:58:57.246" v="4803" actId="14100"/>
          <ac:spMkLst>
            <pc:docMk/>
            <pc:sldMk cId="3939528928" sldId="620"/>
            <ac:spMk id="9" creationId="{CD75F423-0347-5A33-5B65-C123EDB4AE9F}"/>
          </ac:spMkLst>
        </pc:spChg>
        <pc:spChg chg="mod">
          <ac:chgData name="Zuggal, Anna" userId="00d25a3c-6a17-4b05-98d9-0845cd53bef7" providerId="ADAL" clId="{910EE7C2-1A05-4AF2-8F1F-88FC6B2274D1}" dt="2026-03-26T11:02:31.745" v="4827" actId="207"/>
          <ac:spMkLst>
            <pc:docMk/>
            <pc:sldMk cId="3939528928" sldId="620"/>
            <ac:spMk id="10" creationId="{621749A8-684A-0123-2D16-6D8A7203B162}"/>
          </ac:spMkLst>
        </pc:spChg>
        <pc:spChg chg="mod">
          <ac:chgData name="Zuggal, Anna" userId="00d25a3c-6a17-4b05-98d9-0845cd53bef7" providerId="ADAL" clId="{910EE7C2-1A05-4AF2-8F1F-88FC6B2274D1}" dt="2026-03-26T11:22:21.586" v="4980" actId="1076"/>
          <ac:spMkLst>
            <pc:docMk/>
            <pc:sldMk cId="3939528928" sldId="620"/>
            <ac:spMk id="11" creationId="{7C68B7C4-5641-FDD7-0296-4F0F9EDA1B1C}"/>
          </ac:spMkLst>
        </pc:spChg>
        <pc:spChg chg="add del mod">
          <ac:chgData name="Zuggal, Anna" userId="00d25a3c-6a17-4b05-98d9-0845cd53bef7" providerId="ADAL" clId="{910EE7C2-1A05-4AF2-8F1F-88FC6B2274D1}" dt="2026-03-26T11:02:35.969" v="4828" actId="207"/>
          <ac:spMkLst>
            <pc:docMk/>
            <pc:sldMk cId="3939528928" sldId="620"/>
            <ac:spMk id="12" creationId="{64A9ADA2-84E8-35F5-9ABB-F551B6472A80}"/>
          </ac:spMkLst>
        </pc:spChg>
        <pc:spChg chg="add del mod">
          <ac:chgData name="Zuggal, Anna" userId="00d25a3c-6a17-4b05-98d9-0845cd53bef7" providerId="ADAL" clId="{910EE7C2-1A05-4AF2-8F1F-88FC6B2274D1}" dt="2026-03-26T10:58:43.012" v="4800" actId="14100"/>
          <ac:spMkLst>
            <pc:docMk/>
            <pc:sldMk cId="3939528928" sldId="620"/>
            <ac:spMk id="13" creationId="{18AE3701-49B8-7E95-B05A-1156C1E32B65}"/>
          </ac:spMkLst>
        </pc:spChg>
        <pc:spChg chg="mod">
          <ac:chgData name="Zuggal, Anna" userId="00d25a3c-6a17-4b05-98d9-0845cd53bef7" providerId="ADAL" clId="{910EE7C2-1A05-4AF2-8F1F-88FC6B2274D1}" dt="2026-03-26T11:02:19.075" v="4826" actId="207"/>
          <ac:spMkLst>
            <pc:docMk/>
            <pc:sldMk cId="3939528928" sldId="620"/>
            <ac:spMk id="14" creationId="{7A0757DE-E313-5A23-604C-54D145D4F631}"/>
          </ac:spMkLst>
        </pc:spChg>
        <pc:spChg chg="mod">
          <ac:chgData name="Zuggal, Anna" userId="00d25a3c-6a17-4b05-98d9-0845cd53bef7" providerId="ADAL" clId="{910EE7C2-1A05-4AF2-8F1F-88FC6B2274D1}" dt="2026-03-26T11:21:43.622" v="4972" actId="1038"/>
          <ac:spMkLst>
            <pc:docMk/>
            <pc:sldMk cId="3939528928" sldId="620"/>
            <ac:spMk id="15" creationId="{AE0BE922-E400-C575-1932-137B0696CD76}"/>
          </ac:spMkLst>
        </pc:spChg>
        <pc:spChg chg="mod">
          <ac:chgData name="Zuggal, Anna" userId="00d25a3c-6a17-4b05-98d9-0845cd53bef7" providerId="ADAL" clId="{910EE7C2-1A05-4AF2-8F1F-88FC6B2274D1}" dt="2026-03-26T11:20:40.239" v="4957" actId="1076"/>
          <ac:spMkLst>
            <pc:docMk/>
            <pc:sldMk cId="3939528928" sldId="620"/>
            <ac:spMk id="19" creationId="{F864DEA3-429C-BB1B-6ADD-4A9391E8FB28}"/>
          </ac:spMkLst>
        </pc:spChg>
        <pc:spChg chg="add mod">
          <ac:chgData name="Zuggal, Anna" userId="00d25a3c-6a17-4b05-98d9-0845cd53bef7" providerId="ADAL" clId="{910EE7C2-1A05-4AF2-8F1F-88FC6B2274D1}" dt="2026-03-26T11:24:26.258" v="4987" actId="1076"/>
          <ac:spMkLst>
            <pc:docMk/>
            <pc:sldMk cId="3939528928" sldId="620"/>
            <ac:spMk id="24" creationId="{77177772-6C43-717B-D2D7-51479D186132}"/>
          </ac:spMkLst>
        </pc:spChg>
        <pc:spChg chg="add mod">
          <ac:chgData name="Zuggal, Anna" userId="00d25a3c-6a17-4b05-98d9-0845cd53bef7" providerId="ADAL" clId="{910EE7C2-1A05-4AF2-8F1F-88FC6B2274D1}" dt="2026-03-26T11:24:26.258" v="4987" actId="1076"/>
          <ac:spMkLst>
            <pc:docMk/>
            <pc:sldMk cId="3939528928" sldId="620"/>
            <ac:spMk id="25" creationId="{28312E66-47C8-0249-D81F-598EA152DB7A}"/>
          </ac:spMkLst>
        </pc:spChg>
        <pc:spChg chg="add mod">
          <ac:chgData name="Zuggal, Anna" userId="00d25a3c-6a17-4b05-98d9-0845cd53bef7" providerId="ADAL" clId="{910EE7C2-1A05-4AF2-8F1F-88FC6B2274D1}" dt="2026-03-26T11:24:26.258" v="4987" actId="1076"/>
          <ac:spMkLst>
            <pc:docMk/>
            <pc:sldMk cId="3939528928" sldId="620"/>
            <ac:spMk id="28" creationId="{70BC288A-37C6-F918-97AB-B3A853694AB5}"/>
          </ac:spMkLst>
        </pc:spChg>
        <pc:spChg chg="add mod">
          <ac:chgData name="Zuggal, Anna" userId="00d25a3c-6a17-4b05-98d9-0845cd53bef7" providerId="ADAL" clId="{910EE7C2-1A05-4AF2-8F1F-88FC6B2274D1}" dt="2026-03-26T11:24:26.258" v="4987" actId="1076"/>
          <ac:spMkLst>
            <pc:docMk/>
            <pc:sldMk cId="3939528928" sldId="620"/>
            <ac:spMk id="29" creationId="{F2EC703E-89DD-2A56-532B-7345F3689D52}"/>
          </ac:spMkLst>
        </pc:spChg>
        <pc:spChg chg="add mod">
          <ac:chgData name="Zuggal, Anna" userId="00d25a3c-6a17-4b05-98d9-0845cd53bef7" providerId="ADAL" clId="{910EE7C2-1A05-4AF2-8F1F-88FC6B2274D1}" dt="2026-03-26T11:24:26.258" v="4987" actId="1076"/>
          <ac:spMkLst>
            <pc:docMk/>
            <pc:sldMk cId="3939528928" sldId="620"/>
            <ac:spMk id="30" creationId="{2209F2E0-FAB1-FFA4-B6CB-F007BFF3A289}"/>
          </ac:spMkLst>
        </pc:spChg>
        <pc:spChg chg="add mod">
          <ac:chgData name="Zuggal, Anna" userId="00d25a3c-6a17-4b05-98d9-0845cd53bef7" providerId="ADAL" clId="{910EE7C2-1A05-4AF2-8F1F-88FC6B2274D1}" dt="2026-03-26T11:24:26.258" v="4987" actId="1076"/>
          <ac:spMkLst>
            <pc:docMk/>
            <pc:sldMk cId="3939528928" sldId="620"/>
            <ac:spMk id="31" creationId="{0540B55D-9906-A797-6B39-E7229E7391A8}"/>
          </ac:spMkLst>
        </pc:spChg>
        <pc:spChg chg="add mod">
          <ac:chgData name="Zuggal, Anna" userId="00d25a3c-6a17-4b05-98d9-0845cd53bef7" providerId="ADAL" clId="{910EE7C2-1A05-4AF2-8F1F-88FC6B2274D1}" dt="2026-03-26T12:21:53.410" v="5168" actId="1036"/>
          <ac:spMkLst>
            <pc:docMk/>
            <pc:sldMk cId="3939528928" sldId="620"/>
            <ac:spMk id="32" creationId="{CD299DBD-F5EA-1138-16EA-7DEBFF494763}"/>
          </ac:spMkLst>
        </pc:spChg>
        <pc:spChg chg="mod">
          <ac:chgData name="Zuggal, Anna" userId="00d25a3c-6a17-4b05-98d9-0845cd53bef7" providerId="ADAL" clId="{910EE7C2-1A05-4AF2-8F1F-88FC6B2274D1}" dt="2026-03-26T11:19:06.605" v="4928" actId="368"/>
          <ac:spMkLst>
            <pc:docMk/>
            <pc:sldMk cId="3939528928" sldId="620"/>
            <ac:spMk id="56" creationId="{EC0CCA9C-EBDD-125A-18EE-5BEFA8D3268C}"/>
          </ac:spMkLst>
        </pc:spChg>
        <pc:spChg chg="mod">
          <ac:chgData name="Zuggal, Anna" userId="00d25a3c-6a17-4b05-98d9-0845cd53bef7" providerId="ADAL" clId="{910EE7C2-1A05-4AF2-8F1F-88FC6B2274D1}" dt="2026-03-26T11:19:06.605" v="4928" actId="368"/>
          <ac:spMkLst>
            <pc:docMk/>
            <pc:sldMk cId="3939528928" sldId="620"/>
            <ac:spMk id="57" creationId="{087DAEE4-177B-3E95-1D41-50591C18E949}"/>
          </ac:spMkLst>
        </pc:spChg>
        <pc:spChg chg="mod">
          <ac:chgData name="Zuggal, Anna" userId="00d25a3c-6a17-4b05-98d9-0845cd53bef7" providerId="ADAL" clId="{910EE7C2-1A05-4AF2-8F1F-88FC6B2274D1}" dt="2026-03-26T11:19:06.605" v="4928" actId="368"/>
          <ac:spMkLst>
            <pc:docMk/>
            <pc:sldMk cId="3939528928" sldId="620"/>
            <ac:spMk id="58" creationId="{CCFEB0B6-0B7A-457E-6FA2-6284840C6A6B}"/>
          </ac:spMkLst>
        </pc:spChg>
        <pc:spChg chg="mod">
          <ac:chgData name="Zuggal, Anna" userId="00d25a3c-6a17-4b05-98d9-0845cd53bef7" providerId="ADAL" clId="{910EE7C2-1A05-4AF2-8F1F-88FC6B2274D1}" dt="2026-03-26T11:19:06.605" v="4928" actId="368"/>
          <ac:spMkLst>
            <pc:docMk/>
            <pc:sldMk cId="3939528928" sldId="620"/>
            <ac:spMk id="59" creationId="{E519F0A4-0D6E-6B8F-8D49-62D718D11A0C}"/>
          </ac:spMkLst>
        </pc:spChg>
        <pc:spChg chg="add mod">
          <ac:chgData name="Zuggal, Anna" userId="00d25a3c-6a17-4b05-98d9-0845cd53bef7" providerId="ADAL" clId="{910EE7C2-1A05-4AF2-8F1F-88FC6B2274D1}" dt="2026-03-26T11:23:51.975" v="4986" actId="1076"/>
          <ac:spMkLst>
            <pc:docMk/>
            <pc:sldMk cId="3939528928" sldId="620"/>
            <ac:spMk id="75" creationId="{92E9FDED-2A32-940A-7D30-DF03D373BC7F}"/>
          </ac:spMkLst>
        </pc:spChg>
        <pc:spChg chg="add mod">
          <ac:chgData name="Zuggal, Anna" userId="00d25a3c-6a17-4b05-98d9-0845cd53bef7" providerId="ADAL" clId="{910EE7C2-1A05-4AF2-8F1F-88FC6B2274D1}" dt="2026-03-26T11:24:26.258" v="4987" actId="1076"/>
          <ac:spMkLst>
            <pc:docMk/>
            <pc:sldMk cId="3939528928" sldId="620"/>
            <ac:spMk id="78" creationId="{4A3DC581-246E-52EE-D52D-773726889F37}"/>
          </ac:spMkLst>
        </pc:spChg>
        <pc:spChg chg="add mod">
          <ac:chgData name="Zuggal, Anna" userId="00d25a3c-6a17-4b05-98d9-0845cd53bef7" providerId="ADAL" clId="{910EE7C2-1A05-4AF2-8F1F-88FC6B2274D1}" dt="2026-03-26T11:24:26.258" v="4987" actId="1076"/>
          <ac:spMkLst>
            <pc:docMk/>
            <pc:sldMk cId="3939528928" sldId="620"/>
            <ac:spMk id="80" creationId="{672BD7B6-AA5A-BA9E-1CE7-D894E411F4FB}"/>
          </ac:spMkLst>
        </pc:spChg>
        <pc:grpChg chg="mod">
          <ac:chgData name="Zuggal, Anna" userId="00d25a3c-6a17-4b05-98d9-0845cd53bef7" providerId="ADAL" clId="{910EE7C2-1A05-4AF2-8F1F-88FC6B2274D1}" dt="2026-03-26T11:20:07.711" v="4954" actId="164"/>
          <ac:grpSpMkLst>
            <pc:docMk/>
            <pc:sldMk cId="3939528928" sldId="620"/>
            <ac:grpSpMk id="4" creationId="{971E4FE6-8947-7BD3-EAE9-F531A2422148}"/>
          </ac:grpSpMkLst>
        </pc:grpChg>
        <pc:grpChg chg="mod">
          <ac:chgData name="Zuggal, Anna" userId="00d25a3c-6a17-4b05-98d9-0845cd53bef7" providerId="ADAL" clId="{910EE7C2-1A05-4AF2-8F1F-88FC6B2274D1}" dt="2026-03-26T11:17:55.357" v="4918" actId="164"/>
          <ac:grpSpMkLst>
            <pc:docMk/>
            <pc:sldMk cId="3939528928" sldId="620"/>
            <ac:grpSpMk id="45" creationId="{68871E30-E595-1BEC-A0D9-25FA6D32F930}"/>
          </ac:grpSpMkLst>
        </pc:grpChg>
        <pc:grpChg chg="add mod">
          <ac:chgData name="Zuggal, Anna" userId="00d25a3c-6a17-4b05-98d9-0845cd53bef7" providerId="ADAL" clId="{910EE7C2-1A05-4AF2-8F1F-88FC6B2274D1}" dt="2026-03-26T11:20:07.711" v="4954" actId="164"/>
          <ac:grpSpMkLst>
            <pc:docMk/>
            <pc:sldMk cId="3939528928" sldId="620"/>
            <ac:grpSpMk id="81" creationId="{D5932962-3E3B-5CB2-396F-9DC5AF5DDF8D}"/>
          </ac:grpSpMkLst>
        </pc:grpChg>
        <pc:grpChg chg="add mod">
          <ac:chgData name="Zuggal, Anna" userId="00d25a3c-6a17-4b05-98d9-0845cd53bef7" providerId="ADAL" clId="{910EE7C2-1A05-4AF2-8F1F-88FC6B2274D1}" dt="2026-03-26T11:24:26.258" v="4987" actId="1076"/>
          <ac:grpSpMkLst>
            <pc:docMk/>
            <pc:sldMk cId="3939528928" sldId="620"/>
            <ac:grpSpMk id="82" creationId="{2943EFC7-B13A-47BB-F076-34298CA08312}"/>
          </ac:grpSpMkLst>
        </pc:grpChg>
        <pc:cxnChg chg="add mod">
          <ac:chgData name="Zuggal, Anna" userId="00d25a3c-6a17-4b05-98d9-0845cd53bef7" providerId="ADAL" clId="{910EE7C2-1A05-4AF2-8F1F-88FC6B2274D1}" dt="2026-03-26T11:21:18.251" v="4968" actId="1037"/>
          <ac:cxnSpMkLst>
            <pc:docMk/>
            <pc:sldMk cId="3939528928" sldId="620"/>
            <ac:cxnSpMk id="34" creationId="{31D40CF4-9991-534D-B611-DFE0A4666A52}"/>
          </ac:cxnSpMkLst>
        </pc:cxnChg>
        <pc:cxnChg chg="add mod">
          <ac:chgData name="Zuggal, Anna" userId="00d25a3c-6a17-4b05-98d9-0845cd53bef7" providerId="ADAL" clId="{910EE7C2-1A05-4AF2-8F1F-88FC6B2274D1}" dt="2026-03-26T11:21:18.251" v="4968" actId="1037"/>
          <ac:cxnSpMkLst>
            <pc:docMk/>
            <pc:sldMk cId="3939528928" sldId="620"/>
            <ac:cxnSpMk id="35" creationId="{0DC608BC-1729-C585-2491-5A4D8B532FD8}"/>
          </ac:cxnSpMkLst>
        </pc:cxnChg>
        <pc:cxnChg chg="add mod">
          <ac:chgData name="Zuggal, Anna" userId="00d25a3c-6a17-4b05-98d9-0845cd53bef7" providerId="ADAL" clId="{910EE7C2-1A05-4AF2-8F1F-88FC6B2274D1}" dt="2026-03-26T10:27:42.823" v="4672"/>
          <ac:cxnSpMkLst>
            <pc:docMk/>
            <pc:sldMk cId="3939528928" sldId="620"/>
            <ac:cxnSpMk id="43" creationId="{173076C9-6F1E-6674-F84C-93854EFE37C0}"/>
          </ac:cxnSpMkLst>
        </pc:cxnChg>
        <pc:cxnChg chg="add mod">
          <ac:chgData name="Zuggal, Anna" userId="00d25a3c-6a17-4b05-98d9-0845cd53bef7" providerId="ADAL" clId="{910EE7C2-1A05-4AF2-8F1F-88FC6B2274D1}" dt="2026-03-26T10:27:42.823" v="4672"/>
          <ac:cxnSpMkLst>
            <pc:docMk/>
            <pc:sldMk cId="3939528928" sldId="620"/>
            <ac:cxnSpMk id="44" creationId="{B96E9C92-BF8F-BC1C-E192-2C8374A843AE}"/>
          </ac:cxnSpMkLst>
        </pc:cxnChg>
        <pc:cxnChg chg="add mod">
          <ac:chgData name="Zuggal, Anna" userId="00d25a3c-6a17-4b05-98d9-0845cd53bef7" providerId="ADAL" clId="{910EE7C2-1A05-4AF2-8F1F-88FC6B2274D1}" dt="2026-03-26T11:21:18.251" v="4968" actId="1037"/>
          <ac:cxnSpMkLst>
            <pc:docMk/>
            <pc:sldMk cId="3939528928" sldId="620"/>
            <ac:cxnSpMk id="60" creationId="{0F7B26AB-4AD2-ABE7-1674-1938142B88C3}"/>
          </ac:cxnSpMkLst>
        </pc:cxnChg>
        <pc:cxnChg chg="add mod">
          <ac:chgData name="Zuggal, Anna" userId="00d25a3c-6a17-4b05-98d9-0845cd53bef7" providerId="ADAL" clId="{910EE7C2-1A05-4AF2-8F1F-88FC6B2274D1}" dt="2026-03-26T11:21:18.251" v="4968" actId="1037"/>
          <ac:cxnSpMkLst>
            <pc:docMk/>
            <pc:sldMk cId="3939528928" sldId="620"/>
            <ac:cxnSpMk id="61" creationId="{95BC0113-CA3A-F98A-9915-D50CB14CB85C}"/>
          </ac:cxnSpMkLst>
        </pc:cxnChg>
      </pc:sldChg>
      <pc:sldChg chg="addSp modSp add mod ord modNotesTx">
        <pc:chgData name="Zuggal, Anna" userId="00d25a3c-6a17-4b05-98d9-0845cd53bef7" providerId="ADAL" clId="{910EE7C2-1A05-4AF2-8F1F-88FC6B2274D1}" dt="2026-03-18T13:41:21.384" v="4393" actId="20577"/>
        <pc:sldMkLst>
          <pc:docMk/>
          <pc:sldMk cId="53737505" sldId="621"/>
        </pc:sldMkLst>
        <pc:spChg chg="add mod">
          <ac:chgData name="Zuggal, Anna" userId="00d25a3c-6a17-4b05-98d9-0845cd53bef7" providerId="ADAL" clId="{910EE7C2-1A05-4AF2-8F1F-88FC6B2274D1}" dt="2026-03-18T10:41:23.583" v="2160" actId="14100"/>
          <ac:spMkLst>
            <pc:docMk/>
            <pc:sldMk cId="53737505" sldId="621"/>
            <ac:spMk id="4" creationId="{DE85AEF6-F815-16EE-AC80-6899F204E0DD}"/>
          </ac:spMkLst>
        </pc:spChg>
        <pc:spChg chg="add mod">
          <ac:chgData name="Zuggal, Anna" userId="00d25a3c-6a17-4b05-98d9-0845cd53bef7" providerId="ADAL" clId="{910EE7C2-1A05-4AF2-8F1F-88FC6B2274D1}" dt="2026-03-18T10:41:23.583" v="2160" actId="14100"/>
          <ac:spMkLst>
            <pc:docMk/>
            <pc:sldMk cId="53737505" sldId="621"/>
            <ac:spMk id="5" creationId="{48872A2F-23CA-D5CC-7DFF-604897C31DAB}"/>
          </ac:spMkLst>
        </pc:spChg>
        <pc:spChg chg="mod">
          <ac:chgData name="Zuggal, Anna" userId="00d25a3c-6a17-4b05-98d9-0845cd53bef7" providerId="ADAL" clId="{910EE7C2-1A05-4AF2-8F1F-88FC6B2274D1}" dt="2026-03-18T10:41:23.583" v="2160" actId="14100"/>
          <ac:spMkLst>
            <pc:docMk/>
            <pc:sldMk cId="53737505" sldId="621"/>
            <ac:spMk id="7" creationId="{118BA32C-1180-88D5-06DC-0DF27DC13C0C}"/>
          </ac:spMkLst>
        </pc:spChg>
        <pc:spChg chg="add mod">
          <ac:chgData name="Zuggal, Anna" userId="00d25a3c-6a17-4b05-98d9-0845cd53bef7" providerId="ADAL" clId="{910EE7C2-1A05-4AF2-8F1F-88FC6B2274D1}" dt="2026-03-18T10:41:24.477" v="2161" actId="1076"/>
          <ac:spMkLst>
            <pc:docMk/>
            <pc:sldMk cId="53737505" sldId="621"/>
            <ac:spMk id="8" creationId="{86193210-89DA-CECA-4CF9-2AEEA9CA0943}"/>
          </ac:spMkLst>
        </pc:spChg>
        <pc:spChg chg="add mod">
          <ac:chgData name="Zuggal, Anna" userId="00d25a3c-6a17-4b05-98d9-0845cd53bef7" providerId="ADAL" clId="{910EE7C2-1A05-4AF2-8F1F-88FC6B2274D1}" dt="2026-03-18T10:41:24.477" v="2161" actId="1076"/>
          <ac:spMkLst>
            <pc:docMk/>
            <pc:sldMk cId="53737505" sldId="621"/>
            <ac:spMk id="9" creationId="{EFCFFCD0-F7BD-7EFF-DD53-8E078303709E}"/>
          </ac:spMkLst>
        </pc:spChg>
        <pc:spChg chg="add mod">
          <ac:chgData name="Zuggal, Anna" userId="00d25a3c-6a17-4b05-98d9-0845cd53bef7" providerId="ADAL" clId="{910EE7C2-1A05-4AF2-8F1F-88FC6B2274D1}" dt="2026-03-18T10:41:24.477" v="2161" actId="1076"/>
          <ac:spMkLst>
            <pc:docMk/>
            <pc:sldMk cId="53737505" sldId="621"/>
            <ac:spMk id="10" creationId="{7A52EEF5-6BC6-ACD8-0ABC-307FE43DF70A}"/>
          </ac:spMkLst>
        </pc:spChg>
        <pc:picChg chg="add mod">
          <ac:chgData name="Zuggal, Anna" userId="00d25a3c-6a17-4b05-98d9-0845cd53bef7" providerId="ADAL" clId="{910EE7C2-1A05-4AF2-8F1F-88FC6B2274D1}" dt="2026-03-18T10:41:24.477" v="2161" actId="1076"/>
          <ac:picMkLst>
            <pc:docMk/>
            <pc:sldMk cId="53737505" sldId="621"/>
            <ac:picMk id="11" creationId="{8B95CA83-870C-AE2B-A058-C127B887EA83}"/>
          </ac:picMkLst>
        </pc:picChg>
        <pc:picChg chg="add mod">
          <ac:chgData name="Zuggal, Anna" userId="00d25a3c-6a17-4b05-98d9-0845cd53bef7" providerId="ADAL" clId="{910EE7C2-1A05-4AF2-8F1F-88FC6B2274D1}" dt="2026-03-18T10:41:24.477" v="2161" actId="1076"/>
          <ac:picMkLst>
            <pc:docMk/>
            <pc:sldMk cId="53737505" sldId="621"/>
            <ac:picMk id="13" creationId="{5102611F-C392-5E95-359F-98BA328E1A06}"/>
          </ac:picMkLst>
        </pc:picChg>
        <pc:picChg chg="add mod">
          <ac:chgData name="Zuggal, Anna" userId="00d25a3c-6a17-4b05-98d9-0845cd53bef7" providerId="ADAL" clId="{910EE7C2-1A05-4AF2-8F1F-88FC6B2274D1}" dt="2026-03-18T10:41:24.477" v="2161" actId="1076"/>
          <ac:picMkLst>
            <pc:docMk/>
            <pc:sldMk cId="53737505" sldId="621"/>
            <ac:picMk id="15" creationId="{57E575A5-D6D7-6C17-29DF-1879AA06E71F}"/>
          </ac:picMkLst>
        </pc:picChg>
      </pc:sldChg>
      <pc:sldChg chg="addSp delSp modSp add mod modNotesTx">
        <pc:chgData name="Zuggal, Anna" userId="00d25a3c-6a17-4b05-98d9-0845cd53bef7" providerId="ADAL" clId="{910EE7C2-1A05-4AF2-8F1F-88FC6B2274D1}" dt="2026-03-26T09:35:30.304" v="4440" actId="207"/>
        <pc:sldMkLst>
          <pc:docMk/>
          <pc:sldMk cId="3241977700" sldId="622"/>
        </pc:sldMkLst>
        <pc:spChg chg="add del mod">
          <ac:chgData name="Zuggal, Anna" userId="00d25a3c-6a17-4b05-98d9-0845cd53bef7" providerId="ADAL" clId="{910EE7C2-1A05-4AF2-8F1F-88FC6B2274D1}" dt="2026-03-18T10:10:48.251" v="1181" actId="11530"/>
          <ac:spMkLst>
            <pc:docMk/>
            <pc:sldMk cId="3241977700" sldId="622"/>
            <ac:spMk id="5" creationId="{3621E2C4-4C79-2DDF-4626-FC967AB49BFD}"/>
          </ac:spMkLst>
        </pc:spChg>
        <pc:spChg chg="mod">
          <ac:chgData name="Zuggal, Anna" userId="00d25a3c-6a17-4b05-98d9-0845cd53bef7" providerId="ADAL" clId="{910EE7C2-1A05-4AF2-8F1F-88FC6B2274D1}" dt="2026-03-18T10:10:52.415" v="1182" actId="11530"/>
          <ac:spMkLst>
            <pc:docMk/>
            <pc:sldMk cId="3241977700" sldId="622"/>
            <ac:spMk id="6" creationId="{324874F9-8E11-9991-DD0F-33A13F9C9AFC}"/>
          </ac:spMkLst>
        </pc:spChg>
        <pc:spChg chg="mod">
          <ac:chgData name="Zuggal, Anna" userId="00d25a3c-6a17-4b05-98d9-0845cd53bef7" providerId="ADAL" clId="{910EE7C2-1A05-4AF2-8F1F-88FC6B2274D1}" dt="2026-03-18T10:10:34.746" v="1180" actId="14100"/>
          <ac:spMkLst>
            <pc:docMk/>
            <pc:sldMk cId="3241977700" sldId="622"/>
            <ac:spMk id="9" creationId="{9E2778EB-1580-5A01-5436-6B0EFCDF845F}"/>
          </ac:spMkLst>
        </pc:spChg>
        <pc:spChg chg="mod">
          <ac:chgData name="Zuggal, Anna" userId="00d25a3c-6a17-4b05-98d9-0845cd53bef7" providerId="ADAL" clId="{910EE7C2-1A05-4AF2-8F1F-88FC6B2274D1}" dt="2026-03-18T10:10:31.017" v="1179" actId="14100"/>
          <ac:spMkLst>
            <pc:docMk/>
            <pc:sldMk cId="3241977700" sldId="622"/>
            <ac:spMk id="10" creationId="{93816F14-2C47-023F-50A8-05633458867C}"/>
          </ac:spMkLst>
        </pc:spChg>
        <pc:spChg chg="add del mod">
          <ac:chgData name="Zuggal, Anna" userId="00d25a3c-6a17-4b05-98d9-0845cd53bef7" providerId="ADAL" clId="{910EE7C2-1A05-4AF2-8F1F-88FC6B2274D1}" dt="2026-03-26T09:30:09.037" v="4439" actId="11530"/>
          <ac:spMkLst>
            <pc:docMk/>
            <pc:sldMk cId="3241977700" sldId="622"/>
            <ac:spMk id="27" creationId="{6F4C1B94-B1D2-4470-98B2-6DA90D035377}"/>
          </ac:spMkLst>
        </pc:spChg>
        <pc:spChg chg="add del mod">
          <ac:chgData name="Zuggal, Anna" userId="00d25a3c-6a17-4b05-98d9-0845cd53bef7" providerId="ADAL" clId="{910EE7C2-1A05-4AF2-8F1F-88FC6B2274D1}" dt="2026-03-26T09:35:30.304" v="4440" actId="207"/>
          <ac:spMkLst>
            <pc:docMk/>
            <pc:sldMk cId="3241977700" sldId="622"/>
            <ac:spMk id="29" creationId="{02E13B46-688A-E2CC-FEAE-70C554DEB002}"/>
          </ac:spMkLst>
        </pc:spChg>
        <pc:spChg chg="add del mod">
          <ac:chgData name="Zuggal, Anna" userId="00d25a3c-6a17-4b05-98d9-0845cd53bef7" providerId="ADAL" clId="{910EE7C2-1A05-4AF2-8F1F-88FC6B2274D1}" dt="2026-03-18T11:28:57.769" v="2528" actId="368"/>
          <ac:spMkLst>
            <pc:docMk/>
            <pc:sldMk cId="3241977700" sldId="622"/>
            <ac:spMk id="30" creationId="{E82718FC-2459-3679-6B5C-B1439E2C7A64}"/>
          </ac:spMkLst>
        </pc:spChg>
      </pc:sldChg>
      <pc:sldChg chg="addSp delSp modSp add mod modNotesTx">
        <pc:chgData name="Zuggal, Anna" userId="00d25a3c-6a17-4b05-98d9-0845cd53bef7" providerId="ADAL" clId="{910EE7C2-1A05-4AF2-8F1F-88FC6B2274D1}" dt="2026-03-18T13:39:45.412" v="4367"/>
        <pc:sldMkLst>
          <pc:docMk/>
          <pc:sldMk cId="383562878" sldId="623"/>
        </pc:sldMkLst>
        <pc:spChg chg="mod">
          <ac:chgData name="Zuggal, Anna" userId="00d25a3c-6a17-4b05-98d9-0845cd53bef7" providerId="ADAL" clId="{910EE7C2-1A05-4AF2-8F1F-88FC6B2274D1}" dt="2026-03-18T10:14:10.860" v="1188" actId="20577"/>
          <ac:spMkLst>
            <pc:docMk/>
            <pc:sldMk cId="383562878" sldId="623"/>
            <ac:spMk id="2" creationId="{05286C67-C10D-22B2-A442-280B6A274B8C}"/>
          </ac:spMkLst>
        </pc:spChg>
        <pc:spChg chg="add mod">
          <ac:chgData name="Zuggal, Anna" userId="00d25a3c-6a17-4b05-98d9-0845cd53bef7" providerId="ADAL" clId="{910EE7C2-1A05-4AF2-8F1F-88FC6B2274D1}" dt="2026-03-18T12:50:13.850" v="3880" actId="1036"/>
          <ac:spMkLst>
            <pc:docMk/>
            <pc:sldMk cId="383562878" sldId="623"/>
            <ac:spMk id="4" creationId="{E16F9591-38B9-E28F-BF23-BE69238BFC32}"/>
          </ac:spMkLst>
        </pc:spChg>
        <pc:spChg chg="add mod">
          <ac:chgData name="Zuggal, Anna" userId="00d25a3c-6a17-4b05-98d9-0845cd53bef7" providerId="ADAL" clId="{910EE7C2-1A05-4AF2-8F1F-88FC6B2274D1}" dt="2026-03-18T13:13:08.057" v="3971" actId="1076"/>
          <ac:spMkLst>
            <pc:docMk/>
            <pc:sldMk cId="383562878" sldId="623"/>
            <ac:spMk id="5" creationId="{1A6833BA-9A92-AEA0-2FD4-22F2BCC1C86B}"/>
          </ac:spMkLst>
        </pc:spChg>
        <pc:spChg chg="add mod">
          <ac:chgData name="Zuggal, Anna" userId="00d25a3c-6a17-4b05-98d9-0845cd53bef7" providerId="ADAL" clId="{910EE7C2-1A05-4AF2-8F1F-88FC6B2274D1}" dt="2026-03-18T12:50:13.850" v="3880" actId="1036"/>
          <ac:spMkLst>
            <pc:docMk/>
            <pc:sldMk cId="383562878" sldId="623"/>
            <ac:spMk id="8" creationId="{4ED2F9BF-1DF4-90B9-1011-FC8B28622CDD}"/>
          </ac:spMkLst>
        </pc:spChg>
      </pc:sldChg>
      <pc:sldChg chg="addSp delSp modSp add mod modNotesTx">
        <pc:chgData name="Zuggal, Anna" userId="00d25a3c-6a17-4b05-98d9-0845cd53bef7" providerId="ADAL" clId="{910EE7C2-1A05-4AF2-8F1F-88FC6B2274D1}" dt="2026-03-18T13:40:05.904" v="4369" actId="20577"/>
        <pc:sldMkLst>
          <pc:docMk/>
          <pc:sldMk cId="3400806537" sldId="625"/>
        </pc:sldMkLst>
        <pc:spChg chg="mod">
          <ac:chgData name="Zuggal, Anna" userId="00d25a3c-6a17-4b05-98d9-0845cd53bef7" providerId="ADAL" clId="{910EE7C2-1A05-4AF2-8F1F-88FC6B2274D1}" dt="2026-03-18T11:33:02.152" v="2570"/>
          <ac:spMkLst>
            <pc:docMk/>
            <pc:sldMk cId="3400806537" sldId="625"/>
            <ac:spMk id="2" creationId="{46B9350F-0948-978D-8B7A-549CDA1ECF43}"/>
          </ac:spMkLst>
        </pc:spChg>
        <pc:spChg chg="mod">
          <ac:chgData name="Zuggal, Anna" userId="00d25a3c-6a17-4b05-98d9-0845cd53bef7" providerId="ADAL" clId="{910EE7C2-1A05-4AF2-8F1F-88FC6B2274D1}" dt="2026-03-18T12:49:48.290" v="3879" actId="1036"/>
          <ac:spMkLst>
            <pc:docMk/>
            <pc:sldMk cId="3400806537" sldId="625"/>
            <ac:spMk id="4" creationId="{AEB26EB9-5AC7-5D7E-14BA-B1791D82278B}"/>
          </ac:spMkLst>
        </pc:spChg>
        <pc:spChg chg="add del mod">
          <ac:chgData name="Zuggal, Anna" userId="00d25a3c-6a17-4b05-98d9-0845cd53bef7" providerId="ADAL" clId="{910EE7C2-1A05-4AF2-8F1F-88FC6B2274D1}" dt="2026-03-18T13:13:05.814" v="3970" actId="478"/>
          <ac:spMkLst>
            <pc:docMk/>
            <pc:sldMk cId="3400806537" sldId="625"/>
            <ac:spMk id="5" creationId="{7E6ADF88-7869-1EA2-C33A-015F347C1021}"/>
          </ac:spMkLst>
        </pc:spChg>
        <pc:spChg chg="mod">
          <ac:chgData name="Zuggal, Anna" userId="00d25a3c-6a17-4b05-98d9-0845cd53bef7" providerId="ADAL" clId="{910EE7C2-1A05-4AF2-8F1F-88FC6B2274D1}" dt="2026-03-18T12:49:48.290" v="3879" actId="1036"/>
          <ac:spMkLst>
            <pc:docMk/>
            <pc:sldMk cId="3400806537" sldId="625"/>
            <ac:spMk id="8" creationId="{1F4A10B1-1B32-9E31-4973-DD28D258F92E}"/>
          </ac:spMkLst>
        </pc:spChg>
      </pc:sldChg>
      <pc:sldChg chg="addSp delSp modSp add mod modNotesTx">
        <pc:chgData name="Zuggal, Anna" userId="00d25a3c-6a17-4b05-98d9-0845cd53bef7" providerId="ADAL" clId="{910EE7C2-1A05-4AF2-8F1F-88FC6B2274D1}" dt="2026-04-08T13:38:26.280" v="5202" actId="1076"/>
        <pc:sldMkLst>
          <pc:docMk/>
          <pc:sldMk cId="1688588328" sldId="626"/>
        </pc:sldMkLst>
        <pc:spChg chg="mod">
          <ac:chgData name="Zuggal, Anna" userId="00d25a3c-6a17-4b05-98d9-0845cd53bef7" providerId="ADAL" clId="{910EE7C2-1A05-4AF2-8F1F-88FC6B2274D1}" dt="2026-03-18T12:20:15.397" v="3220"/>
          <ac:spMkLst>
            <pc:docMk/>
            <pc:sldMk cId="1688588328" sldId="626"/>
            <ac:spMk id="2" creationId="{AA9246DA-3945-70EA-2057-DF23D1DBB45F}"/>
          </ac:spMkLst>
        </pc:spChg>
        <pc:spChg chg="add mod">
          <ac:chgData name="Zuggal, Anna" userId="00d25a3c-6a17-4b05-98d9-0845cd53bef7" providerId="ADAL" clId="{910EE7C2-1A05-4AF2-8F1F-88FC6B2274D1}" dt="2026-04-08T13:38:26.280" v="5202" actId="1076"/>
          <ac:spMkLst>
            <pc:docMk/>
            <pc:sldMk cId="1688588328" sldId="626"/>
            <ac:spMk id="4" creationId="{92AB8EF7-7B38-A95A-629B-48F694DAC964}"/>
          </ac:spMkLst>
        </pc:spChg>
        <pc:spChg chg="add mod">
          <ac:chgData name="Zuggal, Anna" userId="00d25a3c-6a17-4b05-98d9-0845cd53bef7" providerId="ADAL" clId="{910EE7C2-1A05-4AF2-8F1F-88FC6B2274D1}" dt="2026-03-18T13:00:02.223" v="3882" actId="1036"/>
          <ac:spMkLst>
            <pc:docMk/>
            <pc:sldMk cId="1688588328" sldId="626"/>
            <ac:spMk id="26" creationId="{23F7CB90-E6BD-8159-FC7C-BD7340F806A4}"/>
          </ac:spMkLst>
        </pc:spChg>
        <pc:spChg chg="add mod">
          <ac:chgData name="Zuggal, Anna" userId="00d25a3c-6a17-4b05-98d9-0845cd53bef7" providerId="ADAL" clId="{910EE7C2-1A05-4AF2-8F1F-88FC6B2274D1}" dt="2026-03-18T13:00:02.223" v="3882" actId="1036"/>
          <ac:spMkLst>
            <pc:docMk/>
            <pc:sldMk cId="1688588328" sldId="626"/>
            <ac:spMk id="27" creationId="{86A214F3-8475-5A29-471C-B047EEAAEA73}"/>
          </ac:spMkLst>
        </pc:spChg>
        <pc:spChg chg="add mod">
          <ac:chgData name="Zuggal, Anna" userId="00d25a3c-6a17-4b05-98d9-0845cd53bef7" providerId="ADAL" clId="{910EE7C2-1A05-4AF2-8F1F-88FC6B2274D1}" dt="2026-03-18T13:00:02.223" v="3882" actId="1036"/>
          <ac:spMkLst>
            <pc:docMk/>
            <pc:sldMk cId="1688588328" sldId="626"/>
            <ac:spMk id="28" creationId="{FD63320F-C314-1A9D-11C9-0E317D390C0F}"/>
          </ac:spMkLst>
        </pc:spChg>
        <pc:spChg chg="add mod">
          <ac:chgData name="Zuggal, Anna" userId="00d25a3c-6a17-4b05-98d9-0845cd53bef7" providerId="ADAL" clId="{910EE7C2-1A05-4AF2-8F1F-88FC6B2274D1}" dt="2026-03-18T13:00:02.223" v="3882" actId="1036"/>
          <ac:spMkLst>
            <pc:docMk/>
            <pc:sldMk cId="1688588328" sldId="626"/>
            <ac:spMk id="29" creationId="{62F88C7A-44FE-90A5-027A-ABB19949B0CC}"/>
          </ac:spMkLst>
        </pc:spChg>
        <pc:spChg chg="add mod">
          <ac:chgData name="Zuggal, Anna" userId="00d25a3c-6a17-4b05-98d9-0845cd53bef7" providerId="ADAL" clId="{910EE7C2-1A05-4AF2-8F1F-88FC6B2274D1}" dt="2026-03-18T13:00:02.223" v="3882" actId="1036"/>
          <ac:spMkLst>
            <pc:docMk/>
            <pc:sldMk cId="1688588328" sldId="626"/>
            <ac:spMk id="36" creationId="{EEE820C1-9FC8-CDE8-DD05-0E46EAB044F3}"/>
          </ac:spMkLst>
        </pc:spChg>
        <pc:spChg chg="add mod">
          <ac:chgData name="Zuggal, Anna" userId="00d25a3c-6a17-4b05-98d9-0845cd53bef7" providerId="ADAL" clId="{910EE7C2-1A05-4AF2-8F1F-88FC6B2274D1}" dt="2026-03-18T13:07:18.329" v="3950" actId="20577"/>
          <ac:spMkLst>
            <pc:docMk/>
            <pc:sldMk cId="1688588328" sldId="626"/>
            <ac:spMk id="37" creationId="{3C3DBCEF-004C-AFD9-98D3-C6EDCAF230E5}"/>
          </ac:spMkLst>
        </pc:spChg>
        <pc:spChg chg="add mod">
          <ac:chgData name="Zuggal, Anna" userId="00d25a3c-6a17-4b05-98d9-0845cd53bef7" providerId="ADAL" clId="{910EE7C2-1A05-4AF2-8F1F-88FC6B2274D1}" dt="2026-03-18T13:00:02.223" v="3882" actId="1036"/>
          <ac:spMkLst>
            <pc:docMk/>
            <pc:sldMk cId="1688588328" sldId="626"/>
            <ac:spMk id="38" creationId="{876097F4-CBDD-4ED9-65ED-9D478F43787E}"/>
          </ac:spMkLst>
        </pc:spChg>
        <pc:spChg chg="add mod">
          <ac:chgData name="Zuggal, Anna" userId="00d25a3c-6a17-4b05-98d9-0845cd53bef7" providerId="ADAL" clId="{910EE7C2-1A05-4AF2-8F1F-88FC6B2274D1}" dt="2026-03-18T13:00:02.223" v="3882" actId="1036"/>
          <ac:spMkLst>
            <pc:docMk/>
            <pc:sldMk cId="1688588328" sldId="626"/>
            <ac:spMk id="39" creationId="{3A7E68BE-E9DF-D5F7-EAC0-86BD18A901BD}"/>
          </ac:spMkLst>
        </pc:spChg>
        <pc:picChg chg="add mod ord">
          <ac:chgData name="Zuggal, Anna" userId="00d25a3c-6a17-4b05-98d9-0845cd53bef7" providerId="ADAL" clId="{910EE7C2-1A05-4AF2-8F1F-88FC6B2274D1}" dt="2026-03-18T13:00:02.223" v="3882" actId="1036"/>
          <ac:picMkLst>
            <pc:docMk/>
            <pc:sldMk cId="1688588328" sldId="626"/>
            <ac:picMk id="14" creationId="{7731F090-F5D8-FEF3-8DB2-3ADA27316DE6}"/>
          </ac:picMkLst>
        </pc:picChg>
        <pc:cxnChg chg="add mod">
          <ac:chgData name="Zuggal, Anna" userId="00d25a3c-6a17-4b05-98d9-0845cd53bef7" providerId="ADAL" clId="{910EE7C2-1A05-4AF2-8F1F-88FC6B2274D1}" dt="2026-03-18T12:44:14.732" v="3853" actId="14100"/>
          <ac:cxnSpMkLst>
            <pc:docMk/>
            <pc:sldMk cId="1688588328" sldId="626"/>
            <ac:cxnSpMk id="15" creationId="{81095089-F262-9F14-BCE7-C448EAFDC48D}"/>
          </ac:cxnSpMkLst>
        </pc:cxnChg>
        <pc:cxnChg chg="add mod">
          <ac:chgData name="Zuggal, Anna" userId="00d25a3c-6a17-4b05-98d9-0845cd53bef7" providerId="ADAL" clId="{910EE7C2-1A05-4AF2-8F1F-88FC6B2274D1}" dt="2026-03-18T12:59:49.494" v="3881" actId="1036"/>
          <ac:cxnSpMkLst>
            <pc:docMk/>
            <pc:sldMk cId="1688588328" sldId="626"/>
            <ac:cxnSpMk id="17" creationId="{54C01980-A43D-7E25-8077-B04FFA0C32EF}"/>
          </ac:cxnSpMkLst>
        </pc:cxnChg>
        <pc:cxnChg chg="add mod">
          <ac:chgData name="Zuggal, Anna" userId="00d25a3c-6a17-4b05-98d9-0845cd53bef7" providerId="ADAL" clId="{910EE7C2-1A05-4AF2-8F1F-88FC6B2274D1}" dt="2026-03-18T13:09:51.241" v="3962" actId="14100"/>
          <ac:cxnSpMkLst>
            <pc:docMk/>
            <pc:sldMk cId="1688588328" sldId="626"/>
            <ac:cxnSpMk id="18" creationId="{B6F341E2-E0A9-AE74-5155-60870C2C15E2}"/>
          </ac:cxnSpMkLst>
        </pc:cxnChg>
        <pc:cxnChg chg="add mod">
          <ac:chgData name="Zuggal, Anna" userId="00d25a3c-6a17-4b05-98d9-0845cd53bef7" providerId="ADAL" clId="{910EE7C2-1A05-4AF2-8F1F-88FC6B2274D1}" dt="2026-03-18T12:42:44.250" v="3834" actId="14100"/>
          <ac:cxnSpMkLst>
            <pc:docMk/>
            <pc:sldMk cId="1688588328" sldId="626"/>
            <ac:cxnSpMk id="19" creationId="{6B96C6F1-AC37-3BD0-2FE2-6B3FD4D1A83F}"/>
          </ac:cxnSpMkLst>
        </pc:cxnChg>
      </pc:sldChg>
      <pc:sldChg chg="addSp delSp modSp add mod modNotesTx">
        <pc:chgData name="Zuggal, Anna" userId="00d25a3c-6a17-4b05-98d9-0845cd53bef7" providerId="ADAL" clId="{910EE7C2-1A05-4AF2-8F1F-88FC6B2274D1}" dt="2026-04-08T13:38:46.065" v="5204"/>
        <pc:sldMkLst>
          <pc:docMk/>
          <pc:sldMk cId="3608262074" sldId="627"/>
        </pc:sldMkLst>
        <pc:spChg chg="mod">
          <ac:chgData name="Zuggal, Anna" userId="00d25a3c-6a17-4b05-98d9-0845cd53bef7" providerId="ADAL" clId="{910EE7C2-1A05-4AF2-8F1F-88FC6B2274D1}" dt="2026-03-18T13:45:16.662" v="4402" actId="1076"/>
          <ac:spMkLst>
            <pc:docMk/>
            <pc:sldMk cId="3608262074" sldId="627"/>
            <ac:spMk id="2" creationId="{AEA2C098-75FE-3057-B990-5ECCA751FA21}"/>
          </ac:spMkLst>
        </pc:spChg>
        <pc:spChg chg="add mod">
          <ac:chgData name="Zuggal, Anna" userId="00d25a3c-6a17-4b05-98d9-0845cd53bef7" providerId="ADAL" clId="{910EE7C2-1A05-4AF2-8F1F-88FC6B2274D1}" dt="2026-04-08T13:38:46.065" v="5204"/>
          <ac:spMkLst>
            <pc:docMk/>
            <pc:sldMk cId="3608262074" sldId="627"/>
            <ac:spMk id="5" creationId="{6E559F12-4274-7FDC-5595-A04277751FAA}"/>
          </ac:spMkLst>
        </pc:spChg>
        <pc:spChg chg="add mod">
          <ac:chgData name="Zuggal, Anna" userId="00d25a3c-6a17-4b05-98d9-0845cd53bef7" providerId="ADAL" clId="{910EE7C2-1A05-4AF2-8F1F-88FC6B2274D1}" dt="2026-03-18T13:03:12.371" v="3910" actId="14100"/>
          <ac:spMkLst>
            <pc:docMk/>
            <pc:sldMk cId="3608262074" sldId="627"/>
            <ac:spMk id="7" creationId="{70CB7AD6-34B6-DF1B-7955-D1859823439D}"/>
          </ac:spMkLst>
        </pc:spChg>
        <pc:spChg chg="add mod">
          <ac:chgData name="Zuggal, Anna" userId="00d25a3c-6a17-4b05-98d9-0845cd53bef7" providerId="ADAL" clId="{910EE7C2-1A05-4AF2-8F1F-88FC6B2274D1}" dt="2026-03-18T13:46:06.834" v="4411" actId="1076"/>
          <ac:spMkLst>
            <pc:docMk/>
            <pc:sldMk cId="3608262074" sldId="627"/>
            <ac:spMk id="8" creationId="{80698F3C-1252-3C26-20A0-E91993ADDC30}"/>
          </ac:spMkLst>
        </pc:spChg>
        <pc:spChg chg="add mod">
          <ac:chgData name="Zuggal, Anna" userId="00d25a3c-6a17-4b05-98d9-0845cd53bef7" providerId="ADAL" clId="{910EE7C2-1A05-4AF2-8F1F-88FC6B2274D1}" dt="2026-03-18T13:46:10.315" v="4412" actId="1076"/>
          <ac:spMkLst>
            <pc:docMk/>
            <pc:sldMk cId="3608262074" sldId="627"/>
            <ac:spMk id="9" creationId="{4AF4A7EF-3CAA-E964-F1CA-C925B73C8511}"/>
          </ac:spMkLst>
        </pc:spChg>
        <pc:spChg chg="add mod">
          <ac:chgData name="Zuggal, Anna" userId="00d25a3c-6a17-4b05-98d9-0845cd53bef7" providerId="ADAL" clId="{910EE7C2-1A05-4AF2-8F1F-88FC6B2274D1}" dt="2026-03-18T13:04:22.479" v="3924" actId="12"/>
          <ac:spMkLst>
            <pc:docMk/>
            <pc:sldMk cId="3608262074" sldId="627"/>
            <ac:spMk id="10" creationId="{BA9B779E-8DDD-83C9-8F6F-96CE280F5284}"/>
          </ac:spMkLst>
        </pc:spChg>
        <pc:spChg chg="add mod">
          <ac:chgData name="Zuggal, Anna" userId="00d25a3c-6a17-4b05-98d9-0845cd53bef7" providerId="ADAL" clId="{910EE7C2-1A05-4AF2-8F1F-88FC6B2274D1}" dt="2026-03-18T14:14:07.761" v="4432" actId="1076"/>
          <ac:spMkLst>
            <pc:docMk/>
            <pc:sldMk cId="3608262074" sldId="627"/>
            <ac:spMk id="16" creationId="{46014703-C7B0-D053-5162-C2A8AE684019}"/>
          </ac:spMkLst>
        </pc:spChg>
        <pc:spChg chg="add mod">
          <ac:chgData name="Zuggal, Anna" userId="00d25a3c-6a17-4b05-98d9-0845cd53bef7" providerId="ADAL" clId="{910EE7C2-1A05-4AF2-8F1F-88FC6B2274D1}" dt="2026-03-26T11:32:01.895" v="5150" actId="1076"/>
          <ac:spMkLst>
            <pc:docMk/>
            <pc:sldMk cId="3608262074" sldId="627"/>
            <ac:spMk id="42" creationId="{AFEB8D5B-ACB8-6C3F-D42A-A511BE292B5C}"/>
          </ac:spMkLst>
        </pc:spChg>
        <pc:spChg chg="add mod">
          <ac:chgData name="Zuggal, Anna" userId="00d25a3c-6a17-4b05-98d9-0845cd53bef7" providerId="ADAL" clId="{910EE7C2-1A05-4AF2-8F1F-88FC6B2274D1}" dt="2026-03-18T13:46:59.644" v="4421" actId="1076"/>
          <ac:spMkLst>
            <pc:docMk/>
            <pc:sldMk cId="3608262074" sldId="627"/>
            <ac:spMk id="47" creationId="{BAD8653C-BDD9-D695-40CF-104E2E99D935}"/>
          </ac:spMkLst>
        </pc:spChg>
        <pc:spChg chg="add mod">
          <ac:chgData name="Zuggal, Anna" userId="00d25a3c-6a17-4b05-98d9-0845cd53bef7" providerId="ADAL" clId="{910EE7C2-1A05-4AF2-8F1F-88FC6B2274D1}" dt="2026-03-18T13:46:59.644" v="4421" actId="1076"/>
          <ac:spMkLst>
            <pc:docMk/>
            <pc:sldMk cId="3608262074" sldId="627"/>
            <ac:spMk id="48" creationId="{007A5237-88CB-A640-36DC-DD338A63C59F}"/>
          </ac:spMkLst>
        </pc:spChg>
        <pc:spChg chg="add mod">
          <ac:chgData name="Zuggal, Anna" userId="00d25a3c-6a17-4b05-98d9-0845cd53bef7" providerId="ADAL" clId="{910EE7C2-1A05-4AF2-8F1F-88FC6B2274D1}" dt="2026-03-18T13:46:46.816" v="4419" actId="1076"/>
          <ac:spMkLst>
            <pc:docMk/>
            <pc:sldMk cId="3608262074" sldId="627"/>
            <ac:spMk id="49" creationId="{5434E518-C64D-F5F8-13C5-69609C65ECFD}"/>
          </ac:spMkLst>
        </pc:spChg>
        <pc:spChg chg="add mod">
          <ac:chgData name="Zuggal, Anna" userId="00d25a3c-6a17-4b05-98d9-0845cd53bef7" providerId="ADAL" clId="{910EE7C2-1A05-4AF2-8F1F-88FC6B2274D1}" dt="2026-03-18T13:46:59.644" v="4421" actId="1076"/>
          <ac:spMkLst>
            <pc:docMk/>
            <pc:sldMk cId="3608262074" sldId="627"/>
            <ac:spMk id="50" creationId="{F7509397-E4B0-E96D-23B1-C4641C065F1F}"/>
          </ac:spMkLst>
        </pc:spChg>
        <pc:spChg chg="add mod">
          <ac:chgData name="Zuggal, Anna" userId="00d25a3c-6a17-4b05-98d9-0845cd53bef7" providerId="ADAL" clId="{910EE7C2-1A05-4AF2-8F1F-88FC6B2274D1}" dt="2026-03-18T13:32:46.904" v="4318" actId="1037"/>
          <ac:spMkLst>
            <pc:docMk/>
            <pc:sldMk cId="3608262074" sldId="627"/>
            <ac:spMk id="51" creationId="{806E7238-3AAD-19F6-AE8D-DCCE6998BCF6}"/>
          </ac:spMkLst>
        </pc:spChg>
        <pc:spChg chg="add mod">
          <ac:chgData name="Zuggal, Anna" userId="00d25a3c-6a17-4b05-98d9-0845cd53bef7" providerId="ADAL" clId="{910EE7C2-1A05-4AF2-8F1F-88FC6B2274D1}" dt="2026-03-18T13:46:59.644" v="4421" actId="1076"/>
          <ac:spMkLst>
            <pc:docMk/>
            <pc:sldMk cId="3608262074" sldId="627"/>
            <ac:spMk id="53" creationId="{E71850D4-87BC-F548-9195-EE65A7E75037}"/>
          </ac:spMkLst>
        </pc:spChg>
        <pc:spChg chg="add mod">
          <ac:chgData name="Zuggal, Anna" userId="00d25a3c-6a17-4b05-98d9-0845cd53bef7" providerId="ADAL" clId="{910EE7C2-1A05-4AF2-8F1F-88FC6B2274D1}" dt="2026-03-18T13:46:46.816" v="4419" actId="1076"/>
          <ac:spMkLst>
            <pc:docMk/>
            <pc:sldMk cId="3608262074" sldId="627"/>
            <ac:spMk id="54" creationId="{1D68FF40-B319-CE95-8889-707462256563}"/>
          </ac:spMkLst>
        </pc:spChg>
        <pc:spChg chg="add mod">
          <ac:chgData name="Zuggal, Anna" userId="00d25a3c-6a17-4b05-98d9-0845cd53bef7" providerId="ADAL" clId="{910EE7C2-1A05-4AF2-8F1F-88FC6B2274D1}" dt="2026-03-18T13:46:46.816" v="4419" actId="1076"/>
          <ac:spMkLst>
            <pc:docMk/>
            <pc:sldMk cId="3608262074" sldId="627"/>
            <ac:spMk id="55" creationId="{D2B38D76-1541-E09C-C527-6B4B0EDC8D81}"/>
          </ac:spMkLst>
        </pc:spChg>
        <pc:spChg chg="add mod">
          <ac:chgData name="Zuggal, Anna" userId="00d25a3c-6a17-4b05-98d9-0845cd53bef7" providerId="ADAL" clId="{910EE7C2-1A05-4AF2-8F1F-88FC6B2274D1}" dt="2026-03-18T13:46:44.196" v="4418" actId="1076"/>
          <ac:spMkLst>
            <pc:docMk/>
            <pc:sldMk cId="3608262074" sldId="627"/>
            <ac:spMk id="56" creationId="{7B9A9AED-10D0-7488-B8FF-6D855DC8AD9A}"/>
          </ac:spMkLst>
        </pc:spChg>
        <pc:spChg chg="add mod">
          <ac:chgData name="Zuggal, Anna" userId="00d25a3c-6a17-4b05-98d9-0845cd53bef7" providerId="ADAL" clId="{910EE7C2-1A05-4AF2-8F1F-88FC6B2274D1}" dt="2026-03-18T13:46:59.644" v="4421" actId="1076"/>
          <ac:spMkLst>
            <pc:docMk/>
            <pc:sldMk cId="3608262074" sldId="627"/>
            <ac:spMk id="57" creationId="{C3327A12-CB36-B51C-82B1-206700957F1F}"/>
          </ac:spMkLst>
        </pc:spChg>
        <pc:spChg chg="add mod">
          <ac:chgData name="Zuggal, Anna" userId="00d25a3c-6a17-4b05-98d9-0845cd53bef7" providerId="ADAL" clId="{910EE7C2-1A05-4AF2-8F1F-88FC6B2274D1}" dt="2026-03-18T13:33:42.015" v="4326" actId="1076"/>
          <ac:spMkLst>
            <pc:docMk/>
            <pc:sldMk cId="3608262074" sldId="627"/>
            <ac:spMk id="58" creationId="{0E986A67-1928-B17E-3765-C78325620E62}"/>
          </ac:spMkLst>
        </pc:spChg>
        <pc:spChg chg="add mod">
          <ac:chgData name="Zuggal, Anna" userId="00d25a3c-6a17-4b05-98d9-0845cd53bef7" providerId="ADAL" clId="{910EE7C2-1A05-4AF2-8F1F-88FC6B2274D1}" dt="2026-03-18T13:45:26.472" v="4407" actId="1038"/>
          <ac:spMkLst>
            <pc:docMk/>
            <pc:sldMk cId="3608262074" sldId="627"/>
            <ac:spMk id="59" creationId="{5E52BD66-45AC-96FB-60BE-E4418D68FE4C}"/>
          </ac:spMkLst>
        </pc:spChg>
        <pc:spChg chg="add mod">
          <ac:chgData name="Zuggal, Anna" userId="00d25a3c-6a17-4b05-98d9-0845cd53bef7" providerId="ADAL" clId="{910EE7C2-1A05-4AF2-8F1F-88FC6B2274D1}" dt="2026-03-18T13:46:59.644" v="4421" actId="1076"/>
          <ac:spMkLst>
            <pc:docMk/>
            <pc:sldMk cId="3608262074" sldId="627"/>
            <ac:spMk id="60" creationId="{A8AA6E72-939D-5151-F12E-0A87C7AA0BF8}"/>
          </ac:spMkLst>
        </pc:spChg>
        <pc:spChg chg="add mod">
          <ac:chgData name="Zuggal, Anna" userId="00d25a3c-6a17-4b05-98d9-0845cd53bef7" providerId="ADAL" clId="{910EE7C2-1A05-4AF2-8F1F-88FC6B2274D1}" dt="2026-03-18T13:46:59.644" v="4421" actId="1076"/>
          <ac:spMkLst>
            <pc:docMk/>
            <pc:sldMk cId="3608262074" sldId="627"/>
            <ac:spMk id="61" creationId="{07BC7647-A9C8-32F8-3A63-C686EE45A09A}"/>
          </ac:spMkLst>
        </pc:spChg>
        <pc:spChg chg="add mod">
          <ac:chgData name="Zuggal, Anna" userId="00d25a3c-6a17-4b05-98d9-0845cd53bef7" providerId="ADAL" clId="{910EE7C2-1A05-4AF2-8F1F-88FC6B2274D1}" dt="2026-03-18T13:46:59.644" v="4421" actId="1076"/>
          <ac:spMkLst>
            <pc:docMk/>
            <pc:sldMk cId="3608262074" sldId="627"/>
            <ac:spMk id="62" creationId="{B5DD3A85-6BF1-694D-622D-A981413DE670}"/>
          </ac:spMkLst>
        </pc:spChg>
        <pc:spChg chg="add mod">
          <ac:chgData name="Zuggal, Anna" userId="00d25a3c-6a17-4b05-98d9-0845cd53bef7" providerId="ADAL" clId="{910EE7C2-1A05-4AF2-8F1F-88FC6B2274D1}" dt="2026-03-18T13:46:46.816" v="4419" actId="1076"/>
          <ac:spMkLst>
            <pc:docMk/>
            <pc:sldMk cId="3608262074" sldId="627"/>
            <ac:spMk id="63" creationId="{6E869F19-C4CD-9C4A-2A96-70944EB9B1BD}"/>
          </ac:spMkLst>
        </pc:spChg>
        <pc:spChg chg="add mod">
          <ac:chgData name="Zuggal, Anna" userId="00d25a3c-6a17-4b05-98d9-0845cd53bef7" providerId="ADAL" clId="{910EE7C2-1A05-4AF2-8F1F-88FC6B2274D1}" dt="2026-03-18T13:46:59.644" v="4421" actId="1076"/>
          <ac:spMkLst>
            <pc:docMk/>
            <pc:sldMk cId="3608262074" sldId="627"/>
            <ac:spMk id="64" creationId="{358DE44B-8537-0FD8-8F2C-68972F383505}"/>
          </ac:spMkLst>
        </pc:spChg>
        <pc:spChg chg="add mod">
          <ac:chgData name="Zuggal, Anna" userId="00d25a3c-6a17-4b05-98d9-0845cd53bef7" providerId="ADAL" clId="{910EE7C2-1A05-4AF2-8F1F-88FC6B2274D1}" dt="2026-03-18T13:27:16.008" v="4130" actId="571"/>
          <ac:spMkLst>
            <pc:docMk/>
            <pc:sldMk cId="3608262074" sldId="627"/>
            <ac:spMk id="65" creationId="{B4540711-404C-C4AC-AE4A-4536968BC51D}"/>
          </ac:spMkLst>
        </pc:spChg>
        <pc:picChg chg="add mod">
          <ac:chgData name="Zuggal, Anna" userId="00d25a3c-6a17-4b05-98d9-0845cd53bef7" providerId="ADAL" clId="{910EE7C2-1A05-4AF2-8F1F-88FC6B2274D1}" dt="2026-03-26T13:01:25.910" v="5185" actId="14100"/>
          <ac:picMkLst>
            <pc:docMk/>
            <pc:sldMk cId="3608262074" sldId="627"/>
            <ac:picMk id="37" creationId="{6B19A839-7AE2-F851-E7DE-5315DD66FE35}"/>
          </ac:picMkLst>
        </pc:picChg>
        <pc:cxnChg chg="add mod">
          <ac:chgData name="Zuggal, Anna" userId="00d25a3c-6a17-4b05-98d9-0845cd53bef7" providerId="ADAL" clId="{910EE7C2-1A05-4AF2-8F1F-88FC6B2274D1}" dt="2026-03-26T11:31:56.048" v="5149" actId="1035"/>
          <ac:cxnSpMkLst>
            <pc:docMk/>
            <pc:sldMk cId="3608262074" sldId="627"/>
            <ac:cxnSpMk id="11" creationId="{FA5375C1-C1AD-EED0-8B13-AFEE4CB54138}"/>
          </ac:cxnSpMkLst>
        </pc:cxnChg>
        <pc:cxnChg chg="add mod">
          <ac:chgData name="Zuggal, Anna" userId="00d25a3c-6a17-4b05-98d9-0845cd53bef7" providerId="ADAL" clId="{910EE7C2-1A05-4AF2-8F1F-88FC6B2274D1}" dt="2026-03-18T14:13:44.464" v="4430" actId="14100"/>
          <ac:cxnSpMkLst>
            <pc:docMk/>
            <pc:sldMk cId="3608262074" sldId="627"/>
            <ac:cxnSpMk id="21" creationId="{68A8827A-FF15-FB56-4625-C56B92888C21}"/>
          </ac:cxnSpMkLst>
        </pc:cxnChg>
        <pc:cxnChg chg="add mod">
          <ac:chgData name="Zuggal, Anna" userId="00d25a3c-6a17-4b05-98d9-0845cd53bef7" providerId="ADAL" clId="{910EE7C2-1A05-4AF2-8F1F-88FC6B2274D1}" dt="2026-03-18T13:23:28.900" v="4087" actId="14100"/>
          <ac:cxnSpMkLst>
            <pc:docMk/>
            <pc:sldMk cId="3608262074" sldId="627"/>
            <ac:cxnSpMk id="30" creationId="{980C4964-06FE-F1A3-6D33-B096B1695632}"/>
          </ac:cxnSpMkLst>
        </pc:cxnChg>
        <pc:cxnChg chg="add mod">
          <ac:chgData name="Zuggal, Anna" userId="00d25a3c-6a17-4b05-98d9-0845cd53bef7" providerId="ADAL" clId="{910EE7C2-1A05-4AF2-8F1F-88FC6B2274D1}" dt="2026-03-18T13:34:30.897" v="4333" actId="1038"/>
          <ac:cxnSpMkLst>
            <pc:docMk/>
            <pc:sldMk cId="3608262074" sldId="627"/>
            <ac:cxnSpMk id="32" creationId="{826CCAC2-76E7-DE82-773D-B8E74A056B5B}"/>
          </ac:cxnSpMkLst>
        </pc:cxnChg>
        <pc:cxnChg chg="add mod">
          <ac:chgData name="Zuggal, Anna" userId="00d25a3c-6a17-4b05-98d9-0845cd53bef7" providerId="ADAL" clId="{910EE7C2-1A05-4AF2-8F1F-88FC6B2274D1}" dt="2026-03-18T13:33:19.048" v="4321" actId="1038"/>
          <ac:cxnSpMkLst>
            <pc:docMk/>
            <pc:sldMk cId="3608262074" sldId="627"/>
            <ac:cxnSpMk id="33" creationId="{1586B3C6-79EB-D22D-4D06-6A2563C7B03A}"/>
          </ac:cxnSpMkLst>
        </pc:cxnChg>
        <pc:cxnChg chg="add mod">
          <ac:chgData name="Zuggal, Anna" userId="00d25a3c-6a17-4b05-98d9-0845cd53bef7" providerId="ADAL" clId="{910EE7C2-1A05-4AF2-8F1F-88FC6B2274D1}" dt="2026-03-26T13:01:10.355" v="5182" actId="1076"/>
          <ac:cxnSpMkLst>
            <pc:docMk/>
            <pc:sldMk cId="3608262074" sldId="627"/>
            <ac:cxnSpMk id="34" creationId="{742756A4-7AAE-78D6-08D7-BA9EAA7F69A5}"/>
          </ac:cxnSpMkLst>
        </pc:cxnChg>
        <pc:cxnChg chg="add mod">
          <ac:chgData name="Zuggal, Anna" userId="00d25a3c-6a17-4b05-98d9-0845cd53bef7" providerId="ADAL" clId="{910EE7C2-1A05-4AF2-8F1F-88FC6B2274D1}" dt="2026-03-18T13:23:00.843" v="4086" actId="1076"/>
          <ac:cxnSpMkLst>
            <pc:docMk/>
            <pc:sldMk cId="3608262074" sldId="627"/>
            <ac:cxnSpMk id="35" creationId="{60A74ED1-F70C-577E-64CC-68201B0C5A1F}"/>
          </ac:cxnSpMkLst>
        </pc:cxnChg>
        <pc:cxnChg chg="add mod">
          <ac:chgData name="Zuggal, Anna" userId="00d25a3c-6a17-4b05-98d9-0845cd53bef7" providerId="ADAL" clId="{910EE7C2-1A05-4AF2-8F1F-88FC6B2274D1}" dt="2026-03-26T13:01:48.371" v="5187" actId="1076"/>
          <ac:cxnSpMkLst>
            <pc:docMk/>
            <pc:sldMk cId="3608262074" sldId="627"/>
            <ac:cxnSpMk id="38" creationId="{8EFEFE4B-91C7-029D-5FC4-18629429EAE2}"/>
          </ac:cxnSpMkLst>
        </pc:cxnChg>
        <pc:cxnChg chg="add mod">
          <ac:chgData name="Zuggal, Anna" userId="00d25a3c-6a17-4b05-98d9-0845cd53bef7" providerId="ADAL" clId="{910EE7C2-1A05-4AF2-8F1F-88FC6B2274D1}" dt="2026-03-18T14:13:35.664" v="4428" actId="14100"/>
          <ac:cxnSpMkLst>
            <pc:docMk/>
            <pc:sldMk cId="3608262074" sldId="627"/>
            <ac:cxnSpMk id="77" creationId="{4B2AA772-EDD3-A4D8-CBED-A892FB0B2E16}"/>
          </ac:cxnSpMkLst>
        </pc:cxnChg>
      </pc:sldChg>
    </pc:docChg>
  </pc:docChgLst>
  <pc:docChgLst>
    <pc:chgData name="Schmidt, Johannes" userId="S::johannes.schmidt0_hm.edu#ext#@fraunhofer.onmicrosoft.com::05fc1c83-5cce-494d-bac9-4829d938c65a" providerId="AD" clId="Web-{4219B5E0-C4C5-9933-98C1-50F01A3DA743}"/>
    <pc:docChg chg="modSld">
      <pc:chgData name="Schmidt, Johannes" userId="S::johannes.schmidt0_hm.edu#ext#@fraunhofer.onmicrosoft.com::05fc1c83-5cce-494d-bac9-4829d938c65a" providerId="AD" clId="Web-{4219B5E0-C4C5-9933-98C1-50F01A3DA743}" dt="2026-04-14T10:39:03.376" v="1" actId="1076"/>
      <pc:docMkLst>
        <pc:docMk/>
      </pc:docMkLst>
      <pc:sldChg chg="modSp">
        <pc:chgData name="Schmidt, Johannes" userId="S::johannes.schmidt0_hm.edu#ext#@fraunhofer.onmicrosoft.com::05fc1c83-5cce-494d-bac9-4829d938c65a" providerId="AD" clId="Web-{4219B5E0-C4C5-9933-98C1-50F01A3DA743}" dt="2026-04-14T10:39:03.376" v="1" actId="1076"/>
        <pc:sldMkLst>
          <pc:docMk/>
          <pc:sldMk cId="2073793970" sldId="613"/>
        </pc:sldMkLst>
        <pc:cxnChg chg="mod">
          <ac:chgData name="Schmidt, Johannes" userId="S::johannes.schmidt0_hm.edu#ext#@fraunhofer.onmicrosoft.com::05fc1c83-5cce-494d-bac9-4829d938c65a" providerId="AD" clId="Web-{4219B5E0-C4C5-9933-98C1-50F01A3DA743}" dt="2026-04-14T10:39:03.376" v="1" actId="1076"/>
          <ac:cxnSpMkLst>
            <pc:docMk/>
            <pc:sldMk cId="2073793970" sldId="613"/>
            <ac:cxnSpMk id="5" creationId="{93098DE3-FD17-31F2-1595-DCFA5D7878AE}"/>
          </ac:cxnSpMkLst>
        </pc:cxnChg>
      </pc:sldChg>
    </pc:docChg>
  </pc:docChgLst>
  <pc:docChgLst>
    <pc:chgData name="Salzhuber, Stephanie" userId="S::stephanie.salzhuber_hm.edu#ext#@fraunhofer.onmicrosoft.com::7bbaec13-fda2-42de-91f7-e8203ba92727" providerId="AD" clId="Web-{C5FCC621-1B89-7C73-A9E2-B9B72281F309}"/>
    <pc:docChg chg="mod modSld">
      <pc:chgData name="Salzhuber, Stephanie" userId="S::stephanie.salzhuber_hm.edu#ext#@fraunhofer.onmicrosoft.com::7bbaec13-fda2-42de-91f7-e8203ba92727" providerId="AD" clId="Web-{C5FCC621-1B89-7C73-A9E2-B9B72281F309}" dt="2026-04-08T12:20:55.926" v="7"/>
      <pc:docMkLst>
        <pc:docMk/>
      </pc:docMkLst>
      <pc:sldChg chg="modNotes">
        <pc:chgData name="Salzhuber, Stephanie" userId="S::stephanie.salzhuber_hm.edu#ext#@fraunhofer.onmicrosoft.com::7bbaec13-fda2-42de-91f7-e8203ba92727" providerId="AD" clId="Web-{C5FCC621-1B89-7C73-A9E2-B9B72281F309}" dt="2026-04-08T12:14:06.655" v="2"/>
        <pc:sldMkLst>
          <pc:docMk/>
          <pc:sldMk cId="383562878" sldId="623"/>
        </pc:sldMkLst>
      </pc:sldChg>
      <pc:sldChg chg="modNotes">
        <pc:chgData name="Salzhuber, Stephanie" userId="S::stephanie.salzhuber_hm.edu#ext#@fraunhofer.onmicrosoft.com::7bbaec13-fda2-42de-91f7-e8203ba92727" providerId="AD" clId="Web-{C5FCC621-1B89-7C73-A9E2-B9B72281F309}" dt="2026-04-08T12:14:31.186" v="6"/>
        <pc:sldMkLst>
          <pc:docMk/>
          <pc:sldMk cId="3400806537" sldId="625"/>
        </pc:sldMkLst>
      </pc:sldChg>
    </pc:docChg>
  </pc:docChgLst>
  <pc:docChgLst>
    <pc:chgData name="Schmidt, Johannes" userId="S::johannes.schmidt0_hm.edu#ext#@fraunhofer.onmicrosoft.com::05fc1c83-5cce-494d-bac9-4829d938c65a" providerId="AD" clId="Web-{3A560259-DED5-3DEF-F85C-027DB159C99C}"/>
    <pc:docChg chg="modSld">
      <pc:chgData name="Schmidt, Johannes" userId="S::johannes.schmidt0_hm.edu#ext#@fraunhofer.onmicrosoft.com::05fc1c83-5cce-494d-bac9-4829d938c65a" providerId="AD" clId="Web-{3A560259-DED5-3DEF-F85C-027DB159C99C}" dt="2026-04-08T12:13:13.862" v="34"/>
      <pc:docMkLst>
        <pc:docMk/>
      </pc:docMkLst>
      <pc:sldChg chg="modSp modNotes">
        <pc:chgData name="Schmidt, Johannes" userId="S::johannes.schmidt0_hm.edu#ext#@fraunhofer.onmicrosoft.com::05fc1c83-5cce-494d-bac9-4829d938c65a" providerId="AD" clId="Web-{3A560259-DED5-3DEF-F85C-027DB159C99C}" dt="2026-04-08T12:13:13.862" v="34"/>
        <pc:sldMkLst>
          <pc:docMk/>
          <pc:sldMk cId="1334845433" sldId="595"/>
        </pc:sldMkLst>
        <pc:spChg chg="mod">
          <ac:chgData name="Schmidt, Johannes" userId="S::johannes.schmidt0_hm.edu#ext#@fraunhofer.onmicrosoft.com::05fc1c83-5cce-494d-bac9-4829d938c65a" providerId="AD" clId="Web-{3A560259-DED5-3DEF-F85C-027DB159C99C}" dt="2026-04-08T12:12:21.611" v="14" actId="20577"/>
          <ac:spMkLst>
            <pc:docMk/>
            <pc:sldMk cId="1334845433" sldId="595"/>
            <ac:spMk id="5" creationId="{3C162CDA-4B04-9ED8-DAC6-9F4C68B28F71}"/>
          </ac:spMkLst>
        </pc:spChg>
      </pc:sldChg>
    </pc:docChg>
  </pc:docChgLst>
</pc:chgInfo>
</file>

<file path=ppt/comments/modernComment_272_64A5D028.xml><?xml version="1.0" encoding="utf-8"?>
<p188:cmLst xmlns:a="http://schemas.openxmlformats.org/drawingml/2006/main" xmlns:r="http://schemas.openxmlformats.org/officeDocument/2006/relationships" xmlns:p188="http://schemas.microsoft.com/office/powerpoint/2018/8/main">
  <p188:cm id="{54D15D61-C80C-4E22-8D8E-808590C22FAD}" authorId="{5A501A0A-F34E-A637-1DF5-647C6ABCCA61}" status="resolved" created="2026-04-08T12:20:55.926" complete="100000">
    <pc:sldMkLst xmlns:pc="http://schemas.microsoft.com/office/powerpoint/2013/main/command">
      <pc:docMk/>
      <pc:sldMk cId="1688588328" sldId="626"/>
    </pc:sldMkLst>
    <p188:txBody>
      <a:bodyPr/>
      <a:lstStyle/>
      <a:p>
        <a:r>
          <a:rPr lang="en-US"/>
          <a:t>Hallo Anna, auf Folie 26 und 27 müsste noch ein Verweis zu ProAgile, da diese Firma die Modelle erstellt hat. Also "Quelle: ProAgile - Chance Digitale Transformation GmbH"</a:t>
        </a:r>
      </a:p>
    </p188:txBody>
  </p188:cm>
</p188:cmLst>
</file>

<file path=ppt/comments/modernComment_273_D711B5BA.xml><?xml version="1.0" encoding="utf-8"?>
<p188:cmLst xmlns:a="http://schemas.openxmlformats.org/drawingml/2006/main" xmlns:r="http://schemas.openxmlformats.org/officeDocument/2006/relationships" xmlns:p188="http://schemas.microsoft.com/office/powerpoint/2018/8/main">
  <p188:cm id="{09ABF909-8A0D-44E9-B43D-5D896B355A53}" authorId="{5A501A0A-F34E-A637-1DF5-647C6ABCCA61}" status="resolved" created="2026-04-08T12:21:09.488" complete="100000">
    <pc:sldMkLst xmlns:pc="http://schemas.microsoft.com/office/powerpoint/2013/main/command">
      <pc:docMk/>
      <pc:sldMk cId="3608262074" sldId="627"/>
    </pc:sldMkLst>
    <p188:txBody>
      <a:bodyPr/>
      <a:lstStyle/>
      <a:p>
        <a:r>
          <a:rPr lang="en-US"/>
          <a:t>Copyright fehlt - siehe Folie 26</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EC5E1127-A4AF-9ACD-C2A9-2D228935B5FC}"/>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3F90B5DF-8EC0-14CF-4BEB-D117AE4500EF}"/>
              </a:ext>
            </a:extLst>
          </p:cNvPr>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893301DC-7A83-4970-A490-F76A2FA7ABC5}" type="datetimeFigureOut">
              <a:rPr lang="de-DE" smtClean="0"/>
              <a:t>14.04.2026</a:t>
            </a:fld>
            <a:endParaRPr lang="de-DE"/>
          </a:p>
        </p:txBody>
      </p:sp>
      <p:sp>
        <p:nvSpPr>
          <p:cNvPr id="4" name="Fußzeilenplatzhalter 3">
            <a:extLst>
              <a:ext uri="{FF2B5EF4-FFF2-40B4-BE49-F238E27FC236}">
                <a16:creationId xmlns:a16="http://schemas.microsoft.com/office/drawing/2014/main" id="{F1D35592-A137-4298-524E-5C9193880CB0}"/>
              </a:ext>
            </a:extLst>
          </p:cNvPr>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656607B7-A765-9D1F-7DB2-AB5CBB97F7D1}"/>
              </a:ext>
            </a:extLst>
          </p:cNvPr>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9A80AD7F-2360-4449-988C-B9198978F0C8}" type="slidenum">
              <a:rPr lang="de-DE" smtClean="0"/>
              <a:t>‹#›</a:t>
            </a:fld>
            <a:endParaRPr lang="de-DE"/>
          </a:p>
        </p:txBody>
      </p:sp>
    </p:spTree>
    <p:extLst>
      <p:ext uri="{BB962C8B-B14F-4D97-AF65-F5344CB8AC3E}">
        <p14:creationId xmlns:p14="http://schemas.microsoft.com/office/powerpoint/2010/main" val="11058636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78427" cy="513508"/>
          </a:xfrm>
          <a:prstGeom prst="rect">
            <a:avLst/>
          </a:prstGeom>
          <a:noFill/>
          <a:ln>
            <a:noFill/>
          </a:ln>
        </p:spPr>
        <p:txBody>
          <a:bodyPr spcFirstLastPara="1" wrap="square" lIns="94325" tIns="47150" rIns="94325" bIns="4715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023992" y="0"/>
            <a:ext cx="3078427" cy="513508"/>
          </a:xfrm>
          <a:prstGeom prst="rect">
            <a:avLst/>
          </a:prstGeom>
          <a:noFill/>
          <a:ln>
            <a:noFill/>
          </a:ln>
        </p:spPr>
        <p:txBody>
          <a:bodyPr spcFirstLastPara="1" wrap="square" lIns="94325" tIns="47150" rIns="94325" bIns="4715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6" name="Google Shape;6;n"/>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721107"/>
            <a:ext cx="3078427" cy="513507"/>
          </a:xfrm>
          <a:prstGeom prst="rect">
            <a:avLst/>
          </a:prstGeom>
          <a:noFill/>
          <a:ln>
            <a:noFill/>
          </a:ln>
        </p:spPr>
        <p:txBody>
          <a:bodyPr spcFirstLastPara="1" wrap="square" lIns="94325" tIns="47150" rIns="94325" bIns="4715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doi.org/10.4067/S0718-27242018000400047"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blick-aktuell.de/Berichte/Die-Weiterentwicklung-der-Kerze-haette-nie-zur-Erfindung-der-Gluehbirne-gefuehrt-303730.html"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exii.eu/institut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doi.org/10.2307/2393553"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Begrüßung &amp; Einstieg</a:t>
            </a:r>
            <a:endParaRPr lang="de-DE"/>
          </a:p>
          <a:p>
            <a:r>
              <a:rPr lang="de-DE"/>
              <a:t>Herzlich willkommen zur heutigen Veranstaltung!</a:t>
            </a:r>
          </a:p>
          <a:p>
            <a:r>
              <a:rPr lang="de-DE"/>
              <a:t>Mein Name ist [Name] – ich freue mich über Ihr Interesse und Ihre Teilnahme.</a:t>
            </a:r>
          </a:p>
          <a:p>
            <a:endParaRPr lang="de-DE"/>
          </a:p>
          <a:p>
            <a:r>
              <a:rPr lang="de-DE" b="1"/>
              <a:t>Ziel der Veranstaltung</a:t>
            </a:r>
            <a:endParaRPr lang="de-DE"/>
          </a:p>
          <a:p>
            <a:r>
              <a:rPr lang="de-DE"/>
              <a:t>Aufzeigen, wie Ihr Unternehmen von der Zusammenarbeit mit der </a:t>
            </a:r>
            <a:r>
              <a:rPr lang="de-DE" b="1"/>
              <a:t>Hochschule X</a:t>
            </a:r>
            <a:r>
              <a:rPr lang="de-DE"/>
              <a:t> profitieren kann</a:t>
            </a:r>
          </a:p>
          <a:p>
            <a:endParaRPr lang="de-DE"/>
          </a:p>
          <a:p>
            <a:r>
              <a:rPr lang="de-DE" b="1"/>
              <a:t>Konkret geht es um:</a:t>
            </a:r>
            <a:endParaRPr lang="de-DE"/>
          </a:p>
          <a:p>
            <a:r>
              <a:rPr lang="de-DE" b="1"/>
              <a:t>Nachwuchstalente:</a:t>
            </a:r>
            <a:r>
              <a:rPr lang="de-DE"/>
              <a:t> Frühzeitiger Kontakt zu motivierten Studierenden und </a:t>
            </a:r>
            <a:r>
              <a:rPr lang="de-DE" err="1"/>
              <a:t>Absolvent:innen</a:t>
            </a:r>
            <a:endParaRPr lang="de-DE"/>
          </a:p>
          <a:p>
            <a:r>
              <a:rPr lang="de-DE" b="1"/>
              <a:t>Innovationen:</a:t>
            </a:r>
            <a:r>
              <a:rPr lang="de-DE"/>
              <a:t> Gemeinsame Entwicklung neuer Geschäftsideen und Lösungsansätze</a:t>
            </a:r>
          </a:p>
          <a:p>
            <a:r>
              <a:rPr lang="de-DE" b="1"/>
              <a:t>Zukunftstechnologien:</a:t>
            </a:r>
            <a:r>
              <a:rPr lang="de-DE"/>
              <a:t> Zugang zu aktueller Forschung und technologischem Know-how</a:t>
            </a:r>
          </a:p>
          <a:p>
            <a:endParaRPr lang="de-DE"/>
          </a:p>
          <a:p>
            <a:r>
              <a:rPr lang="de-DE" b="1"/>
              <a:t>Warum jetzt?</a:t>
            </a:r>
            <a:endParaRPr lang="de-DE"/>
          </a:p>
          <a:p>
            <a:r>
              <a:rPr lang="de-DE"/>
              <a:t>In wirtschaftlich herausfordernden Zeiten ist </a:t>
            </a:r>
            <a:r>
              <a:rPr lang="de-DE" b="1"/>
              <a:t>Innovation überlebenswichtig</a:t>
            </a:r>
            <a:r>
              <a:rPr lang="de-DE"/>
              <a:t>.</a:t>
            </a:r>
          </a:p>
          <a:p>
            <a:r>
              <a:rPr lang="de-DE"/>
              <a:t>Die Kooperation zwischen Wissenschaft und Wirtschaft bietet </a:t>
            </a:r>
            <a:r>
              <a:rPr lang="de-DE" b="1"/>
              <a:t>enorme Chancen</a:t>
            </a:r>
            <a:r>
              <a:rPr lang="de-DE"/>
              <a:t> – besonders für kleine und mittelständische Unternehmen.</a:t>
            </a:r>
          </a:p>
          <a:p>
            <a:r>
              <a:rPr lang="de-DE"/>
              <a:t>Viele KMU nutzen diese Potenziale noch nicht ausreichend.</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6114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Innovation wird von einigen KMU als wichtig erachtet, aber...</a:t>
            </a:r>
            <a:endParaRPr lang="de-DE" sz="1200" b="1"/>
          </a:p>
          <a:p>
            <a:endParaRPr lang="de-DE" sz="1200"/>
          </a:p>
          <a:p>
            <a:r>
              <a:rPr lang="de-DE" sz="1200" b="1"/>
              <a:t>Innovation wird als wichtig anerkannt</a:t>
            </a:r>
            <a:r>
              <a:rPr lang="de-DE" sz="1200"/>
              <a:t> – doch zwischen Erkenntnis und Umsetzung besteht eine große Lücke. Viele KMU möchten innovativer sein, scheitern aber an konkreten Hindernissen.</a:t>
            </a:r>
          </a:p>
          <a:p>
            <a:endParaRPr lang="de-DE" sz="1200"/>
          </a:p>
          <a:p>
            <a:r>
              <a:rPr lang="de-DE" sz="1200" b="1"/>
              <a:t>Zwei zentrale Hemmnisse:</a:t>
            </a:r>
            <a:endParaRPr lang="de-DE" sz="1200"/>
          </a:p>
          <a:p>
            <a:pPr>
              <a:buFont typeface="Arial" panose="020B0604020202020204" pitchFamily="34" charset="0"/>
              <a:buChar char="•"/>
            </a:pPr>
            <a:r>
              <a:rPr lang="de-DE" sz="1200" b="1"/>
              <a:t>Fehlende Netzwerke:</a:t>
            </a:r>
            <a:r>
              <a:rPr lang="de-DE" sz="1200"/>
              <a:t> KMU kennen oft weder die relevanten Hochschulen noch die Ansprechpartner in der Region.</a:t>
            </a:r>
          </a:p>
          <a:p>
            <a:pPr>
              <a:buFont typeface="Arial" panose="020B0604020202020204" pitchFamily="34" charset="0"/>
              <a:buChar char="•"/>
            </a:pPr>
            <a:r>
              <a:rPr lang="de-DE" sz="1200" b="1"/>
              <a:t>Komplexe Fördermittel:</a:t>
            </a:r>
            <a:r>
              <a:rPr lang="de-DE" sz="1200"/>
              <a:t> Antragsverfahren sind aufwendig, viele Unternehmen wissen nicht, welche Förderungen es gibt.</a:t>
            </a:r>
          </a:p>
          <a:p>
            <a:endParaRPr lang="de-DE" sz="1200" b="1"/>
          </a:p>
          <a:p>
            <a:r>
              <a:rPr lang="de-DE" sz="1200" b="1"/>
              <a:t>Unser Ansatz:</a:t>
            </a:r>
            <a:r>
              <a:rPr lang="de-DE" sz="1200"/>
              <a:t> Wir helfen, diese Lücken zu schließen – durch den Aufbau von Netzwerken und gezielte Unterstützung bei der Fördermittelakquise.</a:t>
            </a:r>
          </a:p>
          <a:p>
            <a:r>
              <a:rPr lang="de-DE" sz="1200" b="1"/>
              <a:t>Im nächsten Schritt:</a:t>
            </a:r>
            <a:r>
              <a:rPr lang="de-DE" sz="1200"/>
              <a:t> Die folgenden Folien zeigen konkrete Ergebnisse der Befragung und vertiefen die aktuelle Situation.</a:t>
            </a:r>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1482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Kontakt zu Forschung und Wissenschaft – Erfahrungen der Teilnehmenden </a:t>
            </a:r>
          </a:p>
          <a:p>
            <a:endParaRPr lang="de-DE" b="1"/>
          </a:p>
          <a:p>
            <a:r>
              <a:rPr lang="de-DE"/>
              <a:t>Zunächst zeigt sich, dass </a:t>
            </a:r>
            <a:r>
              <a:rPr lang="de-DE" b="1"/>
              <a:t>rund 45 % der befragten Unternehmen bereits Kontakt zu Forschung und Wissenschaft hatten</a:t>
            </a:r>
            <a:r>
              <a:rPr lang="de-DE"/>
              <a:t>. Das bedeutet umgekehrt aber auch, dass </a:t>
            </a:r>
            <a:r>
              <a:rPr lang="de-DE" b="1"/>
              <a:t>mehr als die Hälfte bislang keinen oder kaum Kontakt</a:t>
            </a:r>
            <a:r>
              <a:rPr lang="de-DE"/>
              <a:t> hatte.</a:t>
            </a:r>
          </a:p>
          <a:p>
            <a:r>
              <a:rPr lang="de-DE"/>
              <a:t>Wichtig ist dabei die qualitative Einordnung:</a:t>
            </a:r>
            <a:br>
              <a:rPr lang="de-DE"/>
            </a:br>
            <a:r>
              <a:rPr lang="de-DE"/>
              <a:t>👉 </a:t>
            </a:r>
            <a:r>
              <a:rPr lang="de-DE" b="1"/>
              <a:t>Der bestehende Kontakt wurde überwiegend als „positiv“ oder sogar „sehr positiv“ wahrgenommen.</a:t>
            </a:r>
            <a:br>
              <a:rPr lang="de-DE"/>
            </a:br>
            <a:r>
              <a:rPr lang="de-DE"/>
              <a:t>Das deutet darauf hin, dass dort, wo Zusammenarbeit stattfindet, grundsätzlich </a:t>
            </a:r>
            <a:r>
              <a:rPr lang="de-DE" b="1"/>
              <a:t>gute Erfahrungen</a:t>
            </a:r>
            <a:r>
              <a:rPr lang="de-DE"/>
              <a:t> gemacht werden.</a:t>
            </a:r>
            <a:br>
              <a:rPr lang="de-DE"/>
            </a:br>
            <a:endParaRPr lang="de-DE"/>
          </a:p>
          <a:p>
            <a:r>
              <a:rPr lang="de-DE" b="1"/>
              <a:t>Einordnung der dargestellten Aktivitäten mit der Wissenschaft (Grafik rechts)</a:t>
            </a:r>
          </a:p>
          <a:p>
            <a:endParaRPr lang="de-DE" i="1"/>
          </a:p>
          <a:p>
            <a:r>
              <a:rPr lang="de-DE"/>
              <a:t>Übersicht über </a:t>
            </a:r>
            <a:r>
              <a:rPr lang="de-DE" b="1"/>
              <a:t>verschiedene Formen der Zusammenarbeit mit der Wissenschaft</a:t>
            </a:r>
            <a:r>
              <a:rPr lang="de-DE"/>
              <a:t> – zum Beispiel:</a:t>
            </a:r>
          </a:p>
          <a:p>
            <a:pPr>
              <a:buFont typeface="Arial" panose="020B0604020202020204" pitchFamily="34" charset="0"/>
              <a:buChar char="•"/>
            </a:pPr>
            <a:r>
              <a:rPr lang="de-DE"/>
              <a:t>gemeinsame Forschungsprojekte,</a:t>
            </a:r>
          </a:p>
          <a:p>
            <a:pPr>
              <a:buFont typeface="Arial" panose="020B0604020202020204" pitchFamily="34" charset="0"/>
              <a:buChar char="•"/>
            </a:pPr>
            <a:r>
              <a:rPr lang="de-DE"/>
              <a:t>informellen Austausch,</a:t>
            </a:r>
          </a:p>
          <a:p>
            <a:pPr>
              <a:buFont typeface="Arial" panose="020B0604020202020204" pitchFamily="34" charset="0"/>
              <a:buChar char="•"/>
            </a:pPr>
            <a:r>
              <a:rPr lang="de-DE"/>
              <a:t>Nutzung von wissenschaftlichen Vorträgen oder Veranstaltungen,</a:t>
            </a:r>
          </a:p>
          <a:p>
            <a:pPr>
              <a:buFont typeface="Arial" panose="020B0604020202020204" pitchFamily="34" charset="0"/>
              <a:buChar char="•"/>
            </a:pPr>
            <a:r>
              <a:rPr lang="de-DE"/>
              <a:t>Zusammenarbeit in geförderten Projekten.</a:t>
            </a:r>
          </a:p>
          <a:p>
            <a:pPr>
              <a:buFont typeface="Arial" panose="020B0604020202020204" pitchFamily="34" charset="0"/>
              <a:buChar char="•"/>
            </a:pPr>
            <a:endParaRPr lang="de-DE"/>
          </a:p>
          <a:p>
            <a:r>
              <a:rPr lang="de-DE"/>
              <a:t>Auffällig ist:</a:t>
            </a:r>
          </a:p>
          <a:p>
            <a:r>
              <a:rPr lang="de-DE" b="1"/>
              <a:t>Niedrigschwellige Formate</a:t>
            </a:r>
            <a:r>
              <a:rPr lang="de-DE"/>
              <a:t> wie Informationsaustausch oder Vorträge kommen häufiger vor.</a:t>
            </a:r>
          </a:p>
          <a:p>
            <a:r>
              <a:rPr lang="de-DE" b="1"/>
              <a:t>Intensivere Kooperationsformen</a:t>
            </a:r>
            <a:r>
              <a:rPr lang="de-DE"/>
              <a:t>, etwa gemeinsame Forschungs- oder Entwicklungsprojekte, sind deutlich seltener.</a:t>
            </a:r>
          </a:p>
          <a:p>
            <a:r>
              <a:rPr lang="de-DE"/>
              <a:t>Ein relevanter Anteil der Unternehmen gibt an, bestimmte Aktivitäten </a:t>
            </a:r>
            <a:r>
              <a:rPr lang="de-DE" b="1"/>
              <a:t>gar nicht</a:t>
            </a:r>
            <a:r>
              <a:rPr lang="de-DE"/>
              <a:t> genutzt zu haben.</a:t>
            </a:r>
          </a:p>
          <a:p>
            <a:endParaRPr lang="de-DE" i="0"/>
          </a:p>
          <a:p>
            <a:r>
              <a:rPr lang="de-DE" b="1" i="0"/>
              <a:t>Schlussfolgerung für Unternehmen: </a:t>
            </a:r>
            <a:r>
              <a:rPr lang="de-DE" b="0" i="0"/>
              <a:t>Der Kontakt zur Wissenschaft existiert, bleibt aber häufig punktuell und wird selten systematisch oder strategisch genutzt.</a:t>
            </a:r>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99569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Kontakt zu Forschung und Wissenschaft – Hindernisse für Kontakt </a:t>
            </a:r>
          </a:p>
          <a:p>
            <a:endParaRPr lang="de-DE" b="1"/>
          </a:p>
          <a:p>
            <a:r>
              <a:rPr lang="de-DE" b="1"/>
              <a:t>Einordnung</a:t>
            </a:r>
            <a:endParaRPr lang="de-DE"/>
          </a:p>
          <a:p>
            <a:r>
              <a:rPr lang="de-DE"/>
              <a:t>Fokus auf die </a:t>
            </a:r>
            <a:r>
              <a:rPr lang="de-DE" b="1"/>
              <a:t>ca. 55 % der Unternehmen</a:t>
            </a:r>
            <a:r>
              <a:rPr lang="de-DE"/>
              <a:t>, die bislang </a:t>
            </a:r>
            <a:r>
              <a:rPr lang="de-DE" b="1"/>
              <a:t>keinen Kontakt</a:t>
            </a:r>
            <a:r>
              <a:rPr lang="de-DE"/>
              <a:t> zu Forschung und Wissenschaft hatten</a:t>
            </a:r>
          </a:p>
          <a:p>
            <a:r>
              <a:rPr lang="de-DE"/>
              <a:t>Ziel: Verstehen, </a:t>
            </a:r>
            <a:r>
              <a:rPr lang="de-DE" b="1"/>
              <a:t>warum Kooperation bislang nicht zustande kommt</a:t>
            </a:r>
          </a:p>
          <a:p>
            <a:endParaRPr lang="de-DE"/>
          </a:p>
          <a:p>
            <a:r>
              <a:rPr lang="de-DE" b="1"/>
              <a:t>Beschreibung der Grafik</a:t>
            </a:r>
            <a:endParaRPr lang="de-DE"/>
          </a:p>
          <a:p>
            <a:r>
              <a:rPr lang="de-DE"/>
              <a:t>Die Grafik zeigt verschiedene </a:t>
            </a:r>
            <a:r>
              <a:rPr lang="de-DE" b="1"/>
              <a:t>potenzielle Hindernisse</a:t>
            </a:r>
            <a:r>
              <a:rPr lang="de-DE"/>
              <a:t> für die Kooperation mit der Wissenschaft.</a:t>
            </a:r>
          </a:p>
          <a:p>
            <a:r>
              <a:rPr lang="de-DE"/>
              <a:t>Dargestellt ist der </a:t>
            </a:r>
            <a:r>
              <a:rPr lang="de-DE" b="1"/>
              <a:t>Zustimmungsgrad</a:t>
            </a:r>
            <a:r>
              <a:rPr lang="de-DE"/>
              <a:t> der Unternehmen zu diesen Aussagen.</a:t>
            </a:r>
          </a:p>
          <a:p>
            <a:endParaRPr lang="de-DE"/>
          </a:p>
          <a:p>
            <a:r>
              <a:rPr lang="de-DE" b="1"/>
              <a:t>Zentrale Ergebnisse / Kernaussagen</a:t>
            </a:r>
            <a:endParaRPr lang="de-DE"/>
          </a:p>
          <a:p>
            <a:r>
              <a:rPr lang="de-DE"/>
              <a:t>Am häufigsten genannt werden </a:t>
            </a:r>
            <a:r>
              <a:rPr lang="de-DE" b="1"/>
              <a:t>strukturelle und organisatorische Hürden</a:t>
            </a:r>
            <a:endParaRPr lang="de-DE"/>
          </a:p>
          <a:p>
            <a:pPr lvl="1">
              <a:buFont typeface="Arial" panose="020B0604020202020204" pitchFamily="34" charset="0"/>
              <a:buChar char="•"/>
            </a:pPr>
            <a:r>
              <a:rPr lang="de-DE"/>
              <a:t>fehlende finanzielle Mittel</a:t>
            </a:r>
          </a:p>
          <a:p>
            <a:pPr lvl="1">
              <a:buFont typeface="Arial" panose="020B0604020202020204" pitchFamily="34" charset="0"/>
              <a:buChar char="•"/>
            </a:pPr>
            <a:r>
              <a:rPr lang="de-DE"/>
              <a:t>fehlende personelle Ressourcen</a:t>
            </a:r>
          </a:p>
          <a:p>
            <a:pPr lvl="1">
              <a:buFont typeface="Arial" panose="020B0604020202020204" pitchFamily="34" charset="0"/>
              <a:buChar char="•"/>
            </a:pPr>
            <a:r>
              <a:rPr lang="de-DE"/>
              <a:t>fehlende Transparenz und fehlendes Know-how</a:t>
            </a:r>
          </a:p>
          <a:p>
            <a:pPr lvl="1">
              <a:buFont typeface="Arial" panose="020B0604020202020204" pitchFamily="34" charset="0"/>
              <a:buChar char="•"/>
            </a:pPr>
            <a:endParaRPr lang="de-DE"/>
          </a:p>
          <a:p>
            <a:r>
              <a:rPr lang="de-DE"/>
              <a:t>Viele Unternehmen sehen </a:t>
            </a:r>
            <a:r>
              <a:rPr lang="de-DE" b="1"/>
              <a:t>keinen direkten Nutzen</a:t>
            </a:r>
            <a:r>
              <a:rPr lang="de-DE"/>
              <a:t> für das eigene Unternehmen.</a:t>
            </a:r>
          </a:p>
          <a:p>
            <a:r>
              <a:rPr lang="de-DE"/>
              <a:t>Auch </a:t>
            </a:r>
            <a:r>
              <a:rPr lang="de-DE" b="1"/>
              <a:t>administrativer Aufwand</a:t>
            </a:r>
            <a:r>
              <a:rPr lang="de-DE"/>
              <a:t> und </a:t>
            </a:r>
            <a:r>
              <a:rPr lang="de-DE" b="1"/>
              <a:t>unklare Ansprechpartner</a:t>
            </a:r>
            <a:r>
              <a:rPr lang="de-DE"/>
              <a:t> werden als relevante Barrieren wahrgenommen.</a:t>
            </a:r>
          </a:p>
          <a:p>
            <a:r>
              <a:rPr lang="de-DE"/>
              <a:t>Inhaltliche Ablehnung von Wissenschaft spielt dagegen </a:t>
            </a:r>
            <a:r>
              <a:rPr lang="de-DE" b="1"/>
              <a:t>eine untergeordnete Rolle.</a:t>
            </a:r>
          </a:p>
          <a:p>
            <a:endParaRPr lang="de-DE"/>
          </a:p>
          <a:p>
            <a:r>
              <a:rPr lang="de-DE" b="1"/>
              <a:t>Interpretation</a:t>
            </a:r>
            <a:endParaRPr lang="de-DE"/>
          </a:p>
          <a:p>
            <a:r>
              <a:rPr lang="de-DE"/>
              <a:t>Die Hindernisse vor allem </a:t>
            </a:r>
            <a:r>
              <a:rPr lang="de-DE" b="1"/>
              <a:t>praktischer und organisatorischer Natur.</a:t>
            </a:r>
            <a:endParaRPr lang="de-DE"/>
          </a:p>
          <a:p>
            <a:r>
              <a:rPr lang="de-DE"/>
              <a:t>Kooperation scheitert häufig </a:t>
            </a:r>
            <a:r>
              <a:rPr lang="de-DE" b="1"/>
              <a:t>nicht am Willen</a:t>
            </a:r>
            <a:r>
              <a:rPr lang="de-DE"/>
              <a:t>, sondern an Zeit, Ressourcen und Orientierung im Wissenschaftssystem.</a:t>
            </a:r>
          </a:p>
          <a:p>
            <a:endParaRPr lang="de-DE"/>
          </a:p>
          <a:p>
            <a:r>
              <a:rPr lang="de-DE" b="1"/>
              <a:t>Bedeutung für Unternehmen</a:t>
            </a:r>
            <a:endParaRPr lang="de-DE"/>
          </a:p>
          <a:p>
            <a:r>
              <a:rPr lang="de-DE"/>
              <a:t>Es besteht ein </a:t>
            </a:r>
            <a:r>
              <a:rPr lang="de-DE" b="1"/>
              <a:t>hohes ungenutztes Potenzial</a:t>
            </a:r>
            <a:r>
              <a:rPr lang="de-DE"/>
              <a:t> für Zusammenarbeit.</a:t>
            </a:r>
          </a:p>
          <a:p>
            <a:r>
              <a:rPr lang="de-DE"/>
              <a:t>Niedrigschwellige Angebote, klare Ansprechpartner und konkrete Nutzenargumente könnten viele Hürden abbauen</a:t>
            </a:r>
          </a:p>
          <a:p>
            <a:endParaRPr lang="de-DE"/>
          </a:p>
          <a:p>
            <a:r>
              <a:rPr lang="de-DE" b="1"/>
              <a:t>Überleitung</a:t>
            </a:r>
            <a:endParaRPr lang="de-DE"/>
          </a:p>
          <a:p>
            <a:r>
              <a:rPr lang="de-DE" i="0"/>
              <a:t>Anschlussfrage: Welche Rahmenbedingungen fördern den Wissenstransfer – und wie können diese Hindernisse gezielt adressiert werden?</a:t>
            </a:r>
          </a:p>
          <a:p>
            <a:pPr marL="0" lvl="0" indent="0" algn="l">
              <a:spcBef>
                <a:spcPts val="0"/>
              </a:spcBef>
              <a:spcAft>
                <a:spcPts val="0"/>
              </a:spcAft>
              <a:buNone/>
              <a:defRPr/>
            </a:pPr>
            <a:endParaRPr lang="de-DE"/>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39785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Hemmende Faktoren für Wissenstransfer </a:t>
            </a:r>
          </a:p>
          <a:p>
            <a:endParaRPr lang="de-DE" b="1"/>
          </a:p>
          <a:p>
            <a:r>
              <a:rPr lang="de-DE" b="1"/>
              <a:t>Fehlende Ressourcen (Haupthemmnis):</a:t>
            </a:r>
            <a:br>
              <a:rPr lang="de-DE"/>
            </a:br>
            <a:r>
              <a:rPr lang="de-DE"/>
              <a:t>Fachkräftemangel, Zeitdruck, keine F&amp;E-Strukturen, knappe Budgets</a:t>
            </a:r>
          </a:p>
          <a:p>
            <a:r>
              <a:rPr lang="de-DE" b="1"/>
              <a:t>Hohe Kosten:</a:t>
            </a:r>
            <a:br>
              <a:rPr lang="de-DE"/>
            </a:br>
            <a:r>
              <a:rPr lang="de-DE"/>
              <a:t>Auftragsforschung wird oft als zu teuer wahrgenommen</a:t>
            </a:r>
          </a:p>
          <a:p>
            <a:r>
              <a:rPr lang="de-DE" b="1"/>
              <a:t>Geringe Absorptionsfähigkeit:</a:t>
            </a:r>
            <a:br>
              <a:rPr lang="de-DE"/>
            </a:br>
            <a:r>
              <a:rPr lang="de-DE"/>
              <a:t>Fehlendes technisches Verständnis im Unternehmen</a:t>
            </a:r>
          </a:p>
          <a:p>
            <a:r>
              <a:rPr lang="de-DE" b="1"/>
              <a:t>Innovationsrisiko:</a:t>
            </a:r>
            <a:br>
              <a:rPr lang="de-DE"/>
            </a:br>
            <a:r>
              <a:rPr lang="de-DE"/>
              <a:t>Lange Laufzeiten, unklare Wettbewerbsvorteile</a:t>
            </a:r>
          </a:p>
          <a:p>
            <a:r>
              <a:rPr lang="de-DE" b="1"/>
              <a:t>Bürokratie:</a:t>
            </a:r>
            <a:br>
              <a:rPr lang="de-DE"/>
            </a:br>
            <a:r>
              <a:rPr lang="de-DE"/>
              <a:t>Hoher Aufwand durch Anträge, Verträge, Reporting</a:t>
            </a:r>
          </a:p>
          <a:p>
            <a:r>
              <a:rPr lang="de-DE" b="1"/>
              <a:t>Informationsdefizite:</a:t>
            </a:r>
            <a:br>
              <a:rPr lang="de-DE"/>
            </a:br>
            <a:r>
              <a:rPr lang="de-DE"/>
              <a:t>Unklar, was Hochschulen erforschen; zu wenig aktive Ansprache</a:t>
            </a:r>
          </a:p>
          <a:p>
            <a:r>
              <a:rPr lang="de-DE" b="1"/>
              <a:t>Rahmenbedingungen:</a:t>
            </a:r>
            <a:br>
              <a:rPr lang="de-DE"/>
            </a:br>
            <a:r>
              <a:rPr lang="de-DE"/>
              <a:t>Fehlende Anreize (z. B. steuerliche Förderung)</a:t>
            </a:r>
          </a:p>
          <a:p>
            <a:r>
              <a:rPr lang="de-DE" b="1"/>
              <a:t>Unterschiedliche Logiken:</a:t>
            </a:r>
            <a:br>
              <a:rPr lang="de-DE"/>
            </a:br>
            <a:r>
              <a:rPr lang="de-DE"/>
              <a:t>Hochschulen und Unternehmen ticken unterschiedlich</a:t>
            </a:r>
            <a:br>
              <a:rPr lang="de-DE"/>
            </a:br>
            <a:endParaRPr lang="de-DE"/>
          </a:p>
          <a:p>
            <a:r>
              <a:rPr lang="de-DE" b="1"/>
              <a:t>Kernaussage:</a:t>
            </a:r>
            <a:r>
              <a:rPr lang="de-DE"/>
              <a:t> Barrieren sind real, aber überwindbar – hier setzt dieses Programm an.</a:t>
            </a:r>
            <a:br>
              <a:rPr lang="de-DE"/>
            </a:br>
            <a:endParaRPr lang="de-DE"/>
          </a:p>
          <a:p>
            <a:r>
              <a:rPr lang="de-DE" b="1"/>
              <a:t>Überleitung:</a:t>
            </a:r>
            <a:r>
              <a:rPr lang="de-DE"/>
              <a:t> Neben Hemmnissen gibt es auch fördernde Faktoren.</a:t>
            </a:r>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2314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Fördernde Faktoren von Transfer und Innovation </a:t>
            </a:r>
          </a:p>
          <a:p>
            <a:endParaRPr lang="de-DE"/>
          </a:p>
          <a:p>
            <a:r>
              <a:rPr lang="de-DE" b="1"/>
              <a:t>Sichtbarkeit:</a:t>
            </a:r>
            <a:r>
              <a:rPr lang="de-DE"/>
              <a:t> Hochschulen präsentieren Forschung aktiver (Websites, Veranstaltungen, Newsletter).</a:t>
            </a:r>
          </a:p>
          <a:p>
            <a:endParaRPr lang="de-DE"/>
          </a:p>
          <a:p>
            <a:r>
              <a:rPr lang="de-DE" b="1"/>
              <a:t>Initiative:</a:t>
            </a:r>
            <a:r>
              <a:rPr lang="de-DE"/>
              <a:t> Proaktive Ansprache von Unternehmen durch Hochschulen.</a:t>
            </a:r>
          </a:p>
          <a:p>
            <a:endParaRPr lang="de-DE"/>
          </a:p>
          <a:p>
            <a:r>
              <a:rPr lang="de-DE" b="1"/>
              <a:t>Intermediäre:</a:t>
            </a:r>
            <a:r>
              <a:rPr lang="de-DE"/>
              <a:t> Transfer-GmbHs als professionelle Schnittstelle zwischen Wissenschaft und Wirtschaft.</a:t>
            </a:r>
          </a:p>
          <a:p>
            <a:pPr marL="457200" marR="0" lvl="0" indent="-228600" algn="l" defTabSz="914400" eaLnBrk="1" fontAlgn="auto" latinLnBrk="0" hangingPunct="1">
              <a:lnSpc>
                <a:spcPct val="100000"/>
              </a:lnSpc>
              <a:spcBef>
                <a:spcPts val="0"/>
              </a:spcBef>
              <a:spcAft>
                <a:spcPts val="0"/>
              </a:spcAft>
              <a:buClr>
                <a:srgbClr val="000000"/>
              </a:buClr>
              <a:buSzPts val="1400"/>
              <a:buFont typeface="Arial"/>
              <a:buNone/>
              <a:tabLst/>
              <a:defRPr/>
            </a:pPr>
            <a:r>
              <a:rPr lang="de-DE" sz="1200" b="0" i="0" u="none" strike="noStrike" cap="none">
                <a:solidFill>
                  <a:schemeClr val="dk1"/>
                </a:solidFill>
                <a:effectLst/>
                <a:latin typeface="Calibri"/>
                <a:ea typeface="Calibri"/>
                <a:cs typeface="Calibri"/>
              </a:rPr>
              <a:t>Viele Hochschulen gründen mittlerweile eigene Transfer-Gesellschaften. Diese fungieren als professionelle Schnittstelle </a:t>
            </a:r>
          </a:p>
          <a:p>
            <a:pPr marL="457200" marR="0" lvl="0" indent="-228600" algn="l" defTabSz="914400" eaLnBrk="1" fontAlgn="auto" latinLnBrk="0" hangingPunct="1">
              <a:lnSpc>
                <a:spcPct val="100000"/>
              </a:lnSpc>
              <a:spcBef>
                <a:spcPts val="0"/>
              </a:spcBef>
              <a:spcAft>
                <a:spcPts val="0"/>
              </a:spcAft>
              <a:buClr>
                <a:srgbClr val="000000"/>
              </a:buClr>
              <a:buSzPts val="1400"/>
              <a:buFont typeface="Arial"/>
              <a:buNone/>
              <a:tabLst/>
              <a:defRPr/>
            </a:pPr>
            <a:r>
              <a:rPr lang="de-DE" sz="1200" b="0" i="0" u="none" strike="noStrike" cap="none">
                <a:solidFill>
                  <a:schemeClr val="dk1"/>
                </a:solidFill>
                <a:effectLst/>
                <a:latin typeface="Calibri"/>
                <a:ea typeface="Calibri"/>
                <a:cs typeface="Calibri"/>
              </a:rPr>
              <a:t>zwischen Wissenschaft und Wirtschaft. Sie sprechen beide Sprachen und können vermitteln.</a:t>
            </a:r>
          </a:p>
          <a:p>
            <a:endParaRPr lang="de-DE"/>
          </a:p>
          <a:p>
            <a:r>
              <a:rPr lang="de-DE" b="1"/>
              <a:t>Förderung:</a:t>
            </a:r>
            <a:r>
              <a:rPr lang="de-DE"/>
              <a:t> Finanzielle Unterstützung für KMU-Kooperationen.</a:t>
            </a:r>
          </a:p>
          <a:p>
            <a:endParaRPr lang="de-DE"/>
          </a:p>
          <a:p>
            <a:r>
              <a:rPr lang="de-DE" b="1"/>
              <a:t>Botschaft:</a:t>
            </a:r>
            <a:r>
              <a:rPr lang="de-DE"/>
              <a:t> Rahmenbedingungen für Kooperationen verbessern sich – idealer Zeitpunkt für Einstieg.</a:t>
            </a:r>
          </a:p>
          <a:p>
            <a:endParaRPr lang="de-DE"/>
          </a:p>
          <a:p>
            <a:r>
              <a:rPr lang="de-DE" b="1"/>
              <a:t>Überleitung:</a:t>
            </a:r>
            <a:r>
              <a:rPr lang="de-DE"/>
              <a:t> Transfer ist wichtig, aber wohin? → Vorstellung eines zentralen Modells folgt.</a:t>
            </a:r>
          </a:p>
          <a:p>
            <a:endParaRPr lang="de-DE"/>
          </a:p>
          <a:p>
            <a:endParaRPr lang="de-DE"/>
          </a:p>
          <a:p>
            <a:endParaRPr lang="de-DE"/>
          </a:p>
          <a:p>
            <a:pPr marL="0" lvl="0" indent="0" algn="l" rtl="0">
              <a:spcBef>
                <a:spcPts val="0"/>
              </a:spcBef>
              <a:spcAft>
                <a:spcPts val="0"/>
              </a:spcAft>
              <a:buNone/>
            </a:pPr>
            <a:r>
              <a:rPr lang="de-DE" u="sng"/>
              <a:t>Bildquellen</a:t>
            </a:r>
          </a:p>
          <a:p>
            <a:pPr marL="0" lvl="0" indent="0" algn="l" rtl="0">
              <a:spcBef>
                <a:spcPts val="0"/>
              </a:spcBef>
              <a:spcAft>
                <a:spcPts val="0"/>
              </a:spcAft>
              <a:buNone/>
            </a:pPr>
            <a:r>
              <a:rPr lang="de-DE"/>
              <a:t>Foto: </a:t>
            </a:r>
            <a:r>
              <a:rPr lang="de-DE" err="1"/>
              <a:t>Unsplash</a:t>
            </a:r>
            <a:endParaRPr lang="de-DE"/>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63021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Transfer, aber wohin? Das </a:t>
            </a:r>
            <a:r>
              <a:rPr lang="de-DE" b="1" err="1"/>
              <a:t>Quadruple</a:t>
            </a:r>
            <a:r>
              <a:rPr lang="de-DE" b="1"/>
              <a:t> Helix-Modell </a:t>
            </a:r>
          </a:p>
          <a:p>
            <a:endParaRPr lang="de-DE"/>
          </a:p>
          <a:p>
            <a:pPr marL="285750" indent="-285750">
              <a:buFont typeface="Arial"/>
              <a:buChar char="•"/>
              <a:defRPr/>
            </a:pPr>
            <a:r>
              <a:rPr lang="de-DE" sz="1200"/>
              <a:t>Q4-Modell ist </a:t>
            </a:r>
            <a:r>
              <a:rPr lang="de-DE"/>
              <a:t>ein</a:t>
            </a:r>
            <a:r>
              <a:rPr lang="de-DE" sz="1200"/>
              <a:t> Erklärungsmodell zur Entstehung von Innovationen - Innovationsökosystem</a:t>
            </a:r>
            <a:endParaRPr lang="de-DE"/>
          </a:p>
          <a:p>
            <a:pPr marL="285750" indent="-285750">
              <a:buFont typeface="Arial"/>
              <a:buChar char="•"/>
              <a:defRPr/>
            </a:pPr>
            <a:r>
              <a:rPr lang="de-DE" sz="1200" err="1"/>
              <a:t>Helixen</a:t>
            </a:r>
            <a:r>
              <a:rPr lang="de-DE" sz="1200"/>
              <a:t> stehen für verschied. Sektoren der Gesellschaft, die miteinander interagieren und eigene Form des Wissens haben</a:t>
            </a:r>
            <a:endParaRPr lang="de-DE"/>
          </a:p>
          <a:p>
            <a:pPr marL="285750" indent="-285750">
              <a:buFont typeface="Arial"/>
              <a:buChar char="•"/>
              <a:defRPr/>
            </a:pPr>
            <a:r>
              <a:rPr lang="de-DE" sz="1200"/>
              <a:t>Multidirektionaler Austausch und Zusammenarbeit zw. Sektoren </a:t>
            </a:r>
            <a:endParaRPr lang="de-DE"/>
          </a:p>
          <a:p>
            <a:pPr marL="0" lvl="0" indent="0" algn="l">
              <a:spcBef>
                <a:spcPts val="0"/>
              </a:spcBef>
              <a:spcAft>
                <a:spcPts val="0"/>
              </a:spcAft>
              <a:buFont typeface="Arial"/>
              <a:buNone/>
              <a:defRPr/>
            </a:pPr>
            <a:endParaRPr lang="de-DE" b="1"/>
          </a:p>
          <a:p>
            <a:r>
              <a:rPr lang="de-DE" sz="1200" b="1" i="0" u="none" strike="noStrike" cap="none">
                <a:solidFill>
                  <a:schemeClr val="dk1"/>
                </a:solidFill>
                <a:effectLst/>
                <a:latin typeface="Calibri"/>
                <a:ea typeface="Calibri"/>
                <a:cs typeface="Calibri"/>
              </a:rPr>
              <a:t>Transfer, aber wohin? Das Quadrupel-Helix-Modell</a:t>
            </a:r>
          </a:p>
          <a:p>
            <a:endParaRPr lang="de-DE" sz="1200" b="0" i="0" u="none" strike="noStrike" cap="none">
              <a:solidFill>
                <a:schemeClr val="dk1"/>
              </a:solidFill>
              <a:effectLst/>
              <a:latin typeface="Calibri"/>
              <a:ea typeface="Calibri"/>
              <a:cs typeface="Calibri"/>
            </a:endParaRPr>
          </a:p>
          <a:p>
            <a:r>
              <a:rPr lang="de-DE" sz="1200" b="1" i="0" u="none" strike="noStrike" cap="none">
                <a:solidFill>
                  <a:schemeClr val="dk1"/>
                </a:solidFill>
                <a:effectLst/>
                <a:latin typeface="Calibri"/>
                <a:ea typeface="Calibri"/>
                <a:cs typeface="Calibri"/>
              </a:rPr>
              <a:t>Das Modell kurz erklärt: </a:t>
            </a:r>
            <a:endParaRPr lang="de-DE" sz="1200" b="0" i="0" u="none" strike="noStrike" cap="none">
              <a:solidFill>
                <a:schemeClr val="dk1"/>
              </a:solidFill>
              <a:effectLst/>
              <a:latin typeface="Calibri"/>
              <a:ea typeface="Calibri"/>
              <a:cs typeface="Calibri"/>
            </a:endParaRPr>
          </a:p>
          <a:p>
            <a:r>
              <a:rPr lang="de-DE" sz="1200" b="0" i="0" u="none" strike="noStrike" cap="none">
                <a:solidFill>
                  <a:schemeClr val="dk1"/>
                </a:solidFill>
                <a:effectLst/>
                <a:latin typeface="Calibri"/>
                <a:ea typeface="Calibri"/>
                <a:cs typeface="Calibri"/>
              </a:rPr>
              <a:t>Das von Fraunhofer entwickelte Quadrupel-Helix-Modell zeigt, dass Innovation nicht nur zwischen Wissenschaft und Wirtschaft stattfindet, sondern vier Akteure involviert.</a:t>
            </a:r>
          </a:p>
          <a:p>
            <a:r>
              <a:rPr lang="de-DE" sz="1200" b="0" i="0" u="none" strike="noStrike" cap="none">
                <a:solidFill>
                  <a:schemeClr val="dk1"/>
                </a:solidFill>
                <a:effectLst/>
                <a:latin typeface="Calibri"/>
                <a:ea typeface="Calibri"/>
                <a:cs typeface="Calibri"/>
              </a:rPr>
              <a:t>Klassische Transferkonzept sehen Transfer als linear oder bidirektional zwischen lediglich zwischen drei Akteuren. </a:t>
            </a:r>
          </a:p>
          <a:p>
            <a:endParaRPr lang="de-DE" sz="1200" b="0" i="0" u="none" strike="noStrike" cap="none">
              <a:solidFill>
                <a:schemeClr val="dk1"/>
              </a:solidFill>
              <a:effectLst/>
              <a:latin typeface="Calibri"/>
              <a:ea typeface="Calibri"/>
              <a:cs typeface="Calibri"/>
            </a:endParaRPr>
          </a:p>
          <a:p>
            <a:r>
              <a:rPr lang="de-DE" sz="1200" b="0" i="0" u="none" strike="noStrike" cap="none">
                <a:solidFill>
                  <a:schemeClr val="dk1"/>
                </a:solidFill>
                <a:effectLst/>
                <a:latin typeface="Calibri"/>
                <a:ea typeface="Calibri"/>
                <a:cs typeface="Calibri"/>
              </a:rPr>
              <a:t>Das sog. Q4-Modell umfasst folgende vier Akteure: </a:t>
            </a:r>
          </a:p>
          <a:p>
            <a:endParaRPr lang="de-DE" sz="1200" b="0" i="0" u="none" strike="noStrike" cap="none">
              <a:solidFill>
                <a:schemeClr val="dk1"/>
              </a:solidFill>
              <a:effectLst/>
              <a:latin typeface="Calibri"/>
              <a:ea typeface="Calibri"/>
              <a:cs typeface="Calibri"/>
            </a:endParaRPr>
          </a:p>
          <a:p>
            <a:r>
              <a:rPr lang="de-DE" sz="1200" b="1" i="0" u="none" strike="noStrike" cap="none">
                <a:solidFill>
                  <a:schemeClr val="dk1"/>
                </a:solidFill>
                <a:effectLst/>
                <a:latin typeface="Calibri"/>
                <a:ea typeface="Calibri"/>
                <a:cs typeface="Calibri"/>
              </a:rPr>
              <a:t>1. Wissenschaft:</a:t>
            </a:r>
            <a:r>
              <a:rPr lang="de-DE" sz="1200" b="0" i="0" u="none" strike="noStrike" cap="none">
                <a:solidFill>
                  <a:schemeClr val="dk1"/>
                </a:solidFill>
                <a:effectLst/>
                <a:latin typeface="Calibri"/>
                <a:ea typeface="Calibri"/>
                <a:cs typeface="Calibri"/>
              </a:rPr>
              <a:t> Hochschulen, Universitäten, Forschungseinrichtungen - sie generieren neues Wissen</a:t>
            </a:r>
          </a:p>
          <a:p>
            <a:r>
              <a:rPr lang="de-DE" sz="1200" b="1" i="0" u="none" strike="noStrike" cap="none">
                <a:solidFill>
                  <a:schemeClr val="dk1"/>
                </a:solidFill>
                <a:effectLst/>
                <a:latin typeface="Calibri"/>
                <a:ea typeface="Calibri"/>
                <a:cs typeface="Calibri"/>
              </a:rPr>
              <a:t>2. Wirtschaft:</a:t>
            </a:r>
            <a:r>
              <a:rPr lang="de-DE" sz="1200" b="0" i="0" u="none" strike="noStrike" cap="none">
                <a:solidFill>
                  <a:schemeClr val="dk1"/>
                </a:solidFill>
                <a:effectLst/>
                <a:latin typeface="Calibri"/>
                <a:ea typeface="Calibri"/>
                <a:cs typeface="Calibri"/>
              </a:rPr>
              <a:t> Unternehmen wie Ihres - sie verwerten Wissen kommerziell und bringen Innovationen auf den Markt</a:t>
            </a:r>
          </a:p>
          <a:p>
            <a:r>
              <a:rPr lang="de-DE" sz="1200" b="1" i="0" u="none" strike="noStrike" cap="none">
                <a:solidFill>
                  <a:schemeClr val="dk1"/>
                </a:solidFill>
                <a:effectLst/>
                <a:latin typeface="Calibri"/>
                <a:ea typeface="Calibri"/>
                <a:cs typeface="Calibri"/>
              </a:rPr>
              <a:t>3. Politik/Staat:</a:t>
            </a:r>
            <a:r>
              <a:rPr lang="de-DE" sz="1200" b="0" i="0" u="none" strike="noStrike" cap="none">
                <a:solidFill>
                  <a:schemeClr val="dk1"/>
                </a:solidFill>
                <a:effectLst/>
                <a:latin typeface="Calibri"/>
                <a:ea typeface="Calibri"/>
                <a:cs typeface="Calibri"/>
              </a:rPr>
              <a:t> Schafft Rahmenbedingungen, Förderprogramme, regulatorische Anreize</a:t>
            </a:r>
          </a:p>
          <a:p>
            <a:r>
              <a:rPr lang="de-DE" sz="1200" b="1" i="0" u="none" strike="noStrike" cap="none">
                <a:solidFill>
                  <a:schemeClr val="dk1"/>
                </a:solidFill>
                <a:effectLst/>
                <a:latin typeface="Calibri"/>
                <a:ea typeface="Calibri"/>
                <a:cs typeface="Calibri"/>
              </a:rPr>
              <a:t>4. Zivilgesellschaft:</a:t>
            </a:r>
            <a:r>
              <a:rPr lang="de-DE" sz="1200" b="0" i="0" u="none" strike="noStrike" cap="none">
                <a:solidFill>
                  <a:schemeClr val="dk1"/>
                </a:solidFill>
                <a:effectLst/>
                <a:latin typeface="Calibri"/>
                <a:ea typeface="Calibri"/>
                <a:cs typeface="Calibri"/>
              </a:rPr>
              <a:t> Bürger, NGOs, Vereine - sie bringen gesellschaftliche Bedarfe und Werte ein</a:t>
            </a:r>
          </a:p>
          <a:p>
            <a:endParaRPr lang="de-DE" sz="1200" b="0" i="0" u="none" strike="noStrike" cap="none">
              <a:solidFill>
                <a:schemeClr val="dk1"/>
              </a:solidFill>
              <a:effectLst/>
              <a:latin typeface="Calibri"/>
              <a:ea typeface="Calibri"/>
              <a:cs typeface="Calibri"/>
            </a:endParaRPr>
          </a:p>
          <a:p>
            <a:r>
              <a:rPr lang="de-DE" sz="1200" b="1" i="0" u="none" strike="noStrike" cap="none">
                <a:solidFill>
                  <a:schemeClr val="dk1"/>
                </a:solidFill>
                <a:effectLst/>
                <a:latin typeface="Calibri"/>
                <a:ea typeface="Calibri"/>
                <a:cs typeface="Calibri"/>
              </a:rPr>
              <a:t>Warum ist das wichtig?</a:t>
            </a:r>
            <a:endParaRPr lang="de-DE" sz="1200" b="0" i="0" u="none" strike="noStrike" cap="none">
              <a:solidFill>
                <a:schemeClr val="dk1"/>
              </a:solidFill>
              <a:effectLst/>
              <a:latin typeface="Calibri"/>
              <a:ea typeface="Calibri"/>
              <a:cs typeface="Calibri"/>
            </a:endParaRPr>
          </a:p>
          <a:p>
            <a:r>
              <a:rPr lang="de-DE" sz="1200" b="0" i="0" u="none" strike="noStrike" cap="none">
                <a:solidFill>
                  <a:schemeClr val="dk1"/>
                </a:solidFill>
                <a:effectLst/>
                <a:latin typeface="Calibri"/>
                <a:ea typeface="Calibri"/>
                <a:cs typeface="Calibri"/>
              </a:rPr>
              <a:t>Erfolgreiche Innovation entsteht heute im Zusammenspiel all dieser Akteure. Ihre Kooperation mit der Hochschule ist eingebettet in dieses größere Ökosystem.</a:t>
            </a:r>
          </a:p>
          <a:p>
            <a:r>
              <a:rPr lang="de-DE" sz="1200" b="0" i="0" u="none" strike="noStrike" cap="none">
                <a:solidFill>
                  <a:schemeClr val="dk1"/>
                </a:solidFill>
                <a:effectLst/>
                <a:latin typeface="Calibri"/>
                <a:ea typeface="Calibri"/>
                <a:cs typeface="Calibri"/>
              </a:rPr>
              <a:t>Beispiel: Ein nachhaltiges Mobilitätskonzept braucht wissenschaftliche Expertise (Hochschule), unternehmerische Umsetzung (Ihr Unternehmen), politische Förderung (Kommune) und Akzeptanz der Bürger (Zivilgesellschaft).</a:t>
            </a:r>
          </a:p>
          <a:p>
            <a:endParaRPr lang="de-DE" sz="1200" b="0" i="0" u="none" strike="noStrike" cap="none">
              <a:solidFill>
                <a:schemeClr val="dk1"/>
              </a:solidFill>
              <a:effectLst/>
              <a:latin typeface="Calibri"/>
              <a:ea typeface="Calibri"/>
              <a:cs typeface="Calibri"/>
            </a:endParaRPr>
          </a:p>
          <a:p>
            <a:r>
              <a:rPr lang="de-DE" sz="1200" b="1" i="0" u="none" strike="noStrike" cap="none">
                <a:solidFill>
                  <a:schemeClr val="dk1"/>
                </a:solidFill>
                <a:effectLst/>
                <a:latin typeface="Calibri"/>
                <a:ea typeface="Calibri"/>
                <a:cs typeface="Calibri"/>
              </a:rPr>
              <a:t>Die Botschaft:</a:t>
            </a:r>
            <a:endParaRPr lang="de-DE" sz="1200" b="0" i="0" u="none" strike="noStrike" cap="none">
              <a:solidFill>
                <a:schemeClr val="dk1"/>
              </a:solidFill>
              <a:effectLst/>
              <a:latin typeface="Calibri"/>
              <a:ea typeface="Calibri"/>
              <a:cs typeface="Calibri"/>
            </a:endParaRPr>
          </a:p>
          <a:p>
            <a:r>
              <a:rPr lang="de-DE" sz="1200" b="0" i="0" u="none" strike="noStrike" cap="none">
                <a:solidFill>
                  <a:schemeClr val="dk1"/>
                </a:solidFill>
                <a:effectLst/>
                <a:latin typeface="Calibri"/>
                <a:ea typeface="Calibri"/>
                <a:cs typeface="Calibri"/>
              </a:rPr>
              <a:t>Denken Sie Ihre Innovation nicht isoliert, sondern im Kontext dieses Ökosystems. Wir helfen Ihnen, die relevanten Akteure zu vernetzen.</a:t>
            </a:r>
          </a:p>
          <a:p>
            <a:endParaRPr lang="de-DE"/>
          </a:p>
          <a:p>
            <a:r>
              <a:rPr lang="de-DE"/>
              <a:t>Schütz, F., Schroth, F., </a:t>
            </a:r>
            <a:r>
              <a:rPr lang="de-DE" err="1"/>
              <a:t>Muschner</a:t>
            </a:r>
            <a:r>
              <a:rPr lang="de-DE"/>
              <a:t>, A., &amp; </a:t>
            </a:r>
            <a:r>
              <a:rPr lang="de-DE" err="1"/>
              <a:t>Schraudner</a:t>
            </a:r>
            <a:r>
              <a:rPr lang="de-DE"/>
              <a:t>, M. (2018). </a:t>
            </a:r>
            <a:r>
              <a:rPr lang="de-DE" err="1"/>
              <a:t>Defining</a:t>
            </a:r>
            <a:r>
              <a:rPr lang="de-DE"/>
              <a:t> </a:t>
            </a:r>
            <a:r>
              <a:rPr lang="de-DE" err="1"/>
              <a:t>functional</a:t>
            </a:r>
            <a:r>
              <a:rPr lang="de-DE"/>
              <a:t> </a:t>
            </a:r>
            <a:r>
              <a:rPr lang="de-DE" err="1"/>
              <a:t>roles</a:t>
            </a:r>
            <a:r>
              <a:rPr lang="de-DE"/>
              <a:t> </a:t>
            </a:r>
            <a:r>
              <a:rPr lang="de-DE" err="1"/>
              <a:t>for</a:t>
            </a:r>
            <a:r>
              <a:rPr lang="de-DE"/>
              <a:t> </a:t>
            </a:r>
            <a:r>
              <a:rPr lang="de-DE" err="1"/>
              <a:t>research</a:t>
            </a:r>
            <a:r>
              <a:rPr lang="de-DE"/>
              <a:t> </a:t>
            </a:r>
            <a:r>
              <a:rPr lang="de-DE" err="1"/>
              <a:t>institutions</a:t>
            </a:r>
            <a:r>
              <a:rPr lang="de-DE"/>
              <a:t> in </a:t>
            </a:r>
            <a:r>
              <a:rPr lang="de-DE" err="1"/>
              <a:t>helix</a:t>
            </a:r>
            <a:r>
              <a:rPr lang="de-DE"/>
              <a:t> </a:t>
            </a:r>
            <a:r>
              <a:rPr lang="de-DE" err="1"/>
              <a:t>innovation</a:t>
            </a:r>
            <a:r>
              <a:rPr lang="de-DE"/>
              <a:t> </a:t>
            </a:r>
            <a:r>
              <a:rPr lang="de-DE" err="1"/>
              <a:t>networks</a:t>
            </a:r>
            <a:r>
              <a:rPr lang="de-DE"/>
              <a:t>. Journal </a:t>
            </a:r>
            <a:r>
              <a:rPr lang="de-DE" err="1"/>
              <a:t>of</a:t>
            </a:r>
            <a:r>
              <a:rPr lang="de-DE"/>
              <a:t> Technology Management &amp; Innovation, 13(4), 47-53. </a:t>
            </a:r>
            <a:r>
              <a:rPr lang="de-DE">
                <a:hlinkClick r:id="rId3"/>
              </a:rPr>
              <a:t>https://doi.org/10.4067/S0718-27242018000400047</a:t>
            </a:r>
            <a:endParaRPr lang="de-DE"/>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37257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b="1"/>
              <a:t>Arten der Innovation </a:t>
            </a:r>
          </a:p>
          <a:p>
            <a:endParaRPr lang="de-DE" b="1"/>
          </a:p>
          <a:p>
            <a:r>
              <a:rPr lang="de-DE" sz="1200" b="1" i="0" u="none" strike="noStrike" cap="none">
                <a:solidFill>
                  <a:schemeClr val="dk1"/>
                </a:solidFill>
                <a:effectLst/>
                <a:latin typeface="Calibri"/>
                <a:ea typeface="Calibri"/>
                <a:cs typeface="Calibri"/>
              </a:rPr>
              <a:t>Die drei Innovationstypen:</a:t>
            </a:r>
          </a:p>
          <a:p>
            <a:endParaRPr lang="de-DE" sz="1200" b="0" i="0" u="none" strike="noStrike" cap="none">
              <a:solidFill>
                <a:schemeClr val="dk1"/>
              </a:solidFill>
              <a:effectLst/>
              <a:latin typeface="Calibri"/>
              <a:ea typeface="Calibri"/>
              <a:cs typeface="Calibri"/>
            </a:endParaRPr>
          </a:p>
          <a:p>
            <a:r>
              <a:rPr lang="de-DE" sz="1200" b="1" i="0" u="none" strike="noStrike" cap="none">
                <a:solidFill>
                  <a:schemeClr val="dk1"/>
                </a:solidFill>
                <a:effectLst/>
                <a:latin typeface="Calibri"/>
                <a:ea typeface="Calibri"/>
                <a:cs typeface="Calibri"/>
              </a:rPr>
              <a:t>1. Inkrementelle Innovation:</a:t>
            </a:r>
            <a:endParaRPr lang="de-DE" sz="1200" b="0" i="0" u="none" strike="noStrike" cap="none">
              <a:solidFill>
                <a:schemeClr val="dk1"/>
              </a:solidFill>
              <a:effectLst/>
              <a:latin typeface="Calibri"/>
              <a:ea typeface="Calibri"/>
              <a:cs typeface="Calibri"/>
            </a:endParaRPr>
          </a:p>
          <a:p>
            <a:r>
              <a:rPr lang="de-DE" sz="1200" b="0" i="0" u="none" strike="noStrike" cap="none">
                <a:solidFill>
                  <a:schemeClr val="dk1"/>
                </a:solidFill>
                <a:effectLst/>
                <a:latin typeface="Calibri"/>
                <a:ea typeface="Calibri"/>
                <a:cs typeface="Calibri"/>
              </a:rPr>
              <a:t>Das ist die häufigste Form - kontinuierliche Verbesserungen an bestehenden Produkten, Prozessen oder Dienstleistungen. Beispiele: Ihr Auto wird jedes Jahr ein bisschen sparsamer, Ihr Smartphone bekommt eine etwas bessere Kamera.</a:t>
            </a:r>
          </a:p>
          <a:p>
            <a:r>
              <a:rPr lang="de-DE" sz="1200" b="0" i="0" u="none" strike="noStrike" cap="none">
                <a:solidFill>
                  <a:schemeClr val="dk1"/>
                </a:solidFill>
                <a:effectLst/>
                <a:latin typeface="Calibri"/>
                <a:ea typeface="Calibri"/>
                <a:cs typeface="Calibri"/>
              </a:rPr>
              <a:t>Inkrementelle Innovation ist wichtig für kontinuierlichen Fortschritt, aber sie verändert nicht grundsätzlich das Spiel.</a:t>
            </a:r>
          </a:p>
          <a:p>
            <a:endParaRPr lang="de-DE" sz="1200" b="0" i="0" u="none" strike="noStrike" cap="none">
              <a:solidFill>
                <a:schemeClr val="dk1"/>
              </a:solidFill>
              <a:effectLst/>
              <a:latin typeface="Calibri"/>
              <a:ea typeface="Calibri"/>
              <a:cs typeface="Calibri"/>
            </a:endParaRPr>
          </a:p>
          <a:p>
            <a:r>
              <a:rPr lang="de-DE" sz="1200" b="1" i="0" u="none" strike="noStrike" cap="none">
                <a:solidFill>
                  <a:schemeClr val="dk1"/>
                </a:solidFill>
                <a:effectLst/>
                <a:latin typeface="Calibri"/>
                <a:ea typeface="Calibri"/>
                <a:cs typeface="Calibri"/>
              </a:rPr>
              <a:t>2. Radikale Innovation (Disruption):</a:t>
            </a:r>
            <a:endParaRPr lang="de-DE" sz="1200" b="0" i="0" u="none" strike="noStrike" cap="none">
              <a:solidFill>
                <a:schemeClr val="dk1"/>
              </a:solidFill>
              <a:effectLst/>
              <a:latin typeface="Calibri"/>
              <a:ea typeface="Calibri"/>
              <a:cs typeface="Calibri"/>
            </a:endParaRPr>
          </a:p>
          <a:p>
            <a:r>
              <a:rPr lang="de-DE" sz="1200" b="0" i="0" u="none" strike="noStrike" cap="none">
                <a:solidFill>
                  <a:schemeClr val="dk1"/>
                </a:solidFill>
                <a:effectLst/>
                <a:latin typeface="Calibri"/>
                <a:ea typeface="Calibri"/>
                <a:cs typeface="Calibri"/>
              </a:rPr>
              <a:t>Hier wird etwas völlig Neues geschaffen, das bestehende Lösungen verdrängt oder ganze Märkte umkrempelt. Beispiele: Das iPhone hat den Handymarkt revolutioniert. Netflix hat die Videotheken verdrängt. Tesla fordert die gesamte Automobilindustrie heraus. Radikale Innovationen sind selten, haben aber enormen Impact. Sie erfordern Mut und oft langfristige Investitionen.</a:t>
            </a:r>
          </a:p>
          <a:p>
            <a:endParaRPr lang="de-DE" sz="1200" b="0" i="0" u="none" strike="noStrike" cap="none">
              <a:solidFill>
                <a:schemeClr val="dk1"/>
              </a:solidFill>
              <a:effectLst/>
              <a:latin typeface="Calibri"/>
              <a:ea typeface="Calibri"/>
              <a:cs typeface="Calibri"/>
            </a:endParaRPr>
          </a:p>
          <a:p>
            <a:r>
              <a:rPr lang="de-DE" sz="1200" b="1" i="0" u="none" strike="noStrike" cap="none">
                <a:solidFill>
                  <a:schemeClr val="dk1"/>
                </a:solidFill>
                <a:effectLst/>
                <a:latin typeface="Calibri"/>
                <a:ea typeface="Calibri"/>
                <a:cs typeface="Calibri"/>
              </a:rPr>
              <a:t>3. Exponentielle Innovation:</a:t>
            </a:r>
            <a:endParaRPr lang="de-DE" sz="1200" b="0" i="0" u="none" strike="noStrike" cap="none">
              <a:solidFill>
                <a:schemeClr val="dk1"/>
              </a:solidFill>
              <a:effectLst/>
              <a:latin typeface="Calibri"/>
              <a:ea typeface="Calibri"/>
              <a:cs typeface="Calibri"/>
            </a:endParaRPr>
          </a:p>
          <a:p>
            <a:r>
              <a:rPr lang="de-DE" sz="1200" b="0" i="0" u="none" strike="noStrike" cap="none">
                <a:solidFill>
                  <a:schemeClr val="dk1"/>
                </a:solidFill>
                <a:effectLst/>
                <a:latin typeface="Calibri"/>
                <a:ea typeface="Calibri"/>
                <a:cs typeface="Calibri"/>
              </a:rPr>
              <a:t>Das ist die neueste Kategorie - Innovationen, die nicht linear wachsen, sondern exponentiell. Sie nutzen digitale Technologien, die sich selbst verstärken und skalieren. Beispiele: Künstliche Intelligenz, Plattformökonomien, Biotechnologie.</a:t>
            </a:r>
          </a:p>
          <a:p>
            <a:endParaRPr lang="de-DE" sz="1200" b="0" i="0" u="none" strike="noStrike" cap="none">
              <a:solidFill>
                <a:schemeClr val="dk1"/>
              </a:solidFill>
              <a:effectLst/>
              <a:latin typeface="Calibri"/>
              <a:ea typeface="Calibri"/>
              <a:cs typeface="Calibri"/>
            </a:endParaRPr>
          </a:p>
          <a:p>
            <a:r>
              <a:rPr lang="de-DE" sz="1200" b="1" i="0" u="none" strike="noStrike" cap="none">
                <a:solidFill>
                  <a:schemeClr val="dk1"/>
                </a:solidFill>
                <a:effectLst/>
                <a:latin typeface="Calibri"/>
                <a:ea typeface="Calibri"/>
                <a:cs typeface="Calibri"/>
              </a:rPr>
              <a:t>Welcher Typ passt zu Ihnen?</a:t>
            </a:r>
            <a:endParaRPr lang="de-DE" sz="1200" b="0" i="0" u="none" strike="noStrike" cap="none">
              <a:solidFill>
                <a:schemeClr val="dk1"/>
              </a:solidFill>
              <a:effectLst/>
              <a:latin typeface="Calibri"/>
              <a:ea typeface="Calibri"/>
              <a:cs typeface="Calibri"/>
            </a:endParaRPr>
          </a:p>
          <a:p>
            <a:r>
              <a:rPr lang="de-DE" sz="1200" b="0" i="0" u="none" strike="noStrike" cap="none">
                <a:solidFill>
                  <a:schemeClr val="dk1"/>
                </a:solidFill>
                <a:effectLst/>
                <a:latin typeface="Calibri"/>
                <a:ea typeface="Calibri"/>
                <a:cs typeface="Calibri"/>
              </a:rPr>
              <a:t>Für die meisten KMUs ist eine Mischung sinnvoll: Basis ist inkrementelle Innovation im Tagesgeschäft. Gleichzeitig sollten Sie aber auch radikale oder exponentielle Chancen im Blick haben, um nicht von Wettbewerbern überholt zu werden.</a:t>
            </a:r>
            <a:br>
              <a:rPr lang="de-DE"/>
            </a:br>
            <a:br>
              <a:rPr lang="de-DE"/>
            </a:br>
            <a:endParaRPr lang="de-DE"/>
          </a:p>
          <a:p>
            <a:endParaRPr lang="de-DE"/>
          </a:p>
          <a:p>
            <a:pPr marL="0" lvl="0" indent="0" algn="l" rtl="0">
              <a:spcBef>
                <a:spcPts val="0"/>
              </a:spcBef>
              <a:spcAft>
                <a:spcPts val="0"/>
              </a:spcAft>
              <a:buNone/>
            </a:pPr>
            <a:r>
              <a:rPr lang="de-DE" u="sng"/>
              <a:t>Bildquellen</a:t>
            </a:r>
          </a:p>
          <a:p>
            <a:pPr marL="0" lvl="0" indent="0" algn="l" rtl="0">
              <a:spcBef>
                <a:spcPts val="0"/>
              </a:spcBef>
              <a:spcAft>
                <a:spcPts val="0"/>
              </a:spcAft>
              <a:buNone/>
            </a:pPr>
            <a:r>
              <a:rPr lang="de-DE"/>
              <a:t>Foto: </a:t>
            </a:r>
            <a:r>
              <a:rPr lang="de-DE" err="1"/>
              <a:t>Unsplash</a:t>
            </a:r>
          </a:p>
          <a:p>
            <a:pPr marL="0" indent="0"/>
            <a:endParaRPr lang="de-DE"/>
          </a:p>
          <a:p>
            <a:pPr marL="0" indent="0"/>
            <a:r>
              <a:rPr lang="de-DE" u="sng"/>
              <a:t>Zitat</a:t>
            </a:r>
          </a:p>
          <a:p>
            <a:pPr marL="0" indent="0"/>
            <a:r>
              <a:rPr lang="de-DE">
                <a:hlinkClick r:id="rId3"/>
              </a:rPr>
              <a:t>https://www.blick-aktuell.de/Berichte/Die-Weiterentwicklung-der-Kerze-haette-nie-zur-Erfindung-der-Gluehbirne-gefuehrt-303730.html</a:t>
            </a:r>
            <a:r>
              <a:rPr lang="de-DE"/>
              <a:t>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4938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90000"/>
              </a:lnSpc>
              <a:spcBef>
                <a:spcPct val="0"/>
              </a:spcBef>
            </a:pPr>
            <a:r>
              <a:rPr lang="de-DE" b="1" err="1">
                <a:solidFill>
                  <a:srgbClr val="3B3B3B"/>
                </a:solidFill>
              </a:rPr>
              <a:t>Exponentialität</a:t>
            </a:r>
            <a:r>
              <a:rPr lang="de-DE" b="1">
                <a:solidFill>
                  <a:srgbClr val="3B3B3B"/>
                </a:solidFill>
              </a:rPr>
              <a:t> vs. Linearität </a:t>
            </a:r>
            <a:endParaRPr lang="en-US"/>
          </a:p>
          <a:p>
            <a:endParaRPr lang="de-DE"/>
          </a:p>
          <a:p>
            <a:r>
              <a:rPr lang="de-DE"/>
              <a:t>Dieses Modell stammt von </a:t>
            </a:r>
            <a:r>
              <a:rPr lang="de-DE" b="1"/>
              <a:t>Uve Samuels, CEO </a:t>
            </a:r>
            <a:r>
              <a:rPr lang="de-DE"/>
              <a:t>des </a:t>
            </a:r>
            <a:r>
              <a:rPr lang="de-DE" b="1"/>
              <a:t>EXPONENTIAL INNOVATION INSTITUTE </a:t>
            </a:r>
            <a:r>
              <a:rPr lang="de-DE"/>
              <a:t>und Autor des </a:t>
            </a:r>
            <a:r>
              <a:rPr lang="de-DE" b="1"/>
              <a:t>Buches „Exponentielle Innovation“.</a:t>
            </a:r>
            <a:endParaRPr lang="de-DE"/>
          </a:p>
          <a:p>
            <a:r>
              <a:rPr lang="de-DE"/>
              <a:t>Seine Thesen und Modelle, wie die Gegenüberstellung von linearer und exponentieller Entwicklung, sind auf seiner Homepage (</a:t>
            </a:r>
            <a:r>
              <a:rPr lang="de-DE">
                <a:hlinkClick r:id="rId3"/>
              </a:rPr>
              <a:t>https://www.exii.eu/institute</a:t>
            </a:r>
            <a:r>
              <a:rPr lang="de-DE"/>
              <a:t>) und seinen weiteren Veröffentlichungen ausführlich dargestellt.</a:t>
            </a:r>
          </a:p>
          <a:p>
            <a:endParaRPr lang="de-DE"/>
          </a:p>
          <a:p>
            <a:r>
              <a:rPr lang="de-DE"/>
              <a:t>Weiterführende Literatur: </a:t>
            </a:r>
          </a:p>
          <a:p>
            <a:r>
              <a:rPr lang="de-DE"/>
              <a:t>Samuels, U. (2019). </a:t>
            </a:r>
            <a:r>
              <a:rPr lang="de-DE" i="1"/>
              <a:t>Exponentielle Innovation: Wie Wissenschaft und Wirtschaft gemeinsam das Wachstum von Europa und Deutschland durch Digitalisierung gestalten können</a:t>
            </a:r>
            <a:r>
              <a:rPr lang="de-DE"/>
              <a:t> (3. Aufl.). Springer Gabler.</a:t>
            </a:r>
          </a:p>
          <a:p>
            <a:r>
              <a:rPr lang="de-DE"/>
              <a:t> </a:t>
            </a:r>
          </a:p>
          <a:p>
            <a:r>
              <a:rPr lang="de-DE"/>
              <a:t>Samuels, U. (2023). </a:t>
            </a:r>
            <a:r>
              <a:rPr lang="de-DE" i="1"/>
              <a:t>Exponentielle Innovation Playbook: Frameworks für die digitale Transformation und die Entwicklung skalierbarer Start-ups</a:t>
            </a:r>
            <a:r>
              <a:rPr lang="de-DE"/>
              <a:t>. Books on Demand.</a:t>
            </a:r>
          </a:p>
          <a:p>
            <a:endParaRPr lang="de-DE"/>
          </a:p>
          <a:p>
            <a:endParaRPr lang="de-DE"/>
          </a:p>
          <a:p>
            <a:r>
              <a:rPr lang="de-DE" b="1"/>
              <a:t>Europas Innovationskrise &amp; exponentielles Denken</a:t>
            </a:r>
          </a:p>
          <a:p>
            <a:endParaRPr lang="de-DE"/>
          </a:p>
          <a:p>
            <a:r>
              <a:rPr lang="de-DE" b="1"/>
              <a:t>Aktuelle Lage:</a:t>
            </a:r>
            <a:endParaRPr lang="de-DE"/>
          </a:p>
          <a:p>
            <a:r>
              <a:rPr lang="de-DE"/>
              <a:t>Europa/Deutschland hinkt bei disruptiven Technologien (z. B. KI) hinterher.</a:t>
            </a:r>
          </a:p>
          <a:p>
            <a:r>
              <a:rPr lang="de-DE"/>
              <a:t>Zu wenig Zusammenarbeit zwischen Wissenschaft und Industrie (vs. USA).</a:t>
            </a:r>
          </a:p>
          <a:p>
            <a:r>
              <a:rPr lang="de-DE"/>
              <a:t>Lineare Innovation (z. B. </a:t>
            </a:r>
            <a:r>
              <a:rPr lang="de-DE" err="1"/>
              <a:t>Verbrennermotor</a:t>
            </a:r>
            <a:r>
              <a:rPr lang="de-DE"/>
              <a:t>-Optimierung) dominiert, exponentielle Geschäftsmodelle (digitale Plattformen) revolutionieren Märkte.</a:t>
            </a:r>
          </a:p>
          <a:p>
            <a:endParaRPr lang="de-DE"/>
          </a:p>
          <a:p>
            <a:r>
              <a:rPr lang="de-DE" b="1"/>
              <a:t>Exponentiell vs. Linear:</a:t>
            </a:r>
            <a:endParaRPr lang="de-DE"/>
          </a:p>
          <a:p>
            <a:r>
              <a:rPr lang="de-DE" b="1"/>
              <a:t>Linear:</a:t>
            </a:r>
            <a:r>
              <a:rPr lang="de-DE"/>
              <a:t> Langsame, planbare Verbesserungen (Schallplatte → CD).</a:t>
            </a:r>
          </a:p>
          <a:p>
            <a:r>
              <a:rPr lang="de-DE" b="1"/>
              <a:t>Exponentiell:</a:t>
            </a:r>
            <a:r>
              <a:rPr lang="de-DE"/>
              <a:t> Schnelles, unvorhersehbares Wachstum (MP3/Streaming → physische Tonträger überflüssig).</a:t>
            </a:r>
          </a:p>
          <a:p>
            <a:r>
              <a:rPr lang="de-DE" b="1"/>
              <a:t>Problem:</a:t>
            </a:r>
            <a:r>
              <a:rPr lang="de-DE"/>
              <a:t> Menschen denken linear, unterschätzen exponentielle Trends.</a:t>
            </a:r>
          </a:p>
          <a:p>
            <a:endParaRPr lang="de-DE"/>
          </a:p>
          <a:p>
            <a:r>
              <a:rPr lang="de-DE" b="1"/>
              <a:t>Herausforderungen für Deutschland:</a:t>
            </a:r>
            <a:endParaRPr lang="de-DE"/>
          </a:p>
          <a:p>
            <a:r>
              <a:rPr lang="de-DE"/>
              <a:t>Risikoaversion: Scheitern = Insolvenz, nicht Lernchance („Fail </a:t>
            </a:r>
            <a:r>
              <a:rPr lang="de-DE" err="1"/>
              <a:t>forward</a:t>
            </a:r>
            <a:r>
              <a:rPr lang="de-DE"/>
              <a:t>“).</a:t>
            </a:r>
          </a:p>
          <a:p>
            <a:r>
              <a:rPr lang="de-DE"/>
              <a:t>Silodenken: Fehlende interdisziplinäre Zusammenarbeit/agile Methoden.</a:t>
            </a:r>
          </a:p>
          <a:p>
            <a:r>
              <a:rPr lang="de-DE"/>
              <a:t>Bildungssystem: Hemmt innovatives Denken, fördert nicht Zukunftskompetenz.</a:t>
            </a:r>
          </a:p>
          <a:p>
            <a:r>
              <a:rPr lang="de-DE"/>
              <a:t>Abwanderung: Top-Talente gehen ins Silicon Valley/Asien.</a:t>
            </a:r>
          </a:p>
          <a:p>
            <a:endParaRPr lang="de-DE"/>
          </a:p>
          <a:p>
            <a:r>
              <a:rPr lang="de-DE" b="1"/>
              <a:t>Lösungsansätze:</a:t>
            </a:r>
            <a:endParaRPr lang="de-DE"/>
          </a:p>
          <a:p>
            <a:r>
              <a:rPr lang="de-DE"/>
              <a:t>Kulturwandel: „Trial &amp; Error“ und </a:t>
            </a:r>
            <a:r>
              <a:rPr lang="de-DE" err="1"/>
              <a:t>Prototyping</a:t>
            </a:r>
            <a:r>
              <a:rPr lang="de-DE"/>
              <a:t> etablieren.</a:t>
            </a:r>
          </a:p>
          <a:p>
            <a:r>
              <a:rPr lang="de-DE"/>
              <a:t>Zusammenarbeit: Wissenschaft und Wirtschaft enger verzahnen (wie USA).</a:t>
            </a:r>
          </a:p>
          <a:p>
            <a:r>
              <a:rPr lang="de-DE"/>
              <a:t>Visionen: Eigenständige Technologieführung (z. B. 6G/7G statt 5G-Kauf).</a:t>
            </a:r>
          </a:p>
          <a:p>
            <a:r>
              <a:rPr lang="de-DE"/>
              <a:t>Exponentielles Mindset: Disruptive Ansätze früh erkennen, Kompetenzen aufbauen.</a:t>
            </a:r>
          </a:p>
          <a:p>
            <a:endParaRPr lang="de-DE"/>
          </a:p>
          <a:p>
            <a:pPr marL="457200" marR="0" lvl="0" indent="-228600" algn="l" defTabSz="914400" eaLnBrk="1" fontAlgn="auto" latinLnBrk="0" hangingPunct="1">
              <a:lnSpc>
                <a:spcPct val="100000"/>
              </a:lnSpc>
              <a:spcBef>
                <a:spcPts val="0"/>
              </a:spcBef>
              <a:spcAft>
                <a:spcPts val="0"/>
              </a:spcAft>
              <a:buClr>
                <a:srgbClr val="000000"/>
              </a:buClr>
              <a:buSzPts val="1400"/>
              <a:buFont typeface="Arial"/>
              <a:buNone/>
              <a:tabLst/>
              <a:defRPr/>
            </a:pPr>
            <a:r>
              <a:rPr lang="de-DE" b="1">
                <a:effectLst/>
              </a:rPr>
              <a:t>Fazit:</a:t>
            </a:r>
            <a:r>
              <a:rPr lang="de-DE">
                <a:effectLst/>
              </a:rPr>
              <a:t> Lineares Planen macht anfällig für die Dynamik exponentieller Wettbewerber. Deutschland braucht mehr Mut, Risikobereitschaft und Innovationskultur – sonst droht der Anschlussverlust. Wissenschaft kann Trends früh erkennen und den Wandel aktiv mitgestalten.</a:t>
            </a:r>
          </a:p>
          <a:p>
            <a:pPr marL="457200" marR="0" lvl="0" indent="-228600" algn="l" defTabSz="914400" eaLnBrk="1" fontAlgn="auto" latinLnBrk="0" hangingPunct="1">
              <a:lnSpc>
                <a:spcPct val="100000"/>
              </a:lnSpc>
              <a:spcBef>
                <a:spcPts val="0"/>
              </a:spcBef>
              <a:spcAft>
                <a:spcPts val="0"/>
              </a:spcAft>
              <a:buClr>
                <a:srgbClr val="000000"/>
              </a:buClr>
              <a:buSzPts val="1400"/>
              <a:buFont typeface="Arial"/>
              <a:buNone/>
              <a:tabLst/>
              <a:defRPr/>
            </a:pPr>
            <a:endParaRPr lang="de-DE">
              <a:effectLst/>
            </a:endParaRPr>
          </a:p>
          <a:p>
            <a:pPr marL="457200" marR="0" lvl="0" indent="-228600" algn="l" defTabSz="914400" eaLnBrk="1" fontAlgn="auto" latinLnBrk="0" hangingPunct="1">
              <a:lnSpc>
                <a:spcPct val="100000"/>
              </a:lnSpc>
              <a:spcBef>
                <a:spcPts val="0"/>
              </a:spcBef>
              <a:spcAft>
                <a:spcPts val="0"/>
              </a:spcAft>
              <a:buClr>
                <a:srgbClr val="000000"/>
              </a:buClr>
              <a:buSzPts val="1400"/>
              <a:buFont typeface="Arial"/>
              <a:buNone/>
              <a:tabLst/>
              <a:defRPr/>
            </a:pPr>
            <a:endParaRPr lang="de-DE">
              <a:effectLst/>
            </a:endParaRPr>
          </a:p>
          <a:p>
            <a:pPr marL="457200" marR="0" lvl="0" indent="-228600" algn="l" defTabSz="914400" eaLnBrk="1" fontAlgn="auto" latinLnBrk="0" hangingPunct="1">
              <a:lnSpc>
                <a:spcPct val="100000"/>
              </a:lnSpc>
              <a:spcBef>
                <a:spcPts val="0"/>
              </a:spcBef>
              <a:spcAft>
                <a:spcPts val="0"/>
              </a:spcAft>
              <a:buClr>
                <a:srgbClr val="000000"/>
              </a:buClr>
              <a:buSzPts val="1400"/>
              <a:buFont typeface="Arial"/>
              <a:buNone/>
              <a:tabLst/>
              <a:defRPr/>
            </a:pPr>
            <a:endParaRPr lang="de-DE">
              <a:effectLst/>
            </a:endParaRPr>
          </a:p>
          <a:p>
            <a:pPr marL="457200" marR="0" lvl="0" indent="-228600" algn="l" defTabSz="914400" eaLnBrk="1" fontAlgn="auto" latinLnBrk="0" hangingPunct="1">
              <a:lnSpc>
                <a:spcPct val="100000"/>
              </a:lnSpc>
              <a:spcBef>
                <a:spcPts val="0"/>
              </a:spcBef>
              <a:spcAft>
                <a:spcPts val="0"/>
              </a:spcAft>
              <a:buClr>
                <a:srgbClr val="000000"/>
              </a:buClr>
              <a:buSzPts val="1400"/>
              <a:buFont typeface="Arial"/>
              <a:buNone/>
              <a:tabLst/>
              <a:defRPr/>
            </a:pPr>
            <a:endParaRPr lang="de-DE">
              <a:effectLst/>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61608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Absorptive </a:t>
            </a:r>
            <a:r>
              <a:rPr lang="de-DE" b="1" err="1"/>
              <a:t>Capacity</a:t>
            </a:r>
            <a:r>
              <a:rPr lang="de-DE" b="1"/>
              <a:t> </a:t>
            </a:r>
          </a:p>
          <a:p>
            <a:endParaRPr lang="de-DE" b="1"/>
          </a:p>
          <a:p>
            <a:r>
              <a:rPr lang="de-DE" b="1"/>
              <a:t>Einführung: </a:t>
            </a:r>
            <a:endParaRPr lang="de-DE"/>
          </a:p>
          <a:p>
            <a:r>
              <a:rPr lang="de-DE"/>
              <a:t>Absorptionsfähigkeit ist der Schlüssel, um externes Wissen erfolgreich in Innovation umzuwandeln – besonders für KMU und Innovationskooperationen.</a:t>
            </a:r>
            <a:r>
              <a:rPr lang="de-DE">
                <a:solidFill>
                  <a:schemeClr val="tx1"/>
                </a:solidFill>
              </a:rPr>
              <a:t> Bezug auf den Artikel </a:t>
            </a:r>
            <a:r>
              <a:rPr lang="de-DE" sz="1200">
                <a:solidFill>
                  <a:schemeClr val="tx1"/>
                </a:solidFill>
              </a:rPr>
              <a:t>„Absorptive </a:t>
            </a:r>
            <a:r>
              <a:rPr lang="de-DE" sz="1200" err="1">
                <a:solidFill>
                  <a:schemeClr val="tx1"/>
                </a:solidFill>
              </a:rPr>
              <a:t>capacity</a:t>
            </a:r>
            <a:r>
              <a:rPr lang="de-DE" sz="1200">
                <a:solidFill>
                  <a:schemeClr val="tx1"/>
                </a:solidFill>
              </a:rPr>
              <a:t>: A </a:t>
            </a:r>
            <a:r>
              <a:rPr lang="de-DE" sz="1200" err="1">
                <a:solidFill>
                  <a:schemeClr val="tx1"/>
                </a:solidFill>
              </a:rPr>
              <a:t>new</a:t>
            </a:r>
            <a:r>
              <a:rPr lang="de-DE" sz="1200">
                <a:solidFill>
                  <a:schemeClr val="tx1"/>
                </a:solidFill>
              </a:rPr>
              <a:t> </a:t>
            </a:r>
            <a:r>
              <a:rPr lang="de-DE" sz="1200" err="1">
                <a:solidFill>
                  <a:schemeClr val="tx1"/>
                </a:solidFill>
              </a:rPr>
              <a:t>perspective</a:t>
            </a:r>
            <a:r>
              <a:rPr lang="de-DE" sz="1200">
                <a:solidFill>
                  <a:schemeClr val="tx1"/>
                </a:solidFill>
              </a:rPr>
              <a:t> on </a:t>
            </a:r>
            <a:r>
              <a:rPr lang="de-DE" sz="1200" err="1">
                <a:solidFill>
                  <a:schemeClr val="tx1"/>
                </a:solidFill>
              </a:rPr>
              <a:t>learning</a:t>
            </a:r>
            <a:r>
              <a:rPr lang="de-DE" sz="1200">
                <a:solidFill>
                  <a:schemeClr val="tx1"/>
                </a:solidFill>
              </a:rPr>
              <a:t> and </a:t>
            </a:r>
            <a:r>
              <a:rPr lang="de-DE" sz="1200" err="1">
                <a:solidFill>
                  <a:schemeClr val="tx1"/>
                </a:solidFill>
              </a:rPr>
              <a:t>innovation</a:t>
            </a:r>
            <a:r>
              <a:rPr lang="de-DE" sz="1200">
                <a:solidFill>
                  <a:schemeClr val="tx1"/>
                </a:solidFill>
              </a:rPr>
              <a:t>“ von Cohen &amp; </a:t>
            </a:r>
            <a:r>
              <a:rPr lang="de-DE" sz="1200" err="1">
                <a:solidFill>
                  <a:schemeClr val="tx1"/>
                </a:solidFill>
              </a:rPr>
              <a:t>Levinthal</a:t>
            </a:r>
            <a:r>
              <a:rPr lang="de-DE" sz="1200">
                <a:solidFill>
                  <a:schemeClr val="tx1"/>
                </a:solidFill>
              </a:rPr>
              <a:t> aus dem Jahr 1990, der immer noch aktuell ist. </a:t>
            </a:r>
            <a:endParaRPr lang="de-DE">
              <a:solidFill>
                <a:schemeClr val="tx1"/>
              </a:solidFill>
            </a:endParaRPr>
          </a:p>
          <a:p>
            <a:endParaRPr lang="de-DE">
              <a:solidFill>
                <a:srgbClr val="000000"/>
              </a:solidFill>
            </a:endParaRPr>
          </a:p>
          <a:p>
            <a:r>
              <a:rPr lang="de-DE" b="1"/>
              <a:t>1. Definition &amp; Bedeutung</a:t>
            </a:r>
            <a:endParaRPr lang="de-DE"/>
          </a:p>
          <a:p>
            <a:r>
              <a:rPr lang="de-DE"/>
              <a:t>Fähigkeit, externes Wissen zu </a:t>
            </a:r>
            <a:r>
              <a:rPr lang="de-DE" b="1"/>
              <a:t>identifizieren, integrieren und kommerzialisieren</a:t>
            </a:r>
            <a:r>
              <a:rPr lang="de-DE"/>
              <a:t>.</a:t>
            </a:r>
          </a:p>
          <a:p>
            <a:r>
              <a:rPr lang="de-DE" b="1"/>
              <a:t>Wettbewerbsvorteil:</a:t>
            </a:r>
            <a:r>
              <a:rPr lang="de-DE"/>
              <a:t> Entscheidend für Innovationskooperationen und langfristigen Erfolg.</a:t>
            </a:r>
          </a:p>
          <a:p>
            <a:r>
              <a:rPr lang="de-DE" b="1"/>
              <a:t>Wissenschaft als Partner:</a:t>
            </a:r>
            <a:r>
              <a:rPr lang="de-DE"/>
              <a:t> Liefert Wissen, das Unternehmen direkt nutzen können.</a:t>
            </a:r>
          </a:p>
          <a:p>
            <a:endParaRPr lang="de-DE"/>
          </a:p>
          <a:p>
            <a:r>
              <a:rPr lang="de-DE" b="1"/>
              <a:t>2. Transfer aus Unternehmersicht</a:t>
            </a:r>
            <a:endParaRPr lang="de-DE"/>
          </a:p>
          <a:p>
            <a:r>
              <a:rPr lang="de-DE" b="1"/>
              <a:t>Mehr als Weiterbildung:</a:t>
            </a:r>
            <a:r>
              <a:rPr lang="de-DE"/>
              <a:t> Absorptionsfähigkeit (A.C.) macht Kooperationen effektiv.</a:t>
            </a:r>
          </a:p>
          <a:p>
            <a:r>
              <a:rPr lang="de-DE" b="1"/>
              <a:t>Transferprozess:</a:t>
            </a:r>
            <a:r>
              <a:rPr lang="de-DE"/>
              <a:t> Wie Forschungsergebnisse in Unternehmen ankommen und wirken.</a:t>
            </a:r>
          </a:p>
          <a:p>
            <a:r>
              <a:rPr lang="de-DE" b="1"/>
              <a:t>Neue Rollen:</a:t>
            </a:r>
            <a:r>
              <a:rPr lang="de-DE"/>
              <a:t> Wissenschaftler</a:t>
            </a:r>
            <a:r>
              <a:rPr lang="de-DE" i="1"/>
              <a:t>innen als „Scientific Trainer“ oder Berater</a:t>
            </a:r>
            <a:r>
              <a:rPr lang="de-DE"/>
              <a:t>innen für KMU.</a:t>
            </a:r>
          </a:p>
          <a:p>
            <a:endParaRPr lang="de-DE"/>
          </a:p>
          <a:p>
            <a:r>
              <a:rPr lang="de-DE" b="1"/>
              <a:t>3. Herausforderungen &amp; Chancen</a:t>
            </a:r>
            <a:endParaRPr lang="de-DE"/>
          </a:p>
          <a:p>
            <a:r>
              <a:rPr lang="de-DE" b="1"/>
              <a:t>KMU:</a:t>
            </a:r>
            <a:r>
              <a:rPr lang="de-DE"/>
              <a:t> Oft keine F&amp;E-Abteilung – Wissenstransfer erfolgt über Geschäftsführung/Personal.</a:t>
            </a:r>
          </a:p>
          <a:p>
            <a:r>
              <a:rPr lang="de-DE" b="1"/>
              <a:t>Geschäftsmodell:</a:t>
            </a:r>
            <a:r>
              <a:rPr lang="de-DE"/>
              <a:t> Forschungstransfer als Beratungsleistung für Unternehmen.</a:t>
            </a:r>
          </a:p>
          <a:p>
            <a:endParaRPr lang="de-DE"/>
          </a:p>
          <a:p>
            <a:r>
              <a:rPr lang="de-DE" b="1"/>
              <a:t>4. Praktische Umsetzung</a:t>
            </a:r>
            <a:endParaRPr lang="de-DE"/>
          </a:p>
          <a:p>
            <a:r>
              <a:rPr lang="de-DE" b="1"/>
              <a:t>Phasen:</a:t>
            </a:r>
            <a:r>
              <a:rPr lang="de-DE"/>
              <a:t> Wissen identifizieren → integrieren → kommerzialisieren.</a:t>
            </a:r>
          </a:p>
          <a:p>
            <a:r>
              <a:rPr lang="de-DE" b="1"/>
              <a:t>Management-Tipps:</a:t>
            </a:r>
            <a:r>
              <a:rPr lang="de-DE"/>
              <a:t> Weiterbildung, offene Kultur, Vernetzung, externe Partnerschaften.</a:t>
            </a:r>
          </a:p>
          <a:p>
            <a:endParaRPr lang="de-DE"/>
          </a:p>
          <a:p>
            <a:r>
              <a:rPr lang="de-DE" b="1"/>
              <a:t>5. Fazit</a:t>
            </a:r>
            <a:r>
              <a:rPr lang="de-DE"/>
              <a:t> Absorptionsfähigkeit stärken = Innovationskraft steigern. Wissenschaft kann als Multiplikator wirken – besonders für KMU ohne eigene F&amp;E.</a:t>
            </a:r>
          </a:p>
          <a:p>
            <a:pPr>
              <a:defRPr/>
            </a:pPr>
            <a:endParaRPr lang="de-DE"/>
          </a:p>
          <a:p>
            <a:pPr>
              <a:defRPr/>
            </a:pPr>
            <a:r>
              <a:rPr lang="de-DE" b="1"/>
              <a:t>Überleitung: </a:t>
            </a:r>
            <a:r>
              <a:rPr lang="de-DE"/>
              <a:t>Absorptionsfähigkeit braucht externes Wissen – doch wie fließt es von der Wissenschaft in die Wirtschaft? Sind beide Welten getrennt oder Partner? </a:t>
            </a:r>
          </a:p>
          <a:p>
            <a:pPr>
              <a:defRPr/>
            </a:pPr>
            <a:endParaRPr lang="en-US"/>
          </a:p>
          <a:p>
            <a:pPr>
              <a:defRPr/>
            </a:pPr>
            <a:r>
              <a:rPr lang="en-US"/>
              <a:t>Cohen, W. M., &amp; Levinthal, D. A. (1990). Absorptive capacity: A new perspective on learning and innovation. </a:t>
            </a:r>
            <a:r>
              <a:rPr lang="en-US" i="1"/>
              <a:t>Administrative Science Quarterly, 35</a:t>
            </a:r>
            <a:r>
              <a:rPr lang="en-US"/>
              <a:t>(1), 128–152. </a:t>
            </a:r>
            <a:r>
              <a:rPr lang="en-US">
                <a:hlinkClick r:id="rId3"/>
              </a:rPr>
              <a:t>https://doi.org/10.2307/2393553</a:t>
            </a:r>
            <a:endParaRPr lang="de-DE"/>
          </a:p>
          <a:p>
            <a:pPr>
              <a:defRPr/>
            </a:pPr>
            <a:endParaRPr lang="en-US"/>
          </a:p>
          <a:p>
            <a:pPr>
              <a:defRPr/>
            </a:pPr>
            <a:endParaRPr lang="en-US"/>
          </a:p>
          <a:p>
            <a:endParaRPr lang="de-DE"/>
          </a:p>
          <a:p>
            <a:pPr marL="0" lvl="0" indent="0" algn="l" rtl="0">
              <a:spcBef>
                <a:spcPts val="0"/>
              </a:spcBef>
              <a:spcAft>
                <a:spcPts val="0"/>
              </a:spcAft>
              <a:buNone/>
            </a:pPr>
            <a:r>
              <a:rPr lang="de-DE" u="sng"/>
              <a:t>Bildquellen</a:t>
            </a:r>
          </a:p>
          <a:p>
            <a:pPr marL="0" lvl="0" indent="0" algn="l" rtl="0">
              <a:spcBef>
                <a:spcPts val="0"/>
              </a:spcBef>
              <a:spcAft>
                <a:spcPts val="0"/>
              </a:spcAft>
              <a:buNone/>
            </a:pPr>
            <a:r>
              <a:rPr lang="de-DE"/>
              <a:t>Foto: </a:t>
            </a:r>
            <a:r>
              <a:rPr lang="de-DE" err="1"/>
              <a:t>Unsplash</a:t>
            </a:r>
            <a:endParaRPr lang="de-DE"/>
          </a:p>
          <a:p>
            <a:pPr>
              <a:defRPr/>
            </a:pPr>
            <a:endParaRPr lang="en-US"/>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25615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WISSENSCHAFT UND WIRTSCHAFT – WIRKLICH ZWEI WELTEN?</a:t>
            </a:r>
          </a:p>
          <a:p>
            <a:endParaRPr lang="de-DE"/>
          </a:p>
          <a:p>
            <a:r>
              <a:rPr lang="de-DE" b="1"/>
              <a:t>Einleitung</a:t>
            </a:r>
            <a:endParaRPr lang="de-DE"/>
          </a:p>
          <a:p>
            <a:r>
              <a:rPr lang="de-DE"/>
              <a:t>Auf den ersten Blick zwei unterschiedliche Welten</a:t>
            </a:r>
          </a:p>
          <a:p>
            <a:endParaRPr lang="de-DE"/>
          </a:p>
          <a:p>
            <a:r>
              <a:rPr lang="de-DE" b="1"/>
              <a:t>Unterschiedliche Logiken</a:t>
            </a:r>
            <a:endParaRPr lang="de-DE"/>
          </a:p>
          <a:p>
            <a:pPr>
              <a:buFont typeface="Arial" panose="020B0604020202020204" pitchFamily="34" charset="0"/>
              <a:buChar char="•"/>
            </a:pPr>
            <a:r>
              <a:rPr lang="de-DE"/>
              <a:t>Wissenschaft: Erkenntnis &amp; Wahrheit, langfristig</a:t>
            </a:r>
          </a:p>
          <a:p>
            <a:pPr>
              <a:buFont typeface="Arial" panose="020B0604020202020204" pitchFamily="34" charset="0"/>
              <a:buChar char="•"/>
            </a:pPr>
            <a:r>
              <a:rPr lang="de-DE"/>
              <a:t>Wirtschaft: Wertschöpfung &amp; Gewinn, kurzfristiger</a:t>
            </a:r>
          </a:p>
          <a:p>
            <a:pPr>
              <a:buFont typeface="Arial" panose="020B0604020202020204" pitchFamily="34" charset="0"/>
              <a:buChar char="•"/>
            </a:pPr>
            <a:endParaRPr lang="de-DE"/>
          </a:p>
          <a:p>
            <a:r>
              <a:rPr lang="de-DE" b="1"/>
              <a:t>Gemeinsames Potenzial</a:t>
            </a:r>
            <a:endParaRPr lang="de-DE"/>
          </a:p>
          <a:p>
            <a:pPr>
              <a:buFont typeface="Arial" panose="020B0604020202020204" pitchFamily="34" charset="0"/>
              <a:buChar char="•"/>
            </a:pPr>
            <a:r>
              <a:rPr lang="de-DE"/>
              <a:t>Unterschiedliche Logiken als Stärke</a:t>
            </a:r>
          </a:p>
          <a:p>
            <a:pPr>
              <a:buFont typeface="Arial" panose="020B0604020202020204" pitchFamily="34" charset="0"/>
              <a:buChar char="•"/>
            </a:pPr>
            <a:r>
              <a:rPr lang="de-DE"/>
              <a:t>Kooperation schafft Innovation und Transfer</a:t>
            </a:r>
          </a:p>
          <a:p>
            <a:endParaRPr lang="de-DE"/>
          </a:p>
          <a:p>
            <a:r>
              <a:rPr lang="de-DE" b="1"/>
              <a:t>Kernaussage</a:t>
            </a:r>
            <a:endParaRPr lang="de-DE"/>
          </a:p>
          <a:p>
            <a:r>
              <a:rPr lang="de-DE"/>
              <a:t>Keine Gegensätze, sondern komplementär! Daraus entstehen konkrete Potenziale.</a:t>
            </a:r>
          </a:p>
          <a:p>
            <a:endParaRPr lang="de-DE"/>
          </a:p>
          <a:p>
            <a:r>
              <a:rPr lang="de-DE" b="1"/>
              <a:t>Überleitung</a:t>
            </a:r>
          </a:p>
          <a:p>
            <a:r>
              <a:rPr lang="de-DE"/>
              <a:t>Aber es gibt auch Potentiale. </a:t>
            </a:r>
          </a:p>
          <a:p>
            <a:endParaRPr lang="de-DE"/>
          </a:p>
          <a:p>
            <a:endParaRPr lang="de-DE"/>
          </a:p>
          <a:p>
            <a:pPr marL="0" lvl="0" indent="0" algn="l" rtl="0">
              <a:spcBef>
                <a:spcPts val="0"/>
              </a:spcBef>
              <a:spcAft>
                <a:spcPts val="0"/>
              </a:spcAft>
              <a:buNone/>
            </a:pPr>
            <a:r>
              <a:rPr lang="de-DE" u="sng"/>
              <a:t>Bildquellen</a:t>
            </a:r>
          </a:p>
          <a:p>
            <a:pPr marL="0" lvl="0" indent="0" algn="l" rtl="0">
              <a:spcBef>
                <a:spcPts val="0"/>
              </a:spcBef>
              <a:spcAft>
                <a:spcPts val="0"/>
              </a:spcAft>
              <a:buNone/>
            </a:pPr>
            <a:r>
              <a:rPr lang="de-DE"/>
              <a:t>Foto: </a:t>
            </a:r>
            <a:r>
              <a:rPr lang="de-DE" err="1"/>
              <a:t>Unsplash</a:t>
            </a:r>
            <a:endParaRPr lang="de-DE"/>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1641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Unsere Vision </a:t>
            </a:r>
          </a:p>
          <a:p>
            <a:endParaRPr lang="de-DE"/>
          </a:p>
          <a:p>
            <a:r>
              <a:rPr lang="de-DE" b="1"/>
              <a:t>Unsere Kernbotschaft:</a:t>
            </a:r>
            <a:r>
              <a:rPr lang="de-DE"/>
              <a:t> Wir streben einen </a:t>
            </a:r>
            <a:r>
              <a:rPr lang="de-DE" b="1"/>
              <a:t>nachhaltigen Kulturwandel</a:t>
            </a:r>
            <a:r>
              <a:rPr lang="de-DE"/>
              <a:t> im Wissens- und Technologietransfer an.</a:t>
            </a:r>
          </a:p>
          <a:p>
            <a:endParaRPr lang="de-DE"/>
          </a:p>
          <a:p>
            <a:r>
              <a:rPr lang="de-DE" b="1"/>
              <a:t>Was bedeutet das konkret?</a:t>
            </a:r>
            <a:endParaRPr lang="de-DE"/>
          </a:p>
          <a:p>
            <a:r>
              <a:rPr lang="de-DE"/>
              <a:t>Wir wollen mehr als nur einzelne Projekte: Unser Ziel ist der Aufbau einer </a:t>
            </a:r>
            <a:r>
              <a:rPr lang="de-DE" b="1"/>
              <a:t>dauerhaften Brücke</a:t>
            </a:r>
            <a:r>
              <a:rPr lang="de-DE"/>
              <a:t> zwischen Wissenschaft und Wirtschaft.</a:t>
            </a:r>
          </a:p>
          <a:p>
            <a:r>
              <a:rPr lang="de-DE"/>
              <a:t>Es geht um einen </a:t>
            </a:r>
            <a:r>
              <a:rPr lang="de-DE" b="1"/>
              <a:t>echten Kulturwandel</a:t>
            </a:r>
            <a:r>
              <a:rPr lang="de-DE"/>
              <a:t> – weg von der Trennung, hin zu einer </a:t>
            </a:r>
            <a:r>
              <a:rPr lang="de-DE" b="1"/>
              <a:t>produktiven Partnerschaft auf Augenhöhe</a:t>
            </a:r>
            <a:r>
              <a:rPr lang="de-DE"/>
              <a:t>.</a:t>
            </a:r>
          </a:p>
          <a:p>
            <a:endParaRPr lang="de-DE"/>
          </a:p>
          <a:p>
            <a:r>
              <a:rPr lang="de-DE" b="1"/>
              <a:t>Nachhaltigkeit verstehen wir so:</a:t>
            </a:r>
            <a:endParaRPr lang="de-DE"/>
          </a:p>
          <a:p>
            <a:r>
              <a:rPr lang="de-DE"/>
              <a:t>Kooperationen sind </a:t>
            </a:r>
            <a:r>
              <a:rPr lang="de-DE" b="1"/>
              <a:t>langfristig</a:t>
            </a:r>
            <a:r>
              <a:rPr lang="de-DE"/>
              <a:t> angelegt und schaffen </a:t>
            </a:r>
            <a:r>
              <a:rPr lang="de-DE" b="1"/>
              <a:t>echten Mehrwert</a:t>
            </a:r>
            <a:r>
              <a:rPr lang="de-DE"/>
              <a:t> für beide Seiten.</a:t>
            </a:r>
          </a:p>
          <a:p>
            <a:r>
              <a:rPr lang="de-DE"/>
              <a:t>Der Austausch zwischen Forschung und Praxis soll </a:t>
            </a:r>
            <a:r>
              <a:rPr lang="de-DE" b="1"/>
              <a:t>selbstverständlich</a:t>
            </a:r>
            <a:r>
              <a:rPr lang="de-DE"/>
              <a:t> und </a:t>
            </a:r>
            <a:r>
              <a:rPr lang="de-DE" b="1"/>
              <a:t>kontinuierlich</a:t>
            </a:r>
            <a:r>
              <a:rPr lang="de-DE"/>
              <a:t> werden.</a:t>
            </a:r>
          </a:p>
          <a:p>
            <a:endParaRPr lang="de-DE"/>
          </a:p>
          <a:p>
            <a:r>
              <a:rPr lang="de-DE" b="1"/>
              <a:t>Warum profitieren beide Seiten?</a:t>
            </a:r>
            <a:endParaRPr lang="de-DE"/>
          </a:p>
          <a:p>
            <a:r>
              <a:rPr lang="de-DE" b="1"/>
              <a:t>Für die Hochschule:</a:t>
            </a:r>
            <a:r>
              <a:rPr lang="de-DE"/>
              <a:t> Praxisnahe Fragestellungen bereichern Forschung und Lehre.</a:t>
            </a:r>
          </a:p>
          <a:p>
            <a:r>
              <a:rPr lang="de-DE" b="1"/>
              <a:t>Für Ihr Unternehmen:</a:t>
            </a:r>
            <a:r>
              <a:rPr lang="de-DE"/>
              <a:t> Sie erhalten Zugang zu </a:t>
            </a:r>
            <a:r>
              <a:rPr lang="de-DE" b="1"/>
              <a:t>aktuellstem Wissen</a:t>
            </a:r>
            <a:r>
              <a:rPr lang="de-DE"/>
              <a:t>, </a:t>
            </a:r>
            <a:r>
              <a:rPr lang="de-DE" b="1"/>
              <a:t>innovativen Methoden</a:t>
            </a:r>
            <a:r>
              <a:rPr lang="de-DE"/>
              <a:t> und neuen Perspektiven.</a:t>
            </a:r>
          </a:p>
          <a:p>
            <a:r>
              <a:rPr lang="de-DE" b="1"/>
              <a:t>Der Wissens- und Technologietransfer ist eine Win-Win-Situation – keine Einbahnstraße!</a:t>
            </a:r>
          </a:p>
          <a:p>
            <a:endParaRPr lang="de-DE"/>
          </a:p>
          <a:p>
            <a:r>
              <a:rPr lang="de-DE" b="1"/>
              <a:t>Überleitung:</a:t>
            </a:r>
            <a:endParaRPr lang="de-DE"/>
          </a:p>
          <a:p>
            <a:r>
              <a:rPr lang="de-DE"/>
              <a:t>Doch was bedeutet das konkret für Sie und Ihr Unternehmen? Lassen Sie uns den Nutzen im nächsten Schritt genauer betrachten.</a:t>
            </a:r>
          </a:p>
          <a:p>
            <a:endParaRPr lang="de-DE"/>
          </a:p>
          <a:p>
            <a:endParaRPr lang="de-DE"/>
          </a:p>
          <a:p>
            <a:endParaRPr lang="de-DE"/>
          </a:p>
          <a:p>
            <a:pPr marL="0" lvl="0" indent="0" algn="l" rtl="0">
              <a:spcBef>
                <a:spcPts val="0"/>
              </a:spcBef>
              <a:spcAft>
                <a:spcPts val="0"/>
              </a:spcAft>
              <a:buNone/>
            </a:pPr>
            <a:r>
              <a:rPr lang="de-DE" u="sng"/>
              <a:t>Bildquellen</a:t>
            </a:r>
          </a:p>
          <a:p>
            <a:pPr marL="0" lvl="0" indent="0" algn="l" rtl="0">
              <a:spcBef>
                <a:spcPts val="0"/>
              </a:spcBef>
              <a:spcAft>
                <a:spcPts val="0"/>
              </a:spcAft>
              <a:buNone/>
            </a:pPr>
            <a:r>
              <a:rPr lang="de-DE"/>
              <a:t>Foto: </a:t>
            </a:r>
            <a:r>
              <a:rPr lang="de-DE" err="1"/>
              <a:t>Unsplash</a:t>
            </a:r>
            <a:endParaRPr lang="de-DE"/>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36074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8194721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EC7324-0900-C1C8-0413-8BBA34379CF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B063452-7DF2-9674-9839-940AF526292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3F660BF-EAAD-5C51-B258-5A47DB595693}"/>
              </a:ext>
            </a:extLst>
          </p:cNvPr>
          <p:cNvSpPr>
            <a:spLocks noGrp="1"/>
          </p:cNvSpPr>
          <p:nvPr>
            <p:ph type="body" idx="1"/>
          </p:nvPr>
        </p:nvSpPr>
        <p:spPr/>
        <p:txBody>
          <a:bodyPr/>
          <a:lstStyle/>
          <a:p>
            <a:pPr rtl="0" fontAlgn="base"/>
            <a:r>
              <a:rPr lang="en-US" sz="1200" b="1" i="0" u="none" strike="noStrike" cap="none" err="1">
                <a:solidFill>
                  <a:schemeClr val="dk1"/>
                </a:solidFill>
                <a:effectLst/>
                <a:latin typeface="Calibri"/>
                <a:ea typeface="Calibri"/>
                <a:cs typeface="Calibri"/>
                <a:sym typeface="Calibri"/>
              </a:rPr>
              <a:t>Werte</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im</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agilen</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Arbeiten</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err="1">
                <a:solidFill>
                  <a:schemeClr val="dk1"/>
                </a:solidFill>
                <a:effectLst/>
                <a:latin typeface="Calibri"/>
                <a:ea typeface="Calibri"/>
                <a:cs typeface="Calibri"/>
                <a:sym typeface="Calibri"/>
              </a:rPr>
              <a:t>Einführung</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Wenn </a:t>
            </a:r>
            <a:r>
              <a:rPr lang="en-US" sz="1200" b="0" i="0" u="none" strike="noStrike" cap="none" err="1">
                <a:solidFill>
                  <a:schemeClr val="dk1"/>
                </a:solidFill>
                <a:effectLst/>
                <a:latin typeface="Calibri"/>
                <a:ea typeface="Calibri"/>
                <a:cs typeface="Calibri"/>
                <a:sym typeface="Calibri"/>
              </a:rPr>
              <a:t>wir</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über</a:t>
            </a:r>
            <a:r>
              <a:rPr lang="en-US" sz="1200" b="0" i="0" u="none" strike="noStrike" cap="none">
                <a:solidFill>
                  <a:schemeClr val="dk1"/>
                </a:solidFill>
                <a:effectLst/>
                <a:latin typeface="Calibri"/>
                <a:ea typeface="Calibri"/>
                <a:cs typeface="Calibri"/>
                <a:sym typeface="Calibri"/>
              </a:rPr>
              <a:t> agile </a:t>
            </a:r>
            <a:r>
              <a:rPr lang="en-US" sz="1200" b="0" i="0" u="none" strike="noStrike" cap="none" err="1">
                <a:solidFill>
                  <a:schemeClr val="dk1"/>
                </a:solidFill>
                <a:effectLst/>
                <a:latin typeface="Calibri"/>
                <a:ea typeface="Calibri"/>
                <a:cs typeface="Calibri"/>
                <a:sym typeface="Calibri"/>
              </a:rPr>
              <a:t>Methoden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sprechen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denken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viele</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zuerst</a:t>
            </a:r>
            <a:r>
              <a:rPr lang="en-US" sz="1200" b="0" i="0" u="none" strike="noStrike" cap="none">
                <a:solidFill>
                  <a:schemeClr val="dk1"/>
                </a:solidFill>
                <a:effectLst/>
                <a:latin typeface="Calibri"/>
                <a:ea typeface="Calibri"/>
                <a:cs typeface="Calibri"/>
                <a:sym typeface="Calibri"/>
              </a:rPr>
              <a:t> an Scrum-Boards, Sprints </a:t>
            </a:r>
            <a:r>
              <a:rPr lang="en-US" sz="1200" b="0" i="0" u="none" strike="noStrike" cap="none" err="1">
                <a:solidFill>
                  <a:schemeClr val="dk1"/>
                </a:solidFill>
                <a:effectLst/>
                <a:latin typeface="Calibri"/>
                <a:ea typeface="Calibri"/>
                <a:cs typeface="Calibri"/>
                <a:sym typeface="Calibri"/>
              </a:rPr>
              <a:t>oder</a:t>
            </a:r>
            <a:r>
              <a:rPr lang="en-US" sz="1200" b="0" i="0" u="none" strike="noStrike" cap="none">
                <a:solidFill>
                  <a:schemeClr val="dk1"/>
                </a:solidFill>
                <a:effectLst/>
                <a:latin typeface="Calibri"/>
                <a:ea typeface="Calibri"/>
                <a:cs typeface="Calibri"/>
                <a:sym typeface="Calibri"/>
              </a:rPr>
              <a:t> Rollen.​</a:t>
            </a:r>
          </a:p>
          <a:p>
            <a:pPr rtl="0" fontAlgn="base"/>
            <a:r>
              <a:rPr lang="en-US" sz="1200" b="0" i="0" u="none" strike="noStrike" cap="none" err="1">
                <a:solidFill>
                  <a:schemeClr val="dk1"/>
                </a:solidFill>
                <a:effectLst/>
                <a:latin typeface="Calibri"/>
                <a:ea typeface="Calibri"/>
                <a:cs typeface="Calibri"/>
                <a:sym typeface="Calibri"/>
              </a:rPr>
              <a:t>Doch</a:t>
            </a:r>
            <a:r>
              <a:rPr lang="en-US" sz="1200" b="0" i="0" u="none" strike="noStrike" cap="none">
                <a:solidFill>
                  <a:schemeClr val="dk1"/>
                </a:solidFill>
                <a:effectLst/>
                <a:latin typeface="Calibri"/>
                <a:ea typeface="Calibri"/>
                <a:cs typeface="Calibri"/>
                <a:sym typeface="Calibri"/>
              </a:rPr>
              <a:t> bevor </a:t>
            </a:r>
            <a:r>
              <a:rPr lang="en-US" sz="1200" b="0" i="0" u="none" strike="noStrike" cap="none" err="1">
                <a:solidFill>
                  <a:schemeClr val="dk1"/>
                </a:solidFill>
                <a:effectLst/>
                <a:latin typeface="Calibri"/>
                <a:ea typeface="Calibri"/>
                <a:cs typeface="Calibri"/>
                <a:sym typeface="Calibri"/>
              </a:rPr>
              <a:t>wir</a:t>
            </a:r>
            <a:r>
              <a:rPr lang="en-US" sz="1200" b="0" i="0" u="none" strike="noStrike" cap="none">
                <a:solidFill>
                  <a:schemeClr val="dk1"/>
                </a:solidFill>
                <a:effectLst/>
                <a:latin typeface="Calibri"/>
                <a:ea typeface="Calibri"/>
                <a:cs typeface="Calibri"/>
                <a:sym typeface="Calibri"/>
              </a:rPr>
              <a:t> auf </a:t>
            </a:r>
            <a:r>
              <a:rPr lang="en-US" sz="1200" b="0" i="0" u="none" strike="noStrike" cap="none" err="1">
                <a:solidFill>
                  <a:schemeClr val="dk1"/>
                </a:solidFill>
                <a:effectLst/>
                <a:latin typeface="Calibri"/>
                <a:ea typeface="Calibri"/>
                <a:cs typeface="Calibri"/>
                <a:sym typeface="Calibri"/>
              </a:rPr>
              <a:t>konkrete</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Methoden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schauen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lohnt</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sich</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ein</a:t>
            </a:r>
            <a:r>
              <a:rPr lang="en-US" sz="1200" b="0" i="0" u="none" strike="noStrike" cap="none">
                <a:solidFill>
                  <a:schemeClr val="dk1"/>
                </a:solidFill>
                <a:effectLst/>
                <a:latin typeface="Calibri"/>
                <a:ea typeface="Calibri"/>
                <a:cs typeface="Calibri"/>
                <a:sym typeface="Calibri"/>
              </a:rPr>
              <a:t> Blick auf das Fundament: </a:t>
            </a:r>
            <a:r>
              <a:rPr lang="en-US" sz="1200" b="1" i="0" u="none" strike="noStrike" cap="none">
                <a:solidFill>
                  <a:schemeClr val="dk1"/>
                </a:solidFill>
                <a:effectLst/>
                <a:latin typeface="Calibri"/>
                <a:ea typeface="Calibri"/>
                <a:cs typeface="Calibri"/>
                <a:sym typeface="Calibri"/>
              </a:rPr>
              <a:t>die </a:t>
            </a:r>
            <a:r>
              <a:rPr lang="en-US" sz="1200" b="1" i="0" u="none" strike="noStrike" cap="none" err="1">
                <a:solidFill>
                  <a:schemeClr val="dk1"/>
                </a:solidFill>
                <a:effectLst/>
                <a:latin typeface="Calibri"/>
                <a:ea typeface="Calibri"/>
                <a:cs typeface="Calibri"/>
                <a:sym typeface="Calibri"/>
              </a:rPr>
              <a:t>Werte</a:t>
            </a:r>
            <a:r>
              <a:rPr lang="en-US" sz="1200" b="1" i="0" u="none" strike="noStrike" cap="none">
                <a:solidFill>
                  <a:schemeClr val="dk1"/>
                </a:solidFill>
                <a:effectLst/>
                <a:latin typeface="Calibri"/>
                <a:ea typeface="Calibri"/>
                <a:cs typeface="Calibri"/>
                <a:sym typeface="Calibri"/>
              </a:rPr>
              <a:t> hinter </a:t>
            </a:r>
            <a:r>
              <a:rPr lang="en-US" sz="1200" b="1" i="0" u="none" strike="noStrike" cap="none" err="1">
                <a:solidFill>
                  <a:schemeClr val="dk1"/>
                </a:solidFill>
                <a:effectLst/>
                <a:latin typeface="Calibri"/>
                <a:ea typeface="Calibri"/>
                <a:cs typeface="Calibri"/>
                <a:sym typeface="Calibri"/>
              </a:rPr>
              <a:t>agilem</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Arbeiten</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err="1">
                <a:solidFill>
                  <a:schemeClr val="dk1"/>
                </a:solidFill>
                <a:effectLst/>
                <a:latin typeface="Calibri"/>
                <a:ea typeface="Calibri"/>
                <a:cs typeface="Calibri"/>
                <a:sym typeface="Calibri"/>
              </a:rPr>
              <a:t>Agilität</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ist</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weniger</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ein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Werkzeugkasten</a:t>
            </a:r>
            <a:r>
              <a:rPr lang="en-US" sz="1200" b="0" i="0" u="none" strike="noStrike" cap="none">
                <a:solidFill>
                  <a:schemeClr val="dk1"/>
                </a:solidFill>
                <a:effectLst/>
                <a:latin typeface="Calibri"/>
                <a:ea typeface="Calibri"/>
                <a:cs typeface="Calibri"/>
                <a:sym typeface="Calibri"/>
              </a:rPr>
              <a:t> – </a:t>
            </a:r>
            <a:r>
              <a:rPr lang="en-US" sz="1200" b="0" i="0" u="none" strike="noStrike" cap="none" err="1">
                <a:solidFill>
                  <a:schemeClr val="dk1"/>
                </a:solidFill>
                <a:effectLst/>
                <a:latin typeface="Calibri"/>
                <a:ea typeface="Calibri"/>
                <a:cs typeface="Calibri"/>
                <a:sym typeface="Calibri"/>
              </a:rPr>
              <a:t>sondern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vor</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allem</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eine</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Haltung</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err="1">
                <a:solidFill>
                  <a:schemeClr val="dk1"/>
                </a:solidFill>
                <a:effectLst/>
                <a:latin typeface="Calibri"/>
                <a:ea typeface="Calibri"/>
                <a:cs typeface="Calibri"/>
                <a:sym typeface="Calibri"/>
              </a:rPr>
              <a:t>Zentrale</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Werte</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kurz</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erläutert</a:t>
            </a:r>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err="1">
                <a:solidFill>
                  <a:schemeClr val="dk1"/>
                </a:solidFill>
                <a:effectLst/>
                <a:latin typeface="Calibri"/>
                <a:ea typeface="Calibri"/>
                <a:cs typeface="Calibri"/>
                <a:sym typeface="Calibri"/>
              </a:rPr>
              <a:t>Respekt</a:t>
            </a:r>
            <a:r>
              <a:rPr lang="en-US" sz="1200" b="0" i="0" u="none" strike="noStrike" cap="none">
                <a:solidFill>
                  <a:schemeClr val="dk1"/>
                </a:solidFill>
                <a:effectLst/>
                <a:latin typeface="Calibri"/>
                <a:ea typeface="Calibri"/>
                <a:cs typeface="Calibri"/>
                <a:sym typeface="Calibri"/>
              </a:rPr>
              <a:t> – Zusammenarbeit auf </a:t>
            </a:r>
            <a:r>
              <a:rPr lang="en-US" sz="1200" b="0" i="0" u="none" strike="noStrike" cap="none" err="1">
                <a:solidFill>
                  <a:schemeClr val="dk1"/>
                </a:solidFill>
                <a:effectLst/>
                <a:latin typeface="Calibri"/>
                <a:ea typeface="Calibri"/>
                <a:cs typeface="Calibri"/>
                <a:sym typeface="Calibri"/>
              </a:rPr>
              <a:t>Augenhöhe</a:t>
            </a:r>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a:solidFill>
                  <a:schemeClr val="dk1"/>
                </a:solidFill>
                <a:effectLst/>
                <a:latin typeface="Calibri"/>
                <a:ea typeface="Calibri"/>
                <a:cs typeface="Calibri"/>
                <a:sym typeface="Calibri"/>
              </a:rPr>
              <a:t>Mut</a:t>
            </a:r>
            <a:r>
              <a:rPr lang="en-US" sz="1200" b="0" i="0" u="none" strike="noStrike" cap="none">
                <a:solidFill>
                  <a:schemeClr val="dk1"/>
                </a:solidFill>
                <a:effectLst/>
                <a:latin typeface="Calibri"/>
                <a:ea typeface="Calibri"/>
                <a:cs typeface="Calibri"/>
                <a:sym typeface="Calibri"/>
              </a:rPr>
              <a:t> – </a:t>
            </a:r>
            <a:r>
              <a:rPr lang="en-US" sz="1200" b="0" i="0" u="none" strike="noStrike" cap="none" err="1">
                <a:solidFill>
                  <a:schemeClr val="dk1"/>
                </a:solidFill>
                <a:effectLst/>
                <a:latin typeface="Calibri"/>
                <a:ea typeface="Calibri"/>
                <a:cs typeface="Calibri"/>
                <a:sym typeface="Calibri"/>
              </a:rPr>
              <a:t>Neues</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ausprobieren</a:t>
            </a:r>
            <a:r>
              <a:rPr lang="en-US" sz="1200" b="0" i="0" u="none" strike="noStrike" cap="none">
                <a:solidFill>
                  <a:schemeClr val="dk1"/>
                </a:solidFill>
                <a:effectLst/>
                <a:latin typeface="Calibri"/>
                <a:ea typeface="Calibri"/>
                <a:cs typeface="Calibri"/>
                <a:sym typeface="Calibri"/>
              </a:rPr>
              <a:t> und </a:t>
            </a:r>
            <a:r>
              <a:rPr lang="en-US" sz="1200" b="0" i="0" u="none" strike="noStrike" cap="none" err="1">
                <a:solidFill>
                  <a:schemeClr val="dk1"/>
                </a:solidFill>
                <a:effectLst/>
                <a:latin typeface="Calibri"/>
                <a:ea typeface="Calibri"/>
                <a:cs typeface="Calibri"/>
                <a:sym typeface="Calibri"/>
              </a:rPr>
              <a:t>mit</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Unsicherheit</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umgehen</a:t>
            </a:r>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err="1">
                <a:solidFill>
                  <a:schemeClr val="dk1"/>
                </a:solidFill>
                <a:effectLst/>
                <a:latin typeface="Calibri"/>
                <a:ea typeface="Calibri"/>
                <a:cs typeface="Calibri"/>
                <a:sym typeface="Calibri"/>
              </a:rPr>
              <a:t>Offenheit</a:t>
            </a:r>
            <a:r>
              <a:rPr lang="en-US" sz="1200" b="0" i="0" u="none" strike="noStrike" cap="none">
                <a:solidFill>
                  <a:schemeClr val="dk1"/>
                </a:solidFill>
                <a:effectLst/>
                <a:latin typeface="Calibri"/>
                <a:ea typeface="Calibri"/>
                <a:cs typeface="Calibri"/>
                <a:sym typeface="Calibri"/>
              </a:rPr>
              <a:t> – </a:t>
            </a:r>
            <a:r>
              <a:rPr lang="en-US" sz="1200" b="0" i="0" u="none" strike="noStrike" cap="none" err="1">
                <a:solidFill>
                  <a:schemeClr val="dk1"/>
                </a:solidFill>
                <a:effectLst/>
                <a:latin typeface="Calibri"/>
                <a:ea typeface="Calibri"/>
                <a:cs typeface="Calibri"/>
                <a:sym typeface="Calibri"/>
              </a:rPr>
              <a:t>Transparenz</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über</a:t>
            </a:r>
            <a:r>
              <a:rPr lang="en-US" sz="1200" b="0" i="0" u="none" strike="noStrike" cap="none">
                <a:solidFill>
                  <a:schemeClr val="dk1"/>
                </a:solidFill>
                <a:effectLst/>
                <a:latin typeface="Calibri"/>
                <a:ea typeface="Calibri"/>
                <a:cs typeface="Calibri"/>
                <a:sym typeface="Calibri"/>
              </a:rPr>
              <a:t> Fortschritt und </a:t>
            </a:r>
            <a:r>
              <a:rPr lang="en-US" sz="1200" b="0" i="0" u="none" strike="noStrike" cap="none" err="1">
                <a:solidFill>
                  <a:schemeClr val="dk1"/>
                </a:solidFill>
                <a:effectLst/>
                <a:latin typeface="Calibri"/>
                <a:ea typeface="Calibri"/>
                <a:cs typeface="Calibri"/>
                <a:sym typeface="Calibri"/>
              </a:rPr>
              <a:t>Probleme</a:t>
            </a:r>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err="1">
                <a:solidFill>
                  <a:schemeClr val="dk1"/>
                </a:solidFill>
                <a:effectLst/>
                <a:latin typeface="Calibri"/>
                <a:ea typeface="Calibri"/>
                <a:cs typeface="Calibri"/>
                <a:sym typeface="Calibri"/>
              </a:rPr>
              <a:t>Fokus</a:t>
            </a:r>
            <a:r>
              <a:rPr lang="en-US" sz="1200" b="0" i="0" u="none" strike="noStrike" cap="none">
                <a:solidFill>
                  <a:schemeClr val="dk1"/>
                </a:solidFill>
                <a:effectLst/>
                <a:latin typeface="Calibri"/>
                <a:ea typeface="Calibri"/>
                <a:cs typeface="Calibri"/>
                <a:sym typeface="Calibri"/>
              </a:rPr>
              <a:t> – </a:t>
            </a:r>
            <a:r>
              <a:rPr lang="en-US" sz="1200" b="0" i="0" u="none" strike="noStrike" cap="none" err="1">
                <a:solidFill>
                  <a:schemeClr val="dk1"/>
                </a:solidFill>
                <a:effectLst/>
                <a:latin typeface="Calibri"/>
                <a:ea typeface="Calibri"/>
                <a:cs typeface="Calibri"/>
                <a:sym typeface="Calibri"/>
              </a:rPr>
              <a:t>Konzentration</a:t>
            </a:r>
            <a:r>
              <a:rPr lang="en-US" sz="1200" b="0" i="0" u="none" strike="noStrike" cap="none">
                <a:solidFill>
                  <a:schemeClr val="dk1"/>
                </a:solidFill>
                <a:effectLst/>
                <a:latin typeface="Calibri"/>
                <a:ea typeface="Calibri"/>
                <a:cs typeface="Calibri"/>
                <a:sym typeface="Calibri"/>
              </a:rPr>
              <a:t> auf das </a:t>
            </a:r>
            <a:r>
              <a:rPr lang="en-US" sz="1200" b="0" i="0" u="none" strike="noStrike" cap="none" err="1">
                <a:solidFill>
                  <a:schemeClr val="dk1"/>
                </a:solidFill>
                <a:effectLst/>
                <a:latin typeface="Calibri"/>
                <a:ea typeface="Calibri"/>
                <a:cs typeface="Calibri"/>
                <a:sym typeface="Calibri"/>
              </a:rPr>
              <a:t>Wesentliche</a:t>
            </a:r>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a:solidFill>
                  <a:schemeClr val="dk1"/>
                </a:solidFill>
                <a:effectLst/>
                <a:latin typeface="Calibri"/>
                <a:ea typeface="Calibri"/>
                <a:cs typeface="Calibri"/>
                <a:sym typeface="Calibri"/>
              </a:rPr>
              <a:t>Commitment</a:t>
            </a:r>
            <a:r>
              <a:rPr lang="en-US" sz="1200" b="0" i="0" u="none" strike="noStrike" cap="none">
                <a:solidFill>
                  <a:schemeClr val="dk1"/>
                </a:solidFill>
                <a:effectLst/>
                <a:latin typeface="Calibri"/>
                <a:ea typeface="Calibri"/>
                <a:cs typeface="Calibri"/>
                <a:sym typeface="Calibri"/>
              </a:rPr>
              <a:t> – </a:t>
            </a:r>
            <a:r>
              <a:rPr lang="en-US" sz="1200" b="0" i="0" u="none" strike="noStrike" cap="none" err="1">
                <a:solidFill>
                  <a:schemeClr val="dk1"/>
                </a:solidFill>
                <a:effectLst/>
                <a:latin typeface="Calibri"/>
                <a:ea typeface="Calibri"/>
                <a:cs typeface="Calibri"/>
                <a:sym typeface="Calibri"/>
              </a:rPr>
              <a:t>Verbindlichkeit</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gegenüber</a:t>
            </a:r>
            <a:r>
              <a:rPr lang="en-US" sz="1200" b="0" i="0" u="none" strike="noStrike" cap="none">
                <a:solidFill>
                  <a:schemeClr val="dk1"/>
                </a:solidFill>
                <a:effectLst/>
                <a:latin typeface="Calibri"/>
                <a:ea typeface="Calibri"/>
                <a:cs typeface="Calibri"/>
                <a:sym typeface="Calibri"/>
              </a:rPr>
              <a:t> Zielen.​</a:t>
            </a:r>
          </a:p>
          <a:p>
            <a:pPr rtl="0" fontAlgn="base"/>
            <a:r>
              <a:rPr lang="en-US" sz="1200" b="1" i="0" u="none" strike="noStrike" cap="none" err="1">
                <a:solidFill>
                  <a:schemeClr val="dk1"/>
                </a:solidFill>
                <a:effectLst/>
                <a:latin typeface="Calibri"/>
                <a:ea typeface="Calibri"/>
                <a:cs typeface="Calibri"/>
                <a:sym typeface="Calibri"/>
              </a:rPr>
              <a:t>Einfachheit</a:t>
            </a:r>
            <a:r>
              <a:rPr lang="en-US" sz="1200" b="0" i="0" u="none" strike="noStrike" cap="none">
                <a:solidFill>
                  <a:schemeClr val="dk1"/>
                </a:solidFill>
                <a:effectLst/>
                <a:latin typeface="Calibri"/>
                <a:ea typeface="Calibri"/>
                <a:cs typeface="Calibri"/>
                <a:sym typeface="Calibri"/>
              </a:rPr>
              <a:t> – Die </a:t>
            </a:r>
            <a:r>
              <a:rPr lang="en-US" sz="1200" b="0" i="0" u="none" strike="noStrike" cap="none" err="1">
                <a:solidFill>
                  <a:schemeClr val="dk1"/>
                </a:solidFill>
                <a:effectLst/>
                <a:latin typeface="Calibri"/>
                <a:ea typeface="Calibri"/>
                <a:cs typeface="Calibri"/>
                <a:sym typeface="Calibri"/>
              </a:rPr>
              <a:t>einfachste</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funktionierende</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Lösung</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bevorzugen</a:t>
            </a:r>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err="1">
                <a:solidFill>
                  <a:schemeClr val="dk1"/>
                </a:solidFill>
                <a:effectLst/>
                <a:latin typeface="Calibri"/>
                <a:ea typeface="Calibri"/>
                <a:cs typeface="Calibri"/>
                <a:sym typeface="Calibri"/>
              </a:rPr>
              <a:t>Kommunikation</a:t>
            </a:r>
            <a:r>
              <a:rPr lang="en-US" sz="1200" b="1" i="0" u="none" strike="noStrike" cap="none">
                <a:solidFill>
                  <a:schemeClr val="dk1"/>
                </a:solidFill>
                <a:effectLst/>
                <a:latin typeface="Calibri"/>
                <a:ea typeface="Calibri"/>
                <a:cs typeface="Calibri"/>
                <a:sym typeface="Calibri"/>
              </a:rPr>
              <a:t> &amp; Feedback</a:t>
            </a:r>
            <a:r>
              <a:rPr lang="en-US" sz="1200" b="0" i="0" u="none" strike="noStrike" cap="none">
                <a:solidFill>
                  <a:schemeClr val="dk1"/>
                </a:solidFill>
                <a:effectLst/>
                <a:latin typeface="Calibri"/>
                <a:ea typeface="Calibri"/>
                <a:cs typeface="Calibri"/>
                <a:sym typeface="Calibri"/>
              </a:rPr>
              <a:t> – </a:t>
            </a:r>
            <a:r>
              <a:rPr lang="en-US" sz="1200" b="0" i="0" u="none" strike="noStrike" cap="none" err="1">
                <a:solidFill>
                  <a:schemeClr val="dk1"/>
                </a:solidFill>
                <a:effectLst/>
                <a:latin typeface="Calibri"/>
                <a:ea typeface="Calibri"/>
                <a:cs typeface="Calibri"/>
                <a:sym typeface="Calibri"/>
              </a:rPr>
              <a:t>Kontinuierlicher</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Austausch</a:t>
            </a:r>
            <a:r>
              <a:rPr lang="en-US" sz="1200" b="0" i="0" u="none" strike="noStrike" cap="none">
                <a:solidFill>
                  <a:schemeClr val="dk1"/>
                </a:solidFill>
                <a:effectLst/>
                <a:latin typeface="Calibri"/>
                <a:ea typeface="Calibri"/>
                <a:cs typeface="Calibri"/>
                <a:sym typeface="Calibri"/>
              </a:rPr>
              <a:t> und </a:t>
            </a:r>
            <a:r>
              <a:rPr lang="en-US" sz="1200" b="0" i="0" u="none" strike="noStrike" cap="none" err="1">
                <a:solidFill>
                  <a:schemeClr val="dk1"/>
                </a:solidFill>
                <a:effectLst/>
                <a:latin typeface="Calibri"/>
                <a:ea typeface="Calibri"/>
                <a:cs typeface="Calibri"/>
                <a:sym typeface="Calibri"/>
              </a:rPr>
              <a:t>Lernen</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--&gt; </a:t>
            </a:r>
            <a:r>
              <a:rPr lang="en-US" sz="1200" b="0" i="0" u="none" strike="noStrike" cap="none" err="1">
                <a:solidFill>
                  <a:schemeClr val="dk1"/>
                </a:solidFill>
                <a:effectLst/>
                <a:latin typeface="Calibri"/>
                <a:ea typeface="Calibri"/>
                <a:cs typeface="Calibri"/>
                <a:sym typeface="Calibri"/>
              </a:rPr>
              <a:t>Diese</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Werte</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schaffen</a:t>
            </a:r>
            <a:r>
              <a:rPr lang="en-US" sz="1200" b="0" i="0" u="none" strike="noStrike" cap="none">
                <a:solidFill>
                  <a:schemeClr val="dk1"/>
                </a:solidFill>
                <a:effectLst/>
                <a:latin typeface="Calibri"/>
                <a:ea typeface="Calibri"/>
                <a:cs typeface="Calibri"/>
                <a:sym typeface="Calibri"/>
              </a:rPr>
              <a:t> die </a:t>
            </a:r>
            <a:r>
              <a:rPr lang="en-US" sz="1200" b="0" i="0" u="none" strike="noStrike" cap="none" err="1">
                <a:solidFill>
                  <a:schemeClr val="dk1"/>
                </a:solidFill>
                <a:effectLst/>
                <a:latin typeface="Calibri"/>
                <a:ea typeface="Calibri"/>
                <a:cs typeface="Calibri"/>
                <a:sym typeface="Calibri"/>
              </a:rPr>
              <a:t>Grundlage</a:t>
            </a:r>
            <a:r>
              <a:rPr lang="en-US" sz="1200" b="0" i="0" u="none" strike="noStrike" cap="none">
                <a:solidFill>
                  <a:schemeClr val="dk1"/>
                </a:solidFill>
                <a:effectLst/>
                <a:latin typeface="Calibri"/>
                <a:ea typeface="Calibri"/>
                <a:cs typeface="Calibri"/>
                <a:sym typeface="Calibri"/>
              </a:rPr>
              <a:t> für </a:t>
            </a:r>
            <a:r>
              <a:rPr lang="en-US" sz="1200" b="0" i="0" u="none" strike="noStrike" cap="none" err="1">
                <a:solidFill>
                  <a:schemeClr val="dk1"/>
                </a:solidFill>
                <a:effectLst/>
                <a:latin typeface="Calibri"/>
                <a:ea typeface="Calibri"/>
                <a:cs typeface="Calibri"/>
                <a:sym typeface="Calibri"/>
              </a:rPr>
              <a:t>Vertrauen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Selbstorganisation</a:t>
            </a:r>
            <a:r>
              <a:rPr lang="en-US" sz="1200" b="0" i="0" u="none" strike="noStrike" cap="none">
                <a:solidFill>
                  <a:schemeClr val="dk1"/>
                </a:solidFill>
                <a:effectLst/>
                <a:latin typeface="Calibri"/>
                <a:ea typeface="Calibri"/>
                <a:cs typeface="Calibri"/>
                <a:sym typeface="Calibri"/>
              </a:rPr>
              <a:t> und </a:t>
            </a:r>
            <a:r>
              <a:rPr lang="en-US" sz="1200" b="0" i="0" u="none" strike="noStrike" cap="none" err="1">
                <a:solidFill>
                  <a:schemeClr val="dk1"/>
                </a:solidFill>
                <a:effectLst/>
                <a:latin typeface="Calibri"/>
                <a:ea typeface="Calibri"/>
                <a:cs typeface="Calibri"/>
                <a:sym typeface="Calibri"/>
              </a:rPr>
              <a:t>kontinuierliche</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Verbesserung</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err="1">
                <a:solidFill>
                  <a:schemeClr val="dk1"/>
                </a:solidFill>
                <a:effectLst/>
                <a:latin typeface="Calibri"/>
                <a:ea typeface="Calibri"/>
                <a:cs typeface="Calibri"/>
                <a:sym typeface="Calibri"/>
              </a:rPr>
              <a:t>Kernaussage</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Agile </a:t>
            </a:r>
            <a:r>
              <a:rPr lang="en-US" sz="1200" b="0" i="0" u="none" strike="noStrike" cap="none" err="1">
                <a:solidFill>
                  <a:schemeClr val="dk1"/>
                </a:solidFill>
                <a:effectLst/>
                <a:latin typeface="Calibri"/>
                <a:ea typeface="Calibri"/>
                <a:cs typeface="Calibri"/>
                <a:sym typeface="Calibri"/>
              </a:rPr>
              <a:t>Methoden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funktionieren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nur</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dann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nachhaltig</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wenn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diese</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Werte</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im</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Alltag</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gelebt</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werden</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Oder </a:t>
            </a:r>
            <a:r>
              <a:rPr lang="en-US" sz="1200" b="0" i="0" u="none" strike="noStrike" cap="none" err="1">
                <a:solidFill>
                  <a:schemeClr val="dk1"/>
                </a:solidFill>
                <a:effectLst/>
                <a:latin typeface="Calibri"/>
                <a:ea typeface="Calibri"/>
                <a:cs typeface="Calibri"/>
                <a:sym typeface="Calibri"/>
              </a:rPr>
              <a:t>anders</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gesagt</a:t>
            </a:r>
            <a:r>
              <a:rPr lang="en-US" sz="1200" b="0"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Agil sein </a:t>
            </a:r>
            <a:r>
              <a:rPr lang="en-US" sz="1200" b="1" i="0" u="none" strike="noStrike" cap="none" err="1">
                <a:solidFill>
                  <a:schemeClr val="dk1"/>
                </a:solidFill>
                <a:effectLst/>
                <a:latin typeface="Calibri"/>
                <a:ea typeface="Calibri"/>
                <a:cs typeface="Calibri"/>
                <a:sym typeface="Calibri"/>
              </a:rPr>
              <a:t>beginnt</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im</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eigenen</a:t>
            </a:r>
            <a:r>
              <a:rPr lang="en-US" sz="1200" b="1" i="0" u="none" strike="noStrike" cap="none">
                <a:solidFill>
                  <a:schemeClr val="dk1"/>
                </a:solidFill>
                <a:effectLst/>
                <a:latin typeface="Calibri"/>
                <a:ea typeface="Calibri"/>
                <a:cs typeface="Calibri"/>
                <a:sym typeface="Calibri"/>
              </a:rPr>
              <a:t> Kopf.</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err="1">
                <a:solidFill>
                  <a:schemeClr val="dk1"/>
                </a:solidFill>
                <a:effectLst/>
                <a:latin typeface="Calibri"/>
                <a:ea typeface="Calibri"/>
                <a:cs typeface="Calibri"/>
                <a:sym typeface="Calibri"/>
              </a:rPr>
              <a:t>Überleitung</a:t>
            </a:r>
            <a:r>
              <a:rPr lang="en-US" sz="1200" b="1"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Auf </a:t>
            </a:r>
            <a:r>
              <a:rPr lang="en-US" sz="1200" b="0" i="0" u="none" strike="noStrike" cap="none" err="1">
                <a:solidFill>
                  <a:schemeClr val="dk1"/>
                </a:solidFill>
                <a:effectLst/>
                <a:latin typeface="Calibri"/>
                <a:ea typeface="Calibri"/>
                <a:cs typeface="Calibri"/>
                <a:sym typeface="Calibri"/>
              </a:rPr>
              <a:t>dieser</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Wertebasis</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bauen</a:t>
            </a:r>
            <a:r>
              <a:rPr lang="en-US" sz="1200" b="0" i="0" u="none" strike="noStrike" cap="none">
                <a:solidFill>
                  <a:schemeClr val="dk1"/>
                </a:solidFill>
                <a:effectLst/>
                <a:latin typeface="Calibri"/>
                <a:ea typeface="Calibri"/>
                <a:cs typeface="Calibri"/>
                <a:sym typeface="Calibri"/>
              </a:rPr>
              <a:t> nun </a:t>
            </a:r>
            <a:r>
              <a:rPr lang="en-US" sz="1200" b="0" i="0" u="none" strike="noStrike" cap="none" err="1">
                <a:solidFill>
                  <a:schemeClr val="dk1"/>
                </a:solidFill>
                <a:effectLst/>
                <a:latin typeface="Calibri"/>
                <a:ea typeface="Calibri"/>
                <a:cs typeface="Calibri"/>
                <a:sym typeface="Calibri"/>
              </a:rPr>
              <a:t>konkrete</a:t>
            </a:r>
            <a:r>
              <a:rPr lang="en-US" sz="1200" b="0" i="0" u="none" strike="noStrike" cap="none">
                <a:solidFill>
                  <a:schemeClr val="dk1"/>
                </a:solidFill>
                <a:effectLst/>
                <a:latin typeface="Calibri"/>
                <a:ea typeface="Calibri"/>
                <a:cs typeface="Calibri"/>
                <a:sym typeface="Calibri"/>
              </a:rPr>
              <a:t> agile </a:t>
            </a:r>
            <a:r>
              <a:rPr lang="en-US" sz="1200" b="0" i="0" u="none" strike="noStrike" cap="none" err="1">
                <a:solidFill>
                  <a:schemeClr val="dk1"/>
                </a:solidFill>
                <a:effectLst/>
                <a:latin typeface="Calibri"/>
                <a:ea typeface="Calibri"/>
                <a:cs typeface="Calibri"/>
                <a:sym typeface="Calibri"/>
              </a:rPr>
              <a:t>Methoden</a:t>
            </a:r>
            <a:r>
              <a:rPr lang="en-US" sz="1200" b="0" i="0" u="none" strike="noStrike" cap="none">
                <a:solidFill>
                  <a:schemeClr val="dk1"/>
                </a:solidFill>
                <a:effectLst/>
                <a:latin typeface="Calibri"/>
                <a:ea typeface="Calibri"/>
                <a:cs typeface="Calibri"/>
                <a:sym typeface="Calibri"/>
              </a:rPr>
              <a:t> auf.​</a:t>
            </a:r>
          </a:p>
          <a:p>
            <a:pPr rtl="0" fontAlgn="base"/>
            <a:r>
              <a:rPr lang="en-US" sz="1200" b="0" i="0" u="none" strike="noStrike" cap="none" err="1">
                <a:solidFill>
                  <a:schemeClr val="dk1"/>
                </a:solidFill>
                <a:effectLst/>
                <a:latin typeface="Calibri"/>
                <a:ea typeface="Calibri"/>
                <a:cs typeface="Calibri"/>
                <a:sym typeface="Calibri"/>
              </a:rPr>
              <a:t>Im</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nächsten</a:t>
            </a:r>
            <a:r>
              <a:rPr lang="en-US" sz="1200" b="0" i="0" u="none" strike="noStrike" cap="none">
                <a:solidFill>
                  <a:schemeClr val="dk1"/>
                </a:solidFill>
                <a:effectLst/>
                <a:latin typeface="Calibri"/>
                <a:ea typeface="Calibri"/>
                <a:cs typeface="Calibri"/>
                <a:sym typeface="Calibri"/>
              </a:rPr>
              <a:t> Schritt </a:t>
            </a:r>
            <a:r>
              <a:rPr lang="en-US" sz="1200" b="0" i="0" u="none" strike="noStrike" cap="none" err="1">
                <a:solidFill>
                  <a:schemeClr val="dk1"/>
                </a:solidFill>
                <a:effectLst/>
                <a:latin typeface="Calibri"/>
                <a:ea typeface="Calibri"/>
                <a:cs typeface="Calibri"/>
                <a:sym typeface="Calibri"/>
              </a:rPr>
              <a:t>schauen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wir</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uns</a:t>
            </a:r>
            <a:r>
              <a:rPr lang="en-US" sz="1200" b="0" i="0" u="none" strike="noStrike" cap="none">
                <a:solidFill>
                  <a:schemeClr val="dk1"/>
                </a:solidFill>
                <a:effectLst/>
                <a:latin typeface="Calibri"/>
                <a:ea typeface="Calibri"/>
                <a:cs typeface="Calibri"/>
                <a:sym typeface="Calibri"/>
              </a:rPr>
              <a:t> an, </a:t>
            </a:r>
            <a:r>
              <a:rPr lang="en-US" sz="1200" b="1" i="0" u="none" strike="noStrike" cap="none" err="1">
                <a:solidFill>
                  <a:schemeClr val="dk1"/>
                </a:solidFill>
                <a:effectLst/>
                <a:latin typeface="Calibri"/>
                <a:ea typeface="Calibri"/>
                <a:cs typeface="Calibri"/>
                <a:sym typeface="Calibri"/>
              </a:rPr>
              <a:t>wie</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diese</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Haltung</a:t>
            </a:r>
            <a:r>
              <a:rPr lang="en-US" sz="1200" b="1" i="0" u="none" strike="noStrike" cap="none">
                <a:solidFill>
                  <a:schemeClr val="dk1"/>
                </a:solidFill>
                <a:effectLst/>
                <a:latin typeface="Calibri"/>
                <a:ea typeface="Calibri"/>
                <a:cs typeface="Calibri"/>
                <a:sym typeface="Calibri"/>
              </a:rPr>
              <a:t> in </a:t>
            </a:r>
            <a:r>
              <a:rPr lang="en-US" sz="1200" b="1" i="0" u="none" strike="noStrike" cap="none" err="1">
                <a:solidFill>
                  <a:schemeClr val="dk1"/>
                </a:solidFill>
                <a:effectLst/>
                <a:latin typeface="Calibri"/>
                <a:ea typeface="Calibri"/>
                <a:cs typeface="Calibri"/>
                <a:sym typeface="Calibri"/>
              </a:rPr>
              <a:t>strukturierten</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Vorgehensmodellen</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umgesetzt</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wird</a:t>
            </a:r>
            <a:r>
              <a:rPr lang="en-US" sz="1200" b="0" i="0" u="none" strike="noStrike" cap="none">
                <a:solidFill>
                  <a:schemeClr val="dk1"/>
                </a:solidFill>
                <a:effectLst/>
                <a:latin typeface="Calibri"/>
                <a:ea typeface="Calibri"/>
                <a:cs typeface="Calibri"/>
                <a:sym typeface="Calibri"/>
              </a:rPr>
              <a:t>.</a:t>
            </a:r>
          </a:p>
          <a:p>
            <a:pPr marL="0" lvl="0" indent="0" algn="l" rtl="0">
              <a:spcBef>
                <a:spcPts val="0"/>
              </a:spcBef>
              <a:spcAft>
                <a:spcPts val="0"/>
              </a:spcAft>
              <a:buNone/>
            </a:pPr>
            <a:endParaRPr lang="de-DE" u="sng"/>
          </a:p>
          <a:p>
            <a:pPr marL="0" lvl="0" indent="0" algn="l" rtl="0">
              <a:spcBef>
                <a:spcPts val="0"/>
              </a:spcBef>
              <a:spcAft>
                <a:spcPts val="0"/>
              </a:spcAft>
              <a:buNone/>
            </a:pPr>
            <a:endParaRPr lang="de-DE" u="sng"/>
          </a:p>
          <a:p>
            <a:pPr lvl="0" algn="l" rtl="0">
              <a:spcBef>
                <a:spcPts val="0"/>
              </a:spcBef>
              <a:spcAft>
                <a:spcPts val="0"/>
              </a:spcAft>
              <a:buNone/>
            </a:pPr>
            <a:endParaRPr lang="de-DE"/>
          </a:p>
        </p:txBody>
      </p:sp>
      <p:sp>
        <p:nvSpPr>
          <p:cNvPr id="4" name="Foliennummernplatzhalter 3">
            <a:extLst>
              <a:ext uri="{FF2B5EF4-FFF2-40B4-BE49-F238E27FC236}">
                <a16:creationId xmlns:a16="http://schemas.microsoft.com/office/drawing/2014/main" id="{5D7C2693-43F8-85ED-F454-374429880EE2}"/>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24</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3362296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1A5B6F-B0FB-13E6-CA7E-810763B8596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525D1C1-D962-A5CD-765E-3BEEFBF170E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B473E5E-B21A-3AA7-3C6A-79BF0306B3E0}"/>
              </a:ext>
            </a:extLst>
          </p:cNvPr>
          <p:cNvSpPr>
            <a:spLocks noGrp="1"/>
          </p:cNvSpPr>
          <p:nvPr>
            <p:ph type="body" idx="1"/>
          </p:nvPr>
        </p:nvSpPr>
        <p:spPr/>
        <p:txBody>
          <a:bodyPr/>
          <a:lstStyle/>
          <a:p>
            <a:pPr rtl="0" fontAlgn="base"/>
            <a:r>
              <a:rPr lang="en-US" sz="1200" b="1" i="0" u="none" strike="noStrike" cap="none" err="1">
                <a:solidFill>
                  <a:schemeClr val="dk1"/>
                </a:solidFill>
                <a:effectLst/>
                <a:latin typeface="Calibri"/>
                <a:ea typeface="Calibri"/>
                <a:cs typeface="Calibri"/>
                <a:sym typeface="Calibri"/>
              </a:rPr>
              <a:t>Prinzip</a:t>
            </a:r>
            <a:r>
              <a:rPr lang="en-US" sz="1200" b="1" i="0" u="none" strike="noStrike" cap="none">
                <a:solidFill>
                  <a:schemeClr val="dk1"/>
                </a:solidFill>
                <a:effectLst/>
                <a:latin typeface="Calibri"/>
                <a:ea typeface="Calibri"/>
                <a:cs typeface="Calibri"/>
                <a:sym typeface="Calibri"/>
              </a:rPr>
              <a:t> des </a:t>
            </a:r>
            <a:r>
              <a:rPr lang="en-US" sz="1200" b="1" i="0" u="none" strike="noStrike" cap="none" err="1">
                <a:solidFill>
                  <a:schemeClr val="dk1"/>
                </a:solidFill>
                <a:effectLst/>
                <a:latin typeface="Calibri"/>
                <a:ea typeface="Calibri"/>
                <a:cs typeface="Calibri"/>
                <a:sym typeface="Calibri"/>
              </a:rPr>
              <a:t>agilen</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Arbeitens</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err="1">
                <a:solidFill>
                  <a:schemeClr val="dk1"/>
                </a:solidFill>
                <a:effectLst/>
                <a:latin typeface="Calibri"/>
                <a:ea typeface="Calibri"/>
                <a:cs typeface="Calibri"/>
                <a:sym typeface="Calibri"/>
              </a:rPr>
              <a:t>Einführung</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err="1">
                <a:solidFill>
                  <a:schemeClr val="dk1"/>
                </a:solidFill>
                <a:effectLst/>
                <a:latin typeface="Calibri"/>
                <a:ea typeface="Calibri"/>
                <a:cs typeface="Calibri"/>
                <a:sym typeface="Calibri"/>
              </a:rPr>
              <a:t>Aufbauend</a:t>
            </a:r>
            <a:r>
              <a:rPr lang="en-US" sz="1200" b="0" i="0" u="none" strike="noStrike" cap="none">
                <a:solidFill>
                  <a:schemeClr val="dk1"/>
                </a:solidFill>
                <a:effectLst/>
                <a:latin typeface="Calibri"/>
                <a:ea typeface="Calibri"/>
                <a:cs typeface="Calibri"/>
                <a:sym typeface="Calibri"/>
              </a:rPr>
              <a:t> auf den </a:t>
            </a:r>
            <a:r>
              <a:rPr lang="en-US" sz="1200" b="0" i="0" u="none" strike="noStrike" cap="none" err="1">
                <a:solidFill>
                  <a:schemeClr val="dk1"/>
                </a:solidFill>
                <a:effectLst/>
                <a:latin typeface="Calibri"/>
                <a:ea typeface="Calibri"/>
                <a:cs typeface="Calibri"/>
                <a:sym typeface="Calibri"/>
              </a:rPr>
              <a:t>agilen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Werten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schauen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wir</a:t>
            </a:r>
            <a:r>
              <a:rPr lang="en-US" sz="1200" b="0" i="0" u="none" strike="noStrike" cap="none">
                <a:solidFill>
                  <a:schemeClr val="dk1"/>
                </a:solidFill>
                <a:effectLst/>
                <a:latin typeface="Calibri"/>
                <a:ea typeface="Calibri"/>
                <a:cs typeface="Calibri"/>
                <a:sym typeface="Calibri"/>
              </a:rPr>
              <a:t> nun auf die </a:t>
            </a:r>
            <a:r>
              <a:rPr lang="en-US" sz="1200" b="1" i="0" u="none" strike="noStrike" cap="none" err="1">
                <a:solidFill>
                  <a:schemeClr val="dk1"/>
                </a:solidFill>
                <a:effectLst/>
                <a:latin typeface="Calibri"/>
                <a:ea typeface="Calibri"/>
                <a:cs typeface="Calibri"/>
                <a:sym typeface="Calibri"/>
              </a:rPr>
              <a:t>Prinzipien</a:t>
            </a:r>
            <a:r>
              <a:rPr lang="en-US" sz="1200" b="0" i="0" u="none" strike="noStrike" cap="none">
                <a:solidFill>
                  <a:schemeClr val="dk1"/>
                </a:solidFill>
                <a:effectLst/>
                <a:latin typeface="Calibri"/>
                <a:ea typeface="Calibri"/>
                <a:cs typeface="Calibri"/>
                <a:sym typeface="Calibri"/>
              </a:rPr>
              <a:t>, die </a:t>
            </a:r>
            <a:r>
              <a:rPr lang="en-US" sz="1200" b="0" i="0" u="none" strike="noStrike" cap="none" err="1">
                <a:solidFill>
                  <a:schemeClr val="dk1"/>
                </a:solidFill>
                <a:effectLst/>
                <a:latin typeface="Calibri"/>
                <a:ea typeface="Calibri"/>
                <a:cs typeface="Calibri"/>
                <a:sym typeface="Calibri"/>
              </a:rPr>
              <a:t>agiles</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Arbeiten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konkret</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leiten</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Sie </a:t>
            </a:r>
            <a:r>
              <a:rPr lang="en-US" sz="1200" b="0" i="0" u="none" strike="noStrike" cap="none" err="1">
                <a:solidFill>
                  <a:schemeClr val="dk1"/>
                </a:solidFill>
                <a:effectLst/>
                <a:latin typeface="Calibri"/>
                <a:ea typeface="Calibri"/>
                <a:cs typeface="Calibri"/>
                <a:sym typeface="Calibri"/>
              </a:rPr>
              <a:t>übersetzen</a:t>
            </a:r>
            <a:r>
              <a:rPr lang="en-US" sz="1200" b="0" i="0" u="none" strike="noStrike" cap="none">
                <a:solidFill>
                  <a:schemeClr val="dk1"/>
                </a:solidFill>
                <a:effectLst/>
                <a:latin typeface="Calibri"/>
                <a:ea typeface="Calibri"/>
                <a:cs typeface="Calibri"/>
                <a:sym typeface="Calibri"/>
              </a:rPr>
              <a:t> die </a:t>
            </a:r>
            <a:r>
              <a:rPr lang="en-US" sz="1200" b="0" i="0" u="none" strike="noStrike" cap="none" err="1">
                <a:solidFill>
                  <a:schemeClr val="dk1"/>
                </a:solidFill>
                <a:effectLst/>
                <a:latin typeface="Calibri"/>
                <a:ea typeface="Calibri"/>
                <a:cs typeface="Calibri"/>
                <a:sym typeface="Calibri"/>
              </a:rPr>
              <a:t>Haltung</a:t>
            </a:r>
            <a:r>
              <a:rPr lang="en-US" sz="1200" b="0" i="0" u="none" strike="noStrike" cap="none">
                <a:solidFill>
                  <a:schemeClr val="dk1"/>
                </a:solidFill>
                <a:effectLst/>
                <a:latin typeface="Calibri"/>
                <a:ea typeface="Calibri"/>
                <a:cs typeface="Calibri"/>
                <a:sym typeface="Calibri"/>
              </a:rPr>
              <a:t> in </a:t>
            </a:r>
            <a:r>
              <a:rPr lang="en-US" sz="1200" b="0" i="0" u="none" strike="noStrike" cap="none" err="1">
                <a:solidFill>
                  <a:schemeClr val="dk1"/>
                </a:solidFill>
                <a:effectLst/>
                <a:latin typeface="Calibri"/>
                <a:ea typeface="Calibri"/>
                <a:cs typeface="Calibri"/>
                <a:sym typeface="Calibri"/>
              </a:rPr>
              <a:t>praktisches</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Handeln</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err="1">
                <a:solidFill>
                  <a:schemeClr val="dk1"/>
                </a:solidFill>
                <a:effectLst/>
                <a:latin typeface="Calibri"/>
                <a:ea typeface="Calibri"/>
                <a:cs typeface="Calibri"/>
                <a:sym typeface="Calibri"/>
              </a:rPr>
              <a:t>Zentrale</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Prinzipien</a:t>
            </a:r>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err="1">
                <a:solidFill>
                  <a:schemeClr val="dk1"/>
                </a:solidFill>
                <a:effectLst/>
                <a:latin typeface="Calibri"/>
                <a:ea typeface="Calibri"/>
                <a:cs typeface="Calibri"/>
                <a:sym typeface="Calibri"/>
              </a:rPr>
              <a:t>Transparenz</a:t>
            </a:r>
            <a:r>
              <a:rPr lang="en-US" sz="1200" b="0" i="0" u="none" strike="noStrike" cap="none">
                <a:solidFill>
                  <a:schemeClr val="dk1"/>
                </a:solidFill>
                <a:effectLst/>
                <a:latin typeface="Calibri"/>
                <a:ea typeface="Calibri"/>
                <a:cs typeface="Calibri"/>
                <a:sym typeface="Calibri"/>
              </a:rPr>
              <a:t> – </a:t>
            </a:r>
            <a:r>
              <a:rPr lang="en-US" sz="1200" b="0" i="0" u="none" strike="noStrike" cap="none" err="1">
                <a:solidFill>
                  <a:schemeClr val="dk1"/>
                </a:solidFill>
                <a:effectLst/>
                <a:latin typeface="Calibri"/>
                <a:ea typeface="Calibri"/>
                <a:cs typeface="Calibri"/>
                <a:sym typeface="Calibri"/>
              </a:rPr>
              <a:t>Klarheit</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über</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Aufgaben</a:t>
            </a:r>
            <a:r>
              <a:rPr lang="en-US" sz="1200" b="0" i="0" u="none" strike="noStrike" cap="none">
                <a:solidFill>
                  <a:schemeClr val="dk1"/>
                </a:solidFill>
                <a:effectLst/>
                <a:latin typeface="Calibri"/>
                <a:ea typeface="Calibri"/>
                <a:cs typeface="Calibri"/>
                <a:sym typeface="Calibri"/>
              </a:rPr>
              <a:t> und Fortschritt.​</a:t>
            </a:r>
          </a:p>
          <a:p>
            <a:pPr rtl="0" fontAlgn="base"/>
            <a:r>
              <a:rPr lang="en-US" sz="1200" b="1" i="0" u="none" strike="noStrike" cap="none" err="1">
                <a:solidFill>
                  <a:schemeClr val="dk1"/>
                </a:solidFill>
                <a:effectLst/>
                <a:latin typeface="Calibri"/>
                <a:ea typeface="Calibri"/>
                <a:cs typeface="Calibri"/>
                <a:sym typeface="Calibri"/>
              </a:rPr>
              <a:t>Selbstorganisation</a:t>
            </a:r>
            <a:r>
              <a:rPr lang="en-US" sz="1200" b="0" i="0" u="none" strike="noStrike" cap="none">
                <a:solidFill>
                  <a:schemeClr val="dk1"/>
                </a:solidFill>
                <a:effectLst/>
                <a:latin typeface="Calibri"/>
                <a:ea typeface="Calibri"/>
                <a:cs typeface="Calibri"/>
                <a:sym typeface="Calibri"/>
              </a:rPr>
              <a:t> – Teams </a:t>
            </a:r>
            <a:r>
              <a:rPr lang="en-US" sz="1200" b="0" i="0" u="none" strike="noStrike" cap="none" err="1">
                <a:solidFill>
                  <a:schemeClr val="dk1"/>
                </a:solidFill>
                <a:effectLst/>
                <a:latin typeface="Calibri"/>
                <a:ea typeface="Calibri"/>
                <a:cs typeface="Calibri"/>
                <a:sym typeface="Calibri"/>
              </a:rPr>
              <a:t>übernehmen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Verantwortung</a:t>
            </a:r>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a:solidFill>
                  <a:schemeClr val="dk1"/>
                </a:solidFill>
                <a:effectLst/>
                <a:latin typeface="Calibri"/>
                <a:ea typeface="Calibri"/>
                <a:cs typeface="Calibri"/>
                <a:sym typeface="Calibri"/>
              </a:rPr>
              <a:t>Pull-</a:t>
            </a:r>
            <a:r>
              <a:rPr lang="en-US" sz="1200" b="1" i="0" u="none" strike="noStrike" cap="none" err="1">
                <a:solidFill>
                  <a:schemeClr val="dk1"/>
                </a:solidFill>
                <a:effectLst/>
                <a:latin typeface="Calibri"/>
                <a:ea typeface="Calibri"/>
                <a:cs typeface="Calibri"/>
                <a:sym typeface="Calibri"/>
              </a:rPr>
              <a:t>Prinzip</a:t>
            </a:r>
            <a:r>
              <a:rPr lang="en-US" sz="1200" b="0" i="0" u="none" strike="noStrike" cap="none">
                <a:solidFill>
                  <a:schemeClr val="dk1"/>
                </a:solidFill>
                <a:effectLst/>
                <a:latin typeface="Calibri"/>
                <a:ea typeface="Calibri"/>
                <a:cs typeface="Calibri"/>
                <a:sym typeface="Calibri"/>
              </a:rPr>
              <a:t> – </a:t>
            </a:r>
            <a:r>
              <a:rPr lang="en-US" sz="1200" b="0" i="0" u="none" strike="noStrike" cap="none" err="1">
                <a:solidFill>
                  <a:schemeClr val="dk1"/>
                </a:solidFill>
                <a:effectLst/>
                <a:latin typeface="Calibri"/>
                <a:ea typeface="Calibri"/>
                <a:cs typeface="Calibri"/>
                <a:sym typeface="Calibri"/>
              </a:rPr>
              <a:t>Aufgaben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werden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aktiv</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übernommen</a:t>
            </a:r>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err="1">
                <a:solidFill>
                  <a:schemeClr val="dk1"/>
                </a:solidFill>
                <a:effectLst/>
                <a:latin typeface="Calibri"/>
                <a:ea typeface="Calibri"/>
                <a:cs typeface="Calibri"/>
                <a:sym typeface="Calibri"/>
              </a:rPr>
              <a:t>Inkrementell</a:t>
            </a:r>
            <a:r>
              <a:rPr lang="en-US" sz="1200" b="1" i="0" u="none" strike="noStrike" cap="none">
                <a:solidFill>
                  <a:schemeClr val="dk1"/>
                </a:solidFill>
                <a:effectLst/>
                <a:latin typeface="Calibri"/>
                <a:ea typeface="Calibri"/>
                <a:cs typeface="Calibri"/>
                <a:sym typeface="Calibri"/>
              </a:rPr>
              <a:t> &amp; </a:t>
            </a:r>
            <a:r>
              <a:rPr lang="en-US" sz="1200" b="1" i="0" u="none" strike="noStrike" cap="none" err="1">
                <a:solidFill>
                  <a:schemeClr val="dk1"/>
                </a:solidFill>
                <a:effectLst/>
                <a:latin typeface="Calibri"/>
                <a:ea typeface="Calibri"/>
                <a:cs typeface="Calibri"/>
                <a:sym typeface="Calibri"/>
              </a:rPr>
              <a:t>iterativ</a:t>
            </a:r>
            <a:r>
              <a:rPr lang="en-US" sz="1200" b="0" i="0" u="none" strike="noStrike" cap="none">
                <a:solidFill>
                  <a:schemeClr val="dk1"/>
                </a:solidFill>
                <a:effectLst/>
                <a:latin typeface="Calibri"/>
                <a:ea typeface="Calibri"/>
                <a:cs typeface="Calibri"/>
                <a:sym typeface="Calibri"/>
              </a:rPr>
              <a:t> – </a:t>
            </a:r>
            <a:r>
              <a:rPr lang="en-US" sz="1200" b="0" i="0" u="none" strike="noStrike" cap="none" err="1">
                <a:solidFill>
                  <a:schemeClr val="dk1"/>
                </a:solidFill>
                <a:effectLst/>
                <a:latin typeface="Calibri"/>
                <a:ea typeface="Calibri"/>
                <a:cs typeface="Calibri"/>
                <a:sym typeface="Calibri"/>
              </a:rPr>
              <a:t>Arbeiten</a:t>
            </a:r>
            <a:r>
              <a:rPr lang="en-US" sz="1200" b="0" i="0" u="none" strike="noStrike" cap="none">
                <a:solidFill>
                  <a:schemeClr val="dk1"/>
                </a:solidFill>
                <a:effectLst/>
                <a:latin typeface="Calibri"/>
                <a:ea typeface="Calibri"/>
                <a:cs typeface="Calibri"/>
                <a:sym typeface="Calibri"/>
              </a:rPr>
              <a:t> in </a:t>
            </a:r>
            <a:r>
              <a:rPr lang="en-US" sz="1200" b="0" i="0" u="none" strike="noStrike" cap="none" err="1">
                <a:solidFill>
                  <a:schemeClr val="dk1"/>
                </a:solidFill>
                <a:effectLst/>
                <a:latin typeface="Calibri"/>
                <a:ea typeface="Calibri"/>
                <a:cs typeface="Calibri"/>
                <a:sym typeface="Calibri"/>
              </a:rPr>
              <a:t>kleinen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Schritten</a:t>
            </a:r>
            <a:r>
              <a:rPr lang="en-US" sz="1200" b="0" i="0" u="none" strike="noStrike" cap="none">
                <a:solidFill>
                  <a:schemeClr val="dk1"/>
                </a:solidFill>
                <a:effectLst/>
                <a:latin typeface="Calibri"/>
                <a:ea typeface="Calibri"/>
                <a:cs typeface="Calibri"/>
                <a:sym typeface="Calibri"/>
              </a:rPr>
              <a:t> und </a:t>
            </a:r>
            <a:r>
              <a:rPr lang="en-US" sz="1200" b="0" i="0" u="none" strike="noStrike" cap="none" err="1">
                <a:solidFill>
                  <a:schemeClr val="dk1"/>
                </a:solidFill>
                <a:effectLst/>
                <a:latin typeface="Calibri"/>
                <a:ea typeface="Calibri"/>
                <a:cs typeface="Calibri"/>
                <a:sym typeface="Calibri"/>
              </a:rPr>
              <a:t>Lernzyklen</a:t>
            </a:r>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a:solidFill>
                  <a:schemeClr val="dk1"/>
                </a:solidFill>
                <a:effectLst/>
                <a:latin typeface="Calibri"/>
                <a:ea typeface="Calibri"/>
                <a:cs typeface="Calibri"/>
                <a:sym typeface="Calibri"/>
              </a:rPr>
              <a:t>Fail Fast</a:t>
            </a:r>
            <a:r>
              <a:rPr lang="en-US" sz="1200" b="0" i="0" u="none" strike="noStrike" cap="none">
                <a:solidFill>
                  <a:schemeClr val="dk1"/>
                </a:solidFill>
                <a:effectLst/>
                <a:latin typeface="Calibri"/>
                <a:ea typeface="Calibri"/>
                <a:cs typeface="Calibri"/>
                <a:sym typeface="Calibri"/>
              </a:rPr>
              <a:t> – </a:t>
            </a:r>
            <a:r>
              <a:rPr lang="en-US" sz="1200" b="0" i="0" u="none" strike="noStrike" cap="none" err="1">
                <a:solidFill>
                  <a:schemeClr val="dk1"/>
                </a:solidFill>
                <a:effectLst/>
                <a:latin typeface="Calibri"/>
                <a:ea typeface="Calibri"/>
                <a:cs typeface="Calibri"/>
                <a:sym typeface="Calibri"/>
              </a:rPr>
              <a:t>Früh</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testen</a:t>
            </a:r>
            <a:r>
              <a:rPr lang="en-US" sz="1200" b="0" i="0" u="none" strike="noStrike" cap="none">
                <a:solidFill>
                  <a:schemeClr val="dk1"/>
                </a:solidFill>
                <a:effectLst/>
                <a:latin typeface="Calibri"/>
                <a:ea typeface="Calibri"/>
                <a:cs typeface="Calibri"/>
                <a:sym typeface="Calibri"/>
              </a:rPr>
              <a:t>, schnell </a:t>
            </a:r>
            <a:r>
              <a:rPr lang="en-US" sz="1200" b="0" i="0" u="none" strike="noStrike" cap="none" err="1">
                <a:solidFill>
                  <a:schemeClr val="dk1"/>
                </a:solidFill>
                <a:effectLst/>
                <a:latin typeface="Calibri"/>
                <a:ea typeface="Calibri"/>
                <a:cs typeface="Calibri"/>
                <a:sym typeface="Calibri"/>
              </a:rPr>
              <a:t>lernen</a:t>
            </a:r>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err="1">
                <a:solidFill>
                  <a:schemeClr val="dk1"/>
                </a:solidFill>
                <a:effectLst/>
                <a:latin typeface="Calibri"/>
                <a:ea typeface="Calibri"/>
                <a:cs typeface="Calibri"/>
                <a:sym typeface="Calibri"/>
              </a:rPr>
              <a:t>Nutzerzentrierung</a:t>
            </a:r>
            <a:r>
              <a:rPr lang="en-US" sz="1200" b="0" i="0" u="none" strike="noStrike" cap="none">
                <a:solidFill>
                  <a:schemeClr val="dk1"/>
                </a:solidFill>
                <a:effectLst/>
                <a:latin typeface="Calibri"/>
                <a:ea typeface="Calibri"/>
                <a:cs typeface="Calibri"/>
                <a:sym typeface="Calibri"/>
              </a:rPr>
              <a:t> – </a:t>
            </a:r>
            <a:r>
              <a:rPr lang="en-US" sz="1200" b="0" i="0" u="none" strike="noStrike" cap="none" err="1">
                <a:solidFill>
                  <a:schemeClr val="dk1"/>
                </a:solidFill>
                <a:effectLst/>
                <a:latin typeface="Calibri"/>
                <a:ea typeface="Calibri"/>
                <a:cs typeface="Calibri"/>
                <a:sym typeface="Calibri"/>
              </a:rPr>
              <a:t>Fokus</a:t>
            </a:r>
            <a:r>
              <a:rPr lang="en-US" sz="1200" b="0" i="0" u="none" strike="noStrike" cap="none">
                <a:solidFill>
                  <a:schemeClr val="dk1"/>
                </a:solidFill>
                <a:effectLst/>
                <a:latin typeface="Calibri"/>
                <a:ea typeface="Calibri"/>
                <a:cs typeface="Calibri"/>
                <a:sym typeface="Calibri"/>
              </a:rPr>
              <a:t> auf </a:t>
            </a:r>
            <a:r>
              <a:rPr lang="en-US" sz="1200" b="0" i="0" u="none" strike="noStrike" cap="none" err="1">
                <a:solidFill>
                  <a:schemeClr val="dk1"/>
                </a:solidFill>
                <a:effectLst/>
                <a:latin typeface="Calibri"/>
                <a:ea typeface="Calibri"/>
                <a:cs typeface="Calibri"/>
                <a:sym typeface="Calibri"/>
              </a:rPr>
              <a:t>Kund:innen</a:t>
            </a:r>
            <a:r>
              <a:rPr lang="en-US" sz="1200" b="0" i="0" u="none" strike="noStrike" cap="none">
                <a:solidFill>
                  <a:schemeClr val="dk1"/>
                </a:solidFill>
                <a:effectLst/>
                <a:latin typeface="Calibri"/>
                <a:ea typeface="Calibri"/>
                <a:cs typeface="Calibri"/>
                <a:sym typeface="Calibri"/>
              </a:rPr>
              <a:t> und </a:t>
            </a:r>
            <a:r>
              <a:rPr lang="en-US" sz="1200" b="0" i="0" u="none" strike="noStrike" cap="none" err="1">
                <a:solidFill>
                  <a:schemeClr val="dk1"/>
                </a:solidFill>
                <a:effectLst/>
                <a:latin typeface="Calibri"/>
                <a:ea typeface="Calibri"/>
                <a:cs typeface="Calibri"/>
                <a:sym typeface="Calibri"/>
              </a:rPr>
              <a:t>Anwender:innen</a:t>
            </a:r>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a:solidFill>
                  <a:schemeClr val="dk1"/>
                </a:solidFill>
                <a:effectLst/>
                <a:latin typeface="Calibri"/>
                <a:ea typeface="Calibri"/>
                <a:cs typeface="Calibri"/>
                <a:sym typeface="Calibri"/>
              </a:rPr>
              <a:t>Timeboxing</a:t>
            </a:r>
            <a:r>
              <a:rPr lang="en-US" sz="1200" b="0" i="0" u="none" strike="noStrike" cap="none">
                <a:solidFill>
                  <a:schemeClr val="dk1"/>
                </a:solidFill>
                <a:effectLst/>
                <a:latin typeface="Calibri"/>
                <a:ea typeface="Calibri"/>
                <a:cs typeface="Calibri"/>
                <a:sym typeface="Calibri"/>
              </a:rPr>
              <a:t> – Klare </a:t>
            </a:r>
            <a:r>
              <a:rPr lang="en-US" sz="1200" b="0" i="0" u="none" strike="noStrike" cap="none" err="1">
                <a:solidFill>
                  <a:schemeClr val="dk1"/>
                </a:solidFill>
                <a:effectLst/>
                <a:latin typeface="Calibri"/>
                <a:ea typeface="Calibri"/>
                <a:cs typeface="Calibri"/>
                <a:sym typeface="Calibri"/>
              </a:rPr>
              <a:t>Zeitrahmen</a:t>
            </a:r>
            <a:r>
              <a:rPr lang="en-US" sz="1200" b="0" i="0" u="none" strike="noStrike" cap="none">
                <a:solidFill>
                  <a:schemeClr val="dk1"/>
                </a:solidFill>
                <a:effectLst/>
                <a:latin typeface="Calibri"/>
                <a:ea typeface="Calibri"/>
                <a:cs typeface="Calibri"/>
                <a:sym typeface="Calibri"/>
              </a:rPr>
              <a:t> für </a:t>
            </a:r>
            <a:r>
              <a:rPr lang="en-US" sz="1200" b="0" i="0" u="none" strike="noStrike" cap="none" err="1">
                <a:solidFill>
                  <a:schemeClr val="dk1"/>
                </a:solidFill>
                <a:effectLst/>
                <a:latin typeface="Calibri"/>
                <a:ea typeface="Calibri"/>
                <a:cs typeface="Calibri"/>
                <a:sym typeface="Calibri"/>
              </a:rPr>
              <a:t>Fokus</a:t>
            </a:r>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err="1">
                <a:solidFill>
                  <a:schemeClr val="dk1"/>
                </a:solidFill>
                <a:effectLst/>
                <a:latin typeface="Calibri"/>
                <a:ea typeface="Calibri"/>
                <a:cs typeface="Calibri"/>
                <a:sym typeface="Calibri"/>
              </a:rPr>
              <a:t>Kontinuierliche</a:t>
            </a:r>
            <a:r>
              <a:rPr lang="en-US" sz="1200" b="1" i="0" u="none" strike="noStrike" cap="none">
                <a:solidFill>
                  <a:schemeClr val="dk1"/>
                </a:solidFill>
                <a:effectLst/>
                <a:latin typeface="Calibri"/>
                <a:ea typeface="Calibri"/>
                <a:cs typeface="Calibri"/>
                <a:sym typeface="Calibri"/>
              </a:rPr>
              <a:t> </a:t>
            </a:r>
            <a:r>
              <a:rPr lang="en-US" sz="1200" b="1" i="0" u="none" strike="noStrike" cap="none" err="1">
                <a:solidFill>
                  <a:schemeClr val="dk1"/>
                </a:solidFill>
                <a:effectLst/>
                <a:latin typeface="Calibri"/>
                <a:ea typeface="Calibri"/>
                <a:cs typeface="Calibri"/>
                <a:sym typeface="Calibri"/>
              </a:rPr>
              <a:t>Verbesserung</a:t>
            </a:r>
            <a:r>
              <a:rPr lang="en-US" sz="1200" b="0" i="0" u="none" strike="noStrike" cap="none">
                <a:solidFill>
                  <a:schemeClr val="dk1"/>
                </a:solidFill>
                <a:effectLst/>
                <a:latin typeface="Calibri"/>
                <a:ea typeface="Calibri"/>
                <a:cs typeface="Calibri"/>
                <a:sym typeface="Calibri"/>
              </a:rPr>
              <a:t> – </a:t>
            </a:r>
            <a:r>
              <a:rPr lang="en-US" sz="1200" b="0" i="0" u="none" strike="noStrike" cap="none" err="1">
                <a:solidFill>
                  <a:schemeClr val="dk1"/>
                </a:solidFill>
                <a:effectLst/>
                <a:latin typeface="Calibri"/>
                <a:ea typeface="Calibri"/>
                <a:cs typeface="Calibri"/>
                <a:sym typeface="Calibri"/>
              </a:rPr>
              <a:t>Regelmäßige</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Reflexion</a:t>
            </a:r>
            <a:r>
              <a:rPr lang="en-US" sz="1200" b="0" i="0" u="none" strike="noStrike" cap="none">
                <a:solidFill>
                  <a:schemeClr val="dk1"/>
                </a:solidFill>
                <a:effectLst/>
                <a:latin typeface="Calibri"/>
                <a:ea typeface="Calibri"/>
                <a:cs typeface="Calibri"/>
                <a:sym typeface="Calibri"/>
              </a:rPr>
              <a:t> und </a:t>
            </a:r>
            <a:r>
              <a:rPr lang="en-US" sz="1200" b="0" i="0" u="none" strike="noStrike" cap="none" err="1">
                <a:solidFill>
                  <a:schemeClr val="dk1"/>
                </a:solidFill>
                <a:effectLst/>
                <a:latin typeface="Calibri"/>
                <a:ea typeface="Calibri"/>
                <a:cs typeface="Calibri"/>
                <a:sym typeface="Calibri"/>
              </a:rPr>
              <a:t>Anpassung</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err="1">
                <a:solidFill>
                  <a:schemeClr val="dk1"/>
                </a:solidFill>
                <a:effectLst/>
                <a:latin typeface="Calibri"/>
                <a:ea typeface="Calibri"/>
                <a:cs typeface="Calibri"/>
                <a:sym typeface="Calibri"/>
              </a:rPr>
              <a:t>Kernaussage</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Agile </a:t>
            </a:r>
            <a:r>
              <a:rPr lang="en-US" sz="1200" b="0" i="0" u="none" strike="noStrike" cap="none" err="1">
                <a:solidFill>
                  <a:schemeClr val="dk1"/>
                </a:solidFill>
                <a:effectLst/>
                <a:latin typeface="Calibri"/>
                <a:ea typeface="Calibri"/>
                <a:cs typeface="Calibri"/>
                <a:sym typeface="Calibri"/>
              </a:rPr>
              <a:t>Prinzipien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verbinden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Struktur</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mit</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Flexibilität</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Sie </a:t>
            </a:r>
            <a:r>
              <a:rPr lang="en-US" sz="1200" b="0" i="0" u="none" strike="noStrike" cap="none" err="1">
                <a:solidFill>
                  <a:schemeClr val="dk1"/>
                </a:solidFill>
                <a:effectLst/>
                <a:latin typeface="Calibri"/>
                <a:ea typeface="Calibri"/>
                <a:cs typeface="Calibri"/>
                <a:sym typeface="Calibri"/>
              </a:rPr>
              <a:t>schaffen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Orientierung</a:t>
            </a:r>
            <a:r>
              <a:rPr lang="en-US" sz="1200" b="0" i="0" u="none" strike="noStrike" cap="none">
                <a:solidFill>
                  <a:schemeClr val="dk1"/>
                </a:solidFill>
                <a:effectLst/>
                <a:latin typeface="Calibri"/>
                <a:ea typeface="Calibri"/>
                <a:cs typeface="Calibri"/>
                <a:sym typeface="Calibri"/>
              </a:rPr>
              <a:t> in </a:t>
            </a:r>
            <a:r>
              <a:rPr lang="en-US" sz="1200" b="0" i="0" u="none" strike="noStrike" cap="none" err="1">
                <a:solidFill>
                  <a:schemeClr val="dk1"/>
                </a:solidFill>
                <a:effectLst/>
                <a:latin typeface="Calibri"/>
                <a:ea typeface="Calibri"/>
                <a:cs typeface="Calibri"/>
                <a:sym typeface="Calibri"/>
              </a:rPr>
              <a:t>komplexen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Arbeitsumfeldern</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err="1">
                <a:solidFill>
                  <a:schemeClr val="dk1"/>
                </a:solidFill>
                <a:effectLst/>
                <a:latin typeface="Calibri"/>
                <a:ea typeface="Calibri"/>
                <a:cs typeface="Calibri"/>
                <a:sym typeface="Calibri"/>
              </a:rPr>
              <a:t>Überleitung</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Wie </a:t>
            </a:r>
            <a:r>
              <a:rPr lang="en-US" sz="1200" b="0" i="0" u="none" strike="noStrike" cap="none" err="1">
                <a:solidFill>
                  <a:schemeClr val="dk1"/>
                </a:solidFill>
                <a:effectLst/>
                <a:latin typeface="Calibri"/>
                <a:ea typeface="Calibri"/>
                <a:cs typeface="Calibri"/>
                <a:sym typeface="Calibri"/>
              </a:rPr>
              <a:t>diese</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Prinzipien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konkret</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umgesetzt</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werden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zeigen</a:t>
            </a:r>
            <a:r>
              <a:rPr lang="en-US" sz="1200" b="0" i="0" u="none" strike="noStrike" cap="none">
                <a:solidFill>
                  <a:schemeClr val="dk1"/>
                </a:solidFill>
                <a:effectLst/>
                <a:latin typeface="Calibri"/>
                <a:ea typeface="Calibri"/>
                <a:cs typeface="Calibri"/>
                <a:sym typeface="Calibri"/>
              </a:rPr>
              <a:t> agile Frameworks.​</a:t>
            </a:r>
          </a:p>
          <a:p>
            <a:pPr rtl="0" fontAlgn="base"/>
            <a:r>
              <a:rPr lang="en-US" sz="1200" b="0" i="0" u="none" strike="noStrike" cap="none" err="1">
                <a:solidFill>
                  <a:schemeClr val="dk1"/>
                </a:solidFill>
                <a:effectLst/>
                <a:latin typeface="Calibri"/>
                <a:ea typeface="Calibri"/>
                <a:cs typeface="Calibri"/>
                <a:sym typeface="Calibri"/>
              </a:rPr>
              <a:t>Im</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nächsten</a:t>
            </a:r>
            <a:r>
              <a:rPr lang="en-US" sz="1200" b="0" i="0" u="none" strike="noStrike" cap="none">
                <a:solidFill>
                  <a:schemeClr val="dk1"/>
                </a:solidFill>
                <a:effectLst/>
                <a:latin typeface="Calibri"/>
                <a:ea typeface="Calibri"/>
                <a:cs typeface="Calibri"/>
                <a:sym typeface="Calibri"/>
              </a:rPr>
              <a:t> Schritt </a:t>
            </a:r>
            <a:r>
              <a:rPr lang="en-US" sz="1200" b="0" i="0" u="none" strike="noStrike" cap="none" err="1">
                <a:solidFill>
                  <a:schemeClr val="dk1"/>
                </a:solidFill>
                <a:effectLst/>
                <a:latin typeface="Calibri"/>
                <a:ea typeface="Calibri"/>
                <a:cs typeface="Calibri"/>
                <a:sym typeface="Calibri"/>
              </a:rPr>
              <a:t>betrachten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wir</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ein</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Beispiel</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dafür</a:t>
            </a:r>
            <a:r>
              <a:rPr lang="en-US" sz="1200" b="0" i="0" u="none" strike="noStrike" cap="none">
                <a:solidFill>
                  <a:schemeClr val="dk1"/>
                </a:solidFill>
                <a:effectLst/>
                <a:latin typeface="Calibri"/>
                <a:ea typeface="Calibri"/>
                <a:cs typeface="Calibri"/>
                <a:sym typeface="Calibri"/>
              </a:rPr>
              <a:t> </a:t>
            </a:r>
            <a:r>
              <a:rPr lang="en-US" sz="1200" b="0" i="0" u="none" strike="noStrike" cap="none" err="1">
                <a:solidFill>
                  <a:schemeClr val="dk1"/>
                </a:solidFill>
                <a:effectLst/>
                <a:latin typeface="Calibri"/>
                <a:ea typeface="Calibri"/>
                <a:cs typeface="Calibri"/>
                <a:sym typeface="Calibri"/>
              </a:rPr>
              <a:t>genauer</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lvl="0" algn="l" rtl="0">
              <a:spcBef>
                <a:spcPts val="0"/>
              </a:spcBef>
              <a:spcAft>
                <a:spcPts val="0"/>
              </a:spcAft>
              <a:buNone/>
            </a:pPr>
            <a:endParaRPr lang="de-DE"/>
          </a:p>
        </p:txBody>
      </p:sp>
      <p:sp>
        <p:nvSpPr>
          <p:cNvPr id="4" name="Foliennummernplatzhalter 3">
            <a:extLst>
              <a:ext uri="{FF2B5EF4-FFF2-40B4-BE49-F238E27FC236}">
                <a16:creationId xmlns:a16="http://schemas.microsoft.com/office/drawing/2014/main" id="{7B336596-8EFE-8883-15AC-973784C5F5E9}"/>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8220605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08D3D-EFC9-0D47-E34E-1ACB2216642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6695CE4-386D-8846-C720-15DD3EB1CFE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6E7B2C2-E036-4AEE-1E89-233368C7FBE8}"/>
              </a:ext>
            </a:extLst>
          </p:cNvPr>
          <p:cNvSpPr>
            <a:spLocks noGrp="1"/>
          </p:cNvSpPr>
          <p:nvPr>
            <p:ph type="body" idx="1"/>
          </p:nvPr>
        </p:nvSpPr>
        <p:spPr/>
        <p:txBody>
          <a:bodyPr/>
          <a:lstStyle/>
          <a:p>
            <a:pPr rtl="0" fontAlgn="base"/>
            <a:r>
              <a:rPr lang="en-US" sz="1200" b="1" i="0" u="none" strike="noStrike" cap="none" dirty="0" err="1">
                <a:solidFill>
                  <a:schemeClr val="dk1"/>
                </a:solidFill>
                <a:effectLst/>
                <a:latin typeface="Calibri"/>
                <a:ea typeface="Calibri"/>
                <a:cs typeface="Calibri"/>
                <a:sym typeface="Calibri"/>
              </a:rPr>
              <a:t>Grundsätze</a:t>
            </a:r>
            <a:r>
              <a:rPr lang="en-US" sz="1200" b="1" i="0" u="none" strike="noStrike" cap="none" dirty="0">
                <a:solidFill>
                  <a:schemeClr val="dk1"/>
                </a:solidFill>
                <a:effectLst/>
                <a:latin typeface="Calibri"/>
                <a:ea typeface="Calibri"/>
                <a:cs typeface="Calibri"/>
                <a:sym typeface="Calibri"/>
              </a:rPr>
              <a:t> des </a:t>
            </a:r>
            <a:r>
              <a:rPr lang="en-US" sz="1200" b="1" i="0" u="none" strike="noStrike" cap="none" dirty="0" err="1">
                <a:solidFill>
                  <a:schemeClr val="dk1"/>
                </a:solidFill>
                <a:effectLst/>
                <a:latin typeface="Calibri"/>
                <a:ea typeface="Calibri"/>
                <a:cs typeface="Calibri"/>
                <a:sym typeface="Calibri"/>
              </a:rPr>
              <a:t>agilen</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Arbeitens</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a:t>
            </a:r>
          </a:p>
          <a:p>
            <a:pPr rtl="0" fontAlgn="base"/>
            <a:r>
              <a:rPr lang="en-US" sz="1200" b="1" i="0" u="none" strike="noStrike" cap="none" dirty="0" err="1">
                <a:solidFill>
                  <a:schemeClr val="dk1"/>
                </a:solidFill>
                <a:effectLst/>
                <a:latin typeface="Calibri"/>
                <a:ea typeface="Calibri"/>
                <a:cs typeface="Calibri"/>
                <a:sym typeface="Calibri"/>
              </a:rPr>
              <a:t>Einführung</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err="1">
                <a:solidFill>
                  <a:schemeClr val="dk1"/>
                </a:solidFill>
                <a:effectLst/>
                <a:latin typeface="Calibri"/>
                <a:ea typeface="Calibri"/>
                <a:cs typeface="Calibri"/>
                <a:sym typeface="Calibri"/>
              </a:rPr>
              <a:t>Agilität</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lässt</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sich</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wie</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ein</a:t>
            </a:r>
            <a:r>
              <a:rPr lang="en-US" sz="1200" b="0" i="0" u="none" strike="noStrike" cap="none" dirty="0">
                <a:solidFill>
                  <a:schemeClr val="dk1"/>
                </a:solidFill>
                <a:effectLst/>
                <a:latin typeface="Calibri"/>
                <a:ea typeface="Calibri"/>
                <a:cs typeface="Calibri"/>
                <a:sym typeface="Calibri"/>
              </a:rPr>
              <a:t> Baum verstehen:​</a:t>
            </a:r>
            <a:br>
              <a:rPr lang="en-US" sz="1200" b="0" i="0" u="none" strike="noStrike" cap="none" dirty="0">
                <a:solidFill>
                  <a:schemeClr val="dk1"/>
                </a:solidFill>
                <a:effectLst/>
                <a:latin typeface="Calibri"/>
                <a:ea typeface="Calibri"/>
                <a:cs typeface="Calibri"/>
                <a:sym typeface="Calibri"/>
              </a:rPr>
            </a:br>
            <a:r>
              <a:rPr lang="en-US" sz="1200" b="1" i="0" u="none" strike="noStrike" cap="none" dirty="0" err="1">
                <a:solidFill>
                  <a:schemeClr val="dk1"/>
                </a:solidFill>
                <a:effectLst/>
                <a:latin typeface="Calibri"/>
                <a:ea typeface="Calibri"/>
                <a:cs typeface="Calibri"/>
                <a:sym typeface="Calibri"/>
              </a:rPr>
              <a:t>Werte</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bilden</a:t>
            </a:r>
            <a:r>
              <a:rPr lang="en-US" sz="1200" b="1" i="0" u="none" strike="noStrike" cap="none" dirty="0">
                <a:solidFill>
                  <a:schemeClr val="dk1"/>
                </a:solidFill>
                <a:effectLst/>
                <a:latin typeface="Calibri"/>
                <a:ea typeface="Calibri"/>
                <a:cs typeface="Calibri"/>
                <a:sym typeface="Calibri"/>
              </a:rPr>
              <a:t> die </a:t>
            </a:r>
            <a:r>
              <a:rPr lang="en-US" sz="1200" b="1" i="0" u="none" strike="noStrike" cap="none" dirty="0" err="1">
                <a:solidFill>
                  <a:schemeClr val="dk1"/>
                </a:solidFill>
                <a:effectLst/>
                <a:latin typeface="Calibri"/>
                <a:ea typeface="Calibri"/>
                <a:cs typeface="Calibri"/>
                <a:sym typeface="Calibri"/>
              </a:rPr>
              <a:t>Wurzeln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darauf</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bauen</a:t>
            </a:r>
            <a:r>
              <a:rPr lang="en-US" sz="1200" b="0"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Prinzipien</a:t>
            </a:r>
            <a:r>
              <a:rPr lang="en-US" sz="1200" b="0" i="0" u="none" strike="noStrike" cap="none" dirty="0">
                <a:solidFill>
                  <a:schemeClr val="dk1"/>
                </a:solidFill>
                <a:effectLst/>
                <a:latin typeface="Calibri"/>
                <a:ea typeface="Calibri"/>
                <a:cs typeface="Calibri"/>
                <a:sym typeface="Calibri"/>
              </a:rPr>
              <a:t>, </a:t>
            </a:r>
            <a:r>
              <a:rPr lang="en-US" sz="1200" b="1" i="0" u="none" strike="noStrike" cap="none" dirty="0">
                <a:solidFill>
                  <a:schemeClr val="dk1"/>
                </a:solidFill>
                <a:effectLst/>
                <a:latin typeface="Calibri"/>
                <a:ea typeface="Calibri"/>
                <a:cs typeface="Calibri"/>
                <a:sym typeface="Calibri"/>
              </a:rPr>
              <a:t>Frameworks</a:t>
            </a:r>
            <a:r>
              <a:rPr lang="en-US" sz="1200" b="0" i="0" u="none" strike="noStrike" cap="none" dirty="0">
                <a:solidFill>
                  <a:schemeClr val="dk1"/>
                </a:solidFill>
                <a:effectLst/>
                <a:latin typeface="Calibri"/>
                <a:ea typeface="Calibri"/>
                <a:cs typeface="Calibri"/>
                <a:sym typeface="Calibri"/>
              </a:rPr>
              <a:t> und </a:t>
            </a:r>
            <a:r>
              <a:rPr lang="en-US" sz="1200" b="0" i="0" u="none" strike="noStrike" cap="none" dirty="0" err="1">
                <a:solidFill>
                  <a:schemeClr val="dk1"/>
                </a:solidFill>
                <a:effectLst/>
                <a:latin typeface="Calibri"/>
                <a:ea typeface="Calibri"/>
                <a:cs typeface="Calibri"/>
                <a:sym typeface="Calibri"/>
              </a:rPr>
              <a:t>schließlich</a:t>
            </a:r>
            <a:r>
              <a:rPr lang="en-US" sz="1200" b="0"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Methoden</a:t>
            </a:r>
            <a:r>
              <a:rPr lang="en-US" sz="1200" b="1" i="0" u="none" strike="noStrike" cap="none" dirty="0">
                <a:solidFill>
                  <a:schemeClr val="dk1"/>
                </a:solidFill>
                <a:effectLst/>
                <a:latin typeface="Calibri"/>
                <a:ea typeface="Calibri"/>
                <a:cs typeface="Calibri"/>
                <a:sym typeface="Calibri"/>
              </a:rPr>
              <a:t> &amp; Tools</a:t>
            </a:r>
            <a:r>
              <a:rPr lang="en-US" sz="1200" b="0" i="0" u="none" strike="noStrike" cap="none" dirty="0">
                <a:solidFill>
                  <a:schemeClr val="dk1"/>
                </a:solidFill>
                <a:effectLst/>
                <a:latin typeface="Calibri"/>
                <a:ea typeface="Calibri"/>
                <a:cs typeface="Calibri"/>
                <a:sym typeface="Calibri"/>
              </a:rPr>
              <a:t> auf.​</a:t>
            </a:r>
          </a:p>
          <a:p>
            <a:pPr rtl="0" fontAlgn="base"/>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Die </a:t>
            </a:r>
            <a:r>
              <a:rPr lang="en-US" sz="1200" b="0" i="0" u="none" strike="noStrike" cap="none" dirty="0" err="1">
                <a:solidFill>
                  <a:schemeClr val="dk1"/>
                </a:solidFill>
                <a:effectLst/>
                <a:latin typeface="Calibri"/>
                <a:ea typeface="Calibri"/>
                <a:cs typeface="Calibri"/>
                <a:sym typeface="Calibri"/>
              </a:rPr>
              <a:t>Ebenen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im</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Überblick</a:t>
            </a:r>
            <a:r>
              <a:rPr lang="en-US" sz="1200" b="0" i="0" u="none" strike="noStrike" cap="none" dirty="0">
                <a:solidFill>
                  <a:schemeClr val="dk1"/>
                </a:solidFill>
                <a:effectLst/>
                <a:latin typeface="Calibri"/>
                <a:ea typeface="Calibri"/>
                <a:cs typeface="Calibri"/>
                <a:sym typeface="Calibri"/>
              </a:rPr>
              <a:t>​</a:t>
            </a:r>
          </a:p>
          <a:p>
            <a:pPr rtl="0" fontAlgn="base"/>
            <a:r>
              <a:rPr lang="en-US" sz="1200" b="1" i="0" u="none" strike="noStrike" cap="none" dirty="0">
                <a:solidFill>
                  <a:schemeClr val="dk1"/>
                </a:solidFill>
                <a:effectLst/>
                <a:latin typeface="Calibri"/>
                <a:ea typeface="Calibri"/>
                <a:cs typeface="Calibri"/>
                <a:sym typeface="Calibri"/>
              </a:rPr>
              <a:t>1. </a:t>
            </a:r>
            <a:r>
              <a:rPr lang="en-US" sz="1200" b="1" i="0" u="none" strike="noStrike" cap="none" dirty="0" err="1">
                <a:solidFill>
                  <a:schemeClr val="dk1"/>
                </a:solidFill>
                <a:effectLst/>
                <a:latin typeface="Calibri"/>
                <a:ea typeface="Calibri"/>
                <a:cs typeface="Calibri"/>
                <a:sym typeface="Calibri"/>
              </a:rPr>
              <a:t>Werte</a:t>
            </a:r>
            <a:r>
              <a:rPr lang="en-US" sz="1200" b="1" i="0" u="none" strike="noStrike" cap="none" dirty="0">
                <a:solidFill>
                  <a:schemeClr val="dk1"/>
                </a:solidFill>
                <a:effectLst/>
                <a:latin typeface="Calibri"/>
                <a:ea typeface="Calibri"/>
                <a:cs typeface="Calibri"/>
                <a:sym typeface="Calibri"/>
              </a:rPr>
              <a:t> (Fundament)</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err="1">
                <a:solidFill>
                  <a:schemeClr val="dk1"/>
                </a:solidFill>
                <a:effectLst/>
                <a:latin typeface="Calibri"/>
                <a:ea typeface="Calibri"/>
                <a:cs typeface="Calibri"/>
                <a:sym typeface="Calibri"/>
              </a:rPr>
              <a:t>Respekt</a:t>
            </a:r>
            <a:r>
              <a:rPr lang="en-US" sz="1200" b="0" i="0" u="none" strike="noStrike" cap="none" dirty="0">
                <a:solidFill>
                  <a:schemeClr val="dk1"/>
                </a:solidFill>
                <a:effectLst/>
                <a:latin typeface="Calibri"/>
                <a:ea typeface="Calibri"/>
                <a:cs typeface="Calibri"/>
                <a:sym typeface="Calibri"/>
              </a:rPr>
              <a:t>, Mut, </a:t>
            </a:r>
            <a:r>
              <a:rPr lang="en-US" sz="1200" b="0" i="0" u="none" strike="noStrike" cap="none" dirty="0" err="1">
                <a:solidFill>
                  <a:schemeClr val="dk1"/>
                </a:solidFill>
                <a:effectLst/>
                <a:latin typeface="Calibri"/>
                <a:ea typeface="Calibri"/>
                <a:cs typeface="Calibri"/>
                <a:sym typeface="Calibri"/>
              </a:rPr>
              <a:t>Offenheit</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Fokus</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Kommunikation</a:t>
            </a:r>
            <a:r>
              <a:rPr lang="en-US" sz="1200" b="0" i="0" u="none" strike="noStrike" cap="none" dirty="0">
                <a:solidFill>
                  <a:schemeClr val="dk1"/>
                </a:solidFill>
                <a:effectLst/>
                <a:latin typeface="Calibri"/>
                <a:ea typeface="Calibri"/>
                <a:cs typeface="Calibri"/>
                <a:sym typeface="Calibri"/>
              </a:rPr>
              <a:t>, Commitment, </a:t>
            </a:r>
            <a:r>
              <a:rPr lang="en-US" sz="1200" b="0" i="0" u="none" strike="noStrike" cap="none" dirty="0" err="1">
                <a:solidFill>
                  <a:schemeClr val="dk1"/>
                </a:solidFill>
                <a:effectLst/>
                <a:latin typeface="Calibri"/>
                <a:ea typeface="Calibri"/>
                <a:cs typeface="Calibri"/>
                <a:sym typeface="Calibri"/>
              </a:rPr>
              <a:t>Einfachheit</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Sie </a:t>
            </a:r>
            <a:r>
              <a:rPr lang="en-US" sz="1200" b="0" i="0" u="none" strike="noStrike" cap="none" dirty="0" err="1">
                <a:solidFill>
                  <a:schemeClr val="dk1"/>
                </a:solidFill>
                <a:effectLst/>
                <a:latin typeface="Calibri"/>
                <a:ea typeface="Calibri"/>
                <a:cs typeface="Calibri"/>
                <a:sym typeface="Calibri"/>
              </a:rPr>
              <a:t>prägen</a:t>
            </a:r>
            <a:r>
              <a:rPr lang="en-US" sz="1200" b="0" i="0" u="none" strike="noStrike" cap="none" dirty="0">
                <a:solidFill>
                  <a:schemeClr val="dk1"/>
                </a:solidFill>
                <a:effectLst/>
                <a:latin typeface="Calibri"/>
                <a:ea typeface="Calibri"/>
                <a:cs typeface="Calibri"/>
                <a:sym typeface="Calibri"/>
              </a:rPr>
              <a:t> die </a:t>
            </a:r>
            <a:r>
              <a:rPr lang="en-US" sz="1200" b="0" i="0" u="none" strike="noStrike" cap="none" dirty="0" err="1">
                <a:solidFill>
                  <a:schemeClr val="dk1"/>
                </a:solidFill>
                <a:effectLst/>
                <a:latin typeface="Calibri"/>
                <a:ea typeface="Calibri"/>
                <a:cs typeface="Calibri"/>
                <a:sym typeface="Calibri"/>
              </a:rPr>
              <a:t>Haltung</a:t>
            </a:r>
            <a:r>
              <a:rPr lang="en-US" sz="1200" b="0" i="0" u="none" strike="noStrike" cap="none" dirty="0">
                <a:solidFill>
                  <a:schemeClr val="dk1"/>
                </a:solidFill>
                <a:effectLst/>
                <a:latin typeface="Calibri"/>
                <a:ea typeface="Calibri"/>
                <a:cs typeface="Calibri"/>
                <a:sym typeface="Calibri"/>
              </a:rPr>
              <a:t> und Kultur.​</a:t>
            </a:r>
          </a:p>
          <a:p>
            <a:pPr rtl="0" fontAlgn="base"/>
            <a:r>
              <a:rPr lang="en-US" sz="1200" b="0" i="0" u="none" strike="noStrike" cap="none" dirty="0">
                <a:solidFill>
                  <a:schemeClr val="dk1"/>
                </a:solidFill>
                <a:effectLst/>
                <a:latin typeface="Calibri"/>
                <a:ea typeface="Calibri"/>
                <a:cs typeface="Calibri"/>
                <a:sym typeface="Calibri"/>
              </a:rPr>
              <a:t>​</a:t>
            </a:r>
          </a:p>
          <a:p>
            <a:pPr rtl="0" fontAlgn="base"/>
            <a:r>
              <a:rPr lang="en-US" sz="1200" b="1" i="0" u="none" strike="noStrike" cap="none" dirty="0">
                <a:solidFill>
                  <a:schemeClr val="dk1"/>
                </a:solidFill>
                <a:effectLst/>
                <a:latin typeface="Calibri"/>
                <a:ea typeface="Calibri"/>
                <a:cs typeface="Calibri"/>
                <a:sym typeface="Calibri"/>
              </a:rPr>
              <a:t>2. </a:t>
            </a:r>
            <a:r>
              <a:rPr lang="en-US" sz="1200" b="1" i="0" u="none" strike="noStrike" cap="none" dirty="0" err="1">
                <a:solidFill>
                  <a:schemeClr val="dk1"/>
                </a:solidFill>
                <a:effectLst/>
                <a:latin typeface="Calibri"/>
                <a:ea typeface="Calibri"/>
                <a:cs typeface="Calibri"/>
                <a:sym typeface="Calibri"/>
              </a:rPr>
              <a:t>Prinzipien</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Handlungsleitend</a:t>
            </a:r>
            <a:r>
              <a:rPr lang="en-US" sz="1200" b="1"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err="1">
                <a:solidFill>
                  <a:schemeClr val="dk1"/>
                </a:solidFill>
                <a:effectLst/>
                <a:latin typeface="Calibri"/>
                <a:ea typeface="Calibri"/>
                <a:cs typeface="Calibri"/>
                <a:sym typeface="Calibri"/>
              </a:rPr>
              <a:t>Transparenz</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Selbstorganisation</a:t>
            </a:r>
            <a:r>
              <a:rPr lang="en-US" sz="1200" b="0" i="0" u="none" strike="noStrike" cap="none" dirty="0">
                <a:solidFill>
                  <a:schemeClr val="dk1"/>
                </a:solidFill>
                <a:effectLst/>
                <a:latin typeface="Calibri"/>
                <a:ea typeface="Calibri"/>
                <a:cs typeface="Calibri"/>
                <a:sym typeface="Calibri"/>
              </a:rPr>
              <a:t>, Iteration, </a:t>
            </a:r>
            <a:r>
              <a:rPr lang="en-US" sz="1200" b="0" i="0" u="none" strike="noStrike" cap="none" dirty="0" err="1">
                <a:solidFill>
                  <a:schemeClr val="dk1"/>
                </a:solidFill>
                <a:effectLst/>
                <a:latin typeface="Calibri"/>
                <a:ea typeface="Calibri"/>
                <a:cs typeface="Calibri"/>
                <a:sym typeface="Calibri"/>
              </a:rPr>
              <a:t>Inkremente</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Nutzerzentrierung</a:t>
            </a:r>
            <a:r>
              <a:rPr lang="en-US" sz="1200" b="0" i="0" u="none" strike="noStrike" cap="none" dirty="0">
                <a:solidFill>
                  <a:schemeClr val="dk1"/>
                </a:solidFill>
                <a:effectLst/>
                <a:latin typeface="Calibri"/>
                <a:ea typeface="Calibri"/>
                <a:cs typeface="Calibri"/>
                <a:sym typeface="Calibri"/>
              </a:rPr>
              <a:t> etc.​</a:t>
            </a:r>
          </a:p>
          <a:p>
            <a:pPr rtl="0" fontAlgn="base"/>
            <a:r>
              <a:rPr lang="en-US" sz="1200" b="0" i="0" u="none" strike="noStrike" cap="none" dirty="0">
                <a:solidFill>
                  <a:schemeClr val="dk1"/>
                </a:solidFill>
                <a:effectLst/>
                <a:latin typeface="Calibri"/>
                <a:ea typeface="Calibri"/>
                <a:cs typeface="Calibri"/>
                <a:sym typeface="Calibri"/>
              </a:rPr>
              <a:t>Sie </a:t>
            </a:r>
            <a:r>
              <a:rPr lang="en-US" sz="1200" b="0" i="0" u="none" strike="noStrike" cap="none" dirty="0" err="1">
                <a:solidFill>
                  <a:schemeClr val="dk1"/>
                </a:solidFill>
                <a:effectLst/>
                <a:latin typeface="Calibri"/>
                <a:ea typeface="Calibri"/>
                <a:cs typeface="Calibri"/>
                <a:sym typeface="Calibri"/>
              </a:rPr>
              <a:t>geben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Orientierung</a:t>
            </a:r>
            <a:r>
              <a:rPr lang="en-US" sz="1200" b="0" i="0" u="none" strike="noStrike" cap="none" dirty="0">
                <a:solidFill>
                  <a:schemeClr val="dk1"/>
                </a:solidFill>
                <a:effectLst/>
                <a:latin typeface="Calibri"/>
                <a:ea typeface="Calibri"/>
                <a:cs typeface="Calibri"/>
                <a:sym typeface="Calibri"/>
              </a:rPr>
              <a:t> für die Zusammenarbeit.​</a:t>
            </a:r>
          </a:p>
          <a:p>
            <a:pPr rtl="0" fontAlgn="base"/>
            <a:r>
              <a:rPr lang="en-US" sz="1200" b="0" i="0" u="none" strike="noStrike" cap="none" dirty="0">
                <a:solidFill>
                  <a:schemeClr val="dk1"/>
                </a:solidFill>
                <a:effectLst/>
                <a:latin typeface="Calibri"/>
                <a:ea typeface="Calibri"/>
                <a:cs typeface="Calibri"/>
                <a:sym typeface="Calibri"/>
              </a:rPr>
              <a:t>​</a:t>
            </a:r>
          </a:p>
          <a:p>
            <a:pPr rtl="0" fontAlgn="base"/>
            <a:r>
              <a:rPr lang="en-US" sz="1200" b="1" i="0" u="none" strike="noStrike" cap="none" dirty="0">
                <a:solidFill>
                  <a:schemeClr val="dk1"/>
                </a:solidFill>
                <a:effectLst/>
                <a:latin typeface="Calibri"/>
                <a:ea typeface="Calibri"/>
                <a:cs typeface="Calibri"/>
                <a:sym typeface="Calibri"/>
              </a:rPr>
              <a:t>3. Frameworks (</a:t>
            </a:r>
            <a:r>
              <a:rPr lang="en-US" sz="1200" b="1" i="0" u="none" strike="noStrike" cap="none" dirty="0" err="1">
                <a:solidFill>
                  <a:schemeClr val="dk1"/>
                </a:solidFill>
                <a:effectLst/>
                <a:latin typeface="Calibri"/>
                <a:ea typeface="Calibri"/>
                <a:cs typeface="Calibri"/>
                <a:sym typeface="Calibri"/>
              </a:rPr>
              <a:t>Strukturgebend</a:t>
            </a:r>
            <a:r>
              <a:rPr lang="en-US" sz="1200" b="1"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Z. B. Scrum, Kanban, Design Thinking, OKR.​</a:t>
            </a:r>
          </a:p>
          <a:p>
            <a:pPr rtl="0" fontAlgn="base"/>
            <a:r>
              <a:rPr lang="en-US" sz="1200" b="0" i="0" u="none" strike="noStrike" cap="none" dirty="0">
                <a:solidFill>
                  <a:schemeClr val="dk1"/>
                </a:solidFill>
                <a:effectLst/>
                <a:latin typeface="Calibri"/>
                <a:ea typeface="Calibri"/>
                <a:cs typeface="Calibri"/>
                <a:sym typeface="Calibri"/>
              </a:rPr>
              <a:t>Sie </a:t>
            </a:r>
            <a:r>
              <a:rPr lang="en-US" sz="1200" b="0" i="0" u="none" strike="noStrike" cap="none" dirty="0" err="1">
                <a:solidFill>
                  <a:schemeClr val="dk1"/>
                </a:solidFill>
                <a:effectLst/>
                <a:latin typeface="Calibri"/>
                <a:ea typeface="Calibri"/>
                <a:cs typeface="Calibri"/>
                <a:sym typeface="Calibri"/>
              </a:rPr>
              <a:t>strukturieren</a:t>
            </a:r>
            <a:r>
              <a:rPr lang="en-US" sz="1200" b="0" i="0" u="none" strike="noStrike" cap="none" dirty="0">
                <a:solidFill>
                  <a:schemeClr val="dk1"/>
                </a:solidFill>
                <a:effectLst/>
                <a:latin typeface="Calibri"/>
                <a:ea typeface="Calibri"/>
                <a:cs typeface="Calibri"/>
                <a:sym typeface="Calibri"/>
              </a:rPr>
              <a:t> Rollen, </a:t>
            </a:r>
            <a:r>
              <a:rPr lang="en-US" sz="1200" b="0" i="0" u="none" strike="noStrike" cap="none" dirty="0" err="1">
                <a:solidFill>
                  <a:schemeClr val="dk1"/>
                </a:solidFill>
                <a:effectLst/>
                <a:latin typeface="Calibri"/>
                <a:ea typeface="Calibri"/>
                <a:cs typeface="Calibri"/>
                <a:sym typeface="Calibri"/>
              </a:rPr>
              <a:t>Abläufe</a:t>
            </a:r>
            <a:r>
              <a:rPr lang="en-US" sz="1200" b="0" i="0" u="none" strike="noStrike" cap="none" dirty="0">
                <a:solidFill>
                  <a:schemeClr val="dk1"/>
                </a:solidFill>
                <a:effectLst/>
                <a:latin typeface="Calibri"/>
                <a:ea typeface="Calibri"/>
                <a:cs typeface="Calibri"/>
                <a:sym typeface="Calibri"/>
              </a:rPr>
              <a:t> und </a:t>
            </a:r>
            <a:r>
              <a:rPr lang="en-US" sz="1200" b="0" i="0" u="none" strike="noStrike" cap="none" dirty="0" err="1">
                <a:solidFill>
                  <a:schemeClr val="dk1"/>
                </a:solidFill>
                <a:effectLst/>
                <a:latin typeface="Calibri"/>
                <a:ea typeface="Calibri"/>
                <a:cs typeface="Calibri"/>
                <a:sym typeface="Calibri"/>
              </a:rPr>
              <a:t>Verantwortlichkeiten</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a:t>
            </a:r>
          </a:p>
          <a:p>
            <a:pPr rtl="0" fontAlgn="base"/>
            <a:r>
              <a:rPr lang="en-US" sz="1200" b="1" i="0" u="none" strike="noStrike" cap="none" dirty="0">
                <a:solidFill>
                  <a:schemeClr val="dk1"/>
                </a:solidFill>
                <a:effectLst/>
                <a:latin typeface="Calibri"/>
                <a:ea typeface="Calibri"/>
                <a:cs typeface="Calibri"/>
                <a:sym typeface="Calibri"/>
              </a:rPr>
              <a:t>4. </a:t>
            </a:r>
            <a:r>
              <a:rPr lang="en-US" sz="1200" b="1" i="0" u="none" strike="noStrike" cap="none" dirty="0" err="1">
                <a:solidFill>
                  <a:schemeClr val="dk1"/>
                </a:solidFill>
                <a:effectLst/>
                <a:latin typeface="Calibri"/>
                <a:ea typeface="Calibri"/>
                <a:cs typeface="Calibri"/>
                <a:sym typeface="Calibri"/>
              </a:rPr>
              <a:t>Methoden</a:t>
            </a:r>
            <a:r>
              <a:rPr lang="en-US" sz="1200" b="1" i="0" u="none" strike="noStrike" cap="none" dirty="0">
                <a:solidFill>
                  <a:schemeClr val="dk1"/>
                </a:solidFill>
                <a:effectLst/>
                <a:latin typeface="Calibri"/>
                <a:ea typeface="Calibri"/>
                <a:cs typeface="Calibri"/>
                <a:sym typeface="Calibri"/>
              </a:rPr>
              <a:t> &amp; Tools (Operative Ebene)</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err="1">
                <a:solidFill>
                  <a:schemeClr val="dk1"/>
                </a:solidFill>
                <a:effectLst/>
                <a:latin typeface="Calibri"/>
                <a:ea typeface="Calibri"/>
                <a:cs typeface="Calibri"/>
                <a:sym typeface="Calibri"/>
              </a:rPr>
              <a:t>Konkrete</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Werkzeuge</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wie</a:t>
            </a:r>
            <a:r>
              <a:rPr lang="en-US" sz="1200" b="0" i="0" u="none" strike="noStrike" cap="none" dirty="0">
                <a:solidFill>
                  <a:schemeClr val="dk1"/>
                </a:solidFill>
                <a:effectLst/>
                <a:latin typeface="Calibri"/>
                <a:ea typeface="Calibri"/>
                <a:cs typeface="Calibri"/>
                <a:sym typeface="Calibri"/>
              </a:rPr>
              <a:t> Personas, User Journeys, </a:t>
            </a:r>
            <a:r>
              <a:rPr lang="en-US" sz="1200" b="0" i="0" u="none" strike="noStrike" cap="none" dirty="0" err="1">
                <a:solidFill>
                  <a:schemeClr val="dk1"/>
                </a:solidFill>
                <a:effectLst/>
                <a:latin typeface="Calibri"/>
                <a:ea typeface="Calibri"/>
                <a:cs typeface="Calibri"/>
                <a:sym typeface="Calibri"/>
              </a:rPr>
              <a:t>Retrospektiven</a:t>
            </a:r>
            <a:r>
              <a:rPr lang="en-US" sz="1200" b="0" i="0" u="none" strike="noStrike" cap="none" dirty="0">
                <a:solidFill>
                  <a:schemeClr val="dk1"/>
                </a:solidFill>
                <a:effectLst/>
                <a:latin typeface="Calibri"/>
                <a:ea typeface="Calibri"/>
                <a:cs typeface="Calibri"/>
                <a:sym typeface="Calibri"/>
              </a:rPr>
              <a:t>, Backlogs etc.​</a:t>
            </a:r>
          </a:p>
          <a:p>
            <a:pPr rtl="0" fontAlgn="base"/>
            <a:r>
              <a:rPr lang="en-US" sz="1200" b="0" i="0" u="none" strike="noStrike" cap="none" dirty="0">
                <a:solidFill>
                  <a:schemeClr val="dk1"/>
                </a:solidFill>
                <a:effectLst/>
                <a:latin typeface="Calibri"/>
                <a:ea typeface="Calibri"/>
                <a:cs typeface="Calibri"/>
                <a:sym typeface="Calibri"/>
              </a:rPr>
              <a:t>Sie </a:t>
            </a:r>
            <a:r>
              <a:rPr lang="en-US" sz="1200" b="0" i="0" u="none" strike="noStrike" cap="none" dirty="0" err="1">
                <a:solidFill>
                  <a:schemeClr val="dk1"/>
                </a:solidFill>
                <a:effectLst/>
                <a:latin typeface="Calibri"/>
                <a:ea typeface="Calibri"/>
                <a:cs typeface="Calibri"/>
                <a:sym typeface="Calibri"/>
              </a:rPr>
              <a:t>unterstützen</a:t>
            </a:r>
            <a:r>
              <a:rPr lang="en-US" sz="1200" b="0" i="0" u="none" strike="noStrike" cap="none" dirty="0">
                <a:solidFill>
                  <a:schemeClr val="dk1"/>
                </a:solidFill>
                <a:effectLst/>
                <a:latin typeface="Calibri"/>
                <a:ea typeface="Calibri"/>
                <a:cs typeface="Calibri"/>
                <a:sym typeface="Calibri"/>
              </a:rPr>
              <a:t> die </a:t>
            </a:r>
            <a:r>
              <a:rPr lang="en-US" sz="1200" b="0" i="0" u="none" strike="noStrike" cap="none" dirty="0" err="1">
                <a:solidFill>
                  <a:schemeClr val="dk1"/>
                </a:solidFill>
                <a:effectLst/>
                <a:latin typeface="Calibri"/>
                <a:ea typeface="Calibri"/>
                <a:cs typeface="Calibri"/>
                <a:sym typeface="Calibri"/>
              </a:rPr>
              <a:t>praktische</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Umsetzung</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a:t>
            </a:r>
          </a:p>
          <a:p>
            <a:pPr rtl="0" fontAlgn="base"/>
            <a:r>
              <a:rPr lang="en-US" sz="1200" b="1" i="0" u="none" strike="noStrike" cap="none" dirty="0" err="1">
                <a:solidFill>
                  <a:schemeClr val="dk1"/>
                </a:solidFill>
                <a:effectLst/>
                <a:latin typeface="Calibri"/>
                <a:ea typeface="Calibri"/>
                <a:cs typeface="Calibri"/>
                <a:sym typeface="Calibri"/>
              </a:rPr>
              <a:t>Kernaussage</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Agile </a:t>
            </a:r>
            <a:r>
              <a:rPr lang="en-US" sz="1200" b="0" i="0" u="none" strike="noStrike" cap="none" dirty="0" err="1">
                <a:solidFill>
                  <a:schemeClr val="dk1"/>
                </a:solidFill>
                <a:effectLst/>
                <a:latin typeface="Calibri"/>
                <a:ea typeface="Calibri"/>
                <a:cs typeface="Calibri"/>
                <a:sym typeface="Calibri"/>
              </a:rPr>
              <a:t>Methoden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funktionieren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nur</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nachhaltig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wenn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sie</a:t>
            </a:r>
            <a:r>
              <a:rPr lang="en-US" sz="1200" b="0" i="0" u="none" strike="noStrike" cap="none" dirty="0">
                <a:solidFill>
                  <a:schemeClr val="dk1"/>
                </a:solidFill>
                <a:effectLst/>
                <a:latin typeface="Calibri"/>
                <a:ea typeface="Calibri"/>
                <a:cs typeface="Calibri"/>
                <a:sym typeface="Calibri"/>
              </a:rPr>
              <a:t> auf </a:t>
            </a:r>
            <a:r>
              <a:rPr lang="en-US" sz="1200" b="0" i="0" u="none" strike="noStrike" cap="none" dirty="0" err="1">
                <a:solidFill>
                  <a:schemeClr val="dk1"/>
                </a:solidFill>
                <a:effectLst/>
                <a:latin typeface="Calibri"/>
                <a:ea typeface="Calibri"/>
                <a:cs typeface="Calibri"/>
                <a:sym typeface="Calibri"/>
              </a:rPr>
              <a:t>Prinzipien</a:t>
            </a:r>
            <a:r>
              <a:rPr lang="en-US" sz="1200" b="0" i="0" u="none" strike="noStrike" cap="none" dirty="0">
                <a:solidFill>
                  <a:schemeClr val="dk1"/>
                </a:solidFill>
                <a:effectLst/>
                <a:latin typeface="Calibri"/>
                <a:ea typeface="Calibri"/>
                <a:cs typeface="Calibri"/>
                <a:sym typeface="Calibri"/>
              </a:rPr>
              <a:t> und </a:t>
            </a:r>
            <a:r>
              <a:rPr lang="en-US" sz="1200" b="0" i="0" u="none" strike="noStrike" cap="none" dirty="0" err="1">
                <a:solidFill>
                  <a:schemeClr val="dk1"/>
                </a:solidFill>
                <a:effectLst/>
                <a:latin typeface="Calibri"/>
                <a:ea typeface="Calibri"/>
                <a:cs typeface="Calibri"/>
                <a:sym typeface="Calibri"/>
              </a:rPr>
              <a:t>Werten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aufbauen</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err="1">
                <a:solidFill>
                  <a:schemeClr val="dk1"/>
                </a:solidFill>
                <a:effectLst/>
                <a:latin typeface="Calibri"/>
                <a:ea typeface="Calibri"/>
                <a:cs typeface="Calibri"/>
                <a:sym typeface="Calibri"/>
              </a:rPr>
              <a:t>Wer</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nur</a:t>
            </a:r>
            <a:r>
              <a:rPr lang="en-US" sz="1200" b="0" i="0" u="none" strike="noStrike" cap="none" dirty="0">
                <a:solidFill>
                  <a:schemeClr val="dk1"/>
                </a:solidFill>
                <a:effectLst/>
                <a:latin typeface="Calibri"/>
                <a:ea typeface="Calibri"/>
                <a:cs typeface="Calibri"/>
                <a:sym typeface="Calibri"/>
              </a:rPr>
              <a:t> Tools </a:t>
            </a:r>
            <a:r>
              <a:rPr lang="en-US" sz="1200" b="0" i="0" u="none" strike="noStrike" cap="none" dirty="0" err="1">
                <a:solidFill>
                  <a:schemeClr val="dk1"/>
                </a:solidFill>
                <a:effectLst/>
                <a:latin typeface="Calibri"/>
                <a:ea typeface="Calibri"/>
                <a:cs typeface="Calibri"/>
                <a:sym typeface="Calibri"/>
              </a:rPr>
              <a:t>einführt</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ohne</a:t>
            </a:r>
            <a:r>
              <a:rPr lang="en-US" sz="1200" b="0" i="0" u="none" strike="noStrike" cap="none" dirty="0">
                <a:solidFill>
                  <a:schemeClr val="dk1"/>
                </a:solidFill>
                <a:effectLst/>
                <a:latin typeface="Calibri"/>
                <a:ea typeface="Calibri"/>
                <a:cs typeface="Calibri"/>
                <a:sym typeface="Calibri"/>
              </a:rPr>
              <a:t> die </a:t>
            </a:r>
            <a:r>
              <a:rPr lang="en-US" sz="1200" b="0" i="0" u="none" strike="noStrike" cap="none" dirty="0" err="1">
                <a:solidFill>
                  <a:schemeClr val="dk1"/>
                </a:solidFill>
                <a:effectLst/>
                <a:latin typeface="Calibri"/>
                <a:ea typeface="Calibri"/>
                <a:cs typeface="Calibri"/>
                <a:sym typeface="Calibri"/>
              </a:rPr>
              <a:t>Haltung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zu</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verändern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bleibt</a:t>
            </a:r>
            <a:r>
              <a:rPr lang="en-US" sz="1200" b="0" i="0" u="none" strike="noStrike" cap="none" dirty="0">
                <a:solidFill>
                  <a:schemeClr val="dk1"/>
                </a:solidFill>
                <a:effectLst/>
                <a:latin typeface="Calibri"/>
                <a:ea typeface="Calibri"/>
                <a:cs typeface="Calibri"/>
                <a:sym typeface="Calibri"/>
              </a:rPr>
              <a:t> an der </a:t>
            </a:r>
            <a:r>
              <a:rPr lang="en-US" sz="1200" b="0" i="0" u="none" strike="noStrike" cap="none" dirty="0" err="1">
                <a:solidFill>
                  <a:schemeClr val="dk1"/>
                </a:solidFill>
                <a:effectLst/>
                <a:latin typeface="Calibri"/>
                <a:ea typeface="Calibri"/>
                <a:cs typeface="Calibri"/>
                <a:sym typeface="Calibri"/>
              </a:rPr>
              <a:t>Oberfläche</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a:t>
            </a:r>
          </a:p>
          <a:p>
            <a:pPr rtl="0" fontAlgn="base"/>
            <a:r>
              <a:rPr lang="en-US" sz="1200" b="1" i="0" u="none" strike="noStrike" cap="none" dirty="0" err="1">
                <a:solidFill>
                  <a:schemeClr val="dk1"/>
                </a:solidFill>
                <a:effectLst/>
                <a:latin typeface="Calibri"/>
                <a:ea typeface="Calibri"/>
                <a:cs typeface="Calibri"/>
                <a:sym typeface="Calibri"/>
              </a:rPr>
              <a:t>Überleitung</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err="1">
                <a:solidFill>
                  <a:schemeClr val="dk1"/>
                </a:solidFill>
                <a:effectLst/>
                <a:latin typeface="Calibri"/>
                <a:ea typeface="Calibri"/>
                <a:cs typeface="Calibri"/>
                <a:sym typeface="Calibri"/>
              </a:rPr>
              <a:t>Im</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nächsten</a:t>
            </a:r>
            <a:r>
              <a:rPr lang="en-US" sz="1200" b="0" i="0" u="none" strike="noStrike" cap="none" dirty="0">
                <a:solidFill>
                  <a:schemeClr val="dk1"/>
                </a:solidFill>
                <a:effectLst/>
                <a:latin typeface="Calibri"/>
                <a:ea typeface="Calibri"/>
                <a:cs typeface="Calibri"/>
                <a:sym typeface="Calibri"/>
              </a:rPr>
              <a:t> Schritt </a:t>
            </a:r>
            <a:r>
              <a:rPr lang="en-US" sz="1200" b="0" i="0" u="none" strike="noStrike" cap="none" dirty="0" err="1">
                <a:solidFill>
                  <a:schemeClr val="dk1"/>
                </a:solidFill>
                <a:effectLst/>
                <a:latin typeface="Calibri"/>
                <a:ea typeface="Calibri"/>
                <a:cs typeface="Calibri"/>
                <a:sym typeface="Calibri"/>
              </a:rPr>
              <a:t>vertiefen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wir</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eine</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dieser</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Ebenen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genauer</a:t>
            </a:r>
            <a:r>
              <a:rPr lang="en-US" sz="1200" b="0" i="0" u="none" strike="noStrike" cap="none" dirty="0">
                <a:solidFill>
                  <a:schemeClr val="dk1"/>
                </a:solidFill>
                <a:effectLst/>
                <a:latin typeface="Calibri"/>
                <a:ea typeface="Calibri"/>
                <a:cs typeface="Calibri"/>
                <a:sym typeface="Calibri"/>
              </a:rPr>
              <a:t> und </a:t>
            </a:r>
            <a:r>
              <a:rPr lang="en-US" sz="1200" b="0" i="0" u="none" strike="noStrike" cap="none" dirty="0" err="1">
                <a:solidFill>
                  <a:schemeClr val="dk1"/>
                </a:solidFill>
                <a:effectLst/>
                <a:latin typeface="Calibri"/>
                <a:ea typeface="Calibri"/>
                <a:cs typeface="Calibri"/>
                <a:sym typeface="Calibri"/>
              </a:rPr>
              <a:t>schauen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uns</a:t>
            </a:r>
            <a:r>
              <a:rPr lang="en-US" sz="1200" b="0" i="0" u="none" strike="noStrike" cap="none" dirty="0">
                <a:solidFill>
                  <a:schemeClr val="dk1"/>
                </a:solidFill>
                <a:effectLst/>
                <a:latin typeface="Calibri"/>
                <a:ea typeface="Calibri"/>
                <a:cs typeface="Calibri"/>
                <a:sym typeface="Calibri"/>
              </a:rPr>
              <a:t> an,​</a:t>
            </a:r>
            <a:br>
              <a:rPr lang="en-US" sz="1200" b="0" i="0" u="none" strike="noStrike" cap="none" dirty="0">
                <a:solidFill>
                  <a:schemeClr val="dk1"/>
                </a:solidFill>
                <a:effectLst/>
                <a:latin typeface="Calibri"/>
                <a:ea typeface="Calibri"/>
                <a:cs typeface="Calibri"/>
                <a:sym typeface="Calibri"/>
              </a:rPr>
            </a:br>
            <a:r>
              <a:rPr lang="en-US" sz="1200" b="1" i="0" u="none" strike="noStrike" cap="none" dirty="0" err="1">
                <a:solidFill>
                  <a:schemeClr val="dk1"/>
                </a:solidFill>
                <a:effectLst/>
                <a:latin typeface="Calibri"/>
                <a:ea typeface="Calibri"/>
                <a:cs typeface="Calibri"/>
                <a:sym typeface="Calibri"/>
              </a:rPr>
              <a:t>wie</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sich</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agiles</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Arbeiten</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konkret</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im</a:t>
            </a:r>
            <a:r>
              <a:rPr lang="en-US" sz="1200" b="1" i="0" u="none" strike="noStrike" cap="none" dirty="0">
                <a:solidFill>
                  <a:schemeClr val="dk1"/>
                </a:solidFill>
                <a:effectLst/>
                <a:latin typeface="Calibri"/>
                <a:ea typeface="Calibri"/>
                <a:cs typeface="Calibri"/>
                <a:sym typeface="Calibri"/>
              </a:rPr>
              <a:t> Projekt- </a:t>
            </a:r>
            <a:r>
              <a:rPr lang="en-US" sz="1200" b="1" i="0" u="none" strike="noStrike" cap="none" dirty="0" err="1">
                <a:solidFill>
                  <a:schemeClr val="dk1"/>
                </a:solidFill>
                <a:effectLst/>
                <a:latin typeface="Calibri"/>
                <a:ea typeface="Calibri"/>
                <a:cs typeface="Calibri"/>
                <a:sym typeface="Calibri"/>
              </a:rPr>
              <a:t>oder</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Lernalltag</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umsetzen</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lässt</a:t>
            </a:r>
            <a:r>
              <a:rPr lang="en-US" sz="1200" b="1"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a:t>
            </a:r>
          </a:p>
          <a:p>
            <a:pPr marL="0" lvl="0" indent="0" algn="l" rtl="0">
              <a:spcBef>
                <a:spcPts val="0"/>
              </a:spcBef>
              <a:spcAft>
                <a:spcPts val="0"/>
              </a:spcAft>
              <a:buNone/>
            </a:pPr>
            <a:endParaRPr lang="de-DE" u="sng" dirty="0"/>
          </a:p>
          <a:p>
            <a:pPr marL="0" lvl="0" indent="0" algn="l" rtl="0">
              <a:spcBef>
                <a:spcPts val="0"/>
              </a:spcBef>
              <a:spcAft>
                <a:spcPts val="0"/>
              </a:spcAft>
              <a:buNone/>
            </a:pPr>
            <a:endParaRPr lang="de-DE" u="sng"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Freepick</a:t>
            </a:r>
            <a:endParaRPr lang="de-DE" dirty="0"/>
          </a:p>
          <a:p>
            <a:endParaRPr lang="de-DE" dirty="0"/>
          </a:p>
        </p:txBody>
      </p:sp>
      <p:sp>
        <p:nvSpPr>
          <p:cNvPr id="4" name="Foliennummernplatzhalter 3">
            <a:extLst>
              <a:ext uri="{FF2B5EF4-FFF2-40B4-BE49-F238E27FC236}">
                <a16:creationId xmlns:a16="http://schemas.microsoft.com/office/drawing/2014/main" id="{20DF74D7-9DA1-BAE7-DE98-AFBEABAF58B4}"/>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26</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7125389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9CD66-4853-8B76-B67F-14A83AD713E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865EA65-9B05-64FA-E0B0-354E99DD242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5C30424-6CB0-816F-AC2E-00C6DE17EBF0}"/>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Die SCRUM-DNA</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Einführung</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SCRUM ist mehr als eine Methode – es ist ein agiles Rahmenwerk</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Grundlage bilden agile Prinzipien und Werte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Fokus liegt auf Zusammenarbeit, Transparenz und Lernen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Erfolgsfaktoren von Teams</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Teams organisieren ihre Arbeit selbst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Verantwortung für die Aufgabenerledigung liegt im Team</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Jedes Teammitglied bringt seine fachliche Expertise ein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Gemeinsame Ziele und klare Ausrichtung</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Eingespielte Abläufe unterstützen effizientes Arbeiten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Kontinuierliche Verbesserung</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Kontinuierliches Überprüfen („Check“) ist fester Bestandteil von SCRUM</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Regelmäßiges Feedback auf Arbeitsweise und Ergebnisse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Dient als Korrektiv bei Fehlentwicklungen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Verhindert langfristiges Arbeiten in die falsche Richtung</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Agile Prinzipien &amp; SCRUM</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SCRUM basiert auf agilen Werten wie Offenheit und Verantwortung</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Rahmenwerk statt starrem Prozess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Ermöglicht Anpassung an unterschiedliche Teams und Kontexte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Kanban</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Unterstützt Planung und Transparenz der Arbeit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Visualisiert Aufgaben und Arbeitsfortschritt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Grundlage vieler Tools (z. B. MSFT Planner, MSFT </a:t>
            </a:r>
            <a:r>
              <a:rPr lang="de-DE" sz="1200" b="0" i="0" u="none" strike="noStrike" cap="none" err="1">
                <a:solidFill>
                  <a:schemeClr val="dk1"/>
                </a:solidFill>
                <a:effectLst/>
                <a:latin typeface="Calibri"/>
                <a:ea typeface="Calibri"/>
                <a:cs typeface="Calibri"/>
                <a:sym typeface="Calibri"/>
              </a:rPr>
              <a:t>DevOps</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Umsetzung des Pull-Prinzips aus dem Backlog</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Überleitung</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Verständnis der SCRUM-DNA als Basis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Nächste Folie: konkrete SCRUM-Prozesse und deren Ablauf</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t>
            </a:r>
          </a:p>
          <a:p>
            <a:endParaRPr lang="de-DE"/>
          </a:p>
        </p:txBody>
      </p:sp>
      <p:sp>
        <p:nvSpPr>
          <p:cNvPr id="4" name="Foliennummernplatzhalter 3">
            <a:extLst>
              <a:ext uri="{FF2B5EF4-FFF2-40B4-BE49-F238E27FC236}">
                <a16:creationId xmlns:a16="http://schemas.microsoft.com/office/drawing/2014/main" id="{F219DBF2-DE59-F835-4AF6-DF613C9EDAD2}"/>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27</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7753381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8B9DC3-CA0F-FC09-A140-BACB0058D6E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2E3FFAC-CBC8-71C4-042E-E254AF30E23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18E0A6D-141E-4094-25ED-5693921890C7}"/>
              </a:ext>
            </a:extLst>
          </p:cNvPr>
          <p:cNvSpPr>
            <a:spLocks noGrp="1"/>
          </p:cNvSpPr>
          <p:nvPr>
            <p:ph type="body" idx="1"/>
          </p:nvPr>
        </p:nvSpPr>
        <p:spPr/>
        <p:txBody>
          <a:bodyPr/>
          <a:lstStyle/>
          <a:p>
            <a:r>
              <a:rPr lang="de-DE" b="1"/>
              <a:t>Rollen im SCRUM </a:t>
            </a:r>
            <a:endParaRPr lang="de-DE"/>
          </a:p>
          <a:p>
            <a:endParaRPr lang="de-DE" b="1"/>
          </a:p>
          <a:p>
            <a:r>
              <a:rPr lang="de-DE" b="1"/>
              <a:t>Einführung</a:t>
            </a:r>
            <a:endParaRPr lang="de-DE"/>
          </a:p>
          <a:p>
            <a:pPr marL="171450" indent="-171450">
              <a:buChar char="•"/>
            </a:pPr>
            <a:r>
              <a:rPr lang="de-DE"/>
              <a:t>In SCRUM gibt es klar definierte Rollen, die gemeinsam für den Projekterfolg verantwortlich sind.</a:t>
            </a:r>
          </a:p>
          <a:p>
            <a:pPr marL="171450" indent="-171450">
              <a:buChar char="•"/>
            </a:pPr>
            <a:r>
              <a:rPr lang="de-DE"/>
              <a:t>Dabei gilt: </a:t>
            </a:r>
            <a:r>
              <a:rPr lang="de-DE" b="1"/>
              <a:t>Keine Hierarchien</a:t>
            </a:r>
            <a:r>
              <a:rPr lang="de-DE"/>
              <a:t>, sondern </a:t>
            </a:r>
            <a:r>
              <a:rPr lang="de-DE" b="1"/>
              <a:t>klar verteilte Verantwortlichkeiten</a:t>
            </a:r>
            <a:r>
              <a:rPr lang="de-DE"/>
              <a:t>.</a:t>
            </a:r>
          </a:p>
          <a:p>
            <a:pPr marL="0" indent="0"/>
            <a:endParaRPr lang="de-DE" b="1"/>
          </a:p>
          <a:p>
            <a:pPr marL="0" indent="0"/>
            <a:r>
              <a:rPr lang="de-DE" b="1" err="1"/>
              <a:t>Product</a:t>
            </a:r>
            <a:r>
              <a:rPr lang="de-DE" b="1"/>
              <a:t> </a:t>
            </a:r>
            <a:r>
              <a:rPr lang="de-DE" b="1" err="1"/>
              <a:t>Owner</a:t>
            </a:r>
            <a:r>
              <a:rPr lang="de-DE" b="1"/>
              <a:t>:</a:t>
            </a:r>
            <a:endParaRPr lang="de-DE"/>
          </a:p>
          <a:p>
            <a:pPr marL="171450" indent="-171450">
              <a:buChar char="•"/>
            </a:pPr>
            <a:r>
              <a:rPr lang="de-DE"/>
              <a:t>Verantwortet den </a:t>
            </a:r>
            <a:r>
              <a:rPr lang="de-DE" b="1"/>
              <a:t>wirtschaftlichen Erfolg</a:t>
            </a:r>
            <a:r>
              <a:rPr lang="de-DE"/>
              <a:t> des Produkts.</a:t>
            </a:r>
          </a:p>
          <a:p>
            <a:pPr marL="171450" indent="-171450">
              <a:buChar char="•"/>
            </a:pPr>
            <a:r>
              <a:rPr lang="de-DE"/>
              <a:t>Vertritt die Interessen der </a:t>
            </a:r>
            <a:r>
              <a:rPr lang="de-DE" b="1"/>
              <a:t>Stakeholder</a:t>
            </a:r>
            <a:r>
              <a:rPr lang="de-DE"/>
              <a:t> und priorisiert das </a:t>
            </a:r>
            <a:r>
              <a:rPr lang="de-DE" b="1" err="1"/>
              <a:t>Product</a:t>
            </a:r>
            <a:r>
              <a:rPr lang="de-DE" b="1"/>
              <a:t> Backlog</a:t>
            </a:r>
            <a:r>
              <a:rPr lang="de-DE"/>
              <a:t>.</a:t>
            </a:r>
          </a:p>
          <a:p>
            <a:pPr marL="171450" indent="-171450">
              <a:buChar char="•"/>
            </a:pPr>
            <a:endParaRPr lang="de-DE"/>
          </a:p>
          <a:p>
            <a:pPr marL="0" indent="0"/>
            <a:r>
              <a:rPr lang="de-DE" b="1" err="1"/>
              <a:t>Scrum</a:t>
            </a:r>
            <a:r>
              <a:rPr lang="de-DE" b="1"/>
              <a:t> Master:</a:t>
            </a:r>
            <a:endParaRPr lang="de-DE"/>
          </a:p>
          <a:p>
            <a:pPr marL="171450" indent="-171450">
              <a:buChar char="•"/>
            </a:pPr>
            <a:r>
              <a:rPr lang="de-DE"/>
              <a:t>Achtet auf die </a:t>
            </a:r>
            <a:r>
              <a:rPr lang="de-DE" b="1"/>
              <a:t>korrekte Anwendung von SCRUM</a:t>
            </a:r>
            <a:r>
              <a:rPr lang="de-DE"/>
              <a:t>.</a:t>
            </a:r>
          </a:p>
          <a:p>
            <a:pPr marL="171450" indent="-171450">
              <a:buChar char="•"/>
            </a:pPr>
            <a:r>
              <a:rPr lang="de-DE"/>
              <a:t>Entfernt Hindernisse und unterstützt das Team in der Zusammenarbeit.</a:t>
            </a:r>
          </a:p>
          <a:p>
            <a:pPr marL="0" indent="0"/>
            <a:endParaRPr lang="de-DE" b="1"/>
          </a:p>
          <a:p>
            <a:pPr marL="0" indent="0"/>
            <a:r>
              <a:rPr lang="de-DE" b="1" err="1"/>
              <a:t>Scrum</a:t>
            </a:r>
            <a:r>
              <a:rPr lang="de-DE" b="1"/>
              <a:t> Team:</a:t>
            </a:r>
            <a:endParaRPr lang="de-DE"/>
          </a:p>
          <a:p>
            <a:pPr marL="171450" indent="-171450">
              <a:buChar char="•"/>
            </a:pPr>
            <a:r>
              <a:rPr lang="de-DE"/>
              <a:t>Arbeitet </a:t>
            </a:r>
            <a:r>
              <a:rPr lang="de-DE" b="1"/>
              <a:t>selbstorganisiert</a:t>
            </a:r>
            <a:r>
              <a:rPr lang="de-DE"/>
              <a:t> an der Umsetzung.</a:t>
            </a:r>
          </a:p>
          <a:p>
            <a:pPr marL="171450" indent="-171450">
              <a:buChar char="•"/>
            </a:pPr>
            <a:r>
              <a:rPr lang="de-DE"/>
              <a:t>Schätzt Aufwände, zieht Aufgaben selbst und entwickelt das Produkt.</a:t>
            </a:r>
          </a:p>
          <a:p>
            <a:pPr marL="0" indent="0"/>
            <a:endParaRPr lang="de-DE" b="1"/>
          </a:p>
          <a:p>
            <a:pPr marL="0" indent="0"/>
            <a:r>
              <a:rPr lang="de-DE" b="1"/>
              <a:t>Überleitung:</a:t>
            </a:r>
            <a:endParaRPr lang="de-DE"/>
          </a:p>
          <a:p>
            <a:pPr marL="171450" indent="-171450">
              <a:buChar char="•"/>
            </a:pPr>
            <a:r>
              <a:rPr lang="de-DE"/>
              <a:t>Das Zusammenspiel dieser drei Rollen sorgt für Transparenz und Effizienz.</a:t>
            </a:r>
          </a:p>
          <a:p>
            <a:pPr marL="171450" indent="-171450">
              <a:buChar char="•"/>
            </a:pPr>
            <a:r>
              <a:rPr lang="de-DE"/>
              <a:t>Im nächsten Schritt schauen wir uns an, </a:t>
            </a:r>
            <a:r>
              <a:rPr lang="de-DE" b="1"/>
              <a:t>wie diese Rollen im SCRUM-Prozess zusammenarbeiten</a:t>
            </a:r>
            <a:r>
              <a:rPr lang="de-DE"/>
              <a:t>.</a:t>
            </a:r>
          </a:p>
          <a:p>
            <a:pPr marL="0" lvl="0" indent="0" algn="l" rtl="0">
              <a:spcBef>
                <a:spcPts val="0"/>
              </a:spcBef>
              <a:spcAft>
                <a:spcPts val="0"/>
              </a:spcAft>
              <a:buNone/>
            </a:pPr>
            <a:br>
              <a:rPr lang="de-DE" u="sng"/>
            </a:br>
            <a:r>
              <a:rPr lang="de-DE" u="sng"/>
              <a:t>Bildquellen</a:t>
            </a:r>
          </a:p>
          <a:p>
            <a:pPr marL="0" lvl="0" indent="0" algn="l" rtl="0">
              <a:spcBef>
                <a:spcPts val="0"/>
              </a:spcBef>
              <a:spcAft>
                <a:spcPts val="0"/>
              </a:spcAft>
              <a:buNone/>
            </a:pPr>
            <a:r>
              <a:rPr lang="de-DE"/>
              <a:t>Icons: </a:t>
            </a:r>
            <a:r>
              <a:rPr lang="de-DE" err="1"/>
              <a:t>Freepick</a:t>
            </a:r>
            <a:endParaRPr lang="de-DE"/>
          </a:p>
          <a:p>
            <a:endParaRPr lang="de-DE"/>
          </a:p>
        </p:txBody>
      </p:sp>
      <p:sp>
        <p:nvSpPr>
          <p:cNvPr id="4" name="Foliennummernplatzhalter 3">
            <a:extLst>
              <a:ext uri="{FF2B5EF4-FFF2-40B4-BE49-F238E27FC236}">
                <a16:creationId xmlns:a16="http://schemas.microsoft.com/office/drawing/2014/main" id="{B9D5EC0B-93D9-74DE-9330-F42DB44561A1}"/>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7191845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CF234-4925-A10A-3445-6AFD144A893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29A1CB3-B0FC-A098-5AD7-884B7A12EBB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DAD17B0-EE5B-26AA-43F3-21E30F12CD14}"/>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Prozesse im SCRUM</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Einführung:</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SCRUM arbeitet in </a:t>
            </a:r>
            <a:r>
              <a:rPr lang="de-DE" sz="1200" b="1" i="0" u="none" strike="noStrike" cap="none">
                <a:solidFill>
                  <a:schemeClr val="dk1"/>
                </a:solidFill>
                <a:effectLst/>
                <a:latin typeface="Calibri"/>
                <a:ea typeface="Calibri"/>
                <a:cs typeface="Calibri"/>
                <a:sym typeface="Calibri"/>
              </a:rPr>
              <a:t>kurzen, wiederholenden Sprints</a:t>
            </a:r>
            <a:r>
              <a:rPr lang="de-DE" sz="1200" b="0" i="0" u="none" strike="noStrike" cap="none">
                <a:solidFill>
                  <a:schemeClr val="dk1"/>
                </a:solidFill>
                <a:effectLst/>
                <a:latin typeface="Calibri"/>
                <a:ea typeface="Calibri"/>
                <a:cs typeface="Calibri"/>
                <a:sym typeface="Calibri"/>
              </a:rPr>
              <a:t>, die jeweils ein </a:t>
            </a:r>
            <a:r>
              <a:rPr lang="de-DE" sz="1200" b="1" i="0" u="none" strike="noStrike" cap="none">
                <a:solidFill>
                  <a:schemeClr val="dk1"/>
                </a:solidFill>
                <a:effectLst/>
                <a:latin typeface="Calibri"/>
                <a:ea typeface="Calibri"/>
                <a:cs typeface="Calibri"/>
                <a:sym typeface="Calibri"/>
              </a:rPr>
              <a:t>Inkrement</a:t>
            </a:r>
            <a:r>
              <a:rPr lang="de-DE" sz="1200" b="0" i="0" u="none" strike="noStrike" cap="none">
                <a:solidFill>
                  <a:schemeClr val="dk1"/>
                </a:solidFill>
                <a:effectLst/>
                <a:latin typeface="Calibri"/>
                <a:ea typeface="Calibri"/>
                <a:cs typeface="Calibri"/>
                <a:sym typeface="Calibri"/>
              </a:rPr>
              <a:t> liefern.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Sprint </a:t>
            </a:r>
            <a:r>
              <a:rPr lang="de-DE" sz="1200" b="1" i="0" u="none" strike="noStrike" cap="none" err="1">
                <a:solidFill>
                  <a:schemeClr val="dk1"/>
                </a:solidFill>
                <a:effectLst/>
                <a:latin typeface="Calibri"/>
                <a:ea typeface="Calibri"/>
                <a:cs typeface="Calibri"/>
                <a:sym typeface="Calibri"/>
              </a:rPr>
              <a:t>Planning</a:t>
            </a:r>
            <a:r>
              <a:rPr lang="de-DE" sz="1200" b="1" i="0" u="none" strike="noStrike" cap="none">
                <a:solidFill>
                  <a:schemeClr val="dk1"/>
                </a:solidFill>
                <a:effectLst/>
                <a:latin typeface="Calibri"/>
                <a:ea typeface="Calibri"/>
                <a:cs typeface="Calibri"/>
                <a:sym typeface="Calibri"/>
              </a:rPr>
              <a:t> &amp; Review:</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Planning</a:t>
            </a:r>
            <a:r>
              <a:rPr lang="de-DE" sz="1200" b="0" i="0" u="none" strike="noStrike" cap="none">
                <a:solidFill>
                  <a:schemeClr val="dk1"/>
                </a:solidFill>
                <a:effectLst/>
                <a:latin typeface="Calibri"/>
                <a:ea typeface="Calibri"/>
                <a:cs typeface="Calibri"/>
                <a:sym typeface="Calibri"/>
              </a:rPr>
              <a:t> und Review finden häufig </a:t>
            </a:r>
            <a:r>
              <a:rPr lang="de-DE" sz="1200" b="1" i="0" u="none" strike="noStrike" cap="none">
                <a:solidFill>
                  <a:schemeClr val="dk1"/>
                </a:solidFill>
                <a:effectLst/>
                <a:latin typeface="Calibri"/>
                <a:ea typeface="Calibri"/>
                <a:cs typeface="Calibri"/>
                <a:sym typeface="Calibri"/>
              </a:rPr>
              <a:t>gemeinsam als Workshop</a:t>
            </a:r>
            <a:r>
              <a:rPr lang="de-DE" sz="1200" b="0" i="0" u="none" strike="noStrike" cap="none">
                <a:solidFill>
                  <a:schemeClr val="dk1"/>
                </a:solidFill>
                <a:effectLst/>
                <a:latin typeface="Calibri"/>
                <a:ea typeface="Calibri"/>
                <a:cs typeface="Calibri"/>
                <a:sym typeface="Calibri"/>
              </a:rPr>
              <a:t> statt.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Im </a:t>
            </a:r>
            <a:r>
              <a:rPr lang="de-DE" sz="1200" b="1" i="0" u="none" strike="noStrike" cap="none">
                <a:solidFill>
                  <a:schemeClr val="dk1"/>
                </a:solidFill>
                <a:effectLst/>
                <a:latin typeface="Calibri"/>
                <a:ea typeface="Calibri"/>
                <a:cs typeface="Calibri"/>
                <a:sym typeface="Calibri"/>
              </a:rPr>
              <a:t>Review</a:t>
            </a:r>
            <a:r>
              <a:rPr lang="de-DE" sz="1200" b="0" i="0" u="none" strike="noStrike" cap="none">
                <a:solidFill>
                  <a:schemeClr val="dk1"/>
                </a:solidFill>
                <a:effectLst/>
                <a:latin typeface="Calibri"/>
                <a:ea typeface="Calibri"/>
                <a:cs typeface="Calibri"/>
                <a:sym typeface="Calibri"/>
              </a:rPr>
              <a:t> werden die Ergebnisse des Sprints vorgestellt und das Sprint-Backlog durchgegangen.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Tasks werden als </a:t>
            </a:r>
            <a:r>
              <a:rPr lang="de-DE" sz="1200" b="1" i="0" u="none" strike="noStrike" cap="none">
                <a:solidFill>
                  <a:schemeClr val="dk1"/>
                </a:solidFill>
                <a:effectLst/>
                <a:latin typeface="Calibri"/>
                <a:ea typeface="Calibri"/>
                <a:cs typeface="Calibri"/>
                <a:sym typeface="Calibri"/>
              </a:rPr>
              <a:t>erledigt</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verschoben</a:t>
            </a:r>
            <a:r>
              <a:rPr lang="de-DE" sz="1200" b="0" i="0" u="none" strike="noStrike" cap="none">
                <a:solidFill>
                  <a:schemeClr val="dk1"/>
                </a:solidFill>
                <a:effectLst/>
                <a:latin typeface="Calibri"/>
                <a:ea typeface="Calibri"/>
                <a:cs typeface="Calibri"/>
                <a:sym typeface="Calibri"/>
              </a:rPr>
              <a:t> oder </a:t>
            </a:r>
            <a:r>
              <a:rPr lang="de-DE" sz="1200" b="1" i="0" u="none" strike="noStrike" cap="none">
                <a:solidFill>
                  <a:schemeClr val="dk1"/>
                </a:solidFill>
                <a:effectLst/>
                <a:latin typeface="Calibri"/>
                <a:ea typeface="Calibri"/>
                <a:cs typeface="Calibri"/>
                <a:sym typeface="Calibri"/>
              </a:rPr>
              <a:t>zurückgestellt</a:t>
            </a:r>
            <a:r>
              <a:rPr lang="de-DE" sz="1200" b="0" i="0" u="none" strike="noStrike" cap="none">
                <a:solidFill>
                  <a:schemeClr val="dk1"/>
                </a:solidFill>
                <a:effectLst/>
                <a:latin typeface="Calibri"/>
                <a:ea typeface="Calibri"/>
                <a:cs typeface="Calibri"/>
                <a:sym typeface="Calibri"/>
              </a:rPr>
              <a:t> bewertet.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Im </a:t>
            </a:r>
            <a:r>
              <a:rPr lang="de-DE" sz="1200" b="1" i="0" u="none" strike="noStrike" cap="none" err="1">
                <a:solidFill>
                  <a:schemeClr val="dk1"/>
                </a:solidFill>
                <a:effectLst/>
                <a:latin typeface="Calibri"/>
                <a:ea typeface="Calibri"/>
                <a:cs typeface="Calibri"/>
                <a:sym typeface="Calibri"/>
              </a:rPr>
              <a:t>Planning</a:t>
            </a:r>
            <a:r>
              <a:rPr lang="de-DE" sz="1200" b="0" i="0" u="none" strike="noStrike" cap="none">
                <a:solidFill>
                  <a:schemeClr val="dk1"/>
                </a:solidFill>
                <a:effectLst/>
                <a:latin typeface="Calibri"/>
                <a:ea typeface="Calibri"/>
                <a:cs typeface="Calibri"/>
                <a:sym typeface="Calibri"/>
              </a:rPr>
              <a:t> wird der nächste Sprint geplant und neue Aufgaben ins Backlog aufgenommen.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Daily </a:t>
            </a:r>
            <a:r>
              <a:rPr lang="de-DE" sz="1200" b="1" i="0" u="none" strike="noStrike" cap="none" err="1">
                <a:solidFill>
                  <a:schemeClr val="dk1"/>
                </a:solidFill>
                <a:effectLst/>
                <a:latin typeface="Calibri"/>
                <a:ea typeface="Calibri"/>
                <a:cs typeface="Calibri"/>
                <a:sym typeface="Calibri"/>
              </a:rPr>
              <a:t>Scrum</a:t>
            </a:r>
            <a:r>
              <a:rPr lang="de-DE" sz="1200" b="1" i="0" u="none" strike="noStrike" cap="none">
                <a:solidFill>
                  <a:schemeClr val="dk1"/>
                </a:solidFill>
                <a:effectLst/>
                <a:latin typeface="Calibri"/>
                <a:ea typeface="Calibri"/>
                <a:cs typeface="Calibri"/>
                <a:sym typeface="Calibri"/>
              </a:rPr>
              <a:t>:</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Das Team stimmt sich täglich selbst ab:​</a:t>
            </a:r>
            <a:br>
              <a:rPr lang="de-DE" sz="1200" b="0" i="0" u="none" strike="noStrike" cap="none">
                <a:solidFill>
                  <a:schemeClr val="dk1"/>
                </a:solidFill>
                <a:effectLst/>
                <a:latin typeface="Calibri"/>
                <a:ea typeface="Calibri"/>
                <a:cs typeface="Calibri"/>
                <a:sym typeface="Calibri"/>
              </a:rPr>
            </a:br>
            <a:r>
              <a:rPr lang="de-DE" sz="1200" b="0" i="1" u="none" strike="noStrike" cap="none">
                <a:solidFill>
                  <a:schemeClr val="dk1"/>
                </a:solidFill>
                <a:effectLst/>
                <a:latin typeface="Calibri"/>
                <a:ea typeface="Calibri"/>
                <a:cs typeface="Calibri"/>
                <a:sym typeface="Calibri"/>
              </a:rPr>
              <a:t>Was haben wir erreicht? Was blockiert uns? Was brauchen wir?</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Rolle des </a:t>
            </a:r>
            <a:r>
              <a:rPr lang="de-DE" sz="1200" b="1" i="0" u="none" strike="noStrike" cap="none" err="1">
                <a:solidFill>
                  <a:schemeClr val="dk1"/>
                </a:solidFill>
                <a:effectLst/>
                <a:latin typeface="Calibri"/>
                <a:ea typeface="Calibri"/>
                <a:cs typeface="Calibri"/>
                <a:sym typeface="Calibri"/>
              </a:rPr>
              <a:t>Product</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Owners</a:t>
            </a:r>
            <a:r>
              <a:rPr lang="de-DE" sz="1200" b="1" i="0" u="none" strike="noStrike" cap="none">
                <a:solidFill>
                  <a:schemeClr val="dk1"/>
                </a:solidFill>
                <a:effectLst/>
                <a:latin typeface="Calibri"/>
                <a:ea typeface="Calibri"/>
                <a:cs typeface="Calibri"/>
                <a:sym typeface="Calibri"/>
              </a:rPr>
              <a:t>:</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Der </a:t>
            </a:r>
            <a:r>
              <a:rPr lang="de-DE" sz="1200" b="0" i="0" u="none" strike="noStrike" cap="none" err="1">
                <a:solidFill>
                  <a:schemeClr val="dk1"/>
                </a:solidFill>
                <a:effectLst/>
                <a:latin typeface="Calibri"/>
                <a:ea typeface="Calibri"/>
                <a:cs typeface="Calibri"/>
                <a:sym typeface="Calibri"/>
              </a:rPr>
              <a:t>Product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Owner</a:t>
            </a:r>
            <a:r>
              <a:rPr lang="de-DE" sz="1200" b="0" i="0" u="none" strike="noStrike" cap="none">
                <a:solidFill>
                  <a:schemeClr val="dk1"/>
                </a:solidFill>
                <a:effectLst/>
                <a:latin typeface="Calibri"/>
                <a:ea typeface="Calibri"/>
                <a:cs typeface="Calibri"/>
                <a:sym typeface="Calibri"/>
              </a:rPr>
              <a:t> bringt neue Anforderungen ein, </a:t>
            </a:r>
            <a:r>
              <a:rPr lang="de-DE" sz="1200" b="1" i="0" u="none" strike="noStrike" cap="none">
                <a:solidFill>
                  <a:schemeClr val="dk1"/>
                </a:solidFill>
                <a:effectLst/>
                <a:latin typeface="Calibri"/>
                <a:ea typeface="Calibri"/>
                <a:cs typeface="Calibri"/>
                <a:sym typeface="Calibri"/>
              </a:rPr>
              <a:t>ohne in den laufenden Sprint einzugreifen</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Er macht </a:t>
            </a:r>
            <a:r>
              <a:rPr lang="de-DE" sz="1200" b="1" i="0" u="none" strike="noStrike" cap="none">
                <a:solidFill>
                  <a:schemeClr val="dk1"/>
                </a:solidFill>
                <a:effectLst/>
                <a:latin typeface="Calibri"/>
                <a:ea typeface="Calibri"/>
                <a:cs typeface="Calibri"/>
                <a:sym typeface="Calibri"/>
              </a:rPr>
              <a:t>kein Micromanagement</a:t>
            </a:r>
            <a:r>
              <a:rPr lang="de-DE" sz="1200" b="0" i="0" u="none" strike="noStrike" cap="none">
                <a:solidFill>
                  <a:schemeClr val="dk1"/>
                </a:solidFill>
                <a:effectLst/>
                <a:latin typeface="Calibri"/>
                <a:ea typeface="Calibri"/>
                <a:cs typeface="Calibri"/>
                <a:sym typeface="Calibri"/>
              </a:rPr>
              <a:t> – das Team entscheidet über die Umsetzung.</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Überleitung:</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Dieser Ablauf sorgt für Transparenz und kontinuierliche Verbesserung.</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Als Nächstes schauen wir auf die </a:t>
            </a:r>
            <a:r>
              <a:rPr lang="de-DE" sz="1200" b="1" i="0" u="none" strike="noStrike" cap="none">
                <a:solidFill>
                  <a:schemeClr val="dk1"/>
                </a:solidFill>
                <a:effectLst/>
                <a:latin typeface="Calibri"/>
                <a:ea typeface="Calibri"/>
                <a:cs typeface="Calibri"/>
                <a:sym typeface="Calibri"/>
              </a:rPr>
              <a:t>SCRUM-Artefakte</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a:t>
            </a:r>
            <a:br>
              <a:rPr lang="en-US" sz="1200" b="0" i="0" u="none" strike="noStrike" cap="none">
                <a:solidFill>
                  <a:schemeClr val="dk1"/>
                </a:solidFill>
                <a:effectLst/>
                <a:latin typeface="Calibri"/>
                <a:ea typeface="Calibri"/>
                <a:cs typeface="Calibri"/>
                <a:sym typeface="Calibri"/>
              </a:rPr>
            </a:br>
            <a:r>
              <a:rPr lang="en-US" sz="1200" b="0" i="0" u="none" strike="noStrike" cap="none">
                <a:solidFill>
                  <a:schemeClr val="dk1"/>
                </a:solidFill>
                <a:effectLst/>
                <a:latin typeface="Calibri"/>
                <a:ea typeface="Calibri"/>
                <a:cs typeface="Calibri"/>
                <a:sym typeface="Calibri"/>
              </a:rPr>
              <a:t>​</a:t>
            </a:r>
          </a:p>
          <a:p>
            <a:endParaRPr lang="de-DE"/>
          </a:p>
        </p:txBody>
      </p:sp>
      <p:sp>
        <p:nvSpPr>
          <p:cNvPr id="4" name="Foliennummernplatzhalter 3">
            <a:extLst>
              <a:ext uri="{FF2B5EF4-FFF2-40B4-BE49-F238E27FC236}">
                <a16:creationId xmlns:a16="http://schemas.microsoft.com/office/drawing/2014/main" id="{D6885C62-CA8D-D73C-BCAA-9DB1D9177323}"/>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29</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2009644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6B183-2683-07CA-9992-CBBD67C8446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BEBD14C-6144-0D0B-F6E4-DF457E66B33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ABC2888-AF55-C77F-5495-A69F6F707E94}"/>
              </a:ext>
            </a:extLst>
          </p:cNvPr>
          <p:cNvSpPr>
            <a:spLocks noGrp="1"/>
          </p:cNvSpPr>
          <p:nvPr>
            <p:ph type="body" idx="1"/>
          </p:nvPr>
        </p:nvSpPr>
        <p:spPr/>
        <p:txBody>
          <a:bodyPr/>
          <a:lstStyle/>
          <a:p>
            <a:pPr rtl="0" fontAlgn="base"/>
            <a:r>
              <a:rPr lang="de-DE" sz="1200" b="1" i="0" u="none" strike="noStrike" cap="none">
                <a:solidFill>
                  <a:schemeClr val="dk1"/>
                </a:solidFill>
                <a:effectLst/>
                <a:latin typeface="Nunito" pitchFamily="2" charset="0"/>
                <a:ea typeface="Calibri"/>
                <a:cs typeface="Calibri"/>
                <a:sym typeface="Calibri"/>
              </a:rPr>
              <a:t>OKR (</a:t>
            </a:r>
            <a:r>
              <a:rPr lang="de-DE" sz="1200" b="1" i="0" u="none" strike="noStrike" cap="none" err="1">
                <a:solidFill>
                  <a:schemeClr val="dk1"/>
                </a:solidFill>
                <a:effectLst/>
                <a:latin typeface="Nunito" pitchFamily="2" charset="0"/>
                <a:ea typeface="Calibri"/>
                <a:cs typeface="Calibri"/>
                <a:sym typeface="Calibri"/>
              </a:rPr>
              <a:t>Objectives</a:t>
            </a:r>
            <a:r>
              <a:rPr lang="de-DE" sz="1200" b="1" i="0" u="none" strike="noStrike" cap="none">
                <a:solidFill>
                  <a:schemeClr val="dk1"/>
                </a:solidFill>
                <a:effectLst/>
                <a:latin typeface="Nunito" pitchFamily="2" charset="0"/>
                <a:ea typeface="Calibri"/>
                <a:cs typeface="Calibri"/>
                <a:sym typeface="Calibri"/>
              </a:rPr>
              <a:t> and Key </a:t>
            </a:r>
            <a:r>
              <a:rPr lang="de-DE" sz="1200" b="1" i="0" u="none" strike="noStrike" cap="none" err="1">
                <a:solidFill>
                  <a:schemeClr val="dk1"/>
                </a:solidFill>
                <a:effectLst/>
                <a:latin typeface="Nunito" pitchFamily="2" charset="0"/>
                <a:ea typeface="Calibri"/>
                <a:cs typeface="Calibri"/>
                <a:sym typeface="Calibri"/>
              </a:rPr>
              <a:t>Results</a:t>
            </a:r>
            <a:r>
              <a:rPr lang="de-DE" sz="1200" b="1" i="0" u="none" strike="noStrike" cap="none">
                <a:solidFill>
                  <a:schemeClr val="dk1"/>
                </a:solidFill>
                <a:effectLst/>
                <a:latin typeface="Nunito" pitchFamily="2" charset="0"/>
                <a:ea typeface="Calibri"/>
                <a:cs typeface="Calibri"/>
                <a:sym typeface="Calibri"/>
              </a:rPr>
              <a:t>)</a:t>
            </a:r>
            <a:r>
              <a:rPr lang="en-US"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a:solidFill>
                  <a:schemeClr val="dk1"/>
                </a:solidFill>
                <a:effectLst/>
                <a:latin typeface="Nunito" pitchFamily="2" charset="0"/>
                <a:ea typeface="Calibri"/>
                <a:cs typeface="Calibri"/>
                <a:sym typeface="Calibri"/>
              </a:rPr>
              <a:t>​</a:t>
            </a:r>
          </a:p>
          <a:p>
            <a:pPr rtl="0" fontAlgn="base"/>
            <a:r>
              <a:rPr lang="de-DE" sz="1200" b="1" i="0" u="none" strike="noStrike" cap="none">
                <a:solidFill>
                  <a:schemeClr val="dk1"/>
                </a:solidFill>
                <a:effectLst/>
                <a:latin typeface="Nunito" pitchFamily="2" charset="0"/>
                <a:ea typeface="Calibri"/>
                <a:cs typeface="Calibri"/>
                <a:sym typeface="Calibri"/>
              </a:rPr>
              <a:t>Einführung </a:t>
            </a:r>
            <a:r>
              <a:rPr lang="de-DE"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a:solidFill>
                  <a:schemeClr val="dk1"/>
                </a:solidFill>
                <a:effectLst/>
                <a:latin typeface="Nunito" pitchFamily="2" charset="0"/>
                <a:ea typeface="Calibri"/>
                <a:cs typeface="Calibri"/>
                <a:sym typeface="Calibri"/>
              </a:rPr>
              <a:t>OKR ist ein Framework zur </a:t>
            </a:r>
            <a:r>
              <a:rPr lang="de-DE" sz="1200" b="1" i="0" u="none" strike="noStrike" cap="none">
                <a:solidFill>
                  <a:schemeClr val="dk1"/>
                </a:solidFill>
                <a:effectLst/>
                <a:latin typeface="Nunito" pitchFamily="2" charset="0"/>
                <a:ea typeface="Calibri"/>
                <a:cs typeface="Calibri"/>
                <a:sym typeface="Calibri"/>
              </a:rPr>
              <a:t>zielgerichteten Steuerung von Arbeit</a:t>
            </a:r>
            <a:r>
              <a:rPr lang="de-DE" sz="1200" b="0" i="0" u="none" strike="noStrike" cap="none">
                <a:solidFill>
                  <a:schemeClr val="dk1"/>
                </a:solidFill>
                <a:effectLst/>
                <a:latin typeface="Nunito" pitchFamily="2" charset="0"/>
                <a:ea typeface="Calibri"/>
                <a:cs typeface="Calibri"/>
                <a:sym typeface="Calibri"/>
              </a:rPr>
              <a:t>, das Transparenz schafft und Innovation fördert</a:t>
            </a:r>
            <a:r>
              <a:rPr lang="en-US"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a:solidFill>
                  <a:schemeClr val="dk1"/>
                </a:solidFill>
                <a:effectLst/>
                <a:latin typeface="Nunito" pitchFamily="2" charset="0"/>
                <a:ea typeface="Calibri"/>
                <a:cs typeface="Calibri"/>
                <a:sym typeface="Calibri"/>
              </a:rPr>
              <a:t>​</a:t>
            </a:r>
          </a:p>
          <a:p>
            <a:pPr rtl="0" fontAlgn="base"/>
            <a:r>
              <a:rPr lang="de-DE" sz="1200" b="1" i="0" u="none" strike="noStrike" cap="none" err="1">
                <a:solidFill>
                  <a:schemeClr val="dk1"/>
                </a:solidFill>
                <a:effectLst/>
                <a:latin typeface="Nunito" pitchFamily="2" charset="0"/>
                <a:ea typeface="Calibri"/>
                <a:cs typeface="Calibri"/>
                <a:sym typeface="Calibri"/>
              </a:rPr>
              <a:t>Objectives</a:t>
            </a:r>
            <a:r>
              <a:rPr lang="de-DE" sz="1200" b="1" i="0" u="none" strike="noStrike" cap="none">
                <a:solidFill>
                  <a:schemeClr val="dk1"/>
                </a:solidFill>
                <a:effectLst/>
                <a:latin typeface="Nunito" pitchFamily="2" charset="0"/>
                <a:ea typeface="Calibri"/>
                <a:cs typeface="Calibri"/>
                <a:sym typeface="Calibri"/>
              </a:rPr>
              <a:t>:</a:t>
            </a:r>
            <a:r>
              <a:rPr lang="de-DE"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err="1">
                <a:solidFill>
                  <a:schemeClr val="dk1"/>
                </a:solidFill>
                <a:effectLst/>
                <a:latin typeface="Nunito" pitchFamily="2" charset="0"/>
                <a:ea typeface="Calibri"/>
                <a:cs typeface="Calibri"/>
                <a:sym typeface="Calibri"/>
              </a:rPr>
              <a:t>Objectives</a:t>
            </a:r>
            <a:r>
              <a:rPr lang="de-DE" sz="1200" b="0" i="0" u="none" strike="noStrike" cap="none">
                <a:solidFill>
                  <a:schemeClr val="dk1"/>
                </a:solidFill>
                <a:effectLst/>
                <a:latin typeface="Nunito" pitchFamily="2" charset="0"/>
                <a:ea typeface="Calibri"/>
                <a:cs typeface="Calibri"/>
                <a:sym typeface="Calibri"/>
              </a:rPr>
              <a:t> beschreiben, </a:t>
            </a:r>
            <a:r>
              <a:rPr lang="de-DE" sz="1200" b="1" i="0" u="none" strike="noStrike" cap="none">
                <a:solidFill>
                  <a:schemeClr val="dk1"/>
                </a:solidFill>
                <a:effectLst/>
                <a:latin typeface="Nunito" pitchFamily="2" charset="0"/>
                <a:ea typeface="Calibri"/>
                <a:cs typeface="Calibri"/>
                <a:sym typeface="Calibri"/>
              </a:rPr>
              <a:t>welche Wirkung</a:t>
            </a:r>
            <a:r>
              <a:rPr lang="de-DE" sz="1200" b="0" i="0" u="none" strike="noStrike" cap="none">
                <a:solidFill>
                  <a:schemeClr val="dk1"/>
                </a:solidFill>
                <a:effectLst/>
                <a:latin typeface="Nunito" pitchFamily="2" charset="0"/>
                <a:ea typeface="Calibri"/>
                <a:cs typeface="Calibri"/>
                <a:sym typeface="Calibri"/>
              </a:rPr>
              <a:t> erreicht werden soll.</a:t>
            </a:r>
            <a:r>
              <a:rPr lang="en-US"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a:solidFill>
                  <a:schemeClr val="dk1"/>
                </a:solidFill>
                <a:effectLst/>
                <a:latin typeface="Nunito" pitchFamily="2" charset="0"/>
                <a:ea typeface="Calibri"/>
                <a:cs typeface="Calibri"/>
                <a:sym typeface="Calibri"/>
              </a:rPr>
              <a:t>Sie sind </a:t>
            </a:r>
            <a:r>
              <a:rPr lang="de-DE" sz="1200" b="1" i="0" u="none" strike="noStrike" cap="none">
                <a:solidFill>
                  <a:schemeClr val="dk1"/>
                </a:solidFill>
                <a:effectLst/>
                <a:latin typeface="Nunito" pitchFamily="2" charset="0"/>
                <a:ea typeface="Calibri"/>
                <a:cs typeface="Calibri"/>
                <a:sym typeface="Calibri"/>
              </a:rPr>
              <a:t>qualitativ formuliert</a:t>
            </a:r>
            <a:r>
              <a:rPr lang="de-DE" sz="1200" b="0" i="0" u="none" strike="noStrike" cap="none">
                <a:solidFill>
                  <a:schemeClr val="dk1"/>
                </a:solidFill>
                <a:effectLst/>
                <a:latin typeface="Nunito" pitchFamily="2" charset="0"/>
                <a:ea typeface="Calibri"/>
                <a:cs typeface="Calibri"/>
                <a:sym typeface="Calibri"/>
              </a:rPr>
              <a:t> und geben eine klare Richtung vor.</a:t>
            </a:r>
            <a:r>
              <a:rPr lang="en-US"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a:solidFill>
                  <a:schemeClr val="dk1"/>
                </a:solidFill>
                <a:effectLst/>
                <a:latin typeface="Nunito" pitchFamily="2" charset="0"/>
                <a:ea typeface="Calibri"/>
                <a:cs typeface="Calibri"/>
                <a:sym typeface="Calibri"/>
              </a:rPr>
              <a:t>​</a:t>
            </a:r>
          </a:p>
          <a:p>
            <a:pPr rtl="0" fontAlgn="base"/>
            <a:r>
              <a:rPr lang="de-DE" sz="1200" b="1" i="0" u="none" strike="noStrike" cap="none">
                <a:solidFill>
                  <a:schemeClr val="dk1"/>
                </a:solidFill>
                <a:effectLst/>
                <a:latin typeface="Nunito" pitchFamily="2" charset="0"/>
                <a:ea typeface="Calibri"/>
                <a:cs typeface="Calibri"/>
                <a:sym typeface="Calibri"/>
              </a:rPr>
              <a:t>Key </a:t>
            </a:r>
            <a:r>
              <a:rPr lang="de-DE" sz="1200" b="1" i="0" u="none" strike="noStrike" cap="none" err="1">
                <a:solidFill>
                  <a:schemeClr val="dk1"/>
                </a:solidFill>
                <a:effectLst/>
                <a:latin typeface="Nunito" pitchFamily="2" charset="0"/>
                <a:ea typeface="Calibri"/>
                <a:cs typeface="Calibri"/>
                <a:sym typeface="Calibri"/>
              </a:rPr>
              <a:t>Results</a:t>
            </a:r>
            <a:r>
              <a:rPr lang="de-DE" sz="1200" b="1" i="0" u="none" strike="noStrike" cap="none">
                <a:solidFill>
                  <a:schemeClr val="dk1"/>
                </a:solidFill>
                <a:effectLst/>
                <a:latin typeface="Nunito" pitchFamily="2" charset="0"/>
                <a:ea typeface="Calibri"/>
                <a:cs typeface="Calibri"/>
                <a:sym typeface="Calibri"/>
              </a:rPr>
              <a:t>:</a:t>
            </a:r>
            <a:r>
              <a:rPr lang="de-DE"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a:solidFill>
                  <a:schemeClr val="dk1"/>
                </a:solidFill>
                <a:effectLst/>
                <a:latin typeface="Nunito" pitchFamily="2" charset="0"/>
                <a:ea typeface="Calibri"/>
                <a:cs typeface="Calibri"/>
                <a:sym typeface="Calibri"/>
              </a:rPr>
              <a:t>Key </a:t>
            </a:r>
            <a:r>
              <a:rPr lang="de-DE" sz="1200" b="0" i="0" u="none" strike="noStrike" cap="none" err="1">
                <a:solidFill>
                  <a:schemeClr val="dk1"/>
                </a:solidFill>
                <a:effectLst/>
                <a:latin typeface="Nunito" pitchFamily="2" charset="0"/>
                <a:ea typeface="Calibri"/>
                <a:cs typeface="Calibri"/>
                <a:sym typeface="Calibri"/>
              </a:rPr>
              <a:t>Results</a:t>
            </a:r>
            <a:r>
              <a:rPr lang="de-DE" sz="1200" b="0" i="0" u="none" strike="noStrike" cap="none">
                <a:solidFill>
                  <a:schemeClr val="dk1"/>
                </a:solidFill>
                <a:effectLst/>
                <a:latin typeface="Nunito" pitchFamily="2" charset="0"/>
                <a:ea typeface="Calibri"/>
                <a:cs typeface="Calibri"/>
                <a:sym typeface="Calibri"/>
              </a:rPr>
              <a:t> zeigen, </a:t>
            </a:r>
            <a:r>
              <a:rPr lang="de-DE" sz="1200" b="1" i="0" u="none" strike="noStrike" cap="none">
                <a:solidFill>
                  <a:schemeClr val="dk1"/>
                </a:solidFill>
                <a:effectLst/>
                <a:latin typeface="Nunito" pitchFamily="2" charset="0"/>
                <a:ea typeface="Calibri"/>
                <a:cs typeface="Calibri"/>
                <a:sym typeface="Calibri"/>
              </a:rPr>
              <a:t>woran sich diese Wirkung messen lässt</a:t>
            </a:r>
            <a:r>
              <a:rPr lang="de-DE" sz="1200" b="0" i="0" u="none" strike="noStrike" cap="none">
                <a:solidFill>
                  <a:schemeClr val="dk1"/>
                </a:solidFill>
                <a:effectLst/>
                <a:latin typeface="Nunito" pitchFamily="2" charset="0"/>
                <a:ea typeface="Calibri"/>
                <a:cs typeface="Calibri"/>
                <a:sym typeface="Calibri"/>
              </a:rPr>
              <a:t>.</a:t>
            </a:r>
            <a:r>
              <a:rPr lang="en-US"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a:solidFill>
                  <a:schemeClr val="dk1"/>
                </a:solidFill>
                <a:effectLst/>
                <a:latin typeface="Nunito" pitchFamily="2" charset="0"/>
                <a:ea typeface="Calibri"/>
                <a:cs typeface="Calibri"/>
                <a:sym typeface="Calibri"/>
              </a:rPr>
              <a:t>Sie sind </a:t>
            </a:r>
            <a:r>
              <a:rPr lang="de-DE" sz="1200" b="1" i="0" u="none" strike="noStrike" cap="none">
                <a:solidFill>
                  <a:schemeClr val="dk1"/>
                </a:solidFill>
                <a:effectLst/>
                <a:latin typeface="Nunito" pitchFamily="2" charset="0"/>
                <a:ea typeface="Calibri"/>
                <a:cs typeface="Calibri"/>
                <a:sym typeface="Calibri"/>
              </a:rPr>
              <a:t>quantitativ, ambitioniert und überprüfbar</a:t>
            </a:r>
            <a:r>
              <a:rPr lang="de-DE" sz="1200" b="0" i="0" u="none" strike="noStrike" cap="none">
                <a:solidFill>
                  <a:schemeClr val="dk1"/>
                </a:solidFill>
                <a:effectLst/>
                <a:latin typeface="Nunito" pitchFamily="2" charset="0"/>
                <a:ea typeface="Calibri"/>
                <a:cs typeface="Calibri"/>
                <a:sym typeface="Calibri"/>
              </a:rPr>
              <a:t>.</a:t>
            </a:r>
            <a:r>
              <a:rPr lang="en-US"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a:solidFill>
                  <a:schemeClr val="dk1"/>
                </a:solidFill>
                <a:effectLst/>
                <a:latin typeface="Nunito" pitchFamily="2" charset="0"/>
                <a:ea typeface="Calibri"/>
                <a:cs typeface="Calibri"/>
                <a:sym typeface="Calibri"/>
              </a:rPr>
              <a:t>​</a:t>
            </a:r>
          </a:p>
          <a:p>
            <a:pPr rtl="0" fontAlgn="base"/>
            <a:r>
              <a:rPr lang="de-DE" sz="1200" b="1" i="0" u="none" strike="noStrike" cap="none">
                <a:solidFill>
                  <a:schemeClr val="dk1"/>
                </a:solidFill>
                <a:effectLst/>
                <a:latin typeface="Nunito" pitchFamily="2" charset="0"/>
                <a:ea typeface="Calibri"/>
                <a:cs typeface="Calibri"/>
                <a:sym typeface="Calibri"/>
              </a:rPr>
              <a:t>Tasks &amp; OKR-Zyklen:</a:t>
            </a:r>
            <a:r>
              <a:rPr lang="de-DE"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a:solidFill>
                  <a:schemeClr val="dk1"/>
                </a:solidFill>
                <a:effectLst/>
                <a:latin typeface="Nunito" pitchFamily="2" charset="0"/>
                <a:ea typeface="Calibri"/>
                <a:cs typeface="Calibri"/>
                <a:sym typeface="Calibri"/>
              </a:rPr>
              <a:t>Zur Erreichung der Key </a:t>
            </a:r>
            <a:r>
              <a:rPr lang="de-DE" sz="1200" b="0" i="0" u="none" strike="noStrike" cap="none" err="1">
                <a:solidFill>
                  <a:schemeClr val="dk1"/>
                </a:solidFill>
                <a:effectLst/>
                <a:latin typeface="Nunito" pitchFamily="2" charset="0"/>
                <a:ea typeface="Calibri"/>
                <a:cs typeface="Calibri"/>
                <a:sym typeface="Calibri"/>
              </a:rPr>
              <a:t>Results</a:t>
            </a:r>
            <a:r>
              <a:rPr lang="de-DE" sz="1200" b="0" i="0" u="none" strike="noStrike" cap="none">
                <a:solidFill>
                  <a:schemeClr val="dk1"/>
                </a:solidFill>
                <a:effectLst/>
                <a:latin typeface="Nunito" pitchFamily="2" charset="0"/>
                <a:ea typeface="Calibri"/>
                <a:cs typeface="Calibri"/>
                <a:sym typeface="Calibri"/>
              </a:rPr>
              <a:t> werden </a:t>
            </a:r>
            <a:r>
              <a:rPr lang="de-DE" sz="1200" b="1" i="0" u="none" strike="noStrike" cap="none">
                <a:solidFill>
                  <a:schemeClr val="dk1"/>
                </a:solidFill>
                <a:effectLst/>
                <a:latin typeface="Nunito" pitchFamily="2" charset="0"/>
                <a:ea typeface="Calibri"/>
                <a:cs typeface="Calibri"/>
                <a:sym typeface="Calibri"/>
              </a:rPr>
              <a:t>konkrete Tasks</a:t>
            </a:r>
            <a:r>
              <a:rPr lang="de-DE" sz="1200" b="0" i="0" u="none" strike="noStrike" cap="none">
                <a:solidFill>
                  <a:schemeClr val="dk1"/>
                </a:solidFill>
                <a:effectLst/>
                <a:latin typeface="Nunito" pitchFamily="2" charset="0"/>
                <a:ea typeface="Calibri"/>
                <a:cs typeface="Calibri"/>
                <a:sym typeface="Calibri"/>
              </a:rPr>
              <a:t> definiert.</a:t>
            </a:r>
            <a:r>
              <a:rPr lang="en-US"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a:solidFill>
                  <a:schemeClr val="dk1"/>
                </a:solidFill>
                <a:effectLst/>
                <a:latin typeface="Nunito" pitchFamily="2" charset="0"/>
                <a:ea typeface="Calibri"/>
                <a:cs typeface="Calibri"/>
                <a:sym typeface="Calibri"/>
              </a:rPr>
              <a:t>Diese werden in </a:t>
            </a:r>
            <a:r>
              <a:rPr lang="de-DE" sz="1200" b="1" i="0" u="none" strike="noStrike" cap="none">
                <a:solidFill>
                  <a:schemeClr val="dk1"/>
                </a:solidFill>
                <a:effectLst/>
                <a:latin typeface="Nunito" pitchFamily="2" charset="0"/>
                <a:ea typeface="Calibri"/>
                <a:cs typeface="Calibri"/>
                <a:sym typeface="Calibri"/>
              </a:rPr>
              <a:t>iterativen OKR-Zyklen</a:t>
            </a:r>
            <a:r>
              <a:rPr lang="de-DE" sz="1200" b="0" i="0" u="none" strike="noStrike" cap="none">
                <a:solidFill>
                  <a:schemeClr val="dk1"/>
                </a:solidFill>
                <a:effectLst/>
                <a:latin typeface="Nunito" pitchFamily="2" charset="0"/>
                <a:ea typeface="Calibri"/>
                <a:cs typeface="Calibri"/>
                <a:sym typeface="Calibri"/>
              </a:rPr>
              <a:t> getestet und bei Bedarf angepasst.</a:t>
            </a:r>
            <a:r>
              <a:rPr lang="en-US"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a:solidFill>
                  <a:schemeClr val="dk1"/>
                </a:solidFill>
                <a:effectLst/>
                <a:latin typeface="Nunito" pitchFamily="2" charset="0"/>
                <a:ea typeface="Calibri"/>
                <a:cs typeface="Calibri"/>
                <a:sym typeface="Calibri"/>
              </a:rPr>
              <a:t>​</a:t>
            </a:r>
          </a:p>
          <a:p>
            <a:pPr rtl="0" fontAlgn="base"/>
            <a:r>
              <a:rPr lang="de-DE" sz="1200" b="1" i="0" u="none" strike="noStrike" cap="none">
                <a:solidFill>
                  <a:schemeClr val="dk1"/>
                </a:solidFill>
                <a:effectLst/>
                <a:latin typeface="Nunito" pitchFamily="2" charset="0"/>
                <a:ea typeface="Calibri"/>
                <a:cs typeface="Calibri"/>
                <a:sym typeface="Calibri"/>
              </a:rPr>
              <a:t>Ziel:</a:t>
            </a:r>
            <a:r>
              <a:rPr lang="de-DE"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a:solidFill>
                  <a:schemeClr val="dk1"/>
                </a:solidFill>
                <a:effectLst/>
                <a:latin typeface="Nunito" pitchFamily="2" charset="0"/>
                <a:ea typeface="Calibri"/>
                <a:cs typeface="Calibri"/>
                <a:sym typeface="Calibri"/>
              </a:rPr>
              <a:t>Ziel von OKR ist es, </a:t>
            </a:r>
            <a:r>
              <a:rPr lang="de-DE" sz="1200" b="1" i="0" u="none" strike="noStrike" cap="none">
                <a:solidFill>
                  <a:schemeClr val="dk1"/>
                </a:solidFill>
                <a:effectLst/>
                <a:latin typeface="Nunito" pitchFamily="2" charset="0"/>
                <a:ea typeface="Calibri"/>
                <a:cs typeface="Calibri"/>
                <a:sym typeface="Calibri"/>
              </a:rPr>
              <a:t>mutig neue Ansätze zu erproben</a:t>
            </a:r>
            <a:r>
              <a:rPr lang="de-DE" sz="1200" b="0" i="0" u="none" strike="noStrike" cap="none">
                <a:solidFill>
                  <a:schemeClr val="dk1"/>
                </a:solidFill>
                <a:effectLst/>
                <a:latin typeface="Nunito" pitchFamily="2" charset="0"/>
                <a:ea typeface="Calibri"/>
                <a:cs typeface="Calibri"/>
                <a:sym typeface="Calibri"/>
              </a:rPr>
              <a:t>, kontinuierlich zu lernen und sich stetig weiterzuentwickeln.</a:t>
            </a:r>
            <a:r>
              <a:rPr lang="en-US"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a:solidFill>
                  <a:schemeClr val="dk1"/>
                </a:solidFill>
                <a:effectLst/>
                <a:latin typeface="Nunito" pitchFamily="2" charset="0"/>
                <a:ea typeface="Calibri"/>
                <a:cs typeface="Calibri"/>
                <a:sym typeface="Calibri"/>
              </a:rPr>
              <a:t>​</a:t>
            </a:r>
          </a:p>
          <a:p>
            <a:pPr rtl="0" fontAlgn="base"/>
            <a:r>
              <a:rPr lang="de-DE" sz="1200" b="1" i="0" u="none" strike="noStrike" cap="none">
                <a:solidFill>
                  <a:schemeClr val="dk1"/>
                </a:solidFill>
                <a:effectLst/>
                <a:latin typeface="Nunito" pitchFamily="2" charset="0"/>
                <a:ea typeface="Calibri"/>
                <a:cs typeface="Calibri"/>
                <a:sym typeface="Calibri"/>
              </a:rPr>
              <a:t>Überleitung:</a:t>
            </a:r>
            <a:r>
              <a:rPr lang="de-DE"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a:solidFill>
                  <a:schemeClr val="dk1"/>
                </a:solidFill>
                <a:effectLst/>
                <a:latin typeface="Nunito" pitchFamily="2" charset="0"/>
                <a:ea typeface="Calibri"/>
                <a:cs typeface="Calibri"/>
                <a:sym typeface="Calibri"/>
              </a:rPr>
              <a:t>OKR verbindet Vision und messbare Ergebnisse.</a:t>
            </a:r>
            <a:r>
              <a:rPr lang="en-US"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a:solidFill>
                  <a:schemeClr val="dk1"/>
                </a:solidFill>
                <a:effectLst/>
                <a:latin typeface="Nunito" pitchFamily="2" charset="0"/>
                <a:ea typeface="Calibri"/>
                <a:cs typeface="Calibri"/>
                <a:sym typeface="Calibri"/>
              </a:rPr>
              <a:t>Im nächsten Schritt schauen wir uns an, </a:t>
            </a:r>
            <a:r>
              <a:rPr lang="de-DE" sz="1200" b="1" i="0" u="none" strike="noStrike" cap="none">
                <a:solidFill>
                  <a:schemeClr val="dk1"/>
                </a:solidFill>
                <a:effectLst/>
                <a:latin typeface="Nunito" pitchFamily="2" charset="0"/>
                <a:ea typeface="Calibri"/>
                <a:cs typeface="Calibri"/>
                <a:sym typeface="Calibri"/>
              </a:rPr>
              <a:t>wie OKR in der Praxis eingeführt und genutzt wird</a:t>
            </a:r>
            <a:r>
              <a:rPr lang="de-DE" sz="1200" b="0" i="0" u="none" strike="noStrike" cap="none">
                <a:solidFill>
                  <a:schemeClr val="dk1"/>
                </a:solidFill>
                <a:effectLst/>
                <a:latin typeface="Nunito" pitchFamily="2" charset="0"/>
                <a:ea typeface="Calibri"/>
                <a:cs typeface="Calibri"/>
                <a:sym typeface="Calibri"/>
              </a:rPr>
              <a:t>.</a:t>
            </a:r>
            <a:r>
              <a:rPr lang="en-US" sz="1200" b="0" i="0" u="none" strike="noStrike" cap="none">
                <a:solidFill>
                  <a:schemeClr val="dk1"/>
                </a:solidFill>
                <a:effectLst/>
                <a:latin typeface="Nunito" pitchFamily="2" charset="0"/>
                <a:ea typeface="Calibri"/>
                <a:cs typeface="Calibri"/>
                <a:sym typeface="Calibri"/>
              </a:rPr>
              <a:t>​</a:t>
            </a:r>
          </a:p>
          <a:p>
            <a:pPr rtl="0" fontAlgn="base"/>
            <a:r>
              <a:rPr lang="de-DE" sz="1200" b="0" i="0" u="none" strike="noStrike" cap="none">
                <a:solidFill>
                  <a:schemeClr val="dk1"/>
                </a:solidFill>
                <a:effectLst/>
                <a:latin typeface="Nunito" pitchFamily="2" charset="0"/>
                <a:ea typeface="Calibri"/>
                <a:cs typeface="Calibri"/>
                <a:sym typeface="Calibri"/>
              </a:rPr>
              <a:t>​</a:t>
            </a:r>
          </a:p>
          <a:p>
            <a:pPr marL="0" lvl="0" indent="0" algn="l" rtl="0">
              <a:spcBef>
                <a:spcPts val="0"/>
              </a:spcBef>
              <a:spcAft>
                <a:spcPts val="0"/>
              </a:spcAft>
              <a:buNone/>
            </a:pPr>
            <a:endParaRPr lang="de-DE" u="sng">
              <a:latin typeface="Nunito" pitchFamily="2" charset="0"/>
            </a:endParaRPr>
          </a:p>
          <a:p>
            <a:pPr marL="0" lvl="0" indent="0" algn="l" rtl="0">
              <a:spcBef>
                <a:spcPts val="0"/>
              </a:spcBef>
              <a:spcAft>
                <a:spcPts val="0"/>
              </a:spcAft>
              <a:buNone/>
            </a:pPr>
            <a:r>
              <a:rPr lang="de-DE" u="sng">
                <a:latin typeface="Nunito" pitchFamily="2" charset="0"/>
              </a:rPr>
              <a:t>Bildquellen</a:t>
            </a:r>
          </a:p>
          <a:p>
            <a:pPr marL="0" lvl="0" indent="0" algn="l" rtl="0">
              <a:spcBef>
                <a:spcPts val="0"/>
              </a:spcBef>
              <a:spcAft>
                <a:spcPts val="0"/>
              </a:spcAft>
              <a:buNone/>
            </a:pPr>
            <a:r>
              <a:rPr lang="de-DE">
                <a:latin typeface="Nunito" pitchFamily="2" charset="0"/>
              </a:rPr>
              <a:t>Foto: </a:t>
            </a:r>
            <a:r>
              <a:rPr lang="de-DE" err="1">
                <a:latin typeface="Nunito" pitchFamily="2" charset="0"/>
              </a:rPr>
              <a:t>Unsplash</a:t>
            </a:r>
            <a:endParaRPr lang="de-DE">
              <a:latin typeface="Nunito" pitchFamily="2" charset="0"/>
            </a:endParaRPr>
          </a:p>
          <a:p>
            <a:endParaRPr lang="de-DE"/>
          </a:p>
        </p:txBody>
      </p:sp>
      <p:sp>
        <p:nvSpPr>
          <p:cNvPr id="4" name="Foliennummernplatzhalter 3">
            <a:extLst>
              <a:ext uri="{FF2B5EF4-FFF2-40B4-BE49-F238E27FC236}">
                <a16:creationId xmlns:a16="http://schemas.microsoft.com/office/drawing/2014/main" id="{EA1EBA9E-0B42-9D1D-9B39-1BFE96CAA037}"/>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30</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7764215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94BE49-0A4A-9ADD-9BC1-6E84D69B4C5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9A684D3-20ED-DF9C-9135-C67DD85AEF7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D3D569C-C9C1-578D-9215-3A6E4B03D651}"/>
              </a:ext>
            </a:extLst>
          </p:cNvPr>
          <p:cNvSpPr>
            <a:spLocks noGrp="1"/>
          </p:cNvSpPr>
          <p:nvPr>
            <p:ph type="body" idx="1"/>
          </p:nvPr>
        </p:nvSpPr>
        <p:spPr/>
        <p:txBody>
          <a:bodyPr/>
          <a:lstStyle/>
          <a:p>
            <a:pPr rtl="0" fontAlgn="base"/>
            <a:r>
              <a:rPr lang="de-DE" sz="1200" b="1" i="0" u="none" strike="noStrike" cap="none" dirty="0">
                <a:solidFill>
                  <a:schemeClr val="dk1"/>
                </a:solidFill>
                <a:effectLst/>
                <a:latin typeface="Calibri"/>
                <a:ea typeface="Calibri"/>
                <a:cs typeface="Calibri"/>
                <a:sym typeface="Calibri"/>
              </a:rPr>
              <a:t>OKR und SCRUM: ein Dreamteam</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Einführung:</a:t>
            </a:r>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OKR</a:t>
            </a:r>
            <a:r>
              <a:rPr lang="de-DE" sz="1200" b="0" i="0" u="none" strike="noStrike" cap="none" dirty="0">
                <a:solidFill>
                  <a:schemeClr val="dk1"/>
                </a:solidFill>
                <a:effectLst/>
                <a:latin typeface="Calibri"/>
                <a:ea typeface="Calibri"/>
                <a:cs typeface="Calibri"/>
                <a:sym typeface="Calibri"/>
              </a:rPr>
              <a:t> und </a:t>
            </a:r>
            <a:r>
              <a:rPr lang="de-DE" sz="1200" b="1" i="0" u="none" strike="noStrike" cap="none" dirty="0">
                <a:solidFill>
                  <a:schemeClr val="dk1"/>
                </a:solidFill>
                <a:effectLst/>
                <a:latin typeface="Calibri"/>
                <a:ea typeface="Calibri"/>
                <a:cs typeface="Calibri"/>
                <a:sym typeface="Calibri"/>
              </a:rPr>
              <a:t>SCRUM</a:t>
            </a:r>
            <a:r>
              <a:rPr lang="de-DE" sz="1200" b="0" i="0" u="none" strike="noStrike" cap="none" dirty="0">
                <a:solidFill>
                  <a:schemeClr val="dk1"/>
                </a:solidFill>
                <a:effectLst/>
                <a:latin typeface="Calibri"/>
                <a:ea typeface="Calibri"/>
                <a:cs typeface="Calibri"/>
                <a:sym typeface="Calibri"/>
              </a:rPr>
              <a:t> ergänzen sich ideal:​</a:t>
            </a:r>
            <a:br>
              <a:rPr lang="de-DE" sz="1200" b="0" i="0" u="none" strike="noStrike" cap="none" dirty="0">
                <a:solidFill>
                  <a:schemeClr val="dk1"/>
                </a:solidFill>
                <a:effectLst/>
                <a:latin typeface="Calibri"/>
                <a:ea typeface="Calibri"/>
                <a:cs typeface="Calibri"/>
                <a:sym typeface="Calibri"/>
              </a:rPr>
            </a:br>
            <a:r>
              <a:rPr lang="de-DE" sz="1200" b="0" i="0" u="none" strike="noStrike" cap="none" dirty="0">
                <a:solidFill>
                  <a:schemeClr val="dk1"/>
                </a:solidFill>
                <a:effectLst/>
                <a:latin typeface="Calibri"/>
                <a:ea typeface="Calibri"/>
                <a:cs typeface="Calibri"/>
                <a:sym typeface="Calibri"/>
              </a:rPr>
              <a:t>OKR setzt </a:t>
            </a:r>
            <a:r>
              <a:rPr lang="de-DE" sz="1200" b="1" i="0" u="none" strike="noStrike" cap="none" dirty="0">
                <a:solidFill>
                  <a:schemeClr val="dk1"/>
                </a:solidFill>
                <a:effectLst/>
                <a:latin typeface="Calibri"/>
                <a:ea typeface="Calibri"/>
                <a:cs typeface="Calibri"/>
                <a:sym typeface="Calibri"/>
              </a:rPr>
              <a:t>strategische Ziele</a:t>
            </a:r>
            <a:r>
              <a:rPr lang="de-DE" sz="1200" b="0" i="0" u="none" strike="noStrike" cap="none" dirty="0">
                <a:solidFill>
                  <a:schemeClr val="dk1"/>
                </a:solidFill>
                <a:effectLst/>
                <a:latin typeface="Calibri"/>
                <a:ea typeface="Calibri"/>
                <a:cs typeface="Calibri"/>
                <a:sym typeface="Calibri"/>
              </a:rPr>
              <a:t>, </a:t>
            </a:r>
            <a:r>
              <a:rPr lang="de-DE" sz="1200" b="1" i="0" u="none" strike="noStrike" cap="none" dirty="0">
                <a:solidFill>
                  <a:schemeClr val="dk1"/>
                </a:solidFill>
                <a:effectLst/>
                <a:latin typeface="Calibri"/>
                <a:ea typeface="Calibri"/>
                <a:cs typeface="Calibri"/>
                <a:sym typeface="Calibri"/>
              </a:rPr>
              <a:t>SCRUM</a:t>
            </a:r>
            <a:r>
              <a:rPr lang="de-DE" sz="1200" b="0" i="0" u="none" strike="noStrike" cap="none" dirty="0">
                <a:solidFill>
                  <a:schemeClr val="dk1"/>
                </a:solidFill>
                <a:effectLst/>
                <a:latin typeface="Calibri"/>
                <a:ea typeface="Calibri"/>
                <a:cs typeface="Calibri"/>
                <a:sym typeface="Calibri"/>
              </a:rPr>
              <a:t> sorgt für deren </a:t>
            </a:r>
            <a:r>
              <a:rPr lang="de-DE" sz="1200" b="1" i="0" u="none" strike="noStrike" cap="none" dirty="0">
                <a:solidFill>
                  <a:schemeClr val="dk1"/>
                </a:solidFill>
                <a:effectLst/>
                <a:latin typeface="Calibri"/>
                <a:ea typeface="Calibri"/>
                <a:cs typeface="Calibri"/>
                <a:sym typeface="Calibri"/>
              </a:rPr>
              <a:t>operative Umsetzung</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Gemeinsam schaffen sie </a:t>
            </a:r>
            <a:r>
              <a:rPr lang="de-DE" sz="1200" b="1" i="0" u="none" strike="noStrike" cap="none" dirty="0">
                <a:solidFill>
                  <a:schemeClr val="dk1"/>
                </a:solidFill>
                <a:effectLst/>
                <a:latin typeface="Calibri"/>
                <a:ea typeface="Calibri"/>
                <a:cs typeface="Calibri"/>
                <a:sym typeface="Calibri"/>
              </a:rPr>
              <a:t>Transparenz</a:t>
            </a:r>
            <a:r>
              <a:rPr lang="de-DE" sz="1200" b="0" i="0" u="none" strike="noStrike" cap="none" dirty="0">
                <a:solidFill>
                  <a:schemeClr val="dk1"/>
                </a:solidFill>
                <a:effectLst/>
                <a:latin typeface="Calibri"/>
                <a:ea typeface="Calibri"/>
                <a:cs typeface="Calibri"/>
                <a:sym typeface="Calibri"/>
              </a:rPr>
              <a:t>, </a:t>
            </a:r>
            <a:r>
              <a:rPr lang="de-DE" sz="1200" b="1" i="0" u="none" strike="noStrike" cap="none" dirty="0">
                <a:solidFill>
                  <a:schemeClr val="dk1"/>
                </a:solidFill>
                <a:effectLst/>
                <a:latin typeface="Calibri"/>
                <a:ea typeface="Calibri"/>
                <a:cs typeface="Calibri"/>
                <a:sym typeface="Calibri"/>
              </a:rPr>
              <a:t>Fokus</a:t>
            </a:r>
            <a:r>
              <a:rPr lang="de-DE" sz="1200" b="0" i="0" u="none" strike="noStrike" cap="none" dirty="0">
                <a:solidFill>
                  <a:schemeClr val="dk1"/>
                </a:solidFill>
                <a:effectLst/>
                <a:latin typeface="Calibri"/>
                <a:ea typeface="Calibri"/>
                <a:cs typeface="Calibri"/>
                <a:sym typeface="Calibri"/>
              </a:rPr>
              <a:t> und </a:t>
            </a:r>
            <a:r>
              <a:rPr lang="de-DE" sz="1200" b="1" i="0" u="none" strike="noStrike" cap="none" dirty="0">
                <a:solidFill>
                  <a:schemeClr val="dk1"/>
                </a:solidFill>
                <a:effectLst/>
                <a:latin typeface="Calibri"/>
                <a:ea typeface="Calibri"/>
                <a:cs typeface="Calibri"/>
                <a:sym typeface="Calibri"/>
              </a:rPr>
              <a:t>kontinuierliche Verbesserung</a:t>
            </a:r>
            <a:r>
              <a:rPr lang="de-DE"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Überleitung zur Folie:</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Die Folie zeigt, wie beide Ansätze auf unterschiedlichen Ebenen wirken:​</a:t>
            </a:r>
            <a:br>
              <a:rPr lang="de-DE" sz="1200" b="0" i="0" u="none" strike="noStrike" cap="none" dirty="0">
                <a:solidFill>
                  <a:schemeClr val="dk1"/>
                </a:solidFill>
                <a:effectLst/>
                <a:latin typeface="Calibri"/>
                <a:ea typeface="Calibri"/>
                <a:cs typeface="Calibri"/>
                <a:sym typeface="Calibri"/>
              </a:rPr>
            </a:br>
            <a:r>
              <a:rPr lang="de-DE" sz="1200" b="0" i="0" u="none" strike="noStrike" cap="none" dirty="0">
                <a:solidFill>
                  <a:schemeClr val="dk1"/>
                </a:solidFill>
                <a:effectLst/>
                <a:latin typeface="Calibri"/>
                <a:ea typeface="Calibri"/>
                <a:cs typeface="Calibri"/>
                <a:sym typeface="Calibri"/>
              </a:rPr>
              <a:t>OKR = Strategie, </a:t>
            </a:r>
            <a:r>
              <a:rPr lang="de-DE" sz="1200" b="1" i="0" u="none" strike="noStrike" cap="none" dirty="0">
                <a:solidFill>
                  <a:schemeClr val="dk1"/>
                </a:solidFill>
                <a:effectLst/>
                <a:latin typeface="Calibri"/>
                <a:ea typeface="Calibri"/>
                <a:cs typeface="Calibri"/>
                <a:sym typeface="Calibri"/>
              </a:rPr>
              <a:t>SCRUM = Umsetzung</a:t>
            </a:r>
            <a:r>
              <a:rPr lang="de-DE"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OKR (linke Seite):</a:t>
            </a:r>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err="1">
                <a:solidFill>
                  <a:schemeClr val="dk1"/>
                </a:solidFill>
                <a:effectLst/>
                <a:latin typeface="Calibri"/>
                <a:ea typeface="Calibri"/>
                <a:cs typeface="Calibri"/>
                <a:sym typeface="Calibri"/>
              </a:rPr>
              <a:t>Objective</a:t>
            </a:r>
            <a:r>
              <a:rPr lang="de-DE" sz="1200" b="1" i="0" u="none" strike="noStrike" cap="none" dirty="0">
                <a:solidFill>
                  <a:schemeClr val="dk1"/>
                </a:solidFill>
                <a:effectLst/>
                <a:latin typeface="Calibri"/>
                <a:ea typeface="Calibri"/>
                <a:cs typeface="Calibri"/>
                <a:sym typeface="Calibri"/>
              </a:rPr>
              <a:t>:</a:t>
            </a:r>
            <a:r>
              <a:rPr lang="de-DE" sz="1200" b="0" i="0" u="none" strike="noStrike" cap="none" dirty="0">
                <a:solidFill>
                  <a:schemeClr val="dk1"/>
                </a:solidFill>
                <a:effectLst/>
                <a:latin typeface="Calibri"/>
                <a:ea typeface="Calibri"/>
                <a:cs typeface="Calibri"/>
                <a:sym typeface="Calibri"/>
              </a:rPr>
              <a:t> </a:t>
            </a:r>
            <a:r>
              <a:rPr lang="de-DE" sz="1200" b="0" i="1" u="none" strike="noStrike" cap="none" dirty="0">
                <a:solidFill>
                  <a:schemeClr val="dk1"/>
                </a:solidFill>
                <a:effectLst/>
                <a:latin typeface="Calibri"/>
                <a:ea typeface="Calibri"/>
                <a:cs typeface="Calibri"/>
                <a:sym typeface="Calibri"/>
              </a:rPr>
              <a:t>Was wollen wir erreichen?</a:t>
            </a:r>
            <a:r>
              <a:rPr lang="de-DE" sz="1200" b="0" i="0" u="none" strike="noStrike" cap="none" dirty="0">
                <a:solidFill>
                  <a:schemeClr val="dk1"/>
                </a:solidFill>
                <a:effectLst/>
                <a:latin typeface="Calibri"/>
                <a:ea typeface="Calibri"/>
                <a:cs typeface="Calibri"/>
                <a:sym typeface="Calibri"/>
              </a:rPr>
              <a:t> Welche </a:t>
            </a:r>
            <a:r>
              <a:rPr lang="de-DE" sz="1200" b="1" i="0" u="none" strike="noStrike" cap="none" dirty="0">
                <a:solidFill>
                  <a:schemeClr val="dk1"/>
                </a:solidFill>
                <a:effectLst/>
                <a:latin typeface="Calibri"/>
                <a:ea typeface="Calibri"/>
                <a:cs typeface="Calibri"/>
                <a:sym typeface="Calibri"/>
              </a:rPr>
              <a:t>Wirkung</a:t>
            </a:r>
            <a:r>
              <a:rPr lang="de-DE" sz="1200" b="0" i="0" u="none" strike="noStrike" cap="none" dirty="0">
                <a:solidFill>
                  <a:schemeClr val="dk1"/>
                </a:solidFill>
                <a:effectLst/>
                <a:latin typeface="Calibri"/>
                <a:ea typeface="Calibri"/>
                <a:cs typeface="Calibri"/>
                <a:sym typeface="Calibri"/>
              </a:rPr>
              <a:t> soll erzielt werden?​</a:t>
            </a:r>
          </a:p>
          <a:p>
            <a:pPr rtl="0" fontAlgn="base"/>
            <a:r>
              <a:rPr lang="de-DE" sz="1200" b="1" i="0" u="none" strike="noStrike" cap="none" dirty="0">
                <a:solidFill>
                  <a:schemeClr val="dk1"/>
                </a:solidFill>
                <a:effectLst/>
                <a:latin typeface="Calibri"/>
                <a:ea typeface="Calibri"/>
                <a:cs typeface="Calibri"/>
                <a:sym typeface="Calibri"/>
              </a:rPr>
              <a:t>Key </a:t>
            </a:r>
            <a:r>
              <a:rPr lang="de-DE" sz="1200" b="1" i="0" u="none" strike="noStrike" cap="none" dirty="0" err="1">
                <a:solidFill>
                  <a:schemeClr val="dk1"/>
                </a:solidFill>
                <a:effectLst/>
                <a:latin typeface="Calibri"/>
                <a:ea typeface="Calibri"/>
                <a:cs typeface="Calibri"/>
                <a:sym typeface="Calibri"/>
              </a:rPr>
              <a:t>Results</a:t>
            </a:r>
            <a:r>
              <a:rPr lang="de-DE" sz="1200" b="1" i="0" u="none" strike="noStrike" cap="none" dirty="0">
                <a:solidFill>
                  <a:schemeClr val="dk1"/>
                </a:solidFill>
                <a:effectLst/>
                <a:latin typeface="Calibri"/>
                <a:ea typeface="Calibri"/>
                <a:cs typeface="Calibri"/>
                <a:sym typeface="Calibri"/>
              </a:rPr>
              <a:t>:</a:t>
            </a:r>
            <a:r>
              <a:rPr lang="de-DE" sz="1200" b="0" i="0" u="none" strike="noStrike" cap="none" dirty="0">
                <a:solidFill>
                  <a:schemeClr val="dk1"/>
                </a:solidFill>
                <a:effectLst/>
                <a:latin typeface="Calibri"/>
                <a:ea typeface="Calibri"/>
                <a:cs typeface="Calibri"/>
                <a:sym typeface="Calibri"/>
              </a:rPr>
              <a:t> </a:t>
            </a:r>
            <a:r>
              <a:rPr lang="de-DE" sz="1200" b="0" i="1" u="none" strike="noStrike" cap="none" dirty="0">
                <a:solidFill>
                  <a:schemeClr val="dk1"/>
                </a:solidFill>
                <a:effectLst/>
                <a:latin typeface="Calibri"/>
                <a:ea typeface="Calibri"/>
                <a:cs typeface="Calibri"/>
                <a:sym typeface="Calibri"/>
              </a:rPr>
              <a:t>Woran messen wir den Erfolg?</a:t>
            </a:r>
            <a:r>
              <a:rPr lang="de-DE" sz="1200" b="0" i="0" u="none" strike="noStrike" cap="none" dirty="0">
                <a:solidFill>
                  <a:schemeClr val="dk1"/>
                </a:solidFill>
                <a:effectLst/>
                <a:latin typeface="Calibri"/>
                <a:ea typeface="Calibri"/>
                <a:cs typeface="Calibri"/>
                <a:sym typeface="Calibri"/>
              </a:rPr>
              <a:t> Welche </a:t>
            </a:r>
            <a:r>
              <a:rPr lang="de-DE" sz="1200" b="1" i="0" u="none" strike="noStrike" cap="none" dirty="0">
                <a:solidFill>
                  <a:schemeClr val="dk1"/>
                </a:solidFill>
                <a:effectLst/>
                <a:latin typeface="Calibri"/>
                <a:ea typeface="Calibri"/>
                <a:cs typeface="Calibri"/>
                <a:sym typeface="Calibri"/>
              </a:rPr>
              <a:t>messbaren Ergebnisse</a:t>
            </a:r>
            <a:r>
              <a:rPr lang="de-DE" sz="1200" b="0" i="0" u="none" strike="noStrike" cap="none" dirty="0">
                <a:solidFill>
                  <a:schemeClr val="dk1"/>
                </a:solidFill>
                <a:effectLst/>
                <a:latin typeface="Calibri"/>
                <a:ea typeface="Calibri"/>
                <a:cs typeface="Calibri"/>
                <a:sym typeface="Calibri"/>
              </a:rPr>
              <a:t> sind zu erreichen?​</a:t>
            </a:r>
          </a:p>
          <a:p>
            <a:pPr rtl="0" fontAlgn="base"/>
            <a:r>
              <a:rPr lang="de-DE" sz="1200" b="0" i="0" u="none" strike="noStrike" cap="none" dirty="0">
                <a:solidFill>
                  <a:schemeClr val="dk1"/>
                </a:solidFill>
                <a:effectLst/>
                <a:latin typeface="Calibri"/>
                <a:ea typeface="Calibri"/>
                <a:cs typeface="Calibri"/>
                <a:sym typeface="Calibri"/>
              </a:rPr>
              <a:t>Fokus auf </a:t>
            </a:r>
            <a:r>
              <a:rPr lang="de-DE" sz="1200" b="1" i="0" u="none" strike="noStrike" cap="none" dirty="0">
                <a:solidFill>
                  <a:schemeClr val="dk1"/>
                </a:solidFill>
                <a:effectLst/>
                <a:latin typeface="Calibri"/>
                <a:ea typeface="Calibri"/>
                <a:cs typeface="Calibri"/>
                <a:sym typeface="Calibri"/>
              </a:rPr>
              <a:t>langfristige Ziele</a:t>
            </a:r>
            <a:r>
              <a:rPr lang="de-DE" sz="1200" b="0" i="0" u="none" strike="noStrike" cap="none" dirty="0">
                <a:solidFill>
                  <a:schemeClr val="dk1"/>
                </a:solidFill>
                <a:effectLst/>
                <a:latin typeface="Calibri"/>
                <a:ea typeface="Calibri"/>
                <a:cs typeface="Calibri"/>
                <a:sym typeface="Calibri"/>
              </a:rPr>
              <a:t> und </a:t>
            </a:r>
            <a:r>
              <a:rPr lang="de-DE" sz="1200" b="1" i="0" u="none" strike="noStrike" cap="none" dirty="0">
                <a:solidFill>
                  <a:schemeClr val="dk1"/>
                </a:solidFill>
                <a:effectLst/>
                <a:latin typeface="Calibri"/>
                <a:ea typeface="Calibri"/>
                <a:cs typeface="Calibri"/>
                <a:sym typeface="Calibri"/>
              </a:rPr>
              <a:t>klare Ausrichtung</a:t>
            </a:r>
            <a:r>
              <a:rPr lang="de-DE" sz="1200" b="0"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br>
              <a:rPr lang="en-US" sz="1200" b="0" i="0" u="none" strike="noStrike" cap="none" dirty="0">
                <a:solidFill>
                  <a:schemeClr val="dk1"/>
                </a:solidFill>
                <a:effectLst/>
                <a:latin typeface="Calibri"/>
                <a:ea typeface="Calibri"/>
                <a:cs typeface="Calibri"/>
                <a:sym typeface="Calibri"/>
              </a:rPr>
            </a:b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SCRUM (rechte Seite):</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Übersetzt die </a:t>
            </a:r>
            <a:r>
              <a:rPr lang="de-DE" sz="1200" b="1" i="0" u="none" strike="noStrike" cap="none" dirty="0">
                <a:solidFill>
                  <a:schemeClr val="dk1"/>
                </a:solidFill>
                <a:effectLst/>
                <a:latin typeface="Calibri"/>
                <a:ea typeface="Calibri"/>
                <a:cs typeface="Calibri"/>
                <a:sym typeface="Calibri"/>
              </a:rPr>
              <a:t>OKRs in konkrete Schritte und Aufgaben</a:t>
            </a:r>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Backlog:</a:t>
            </a:r>
            <a:r>
              <a:rPr lang="de-DE" sz="1200" b="0" i="0" u="none" strike="noStrike" cap="none" dirty="0">
                <a:solidFill>
                  <a:schemeClr val="dk1"/>
                </a:solidFill>
                <a:effectLst/>
                <a:latin typeface="Calibri"/>
                <a:ea typeface="Calibri"/>
                <a:cs typeface="Calibri"/>
                <a:sym typeface="Calibri"/>
              </a:rPr>
              <a:t> </a:t>
            </a:r>
            <a:r>
              <a:rPr lang="de-DE" sz="1200" b="0" i="1" u="none" strike="noStrike" cap="none" dirty="0">
                <a:solidFill>
                  <a:schemeClr val="dk1"/>
                </a:solidFill>
                <a:effectLst/>
                <a:latin typeface="Calibri"/>
                <a:ea typeface="Calibri"/>
                <a:cs typeface="Calibri"/>
                <a:sym typeface="Calibri"/>
              </a:rPr>
              <a:t>Wie erreichen wir die Ziele?</a:t>
            </a:r>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Aufgaben:</a:t>
            </a:r>
            <a:r>
              <a:rPr lang="de-DE" sz="1200" b="0" i="0" u="none" strike="noStrike" cap="none" dirty="0">
                <a:solidFill>
                  <a:schemeClr val="dk1"/>
                </a:solidFill>
                <a:effectLst/>
                <a:latin typeface="Calibri"/>
                <a:ea typeface="Calibri"/>
                <a:cs typeface="Calibri"/>
                <a:sym typeface="Calibri"/>
              </a:rPr>
              <a:t> </a:t>
            </a:r>
            <a:r>
              <a:rPr lang="de-DE" sz="1200" b="0" i="1" u="none" strike="noStrike" cap="none" dirty="0">
                <a:solidFill>
                  <a:schemeClr val="dk1"/>
                </a:solidFill>
                <a:effectLst/>
                <a:latin typeface="Calibri"/>
                <a:ea typeface="Calibri"/>
                <a:cs typeface="Calibri"/>
                <a:sym typeface="Calibri"/>
              </a:rPr>
              <a:t>Welche Maßnahmen sind nötig?</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Unterstützt die </a:t>
            </a:r>
            <a:r>
              <a:rPr lang="de-DE" sz="1200" b="1" i="0" u="none" strike="noStrike" cap="none" dirty="0">
                <a:solidFill>
                  <a:schemeClr val="dk1"/>
                </a:solidFill>
                <a:effectLst/>
                <a:latin typeface="Calibri"/>
                <a:ea typeface="Calibri"/>
                <a:cs typeface="Calibri"/>
                <a:sym typeface="Calibri"/>
              </a:rPr>
              <a:t>iterative Umsetzung</a:t>
            </a:r>
            <a:r>
              <a:rPr lang="de-DE" sz="1200" b="0" i="0" u="none" strike="noStrike" cap="none" dirty="0">
                <a:solidFill>
                  <a:schemeClr val="dk1"/>
                </a:solidFill>
                <a:effectLst/>
                <a:latin typeface="Calibri"/>
                <a:ea typeface="Calibri"/>
                <a:cs typeface="Calibri"/>
                <a:sym typeface="Calibri"/>
              </a:rPr>
              <a:t> im Team.​</a:t>
            </a:r>
          </a:p>
          <a:p>
            <a:pPr rtl="0" fontAlgn="base"/>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Verbindung:</a:t>
            </a:r>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OKR gibt die Richtung vor</a:t>
            </a:r>
            <a:r>
              <a:rPr lang="de-DE" sz="1200" b="0" i="0" u="none" strike="noStrike" cap="none" dirty="0">
                <a:solidFill>
                  <a:schemeClr val="dk1"/>
                </a:solidFill>
                <a:effectLst/>
                <a:latin typeface="Calibri"/>
                <a:ea typeface="Calibri"/>
                <a:cs typeface="Calibri"/>
                <a:sym typeface="Calibri"/>
              </a:rPr>
              <a:t> – </a:t>
            </a:r>
            <a:r>
              <a:rPr lang="de-DE" sz="1200" b="1" i="0" u="none" strike="noStrike" cap="none" dirty="0">
                <a:solidFill>
                  <a:schemeClr val="dk1"/>
                </a:solidFill>
                <a:effectLst/>
                <a:latin typeface="Calibri"/>
                <a:ea typeface="Calibri"/>
                <a:cs typeface="Calibri"/>
                <a:sym typeface="Calibri"/>
              </a:rPr>
              <a:t>SCRUM liefert den Weg dorthin.</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Strategische Ziele werden in einem </a:t>
            </a:r>
            <a:r>
              <a:rPr lang="de-DE" sz="1200" b="1" i="0" u="none" strike="noStrike" cap="none" dirty="0">
                <a:solidFill>
                  <a:schemeClr val="dk1"/>
                </a:solidFill>
                <a:effectLst/>
                <a:latin typeface="Calibri"/>
                <a:ea typeface="Calibri"/>
                <a:cs typeface="Calibri"/>
                <a:sym typeface="Calibri"/>
              </a:rPr>
              <a:t>agilen Prozess</a:t>
            </a:r>
            <a:r>
              <a:rPr lang="de-DE" sz="1200" b="0" i="0" u="none" strike="noStrike" cap="none" dirty="0">
                <a:solidFill>
                  <a:schemeClr val="dk1"/>
                </a:solidFill>
                <a:effectLst/>
                <a:latin typeface="Calibri"/>
                <a:ea typeface="Calibri"/>
                <a:cs typeface="Calibri"/>
                <a:sym typeface="Calibri"/>
              </a:rPr>
              <a:t> praktisch umgesetzt.</a:t>
            </a:r>
            <a:r>
              <a:rPr lang="en-US" sz="1200" b="0" i="0" u="none" strike="noStrike" cap="none" dirty="0">
                <a:solidFill>
                  <a:schemeClr val="dk1"/>
                </a:solidFill>
                <a:effectLst/>
                <a:latin typeface="Calibri"/>
                <a:ea typeface="Calibri"/>
                <a:cs typeface="Calibri"/>
                <a:sym typeface="Calibri"/>
              </a:rPr>
              <a:t>​</a:t>
            </a:r>
            <a:br>
              <a:rPr lang="en-US" sz="1200" b="0" i="0" u="none" strike="noStrike" cap="none" dirty="0">
                <a:solidFill>
                  <a:schemeClr val="dk1"/>
                </a:solidFill>
                <a:effectLst/>
                <a:latin typeface="Calibri"/>
                <a:ea typeface="Calibri"/>
                <a:cs typeface="Calibri"/>
                <a:sym typeface="Calibri"/>
              </a:rPr>
            </a:b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Überleitung: </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Ergebnis: </a:t>
            </a:r>
            <a:r>
              <a:rPr lang="de-DE" sz="1200" b="1" i="0" u="none" strike="noStrike" cap="none" dirty="0">
                <a:solidFill>
                  <a:schemeClr val="dk1"/>
                </a:solidFill>
                <a:effectLst/>
                <a:latin typeface="Calibri"/>
                <a:ea typeface="Calibri"/>
                <a:cs typeface="Calibri"/>
                <a:sym typeface="Calibri"/>
              </a:rPr>
              <a:t>Klarheit über das „Was“</a:t>
            </a:r>
            <a:r>
              <a:rPr lang="de-DE" sz="1200" b="0" i="0" u="none" strike="noStrike" cap="none" dirty="0">
                <a:solidFill>
                  <a:schemeClr val="dk1"/>
                </a:solidFill>
                <a:effectLst/>
                <a:latin typeface="Calibri"/>
                <a:ea typeface="Calibri"/>
                <a:cs typeface="Calibri"/>
                <a:sym typeface="Calibri"/>
              </a:rPr>
              <a:t> und </a:t>
            </a:r>
            <a:r>
              <a:rPr lang="de-DE" sz="1200" b="1" i="0" u="none" strike="noStrike" cap="none" dirty="0">
                <a:solidFill>
                  <a:schemeClr val="dk1"/>
                </a:solidFill>
                <a:effectLst/>
                <a:latin typeface="Calibri"/>
                <a:ea typeface="Calibri"/>
                <a:cs typeface="Calibri"/>
                <a:sym typeface="Calibri"/>
              </a:rPr>
              <a:t>Agilität im „Wie“</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Ein starkes Zusammenspiel für </a:t>
            </a:r>
            <a:r>
              <a:rPr lang="de-DE" sz="1200" b="1" i="0" u="none" strike="noStrike" cap="none" dirty="0">
                <a:solidFill>
                  <a:schemeClr val="dk1"/>
                </a:solidFill>
                <a:effectLst/>
                <a:latin typeface="Calibri"/>
                <a:ea typeface="Calibri"/>
                <a:cs typeface="Calibri"/>
                <a:sym typeface="Calibri"/>
              </a:rPr>
              <a:t>Fokus</a:t>
            </a:r>
            <a:r>
              <a:rPr lang="de-DE" sz="1200" b="0" i="0" u="none" strike="noStrike" cap="none" dirty="0">
                <a:solidFill>
                  <a:schemeClr val="dk1"/>
                </a:solidFill>
                <a:effectLst/>
                <a:latin typeface="Calibri"/>
                <a:ea typeface="Calibri"/>
                <a:cs typeface="Calibri"/>
                <a:sym typeface="Calibri"/>
              </a:rPr>
              <a:t>, </a:t>
            </a:r>
            <a:r>
              <a:rPr lang="de-DE" sz="1200" b="1" i="0" u="none" strike="noStrike" cap="none" dirty="0">
                <a:solidFill>
                  <a:schemeClr val="dk1"/>
                </a:solidFill>
                <a:effectLst/>
                <a:latin typeface="Calibri"/>
                <a:ea typeface="Calibri"/>
                <a:cs typeface="Calibri"/>
                <a:sym typeface="Calibri"/>
              </a:rPr>
              <a:t>Motivation</a:t>
            </a:r>
            <a:r>
              <a:rPr lang="de-DE" sz="1200" b="0" i="0" u="none" strike="noStrike" cap="none" dirty="0">
                <a:solidFill>
                  <a:schemeClr val="dk1"/>
                </a:solidFill>
                <a:effectLst/>
                <a:latin typeface="Calibri"/>
                <a:ea typeface="Calibri"/>
                <a:cs typeface="Calibri"/>
                <a:sym typeface="Calibri"/>
              </a:rPr>
              <a:t> und </a:t>
            </a:r>
            <a:r>
              <a:rPr lang="de-DE" sz="1200" b="1" i="0" u="none" strike="noStrike" cap="none" dirty="0">
                <a:solidFill>
                  <a:schemeClr val="dk1"/>
                </a:solidFill>
                <a:effectLst/>
                <a:latin typeface="Calibri"/>
                <a:ea typeface="Calibri"/>
                <a:cs typeface="Calibri"/>
                <a:sym typeface="Calibri"/>
              </a:rPr>
              <a:t>nachhaltigen Fortschritt</a:t>
            </a:r>
            <a:r>
              <a:rPr lang="de-DE" sz="1200" b="0" i="0" u="none" strike="noStrike" cap="none" dirty="0">
                <a:solidFill>
                  <a:schemeClr val="dk1"/>
                </a:solidFill>
                <a:effectLst/>
                <a:latin typeface="Calibri"/>
                <a:ea typeface="Calibri"/>
                <a:cs typeface="Calibri"/>
                <a:sym typeface="Calibri"/>
              </a:rPr>
              <a:t>.</a:t>
            </a:r>
          </a:p>
          <a:p>
            <a:endParaRPr lang="de-DE" dirty="0"/>
          </a:p>
        </p:txBody>
      </p:sp>
      <p:sp>
        <p:nvSpPr>
          <p:cNvPr id="4" name="Foliennummernplatzhalter 3">
            <a:extLst>
              <a:ext uri="{FF2B5EF4-FFF2-40B4-BE49-F238E27FC236}">
                <a16:creationId xmlns:a16="http://schemas.microsoft.com/office/drawing/2014/main" id="{5883962C-2150-EB44-1284-4F7A3E7A26C9}"/>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31</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7742899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0806E6-6755-CECB-FD2E-A30320C6CDC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457A791-8EEE-116F-6FDD-74763F385F5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7BBA80D-0C07-77CD-467C-4F25D248B797}"/>
              </a:ext>
            </a:extLst>
          </p:cNvPr>
          <p:cNvSpPr>
            <a:spLocks noGrp="1"/>
          </p:cNvSpPr>
          <p:nvPr>
            <p:ph type="body" idx="1"/>
          </p:nvPr>
        </p:nvSpPr>
        <p:spPr/>
        <p:txBody>
          <a:bodyPr/>
          <a:lstStyle/>
          <a:p>
            <a:pPr rtl="0" fontAlgn="base"/>
            <a:r>
              <a:rPr lang="en-US" sz="1200" b="1" i="0" u="none" strike="noStrike" cap="none" dirty="0">
                <a:solidFill>
                  <a:schemeClr val="dk1"/>
                </a:solidFill>
                <a:effectLst/>
                <a:latin typeface="Calibri"/>
                <a:ea typeface="Calibri"/>
                <a:cs typeface="Calibri"/>
                <a:sym typeface="Calibri"/>
              </a:rPr>
              <a:t>OKR-</a:t>
            </a:r>
            <a:r>
              <a:rPr lang="en-US" sz="1200" b="1" i="0" u="none" strike="noStrike" cap="none" dirty="0" err="1">
                <a:solidFill>
                  <a:schemeClr val="dk1"/>
                </a:solidFill>
                <a:effectLst/>
                <a:latin typeface="Calibri"/>
                <a:ea typeface="Calibri"/>
                <a:cs typeface="Calibri"/>
                <a:sym typeface="Calibri"/>
              </a:rPr>
              <a:t>Zyklus</a:t>
            </a:r>
            <a:r>
              <a:rPr lang="en-US" sz="1200" b="0" i="0" u="none" strike="noStrike" cap="none" dirty="0">
                <a:solidFill>
                  <a:schemeClr val="dk1"/>
                </a:solidFill>
                <a:effectLst/>
                <a:latin typeface="Calibri"/>
                <a:ea typeface="Calibri"/>
                <a:cs typeface="Calibri"/>
                <a:sym typeface="Calibri"/>
              </a:rPr>
              <a:t>​</a:t>
            </a:r>
          </a:p>
          <a:p>
            <a:pPr rtl="0" fontAlgn="base"/>
            <a:r>
              <a:rPr lang="en-US" sz="1200" b="1" i="0" u="none" strike="noStrike" cap="none" dirty="0">
                <a:solidFill>
                  <a:schemeClr val="dk1"/>
                </a:solidFill>
                <a:effectLst/>
                <a:latin typeface="Calibri"/>
                <a:ea typeface="Calibri"/>
                <a:cs typeface="Calibri"/>
                <a:sym typeface="Calibri"/>
              </a:rPr>
              <a:t> </a:t>
            </a:r>
            <a:r>
              <a:rPr lang="en-US" sz="1200" b="0" i="0" u="none" strike="noStrike" cap="none" dirty="0">
                <a:solidFill>
                  <a:schemeClr val="dk1"/>
                </a:solidFill>
                <a:effectLst/>
                <a:latin typeface="Calibri"/>
                <a:ea typeface="Calibri"/>
                <a:cs typeface="Calibri"/>
                <a:sym typeface="Calibri"/>
              </a:rPr>
              <a:t>​</a:t>
            </a:r>
          </a:p>
          <a:p>
            <a:pPr rtl="0" fontAlgn="base"/>
            <a:r>
              <a:rPr lang="en-US" sz="1200" b="1" i="0" u="none" strike="noStrike" cap="none" dirty="0" err="1">
                <a:solidFill>
                  <a:schemeClr val="dk1"/>
                </a:solidFill>
                <a:effectLst/>
                <a:latin typeface="Calibri"/>
                <a:ea typeface="Calibri"/>
                <a:cs typeface="Calibri"/>
                <a:sym typeface="Calibri"/>
              </a:rPr>
              <a:t>Einführung</a:t>
            </a:r>
            <a:r>
              <a:rPr lang="en-US" sz="1200" b="1"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Der OKR-</a:t>
            </a:r>
            <a:r>
              <a:rPr lang="en-US" sz="1200" b="0" i="0" u="none" strike="noStrike" cap="none" dirty="0" err="1">
                <a:solidFill>
                  <a:schemeClr val="dk1"/>
                </a:solidFill>
                <a:effectLst/>
                <a:latin typeface="Calibri"/>
                <a:ea typeface="Calibri"/>
                <a:cs typeface="Calibri"/>
                <a:sym typeface="Calibri"/>
              </a:rPr>
              <a:t>Zyklus</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verbindet</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strategische</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Ziele</a:t>
            </a:r>
            <a:r>
              <a:rPr lang="en-US" sz="1200" b="0" i="0" u="none" strike="noStrike" cap="none" dirty="0">
                <a:solidFill>
                  <a:schemeClr val="dk1"/>
                </a:solidFill>
                <a:effectLst/>
                <a:latin typeface="Calibri"/>
                <a:ea typeface="Calibri"/>
                <a:cs typeface="Calibri"/>
                <a:sym typeface="Calibri"/>
              </a:rPr>
              <a:t> (OKR) </a:t>
            </a:r>
            <a:r>
              <a:rPr lang="en-US" sz="1200" b="0" i="0" u="none" strike="noStrike" cap="none" dirty="0" err="1">
                <a:solidFill>
                  <a:schemeClr val="dk1"/>
                </a:solidFill>
                <a:effectLst/>
                <a:latin typeface="Calibri"/>
                <a:ea typeface="Calibri"/>
                <a:cs typeface="Calibri"/>
                <a:sym typeface="Calibri"/>
              </a:rPr>
              <a:t>mit</a:t>
            </a:r>
            <a:r>
              <a:rPr lang="en-US" sz="1200" b="0" i="0" u="none" strike="noStrike" cap="none" dirty="0">
                <a:solidFill>
                  <a:schemeClr val="dk1"/>
                </a:solidFill>
                <a:effectLst/>
                <a:latin typeface="Calibri"/>
                <a:ea typeface="Calibri"/>
                <a:cs typeface="Calibri"/>
                <a:sym typeface="Calibri"/>
              </a:rPr>
              <a:t> der </a:t>
            </a:r>
            <a:r>
              <a:rPr lang="en-US" sz="1200" b="0" i="0" u="none" strike="noStrike" cap="none" dirty="0" err="1">
                <a:solidFill>
                  <a:schemeClr val="dk1"/>
                </a:solidFill>
                <a:effectLst/>
                <a:latin typeface="Calibri"/>
                <a:ea typeface="Calibri"/>
                <a:cs typeface="Calibri"/>
                <a:sym typeface="Calibri"/>
              </a:rPr>
              <a:t>operativen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Umsetzung</a:t>
            </a:r>
            <a:r>
              <a:rPr lang="en-US" sz="1200" b="0" i="0" u="none" strike="noStrike" cap="none" dirty="0">
                <a:solidFill>
                  <a:schemeClr val="dk1"/>
                </a:solidFill>
                <a:effectLst/>
                <a:latin typeface="Calibri"/>
                <a:ea typeface="Calibri"/>
                <a:cs typeface="Calibri"/>
                <a:sym typeface="Calibri"/>
              </a:rPr>
              <a:t> (SCRUM).​</a:t>
            </a:r>
          </a:p>
          <a:p>
            <a:pPr rtl="0" fontAlgn="base"/>
            <a:r>
              <a:rPr lang="en-US" sz="1200" b="0" i="0" u="none" strike="noStrike" cap="none" dirty="0">
                <a:solidFill>
                  <a:schemeClr val="dk1"/>
                </a:solidFill>
                <a:effectLst/>
                <a:latin typeface="Calibri"/>
                <a:ea typeface="Calibri"/>
                <a:cs typeface="Calibri"/>
                <a:sym typeface="Calibri"/>
              </a:rPr>
              <a:t>Er </a:t>
            </a:r>
            <a:r>
              <a:rPr lang="en-US" sz="1200" b="0" i="0" u="none" strike="noStrike" cap="none" dirty="0" err="1">
                <a:solidFill>
                  <a:schemeClr val="dk1"/>
                </a:solidFill>
                <a:effectLst/>
                <a:latin typeface="Calibri"/>
                <a:ea typeface="Calibri"/>
                <a:cs typeface="Calibri"/>
                <a:sym typeface="Calibri"/>
              </a:rPr>
              <a:t>verläuft</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iterativ</a:t>
            </a:r>
            <a:r>
              <a:rPr lang="en-US" sz="1200" b="0" i="0" u="none" strike="noStrike" cap="none" dirty="0">
                <a:solidFill>
                  <a:schemeClr val="dk1"/>
                </a:solidFill>
                <a:effectLst/>
                <a:latin typeface="Calibri"/>
                <a:ea typeface="Calibri"/>
                <a:cs typeface="Calibri"/>
                <a:sym typeface="Calibri"/>
              </a:rPr>
              <a:t> – </a:t>
            </a:r>
            <a:r>
              <a:rPr lang="en-US" sz="1200" b="0" i="0" u="none" strike="noStrike" cap="none" dirty="0" err="1">
                <a:solidFill>
                  <a:schemeClr val="dk1"/>
                </a:solidFill>
                <a:effectLst/>
                <a:latin typeface="Calibri"/>
                <a:ea typeface="Calibri"/>
                <a:cs typeface="Calibri"/>
                <a:sym typeface="Calibri"/>
              </a:rPr>
              <a:t>mit</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wiederkehrenden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Phasen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aus</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Planung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Umsetzung</a:t>
            </a:r>
            <a:r>
              <a:rPr lang="en-US" sz="1200" b="0" i="0" u="none" strike="noStrike" cap="none" dirty="0">
                <a:solidFill>
                  <a:schemeClr val="dk1"/>
                </a:solidFill>
                <a:effectLst/>
                <a:latin typeface="Calibri"/>
                <a:ea typeface="Calibri"/>
                <a:cs typeface="Calibri"/>
                <a:sym typeface="Calibri"/>
              </a:rPr>
              <a:t> und </a:t>
            </a:r>
            <a:r>
              <a:rPr lang="en-US" sz="1200" b="0" i="0" u="none" strike="noStrike" cap="none" dirty="0" err="1">
                <a:solidFill>
                  <a:schemeClr val="dk1"/>
                </a:solidFill>
                <a:effectLst/>
                <a:latin typeface="Calibri"/>
                <a:ea typeface="Calibri"/>
                <a:cs typeface="Calibri"/>
                <a:sym typeface="Calibri"/>
              </a:rPr>
              <a:t>Reflexion</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 ​</a:t>
            </a:r>
          </a:p>
          <a:p>
            <a:pPr rtl="0" fontAlgn="base"/>
            <a:r>
              <a:rPr lang="en-US" sz="1200" b="1" i="0" u="none" strike="noStrike" cap="none" dirty="0">
                <a:solidFill>
                  <a:schemeClr val="dk1"/>
                </a:solidFill>
                <a:effectLst/>
                <a:latin typeface="Calibri"/>
                <a:ea typeface="Calibri"/>
                <a:cs typeface="Calibri"/>
                <a:sym typeface="Calibri"/>
              </a:rPr>
              <a:t>Objectives &amp; Key Results:</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Objectives: </a:t>
            </a:r>
            <a:r>
              <a:rPr lang="en-US" sz="1200" b="0" i="1" u="none" strike="noStrike" cap="none" dirty="0">
                <a:solidFill>
                  <a:schemeClr val="dk1"/>
                </a:solidFill>
                <a:effectLst/>
                <a:latin typeface="Calibri"/>
                <a:ea typeface="Calibri"/>
                <a:cs typeface="Calibri"/>
                <a:sym typeface="Calibri"/>
              </a:rPr>
              <a:t>Was </a:t>
            </a:r>
            <a:r>
              <a:rPr lang="en-US" sz="1200" b="0" i="1" u="none" strike="noStrike" cap="none" dirty="0" err="1">
                <a:solidFill>
                  <a:schemeClr val="dk1"/>
                </a:solidFill>
                <a:effectLst/>
                <a:latin typeface="Calibri"/>
                <a:ea typeface="Calibri"/>
                <a:cs typeface="Calibri"/>
                <a:sym typeface="Calibri"/>
              </a:rPr>
              <a:t>wollen</a:t>
            </a:r>
            <a:r>
              <a:rPr lang="en-US" sz="1200" b="0" i="1" u="none" strike="noStrike" cap="none" dirty="0">
                <a:solidFill>
                  <a:schemeClr val="dk1"/>
                </a:solidFill>
                <a:effectLst/>
                <a:latin typeface="Calibri"/>
                <a:ea typeface="Calibri"/>
                <a:cs typeface="Calibri"/>
                <a:sym typeface="Calibri"/>
              </a:rPr>
              <a:t> </a:t>
            </a:r>
            <a:r>
              <a:rPr lang="en-US" sz="1200" b="0" i="1" u="none" strike="noStrike" cap="none" dirty="0" err="1">
                <a:solidFill>
                  <a:schemeClr val="dk1"/>
                </a:solidFill>
                <a:effectLst/>
                <a:latin typeface="Calibri"/>
                <a:ea typeface="Calibri"/>
                <a:cs typeface="Calibri"/>
                <a:sym typeface="Calibri"/>
              </a:rPr>
              <a:t>wir</a:t>
            </a:r>
            <a:r>
              <a:rPr lang="en-US" sz="1200" b="0" i="1" u="none" strike="noStrike" cap="none" dirty="0">
                <a:solidFill>
                  <a:schemeClr val="dk1"/>
                </a:solidFill>
                <a:effectLst/>
                <a:latin typeface="Calibri"/>
                <a:ea typeface="Calibri"/>
                <a:cs typeface="Calibri"/>
                <a:sym typeface="Calibri"/>
              </a:rPr>
              <a:t> </a:t>
            </a:r>
            <a:r>
              <a:rPr lang="en-US" sz="1200" b="0" i="1" u="none" strike="noStrike" cap="none" dirty="0" err="1">
                <a:solidFill>
                  <a:schemeClr val="dk1"/>
                </a:solidFill>
                <a:effectLst/>
                <a:latin typeface="Calibri"/>
                <a:ea typeface="Calibri"/>
                <a:cs typeface="Calibri"/>
                <a:sym typeface="Calibri"/>
              </a:rPr>
              <a:t>erreichen</a:t>
            </a:r>
            <a:r>
              <a:rPr lang="en-US" sz="1200" b="0" i="1"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 → </a:t>
            </a:r>
            <a:r>
              <a:rPr lang="en-US" sz="1200" b="0" i="0" u="none" strike="noStrike" cap="none" dirty="0" err="1">
                <a:solidFill>
                  <a:schemeClr val="dk1"/>
                </a:solidFill>
                <a:effectLst/>
                <a:latin typeface="Calibri"/>
                <a:ea typeface="Calibri"/>
                <a:cs typeface="Calibri"/>
                <a:sym typeface="Calibri"/>
              </a:rPr>
              <a:t>beschreibt</a:t>
            </a:r>
            <a:r>
              <a:rPr lang="en-US" sz="1200" b="0" i="0" u="none" strike="noStrike" cap="none" dirty="0">
                <a:solidFill>
                  <a:schemeClr val="dk1"/>
                </a:solidFill>
                <a:effectLst/>
                <a:latin typeface="Calibri"/>
                <a:ea typeface="Calibri"/>
                <a:cs typeface="Calibri"/>
                <a:sym typeface="Calibri"/>
              </a:rPr>
              <a:t> die qualitative </a:t>
            </a:r>
            <a:r>
              <a:rPr lang="en-US" sz="1200" b="0" i="0" u="none" strike="noStrike" cap="none" dirty="0" err="1">
                <a:solidFill>
                  <a:schemeClr val="dk1"/>
                </a:solidFill>
                <a:effectLst/>
                <a:latin typeface="Calibri"/>
                <a:ea typeface="Calibri"/>
                <a:cs typeface="Calibri"/>
                <a:sym typeface="Calibri"/>
              </a:rPr>
              <a:t>Wirkung</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Key Results: </a:t>
            </a:r>
            <a:r>
              <a:rPr lang="en-US" sz="1200" b="0" i="1" u="none" strike="noStrike" cap="none" dirty="0" err="1">
                <a:solidFill>
                  <a:schemeClr val="dk1"/>
                </a:solidFill>
                <a:effectLst/>
                <a:latin typeface="Calibri"/>
                <a:ea typeface="Calibri"/>
                <a:cs typeface="Calibri"/>
                <a:sym typeface="Calibri"/>
              </a:rPr>
              <a:t>Woran</a:t>
            </a:r>
            <a:r>
              <a:rPr lang="en-US" sz="1200" b="0" i="1" u="none" strike="noStrike" cap="none" dirty="0">
                <a:solidFill>
                  <a:schemeClr val="dk1"/>
                </a:solidFill>
                <a:effectLst/>
                <a:latin typeface="Calibri"/>
                <a:ea typeface="Calibri"/>
                <a:cs typeface="Calibri"/>
                <a:sym typeface="Calibri"/>
              </a:rPr>
              <a:t> </a:t>
            </a:r>
            <a:r>
              <a:rPr lang="en-US" sz="1200" b="0" i="1" u="none" strike="noStrike" cap="none" dirty="0" err="1">
                <a:solidFill>
                  <a:schemeClr val="dk1"/>
                </a:solidFill>
                <a:effectLst/>
                <a:latin typeface="Calibri"/>
                <a:ea typeface="Calibri"/>
                <a:cs typeface="Calibri"/>
                <a:sym typeface="Calibri"/>
              </a:rPr>
              <a:t>messen</a:t>
            </a:r>
            <a:r>
              <a:rPr lang="en-US" sz="1200" b="0" i="1" u="none" strike="noStrike" cap="none" dirty="0">
                <a:solidFill>
                  <a:schemeClr val="dk1"/>
                </a:solidFill>
                <a:effectLst/>
                <a:latin typeface="Calibri"/>
                <a:ea typeface="Calibri"/>
                <a:cs typeface="Calibri"/>
                <a:sym typeface="Calibri"/>
              </a:rPr>
              <a:t> </a:t>
            </a:r>
            <a:r>
              <a:rPr lang="en-US" sz="1200" b="0" i="1" u="none" strike="noStrike" cap="none" dirty="0" err="1">
                <a:solidFill>
                  <a:schemeClr val="dk1"/>
                </a:solidFill>
                <a:effectLst/>
                <a:latin typeface="Calibri"/>
                <a:ea typeface="Calibri"/>
                <a:cs typeface="Calibri"/>
                <a:sym typeface="Calibri"/>
              </a:rPr>
              <a:t>wir</a:t>
            </a:r>
            <a:r>
              <a:rPr lang="en-US" sz="1200" b="0" i="1" u="none" strike="noStrike" cap="none" dirty="0">
                <a:solidFill>
                  <a:schemeClr val="dk1"/>
                </a:solidFill>
                <a:effectLst/>
                <a:latin typeface="Calibri"/>
                <a:ea typeface="Calibri"/>
                <a:cs typeface="Calibri"/>
                <a:sym typeface="Calibri"/>
              </a:rPr>
              <a:t> </a:t>
            </a:r>
            <a:r>
              <a:rPr lang="en-US" sz="1200" b="0" i="1" u="none" strike="noStrike" cap="none" dirty="0" err="1">
                <a:solidFill>
                  <a:schemeClr val="dk1"/>
                </a:solidFill>
                <a:effectLst/>
                <a:latin typeface="Calibri"/>
                <a:ea typeface="Calibri"/>
                <a:cs typeface="Calibri"/>
                <a:sym typeface="Calibri"/>
              </a:rPr>
              <a:t>Erfolg</a:t>
            </a:r>
            <a:r>
              <a:rPr lang="en-US" sz="1200" b="0" i="1"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 → </a:t>
            </a:r>
            <a:r>
              <a:rPr lang="en-US" sz="1200" b="0" i="0" u="none" strike="noStrike" cap="none" dirty="0" err="1">
                <a:solidFill>
                  <a:schemeClr val="dk1"/>
                </a:solidFill>
                <a:effectLst/>
                <a:latin typeface="Calibri"/>
                <a:ea typeface="Calibri"/>
                <a:cs typeface="Calibri"/>
                <a:sym typeface="Calibri"/>
              </a:rPr>
              <a:t>liefert</a:t>
            </a:r>
            <a:r>
              <a:rPr lang="en-US" sz="1200" b="0" i="0" u="none" strike="noStrike" cap="none" dirty="0">
                <a:solidFill>
                  <a:schemeClr val="dk1"/>
                </a:solidFill>
                <a:effectLst/>
                <a:latin typeface="Calibri"/>
                <a:ea typeface="Calibri"/>
                <a:cs typeface="Calibri"/>
                <a:sym typeface="Calibri"/>
              </a:rPr>
              <a:t> quantitative, </a:t>
            </a:r>
            <a:r>
              <a:rPr lang="en-US" sz="1200" b="0" i="0" u="none" strike="noStrike" cap="none" dirty="0" err="1">
                <a:solidFill>
                  <a:schemeClr val="dk1"/>
                </a:solidFill>
                <a:effectLst/>
                <a:latin typeface="Calibri"/>
                <a:ea typeface="Calibri"/>
                <a:cs typeface="Calibri"/>
                <a:sym typeface="Calibri"/>
              </a:rPr>
              <a:t>messbare</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Ergebnisse</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err="1">
                <a:solidFill>
                  <a:schemeClr val="dk1"/>
                </a:solidFill>
                <a:effectLst/>
                <a:latin typeface="Calibri"/>
                <a:ea typeface="Calibri"/>
                <a:cs typeface="Calibri"/>
                <a:sym typeface="Calibri"/>
              </a:rPr>
              <a:t>Zusammen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bilden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sie</a:t>
            </a:r>
            <a:r>
              <a:rPr lang="en-US" sz="1200" b="0" i="0" u="none" strike="noStrike" cap="none" dirty="0">
                <a:solidFill>
                  <a:schemeClr val="dk1"/>
                </a:solidFill>
                <a:effectLst/>
                <a:latin typeface="Calibri"/>
                <a:ea typeface="Calibri"/>
                <a:cs typeface="Calibri"/>
                <a:sym typeface="Calibri"/>
              </a:rPr>
              <a:t> den </a:t>
            </a:r>
            <a:r>
              <a:rPr lang="en-US" sz="1200" b="0" i="0" u="none" strike="noStrike" cap="none" dirty="0" err="1">
                <a:solidFill>
                  <a:schemeClr val="dk1"/>
                </a:solidFill>
                <a:effectLst/>
                <a:latin typeface="Calibri"/>
                <a:ea typeface="Calibri"/>
                <a:cs typeface="Calibri"/>
                <a:sym typeface="Calibri"/>
              </a:rPr>
              <a:t>strategischen</a:t>
            </a:r>
            <a:r>
              <a:rPr lang="en-US" sz="1200" b="0" i="0" u="none" strike="noStrike" cap="none" dirty="0">
                <a:solidFill>
                  <a:schemeClr val="dk1"/>
                </a:solidFill>
                <a:effectLst/>
                <a:latin typeface="Calibri"/>
                <a:ea typeface="Calibri"/>
                <a:cs typeface="Calibri"/>
                <a:sym typeface="Calibri"/>
              </a:rPr>
              <a:t> Rahmen.​</a:t>
            </a:r>
          </a:p>
          <a:p>
            <a:pPr rtl="0" fontAlgn="base"/>
            <a:r>
              <a:rPr lang="en-US" sz="1200" b="0" i="0" u="none" strike="noStrike" cap="none" dirty="0">
                <a:solidFill>
                  <a:schemeClr val="dk1"/>
                </a:solidFill>
                <a:effectLst/>
                <a:latin typeface="Calibri"/>
                <a:ea typeface="Calibri"/>
                <a:cs typeface="Calibri"/>
                <a:sym typeface="Calibri"/>
              </a:rPr>
              <a:t> ​</a:t>
            </a:r>
          </a:p>
          <a:p>
            <a:pPr rtl="0" fontAlgn="base"/>
            <a:r>
              <a:rPr lang="en-US" sz="1200" b="1" i="0" u="none" strike="noStrike" cap="none" dirty="0">
                <a:solidFill>
                  <a:schemeClr val="dk1"/>
                </a:solidFill>
                <a:effectLst/>
                <a:latin typeface="Calibri"/>
                <a:ea typeface="Calibri"/>
                <a:cs typeface="Calibri"/>
                <a:sym typeface="Calibri"/>
              </a:rPr>
              <a:t>OKR-</a:t>
            </a:r>
            <a:r>
              <a:rPr lang="en-US" sz="1200" b="1" i="0" u="none" strike="noStrike" cap="none" dirty="0" err="1">
                <a:solidFill>
                  <a:schemeClr val="dk1"/>
                </a:solidFill>
                <a:effectLst/>
                <a:latin typeface="Calibri"/>
                <a:ea typeface="Calibri"/>
                <a:cs typeface="Calibri"/>
                <a:sym typeface="Calibri"/>
              </a:rPr>
              <a:t>Planung</a:t>
            </a:r>
            <a:r>
              <a:rPr lang="en-US" sz="1200" b="1" i="0" u="none" strike="noStrike" cap="none" dirty="0">
                <a:solidFill>
                  <a:schemeClr val="dk1"/>
                </a:solidFill>
                <a:effectLst/>
                <a:latin typeface="Calibri"/>
                <a:ea typeface="Calibri"/>
                <a:cs typeface="Calibri"/>
                <a:sym typeface="Calibri"/>
              </a:rPr>
              <a:t> und </a:t>
            </a:r>
            <a:r>
              <a:rPr lang="en-US" sz="1200" b="1" i="0" u="none" strike="noStrike" cap="none" dirty="0" err="1">
                <a:solidFill>
                  <a:schemeClr val="dk1"/>
                </a:solidFill>
                <a:effectLst/>
                <a:latin typeface="Calibri"/>
                <a:ea typeface="Calibri"/>
                <a:cs typeface="Calibri"/>
                <a:sym typeface="Calibri"/>
              </a:rPr>
              <a:t>Erarbeitung</a:t>
            </a:r>
            <a:r>
              <a:rPr lang="en-US" sz="1200" b="1"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OKR-</a:t>
            </a:r>
            <a:r>
              <a:rPr lang="en-US" sz="1200" b="0" i="0" u="none" strike="noStrike" cap="none" dirty="0" err="1">
                <a:solidFill>
                  <a:schemeClr val="dk1"/>
                </a:solidFill>
                <a:effectLst/>
                <a:latin typeface="Calibri"/>
                <a:ea typeface="Calibri"/>
                <a:cs typeface="Calibri"/>
                <a:sym typeface="Calibri"/>
              </a:rPr>
              <a:t>Planung</a:t>
            </a:r>
            <a:r>
              <a:rPr lang="en-US" sz="1200" b="0" i="0" u="none" strike="noStrike" cap="none" dirty="0">
                <a:solidFill>
                  <a:schemeClr val="dk1"/>
                </a:solidFill>
                <a:effectLst/>
                <a:latin typeface="Calibri"/>
                <a:ea typeface="Calibri"/>
                <a:cs typeface="Calibri"/>
                <a:sym typeface="Calibri"/>
              </a:rPr>
              <a:t>: Hier </a:t>
            </a:r>
            <a:r>
              <a:rPr lang="en-US" sz="1200" b="0" i="0" u="none" strike="noStrike" cap="none" dirty="0" err="1">
                <a:solidFill>
                  <a:schemeClr val="dk1"/>
                </a:solidFill>
                <a:effectLst/>
                <a:latin typeface="Calibri"/>
                <a:ea typeface="Calibri"/>
                <a:cs typeface="Calibri"/>
                <a:sym typeface="Calibri"/>
              </a:rPr>
              <a:t>werden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Ziele</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festgelegt</a:t>
            </a:r>
            <a:r>
              <a:rPr lang="en-US" sz="1200" b="0" i="0" u="none" strike="noStrike" cap="none" dirty="0">
                <a:solidFill>
                  <a:schemeClr val="dk1"/>
                </a:solidFill>
                <a:effectLst/>
                <a:latin typeface="Calibri"/>
                <a:ea typeface="Calibri"/>
                <a:cs typeface="Calibri"/>
                <a:sym typeface="Calibri"/>
              </a:rPr>
              <a:t> und Key Results </a:t>
            </a:r>
            <a:r>
              <a:rPr lang="en-US" sz="1200" b="0" i="0" u="none" strike="noStrike" cap="none" dirty="0" err="1">
                <a:solidFill>
                  <a:schemeClr val="dk1"/>
                </a:solidFill>
                <a:effectLst/>
                <a:latin typeface="Calibri"/>
                <a:ea typeface="Calibri"/>
                <a:cs typeface="Calibri"/>
                <a:sym typeface="Calibri"/>
              </a:rPr>
              <a:t>verfeinert</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err="1">
                <a:solidFill>
                  <a:schemeClr val="dk1"/>
                </a:solidFill>
                <a:effectLst/>
                <a:latin typeface="Calibri"/>
                <a:ea typeface="Calibri"/>
                <a:cs typeface="Calibri"/>
                <a:sym typeface="Calibri"/>
              </a:rPr>
              <a:t>Erarbeitung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Projektarbeit</a:t>
            </a:r>
            <a:r>
              <a:rPr lang="en-US" sz="1200" b="0" i="0" u="none" strike="noStrike" cap="none" dirty="0">
                <a:solidFill>
                  <a:schemeClr val="dk1"/>
                </a:solidFill>
                <a:effectLst/>
                <a:latin typeface="Calibri"/>
                <a:ea typeface="Calibri"/>
                <a:cs typeface="Calibri"/>
                <a:sym typeface="Calibri"/>
              </a:rPr>
              <a:t>): Die operative </a:t>
            </a:r>
            <a:r>
              <a:rPr lang="en-US" sz="1200" b="0" i="0" u="none" strike="noStrike" cap="none" dirty="0" err="1">
                <a:solidFill>
                  <a:schemeClr val="dk1"/>
                </a:solidFill>
                <a:effectLst/>
                <a:latin typeface="Calibri"/>
                <a:ea typeface="Calibri"/>
                <a:cs typeface="Calibri"/>
                <a:sym typeface="Calibri"/>
              </a:rPr>
              <a:t>Umsetzung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erfolgt</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hier</a:t>
            </a:r>
            <a:r>
              <a:rPr lang="en-US" sz="1200" b="0" i="0" u="none" strike="noStrike" cap="none" dirty="0">
                <a:solidFill>
                  <a:schemeClr val="dk1"/>
                </a:solidFill>
                <a:effectLst/>
                <a:latin typeface="Calibri"/>
                <a:ea typeface="Calibri"/>
                <a:cs typeface="Calibri"/>
                <a:sym typeface="Calibri"/>
              </a:rPr>
              <a:t> – </a:t>
            </a:r>
            <a:r>
              <a:rPr lang="en-US" sz="1200" b="0" i="0" u="none" strike="noStrike" cap="none" dirty="0" err="1">
                <a:solidFill>
                  <a:schemeClr val="dk1"/>
                </a:solidFill>
                <a:effectLst/>
                <a:latin typeface="Calibri"/>
                <a:ea typeface="Calibri"/>
                <a:cs typeface="Calibri"/>
                <a:sym typeface="Calibri"/>
              </a:rPr>
              <a:t>unterstützt</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durch</a:t>
            </a:r>
            <a:r>
              <a:rPr lang="en-US" sz="1200" b="0" i="0" u="none" strike="noStrike" cap="none" dirty="0">
                <a:solidFill>
                  <a:schemeClr val="dk1"/>
                </a:solidFill>
                <a:effectLst/>
                <a:latin typeface="Calibri"/>
                <a:ea typeface="Calibri"/>
                <a:cs typeface="Calibri"/>
                <a:sym typeface="Calibri"/>
              </a:rPr>
              <a:t> SCRUM-Sprints.​</a:t>
            </a:r>
          </a:p>
          <a:p>
            <a:pPr rtl="0" fontAlgn="base"/>
            <a:r>
              <a:rPr lang="en-US" sz="1200" b="0" i="0" u="none" strike="noStrike" cap="none" dirty="0">
                <a:solidFill>
                  <a:schemeClr val="dk1"/>
                </a:solidFill>
                <a:effectLst/>
                <a:latin typeface="Calibri"/>
                <a:ea typeface="Calibri"/>
                <a:cs typeface="Calibri"/>
                <a:sym typeface="Calibri"/>
              </a:rPr>
              <a:t> ​</a:t>
            </a:r>
          </a:p>
          <a:p>
            <a:pPr rtl="0" fontAlgn="base"/>
            <a:r>
              <a:rPr lang="en-US" sz="1200" b="1" i="0" u="none" strike="noStrike" cap="none" dirty="0">
                <a:solidFill>
                  <a:schemeClr val="dk1"/>
                </a:solidFill>
                <a:effectLst/>
                <a:latin typeface="Calibri"/>
                <a:ea typeface="Calibri"/>
                <a:cs typeface="Calibri"/>
                <a:sym typeface="Calibri"/>
              </a:rPr>
              <a:t>OKR-Weekly, Review und </a:t>
            </a:r>
            <a:r>
              <a:rPr lang="en-US" sz="1200" b="1" i="0" u="none" strike="noStrike" cap="none" dirty="0" err="1">
                <a:solidFill>
                  <a:schemeClr val="dk1"/>
                </a:solidFill>
                <a:effectLst/>
                <a:latin typeface="Calibri"/>
                <a:ea typeface="Calibri"/>
                <a:cs typeface="Calibri"/>
                <a:sym typeface="Calibri"/>
              </a:rPr>
              <a:t>Retrospektive</a:t>
            </a:r>
            <a:r>
              <a:rPr lang="en-US" sz="1200" b="1"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OKR-Weekly: </a:t>
            </a:r>
            <a:r>
              <a:rPr lang="en-US" sz="1200" b="0" i="0" u="none" strike="noStrike" cap="none" dirty="0" err="1">
                <a:solidFill>
                  <a:schemeClr val="dk1"/>
                </a:solidFill>
                <a:effectLst/>
                <a:latin typeface="Calibri"/>
                <a:ea typeface="Calibri"/>
                <a:cs typeface="Calibri"/>
                <a:sym typeface="Calibri"/>
              </a:rPr>
              <a:t>Regelmäßige</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Abstimmung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über</a:t>
            </a:r>
            <a:r>
              <a:rPr lang="en-US" sz="1200" b="0" i="0" u="none" strike="noStrike" cap="none" dirty="0">
                <a:solidFill>
                  <a:schemeClr val="dk1"/>
                </a:solidFill>
                <a:effectLst/>
                <a:latin typeface="Calibri"/>
                <a:ea typeface="Calibri"/>
                <a:cs typeface="Calibri"/>
                <a:sym typeface="Calibri"/>
              </a:rPr>
              <a:t> Fortschritt und </a:t>
            </a:r>
            <a:r>
              <a:rPr lang="en-US" sz="1200" b="0" i="0" u="none" strike="noStrike" cap="none" dirty="0" err="1">
                <a:solidFill>
                  <a:schemeClr val="dk1"/>
                </a:solidFill>
                <a:effectLst/>
                <a:latin typeface="Calibri"/>
                <a:ea typeface="Calibri"/>
                <a:cs typeface="Calibri"/>
                <a:sym typeface="Calibri"/>
              </a:rPr>
              <a:t>Prioritäten</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OKR-Review: </a:t>
            </a:r>
            <a:r>
              <a:rPr lang="en-US" sz="1200" b="0" i="0" u="none" strike="noStrike" cap="none" dirty="0" err="1">
                <a:solidFill>
                  <a:schemeClr val="dk1"/>
                </a:solidFill>
                <a:effectLst/>
                <a:latin typeface="Calibri"/>
                <a:ea typeface="Calibri"/>
                <a:cs typeface="Calibri"/>
                <a:sym typeface="Calibri"/>
              </a:rPr>
              <a:t>Überprüfung</a:t>
            </a:r>
            <a:r>
              <a:rPr lang="en-US" sz="1200" b="0" i="0" u="none" strike="noStrike" cap="none" dirty="0">
                <a:solidFill>
                  <a:schemeClr val="dk1"/>
                </a:solidFill>
                <a:effectLst/>
                <a:latin typeface="Calibri"/>
                <a:ea typeface="Calibri"/>
                <a:cs typeface="Calibri"/>
                <a:sym typeface="Calibri"/>
              </a:rPr>
              <a:t> der </a:t>
            </a:r>
            <a:r>
              <a:rPr lang="en-US" sz="1200" b="0" i="0" u="none" strike="noStrike" cap="none" dirty="0" err="1">
                <a:solidFill>
                  <a:schemeClr val="dk1"/>
                </a:solidFill>
                <a:effectLst/>
                <a:latin typeface="Calibri"/>
                <a:ea typeface="Calibri"/>
                <a:cs typeface="Calibri"/>
                <a:sym typeface="Calibri"/>
              </a:rPr>
              <a:t>Ergebnisse</a:t>
            </a:r>
            <a:r>
              <a:rPr lang="en-US" sz="1200" b="0" i="0" u="none" strike="noStrike" cap="none" dirty="0">
                <a:solidFill>
                  <a:schemeClr val="dk1"/>
                </a:solidFill>
                <a:effectLst/>
                <a:latin typeface="Calibri"/>
                <a:ea typeface="Calibri"/>
                <a:cs typeface="Calibri"/>
                <a:sym typeface="Calibri"/>
              </a:rPr>
              <a:t> und </a:t>
            </a:r>
            <a:r>
              <a:rPr lang="en-US" sz="1200" b="0" i="0" u="none" strike="noStrike" cap="none" dirty="0" err="1">
                <a:solidFill>
                  <a:schemeClr val="dk1"/>
                </a:solidFill>
                <a:effectLst/>
                <a:latin typeface="Calibri"/>
                <a:ea typeface="Calibri"/>
                <a:cs typeface="Calibri"/>
                <a:sym typeface="Calibri"/>
              </a:rPr>
              <a:t>mögliche</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Anpassungen</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OKR-</a:t>
            </a:r>
            <a:r>
              <a:rPr lang="en-US" sz="1200" b="0" i="0" u="none" strike="noStrike" cap="none" dirty="0" err="1">
                <a:solidFill>
                  <a:schemeClr val="dk1"/>
                </a:solidFill>
                <a:effectLst/>
                <a:latin typeface="Calibri"/>
                <a:ea typeface="Calibri"/>
                <a:cs typeface="Calibri"/>
                <a:sym typeface="Calibri"/>
              </a:rPr>
              <a:t>Retrospektive</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Reflexion</a:t>
            </a:r>
            <a:r>
              <a:rPr lang="en-US" sz="1200" b="0" i="0" u="none" strike="noStrike" cap="none" dirty="0">
                <a:solidFill>
                  <a:schemeClr val="dk1"/>
                </a:solidFill>
                <a:effectLst/>
                <a:latin typeface="Calibri"/>
                <a:ea typeface="Calibri"/>
                <a:cs typeface="Calibri"/>
                <a:sym typeface="Calibri"/>
              </a:rPr>
              <a:t>, was gut lief und </a:t>
            </a:r>
            <a:r>
              <a:rPr lang="en-US" sz="1200" b="0" i="0" u="none" strike="noStrike" cap="none" dirty="0" err="1">
                <a:solidFill>
                  <a:schemeClr val="dk1"/>
                </a:solidFill>
                <a:effectLst/>
                <a:latin typeface="Calibri"/>
                <a:ea typeface="Calibri"/>
                <a:cs typeface="Calibri"/>
                <a:sym typeface="Calibri"/>
              </a:rPr>
              <a:t>verbessert</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werden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kann</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 ​</a:t>
            </a:r>
          </a:p>
          <a:p>
            <a:pPr rtl="0" fontAlgn="base"/>
            <a:r>
              <a:rPr lang="en-US" sz="1200" b="1" i="0" u="none" strike="noStrike" cap="none" dirty="0" err="1">
                <a:solidFill>
                  <a:schemeClr val="dk1"/>
                </a:solidFill>
                <a:effectLst/>
                <a:latin typeface="Calibri"/>
                <a:ea typeface="Calibri"/>
                <a:cs typeface="Calibri"/>
                <a:sym typeface="Calibri"/>
              </a:rPr>
              <a:t>Überleitung</a:t>
            </a:r>
            <a:r>
              <a:rPr lang="en-US" sz="1200" b="1" i="0" u="none" strike="noStrike" cap="none" dirty="0">
                <a:solidFill>
                  <a:schemeClr val="dk1"/>
                </a:solidFill>
                <a:effectLst/>
                <a:latin typeface="Calibri"/>
                <a:ea typeface="Calibri"/>
                <a:cs typeface="Calibri"/>
                <a:sym typeface="Calibri"/>
              </a:rPr>
              <a:t>: </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Der </a:t>
            </a:r>
            <a:r>
              <a:rPr lang="en-US" sz="1200" b="0" i="0" u="none" strike="noStrike" cap="none" dirty="0" err="1">
                <a:solidFill>
                  <a:schemeClr val="dk1"/>
                </a:solidFill>
                <a:effectLst/>
                <a:latin typeface="Calibri"/>
                <a:ea typeface="Calibri"/>
                <a:cs typeface="Calibri"/>
                <a:sym typeface="Calibri"/>
              </a:rPr>
              <a:t>Zyklus</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schafft</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Fokus</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Transparenz</a:t>
            </a:r>
            <a:r>
              <a:rPr lang="en-US" sz="1200" b="0" i="0" u="none" strike="noStrike" cap="none" dirty="0">
                <a:solidFill>
                  <a:schemeClr val="dk1"/>
                </a:solidFill>
                <a:effectLst/>
                <a:latin typeface="Calibri"/>
                <a:ea typeface="Calibri"/>
                <a:cs typeface="Calibri"/>
                <a:sym typeface="Calibri"/>
              </a:rPr>
              <a:t> und </a:t>
            </a:r>
            <a:r>
              <a:rPr lang="en-US" sz="1200" b="0" i="0" u="none" strike="noStrike" cap="none" dirty="0" err="1">
                <a:solidFill>
                  <a:schemeClr val="dk1"/>
                </a:solidFill>
                <a:effectLst/>
                <a:latin typeface="Calibri"/>
                <a:ea typeface="Calibri"/>
                <a:cs typeface="Calibri"/>
                <a:sym typeface="Calibri"/>
              </a:rPr>
              <a:t>kontinuierliches</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Lernen</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OKR </a:t>
            </a:r>
            <a:r>
              <a:rPr lang="en-US" sz="1200" b="0" i="0" u="none" strike="noStrike" cap="none" dirty="0" err="1">
                <a:solidFill>
                  <a:schemeClr val="dk1"/>
                </a:solidFill>
                <a:effectLst/>
                <a:latin typeface="Calibri"/>
                <a:ea typeface="Calibri"/>
                <a:cs typeface="Calibri"/>
                <a:sym typeface="Calibri"/>
              </a:rPr>
              <a:t>gibt</a:t>
            </a:r>
            <a:r>
              <a:rPr lang="en-US" sz="1200" b="0" i="0" u="none" strike="noStrike" cap="none" dirty="0">
                <a:solidFill>
                  <a:schemeClr val="dk1"/>
                </a:solidFill>
                <a:effectLst/>
                <a:latin typeface="Calibri"/>
                <a:ea typeface="Calibri"/>
                <a:cs typeface="Calibri"/>
                <a:sym typeface="Calibri"/>
              </a:rPr>
              <a:t> die </a:t>
            </a:r>
            <a:r>
              <a:rPr lang="en-US" sz="1200" b="0" i="0" u="none" strike="noStrike" cap="none" dirty="0" err="1">
                <a:solidFill>
                  <a:schemeClr val="dk1"/>
                </a:solidFill>
                <a:effectLst/>
                <a:latin typeface="Calibri"/>
                <a:ea typeface="Calibri"/>
                <a:cs typeface="Calibri"/>
                <a:sym typeface="Calibri"/>
              </a:rPr>
              <a:t>Richtung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vor</a:t>
            </a:r>
            <a:r>
              <a:rPr lang="en-US" sz="1200" b="0" i="0" u="none" strike="noStrike" cap="none" dirty="0">
                <a:solidFill>
                  <a:schemeClr val="dk1"/>
                </a:solidFill>
                <a:effectLst/>
                <a:latin typeface="Calibri"/>
                <a:ea typeface="Calibri"/>
                <a:cs typeface="Calibri"/>
                <a:sym typeface="Calibri"/>
              </a:rPr>
              <a:t>, SCRUM </a:t>
            </a:r>
            <a:r>
              <a:rPr lang="en-US" sz="1200" b="0" i="0" u="none" strike="noStrike" cap="none" dirty="0" err="1">
                <a:solidFill>
                  <a:schemeClr val="dk1"/>
                </a:solidFill>
                <a:effectLst/>
                <a:latin typeface="Calibri"/>
                <a:ea typeface="Calibri"/>
                <a:cs typeface="Calibri"/>
                <a:sym typeface="Calibri"/>
              </a:rPr>
              <a:t>ermöglicht</a:t>
            </a:r>
            <a:r>
              <a:rPr lang="en-US" sz="1200" b="0" i="0" u="none" strike="noStrike" cap="none" dirty="0">
                <a:solidFill>
                  <a:schemeClr val="dk1"/>
                </a:solidFill>
                <a:effectLst/>
                <a:latin typeface="Calibri"/>
                <a:ea typeface="Calibri"/>
                <a:cs typeface="Calibri"/>
                <a:sym typeface="Calibri"/>
              </a:rPr>
              <a:t> die </a:t>
            </a:r>
            <a:r>
              <a:rPr lang="en-US" sz="1200" b="0" i="0" u="none" strike="noStrike" cap="none" dirty="0" err="1">
                <a:solidFill>
                  <a:schemeClr val="dk1"/>
                </a:solidFill>
                <a:effectLst/>
                <a:latin typeface="Calibri"/>
                <a:ea typeface="Calibri"/>
                <a:cs typeface="Calibri"/>
                <a:sym typeface="Calibri"/>
              </a:rPr>
              <a:t>Umsetzung</a:t>
            </a:r>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a:t>
            </a:r>
          </a:p>
          <a:p>
            <a:pPr rtl="0" fontAlgn="base"/>
            <a:r>
              <a:rPr lang="en-US" sz="1200" b="0" i="0" u="none" strike="noStrike" cap="none" dirty="0">
                <a:solidFill>
                  <a:schemeClr val="dk1"/>
                </a:solidFill>
                <a:effectLst/>
                <a:latin typeface="Calibri"/>
                <a:ea typeface="Calibri"/>
                <a:cs typeface="Calibri"/>
                <a:sym typeface="Calibri"/>
              </a:rPr>
              <a:t>​</a:t>
            </a:r>
          </a:p>
          <a:p>
            <a:endParaRPr lang="de-DE" dirty="0"/>
          </a:p>
        </p:txBody>
      </p:sp>
      <p:sp>
        <p:nvSpPr>
          <p:cNvPr id="4" name="Foliennummernplatzhalter 3">
            <a:extLst>
              <a:ext uri="{FF2B5EF4-FFF2-40B4-BE49-F238E27FC236}">
                <a16:creationId xmlns:a16="http://schemas.microsoft.com/office/drawing/2014/main" id="{A523C4B0-3342-A62C-08F2-13763008A83C}"/>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32</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82962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Ihr Nutzen auf einen Blick</a:t>
            </a:r>
            <a:endParaRPr lang="de-DE"/>
          </a:p>
          <a:p>
            <a:endParaRPr lang="de-DE"/>
          </a:p>
          <a:p>
            <a:r>
              <a:rPr lang="de-DE" b="1"/>
              <a:t>1. Nachwuchstalente kennenlernen – direkt und praxisnah:</a:t>
            </a:r>
            <a:endParaRPr lang="de-DE"/>
          </a:p>
          <a:p>
            <a:r>
              <a:rPr lang="de-DE" b="1"/>
              <a:t>Fachkräftemangel gezielt begegnen:</a:t>
            </a:r>
            <a:r>
              <a:rPr lang="de-DE"/>
              <a:t> Direkter Zugang zu </a:t>
            </a:r>
            <a:r>
              <a:rPr lang="de-DE" b="1"/>
              <a:t>hochqualifizierten </a:t>
            </a:r>
            <a:r>
              <a:rPr lang="de-DE" b="1" err="1"/>
              <a:t>Nachwuchswissenschaftler:innen</a:t>
            </a:r>
            <a:r>
              <a:rPr lang="de-DE"/>
              <a:t> der Hochschule München</a:t>
            </a:r>
          </a:p>
          <a:p>
            <a:r>
              <a:rPr lang="de-DE" b="1"/>
              <a:t>Frisches Wissen &amp; neue Perspektiven:</a:t>
            </a:r>
            <a:r>
              <a:rPr lang="de-DE"/>
              <a:t> Aktuelles Fachwissen und innovative Denkansätze bereichern Ihr Team</a:t>
            </a:r>
          </a:p>
          <a:p>
            <a:r>
              <a:rPr lang="de-DE" b="1"/>
              <a:t>Praktische Einblicke statt Bewerbungsgespräche:</a:t>
            </a:r>
            <a:r>
              <a:rPr lang="de-DE"/>
              <a:t> Potenzielle </a:t>
            </a:r>
            <a:r>
              <a:rPr lang="de-DE" err="1"/>
              <a:t>Mitarbeiter:innen</a:t>
            </a:r>
            <a:r>
              <a:rPr lang="de-DE"/>
              <a:t> in </a:t>
            </a:r>
            <a:r>
              <a:rPr lang="de-DE" b="1"/>
              <a:t>konkreten Projekten</a:t>
            </a:r>
            <a:r>
              <a:rPr lang="de-DE"/>
              <a:t> erleben – so erkennen Sie Fähigkeiten, Arbeitsweise und </a:t>
            </a:r>
            <a:r>
              <a:rPr lang="de-DE" err="1"/>
              <a:t>Teamfit</a:t>
            </a:r>
            <a:r>
              <a:rPr lang="de-DE"/>
              <a:t> direkt</a:t>
            </a:r>
          </a:p>
          <a:p>
            <a:endParaRPr lang="de-DE"/>
          </a:p>
          <a:p>
            <a:r>
              <a:rPr lang="de-DE" b="1"/>
              <a:t>2. Neue Geschäftsideen entwickeln – durch kreative Synergien:</a:t>
            </a:r>
            <a:endParaRPr lang="de-DE"/>
          </a:p>
          <a:p>
            <a:r>
              <a:rPr lang="de-DE" b="1"/>
              <a:t>Innovation durch Vielfalt:</a:t>
            </a:r>
            <a:r>
              <a:rPr lang="de-DE"/>
              <a:t> Der Austausch zwischen wissenschaftlicher Methodik und unternehmerischer Praxis führt zu </a:t>
            </a:r>
            <a:r>
              <a:rPr lang="de-DE" b="1"/>
              <a:t>frischen Lösungsansätzen</a:t>
            </a:r>
            <a:endParaRPr lang="de-DE"/>
          </a:p>
          <a:p>
            <a:r>
              <a:rPr lang="de-DE" b="1"/>
              <a:t>Strukturierte Formate für konkrete Ergebnisse:</a:t>
            </a:r>
            <a:r>
              <a:rPr lang="de-DE"/>
              <a:t> Gemeinsame Workshops (z.B. Design </a:t>
            </a:r>
            <a:r>
              <a:rPr lang="de-DE" err="1"/>
              <a:t>Thinking</a:t>
            </a:r>
            <a:r>
              <a:rPr lang="de-DE"/>
              <a:t>) zu Ihren unternehmerischen Herausforderungen – </a:t>
            </a:r>
            <a:r>
              <a:rPr lang="de-DE" b="1"/>
              <a:t>keine Theorie, sondern praxisnahe Lösungen</a:t>
            </a:r>
            <a:endParaRPr lang="de-DE"/>
          </a:p>
          <a:p>
            <a:r>
              <a:rPr lang="de-DE" b="1"/>
              <a:t>Direkte Umsetzbarkeit:</a:t>
            </a:r>
            <a:r>
              <a:rPr lang="de-DE"/>
              <a:t> Entwickelte Ideen und Konzepte lassen sich </a:t>
            </a:r>
            <a:r>
              <a:rPr lang="de-DE" b="1"/>
              <a:t>sofort im Unternehmen anwenden</a:t>
            </a:r>
            <a:endParaRPr lang="de-DE"/>
          </a:p>
          <a:p>
            <a:endParaRPr lang="de-DE"/>
          </a:p>
          <a:p>
            <a:r>
              <a:rPr lang="de-DE" b="1"/>
              <a:t>3. Einblicke in Zukunftstechnologien – frühzeitig und ressourcenschonend:</a:t>
            </a:r>
            <a:endParaRPr lang="de-DE"/>
          </a:p>
          <a:p>
            <a:r>
              <a:rPr lang="de-DE" b="1"/>
              <a:t>Technologische Trends erkennen:</a:t>
            </a:r>
            <a:r>
              <a:rPr lang="de-DE"/>
              <a:t> Frühzeitiger Zugang zu </a:t>
            </a:r>
            <a:r>
              <a:rPr lang="de-DE" b="1"/>
              <a:t>neuen Technologien und Forschungsergebnissen</a:t>
            </a:r>
            <a:endParaRPr lang="de-DE"/>
          </a:p>
          <a:p>
            <a:r>
              <a:rPr lang="de-DE" b="1"/>
              <a:t>Relevanz für Ihr Unternehmen:</a:t>
            </a:r>
            <a:r>
              <a:rPr lang="de-DE"/>
              <a:t> Einschätzung, welche Entwicklungen für Sie strategisch wichtig sind</a:t>
            </a:r>
          </a:p>
          <a:p>
            <a:r>
              <a:rPr lang="de-DE" b="1"/>
              <a:t>Forschung als Service:</a:t>
            </a:r>
            <a:r>
              <a:rPr lang="de-DE"/>
              <a:t> Nutzen Sie die Hochschule als </a:t>
            </a:r>
            <a:r>
              <a:rPr lang="de-DE" b="1"/>
              <a:t>ausgelagerte F&amp;E-Ressource</a:t>
            </a:r>
            <a:r>
              <a:rPr lang="de-DE"/>
              <a:t> – ohne eigene große Forschungsabteilung</a:t>
            </a:r>
          </a:p>
          <a:p>
            <a:endParaRPr lang="de-DE"/>
          </a:p>
          <a:p>
            <a:r>
              <a:rPr lang="de-DE" b="1"/>
              <a:t>Überleitung:</a:t>
            </a:r>
            <a:endParaRPr lang="de-DE"/>
          </a:p>
          <a:p>
            <a:r>
              <a:rPr lang="de-DE"/>
              <a:t>Bevor wir vertiefend auf die Möglichkeiten eingehen, würde ich Sie und Ihr Unternehmen gerne besser kennenlernen – welche Herausforderungen und Ziele bringen Sie mit?</a:t>
            </a:r>
          </a:p>
          <a:p>
            <a:endParaRPr lang="de-DE"/>
          </a:p>
          <a:p>
            <a:endParaRPr lang="de-DE"/>
          </a:p>
          <a:p>
            <a:endParaRPr lang="de-DE"/>
          </a:p>
          <a:p>
            <a:pPr marL="0" lvl="0" indent="0" algn="l" rtl="0">
              <a:spcBef>
                <a:spcPts val="0"/>
              </a:spcBef>
              <a:spcAft>
                <a:spcPts val="0"/>
              </a:spcAft>
              <a:buNone/>
            </a:pPr>
            <a:r>
              <a:rPr lang="de-DE" u="sng"/>
              <a:t>Bildquellen</a:t>
            </a:r>
          </a:p>
          <a:p>
            <a:pPr marL="0" lvl="0" indent="0" algn="l" rtl="0">
              <a:spcBef>
                <a:spcPts val="0"/>
              </a:spcBef>
              <a:spcAft>
                <a:spcPts val="0"/>
              </a:spcAft>
              <a:buNone/>
            </a:pPr>
            <a:r>
              <a:rPr lang="de-DE"/>
              <a:t>Foto: </a:t>
            </a:r>
            <a:r>
              <a:rPr lang="de-DE" err="1"/>
              <a:t>Unsplash</a:t>
            </a:r>
            <a:endParaRPr lang="de-DE"/>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88105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D936F-CD00-B0D1-AD1D-332ABC1320B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9A1CE72-F294-3FFC-3401-E981F10C93E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114B3CE-D104-8076-ACA1-11AC3939A38C}"/>
              </a:ext>
            </a:extLst>
          </p:cNvPr>
          <p:cNvSpPr>
            <a:spLocks noGrp="1"/>
          </p:cNvSpPr>
          <p:nvPr>
            <p:ph type="body" idx="1"/>
          </p:nvPr>
        </p:nvSpPr>
        <p:spPr/>
        <p:txBody>
          <a:bodyPr/>
          <a:lstStyle/>
          <a:p>
            <a:pPr rtl="0" fontAlgn="base"/>
            <a:r>
              <a:rPr lang="de-DE" sz="1200" b="1" i="0" u="none" strike="noStrike" cap="none" dirty="0">
                <a:solidFill>
                  <a:schemeClr val="dk1"/>
                </a:solidFill>
                <a:effectLst/>
                <a:latin typeface="Calibri"/>
                <a:ea typeface="Calibri"/>
                <a:cs typeface="Calibri"/>
                <a:sym typeface="Calibri"/>
              </a:rPr>
              <a:t>Agiles Lernen &amp; </a:t>
            </a:r>
            <a:r>
              <a:rPr lang="de-DE" sz="1200" b="1" i="0" u="none" strike="noStrike" cap="none" dirty="0" err="1">
                <a:solidFill>
                  <a:schemeClr val="dk1"/>
                </a:solidFill>
                <a:effectLst/>
                <a:latin typeface="Calibri"/>
                <a:ea typeface="Calibri"/>
                <a:cs typeface="Calibri"/>
                <a:sym typeface="Calibri"/>
              </a:rPr>
              <a:t>ko</a:t>
            </a:r>
            <a:r>
              <a:rPr lang="de-DE" sz="1200" b="1" i="0" u="none" strike="noStrike" cap="none" dirty="0">
                <a:solidFill>
                  <a:schemeClr val="dk1"/>
                </a:solidFill>
                <a:effectLst/>
                <a:latin typeface="Calibri"/>
                <a:ea typeface="Calibri"/>
                <a:cs typeface="Calibri"/>
                <a:sym typeface="Calibri"/>
              </a:rPr>
              <a:t>-evolutive Transferarbeit</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Einführung: </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Ein weiterer Ansatz, der auf </a:t>
            </a:r>
            <a:r>
              <a:rPr lang="de-DE" sz="1200" b="1" i="0" u="none" strike="noStrike" cap="none" dirty="0">
                <a:solidFill>
                  <a:schemeClr val="dk1"/>
                </a:solidFill>
                <a:effectLst/>
                <a:latin typeface="Calibri"/>
                <a:ea typeface="Calibri"/>
                <a:cs typeface="Calibri"/>
                <a:sym typeface="Calibri"/>
              </a:rPr>
              <a:t>agilen Werten und Prinzipien</a:t>
            </a:r>
            <a:r>
              <a:rPr lang="de-DE" sz="1200" b="0" i="0" u="none" strike="noStrike" cap="none" dirty="0">
                <a:solidFill>
                  <a:schemeClr val="dk1"/>
                </a:solidFill>
                <a:effectLst/>
                <a:latin typeface="Calibri"/>
                <a:ea typeface="Calibri"/>
                <a:cs typeface="Calibri"/>
                <a:sym typeface="Calibri"/>
              </a:rPr>
              <a:t> basiert, ist das </a:t>
            </a:r>
            <a:r>
              <a:rPr lang="de-DE" sz="1200" b="1" i="0" u="none" strike="noStrike" cap="none" dirty="0">
                <a:solidFill>
                  <a:schemeClr val="dk1"/>
                </a:solidFill>
                <a:effectLst/>
                <a:latin typeface="Calibri"/>
                <a:ea typeface="Calibri"/>
                <a:cs typeface="Calibri"/>
                <a:sym typeface="Calibri"/>
              </a:rPr>
              <a:t>agile Lernen</a:t>
            </a:r>
            <a:r>
              <a:rPr lang="de-DE" sz="1200" b="0"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Dieser Ansatz bringt uns näher an das </a:t>
            </a:r>
            <a:r>
              <a:rPr lang="de-DE" sz="1200" b="1" i="0" u="none" strike="noStrike" cap="none" dirty="0">
                <a:solidFill>
                  <a:schemeClr val="dk1"/>
                </a:solidFill>
                <a:effectLst/>
                <a:latin typeface="Calibri"/>
                <a:ea typeface="Calibri"/>
                <a:cs typeface="Calibri"/>
                <a:sym typeface="Calibri"/>
              </a:rPr>
              <a:t>Transferprojekt</a:t>
            </a:r>
            <a:r>
              <a:rPr lang="de-DE" sz="1200" b="0" i="0" u="none" strike="noStrike" cap="none" dirty="0">
                <a:solidFill>
                  <a:schemeClr val="dk1"/>
                </a:solidFill>
                <a:effectLst/>
                <a:latin typeface="Calibri"/>
                <a:ea typeface="Calibri"/>
                <a:cs typeface="Calibri"/>
                <a:sym typeface="Calibri"/>
              </a:rPr>
              <a:t> und die Frage, wie Lernen nachhaltig wirksam wird.</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Reflexion der bisherigen Zusammenarbeit:</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Zentrale Fragen sind:</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Welche agilen Elemente haben wir bereits in der Zusammenarbeit gelebt?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Welchen </a:t>
            </a:r>
            <a:r>
              <a:rPr lang="de-DE" sz="1200" b="1" i="0" u="none" strike="noStrike" cap="none" dirty="0">
                <a:solidFill>
                  <a:schemeClr val="dk1"/>
                </a:solidFill>
                <a:effectLst/>
                <a:latin typeface="Calibri"/>
                <a:ea typeface="Calibri"/>
                <a:cs typeface="Calibri"/>
                <a:sym typeface="Calibri"/>
              </a:rPr>
              <a:t>konkreten Nutzen</a:t>
            </a:r>
            <a:r>
              <a:rPr lang="de-DE" sz="1200" b="0" i="0" u="none" strike="noStrike" cap="none" dirty="0">
                <a:solidFill>
                  <a:schemeClr val="dk1"/>
                </a:solidFill>
                <a:effectLst/>
                <a:latin typeface="Calibri"/>
                <a:ea typeface="Calibri"/>
                <a:cs typeface="Calibri"/>
                <a:sym typeface="Calibri"/>
              </a:rPr>
              <a:t> sehen die Teilnehmenden für ihren Unternehmensalltag?</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Die vorgestellten Methoden und Frameworks dienen dabei als </a:t>
            </a:r>
            <a:r>
              <a:rPr lang="de-DE" sz="1200" b="1" i="0" u="none" strike="noStrike" cap="none" dirty="0">
                <a:solidFill>
                  <a:schemeClr val="dk1"/>
                </a:solidFill>
                <a:effectLst/>
                <a:latin typeface="Calibri"/>
                <a:ea typeface="Calibri"/>
                <a:cs typeface="Calibri"/>
                <a:sym typeface="Calibri"/>
              </a:rPr>
              <a:t>Impulsgeber für den Transfer</a:t>
            </a:r>
            <a:r>
              <a:rPr lang="de-DE" sz="1200" b="0"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Agiles Lernen &amp; Ko-Evolution:</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Agiles Lernen versteht sich als </a:t>
            </a:r>
            <a:r>
              <a:rPr lang="de-DE" sz="1200" b="1" i="0" u="none" strike="noStrike" cap="none" dirty="0">
                <a:solidFill>
                  <a:schemeClr val="dk1"/>
                </a:solidFill>
                <a:effectLst/>
                <a:latin typeface="Calibri"/>
                <a:ea typeface="Calibri"/>
                <a:cs typeface="Calibri"/>
                <a:sym typeface="Calibri"/>
              </a:rPr>
              <a:t>Modell </a:t>
            </a:r>
            <a:r>
              <a:rPr lang="de-DE" sz="1200" b="1" i="0" u="none" strike="noStrike" cap="none" dirty="0" err="1">
                <a:solidFill>
                  <a:schemeClr val="dk1"/>
                </a:solidFill>
                <a:effectLst/>
                <a:latin typeface="Calibri"/>
                <a:ea typeface="Calibri"/>
                <a:cs typeface="Calibri"/>
                <a:sym typeface="Calibri"/>
              </a:rPr>
              <a:t>ko</a:t>
            </a:r>
            <a:r>
              <a:rPr lang="de-DE" sz="1200" b="1" i="0" u="none" strike="noStrike" cap="none" dirty="0">
                <a:solidFill>
                  <a:schemeClr val="dk1"/>
                </a:solidFill>
                <a:effectLst/>
                <a:latin typeface="Calibri"/>
                <a:ea typeface="Calibri"/>
                <a:cs typeface="Calibri"/>
                <a:sym typeface="Calibri"/>
              </a:rPr>
              <a:t>-evolutiver Transferarbeit</a:t>
            </a:r>
            <a:r>
              <a:rPr lang="de-DE" sz="1200" b="0"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Lernen, Anwenden und Weiterentwickeln passieren </a:t>
            </a:r>
            <a:r>
              <a:rPr lang="de-DE" sz="1200" b="1" i="0" u="none" strike="noStrike" cap="none" dirty="0">
                <a:solidFill>
                  <a:schemeClr val="dk1"/>
                </a:solidFill>
                <a:effectLst/>
                <a:latin typeface="Calibri"/>
                <a:ea typeface="Calibri"/>
                <a:cs typeface="Calibri"/>
                <a:sym typeface="Calibri"/>
              </a:rPr>
              <a:t>parallel</a:t>
            </a:r>
            <a:r>
              <a:rPr lang="de-DE" sz="1200" b="0" i="0" u="none" strike="noStrike" cap="none" dirty="0">
                <a:solidFill>
                  <a:schemeClr val="dk1"/>
                </a:solidFill>
                <a:effectLst/>
                <a:latin typeface="Calibri"/>
                <a:ea typeface="Calibri"/>
                <a:cs typeface="Calibri"/>
                <a:sym typeface="Calibri"/>
              </a:rPr>
              <a:t> und beeinflussen sich gegenseitig.</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Warum neue Lernansätze notwendig sind:</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Das klassische Prinzip „Einmal lernen – für immer anwendbar“ </a:t>
            </a:r>
            <a:r>
              <a:rPr lang="de-DE" sz="1200" b="1" i="0" u="none" strike="noStrike" cap="none" dirty="0">
                <a:solidFill>
                  <a:schemeClr val="dk1"/>
                </a:solidFill>
                <a:effectLst/>
                <a:latin typeface="Calibri"/>
                <a:ea typeface="Calibri"/>
                <a:cs typeface="Calibri"/>
                <a:sym typeface="Calibri"/>
              </a:rPr>
              <a:t>funktioniert nicht mehr</a:t>
            </a:r>
            <a:r>
              <a:rPr lang="de-DE" sz="1200" b="0"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Der rapide Wandel erfordert </a:t>
            </a:r>
            <a:r>
              <a:rPr lang="de-DE" sz="1200" b="1" i="0" u="none" strike="noStrike" cap="none" dirty="0">
                <a:solidFill>
                  <a:schemeClr val="dk1"/>
                </a:solidFill>
                <a:effectLst/>
                <a:latin typeface="Calibri"/>
                <a:ea typeface="Calibri"/>
                <a:cs typeface="Calibri"/>
                <a:sym typeface="Calibri"/>
              </a:rPr>
              <a:t>flexible, adaptive Lernmethoden</a:t>
            </a:r>
            <a:r>
              <a:rPr lang="de-DE" sz="1200" b="0" i="0" u="none" strike="noStrike" cap="none" dirty="0">
                <a:solidFill>
                  <a:schemeClr val="dk1"/>
                </a:solidFill>
                <a:effectLst/>
                <a:latin typeface="Calibri"/>
                <a:ea typeface="Calibri"/>
                <a:cs typeface="Calibri"/>
                <a:sym typeface="Calibri"/>
              </a:rPr>
              <a:t>, die sich kontinuierlich anpassen.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Überleitung:</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Agiles Lernen schafft damit die Grundlage für nachhaltigen Wissenstransfer.</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Im nächsten Schritt betrachten wir, </a:t>
            </a:r>
            <a:r>
              <a:rPr lang="de-DE" sz="1200" b="1" i="0" u="none" strike="noStrike" cap="none" dirty="0">
                <a:solidFill>
                  <a:schemeClr val="dk1"/>
                </a:solidFill>
                <a:effectLst/>
                <a:latin typeface="Calibri"/>
                <a:ea typeface="Calibri"/>
                <a:cs typeface="Calibri"/>
                <a:sym typeface="Calibri"/>
              </a:rPr>
              <a:t>wie dieser Ansatz konkret im Projekt umgesetzt werden kann</a:t>
            </a:r>
            <a:r>
              <a:rPr lang="de-DE" sz="1200" b="0"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t>
            </a:r>
            <a:endParaRPr lang="en-US" dirty="0"/>
          </a:p>
          <a:p>
            <a:pPr rtl="0" fontAlgn="base"/>
            <a:endParaRPr lang="en-US"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pPr rtl="0" fontAlgn="base"/>
            <a:endParaRPr lang="en-US" dirty="0"/>
          </a:p>
        </p:txBody>
      </p:sp>
      <p:sp>
        <p:nvSpPr>
          <p:cNvPr id="4" name="Foliennummernplatzhalter 3">
            <a:extLst>
              <a:ext uri="{FF2B5EF4-FFF2-40B4-BE49-F238E27FC236}">
                <a16:creationId xmlns:a16="http://schemas.microsoft.com/office/drawing/2014/main" id="{CE6A469D-A192-08F0-5DBF-1714A1DCABED}"/>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34</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9965675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dirty="0">
                <a:solidFill>
                  <a:schemeClr val="dk1"/>
                </a:solidFill>
                <a:effectLst/>
                <a:latin typeface="Calibri"/>
                <a:ea typeface="Calibri"/>
                <a:cs typeface="Calibri"/>
                <a:sym typeface="Calibri"/>
              </a:rPr>
              <a:t>Agiles Lernen in Transfer- und Kooperationsprozessen</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Einführung: </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Agiles Lernen unterstützt </a:t>
            </a:r>
            <a:r>
              <a:rPr lang="de-DE" sz="1200" b="1" i="0" u="none" strike="noStrike" cap="none" dirty="0">
                <a:solidFill>
                  <a:schemeClr val="dk1"/>
                </a:solidFill>
                <a:effectLst/>
                <a:latin typeface="Calibri"/>
                <a:ea typeface="Calibri"/>
                <a:cs typeface="Calibri"/>
                <a:sym typeface="Calibri"/>
              </a:rPr>
              <a:t>Transferprozesse zwischen Beteiligten</a:t>
            </a:r>
            <a:r>
              <a:rPr lang="de-DE" sz="1200" b="0" i="0" u="none" strike="noStrike" cap="none" dirty="0">
                <a:solidFill>
                  <a:schemeClr val="dk1"/>
                </a:solidFill>
                <a:effectLst/>
                <a:latin typeface="Calibri"/>
                <a:ea typeface="Calibri"/>
                <a:cs typeface="Calibri"/>
                <a:sym typeface="Calibri"/>
              </a:rPr>
              <a:t> und stärkt die Zusammenarbeit in Kooperationen.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Lernen und Anwenden erfolgen dabei </a:t>
            </a:r>
            <a:r>
              <a:rPr lang="de-DE" sz="1200" b="1" i="0" u="none" strike="noStrike" cap="none" dirty="0">
                <a:solidFill>
                  <a:schemeClr val="dk1"/>
                </a:solidFill>
                <a:effectLst/>
                <a:latin typeface="Calibri"/>
                <a:ea typeface="Calibri"/>
                <a:cs typeface="Calibri"/>
                <a:sym typeface="Calibri"/>
              </a:rPr>
              <a:t>parallel</a:t>
            </a:r>
            <a:r>
              <a:rPr lang="de-DE" sz="1200" b="0" i="0" u="none" strike="noStrike" cap="none" dirty="0">
                <a:solidFill>
                  <a:schemeClr val="dk1"/>
                </a:solidFill>
                <a:effectLst/>
                <a:latin typeface="Calibri"/>
                <a:ea typeface="Calibri"/>
                <a:cs typeface="Calibri"/>
                <a:sym typeface="Calibri"/>
              </a:rPr>
              <a:t> und orientieren sich an realen Anforderungen.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Prinzipien im Transferkontext:</a:t>
            </a:r>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Selbstorganisiert:</a:t>
            </a:r>
            <a:r>
              <a:rPr lang="de-DE" sz="1200" b="0" i="0" u="none" strike="noStrike" cap="none" dirty="0">
                <a:solidFill>
                  <a:schemeClr val="dk1"/>
                </a:solidFill>
                <a:effectLst/>
                <a:latin typeface="Calibri"/>
                <a:ea typeface="Calibri"/>
                <a:cs typeface="Calibri"/>
                <a:sym typeface="Calibri"/>
              </a:rPr>
              <a:t> Kooperationspartner definieren </a:t>
            </a:r>
            <a:r>
              <a:rPr lang="de-DE" sz="1200" b="1" i="0" u="none" strike="noStrike" cap="none" dirty="0">
                <a:solidFill>
                  <a:schemeClr val="dk1"/>
                </a:solidFill>
                <a:effectLst/>
                <a:latin typeface="Calibri"/>
                <a:ea typeface="Calibri"/>
                <a:cs typeface="Calibri"/>
                <a:sym typeface="Calibri"/>
              </a:rPr>
              <a:t>gemeinsam relevante Themen und Ziele</a:t>
            </a:r>
            <a:r>
              <a:rPr lang="de-DE" sz="1200" b="0"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Fokussiert:</a:t>
            </a:r>
            <a:r>
              <a:rPr lang="de-DE" sz="1200" b="0" i="0" u="none" strike="noStrike" cap="none" dirty="0">
                <a:solidFill>
                  <a:schemeClr val="dk1"/>
                </a:solidFill>
                <a:effectLst/>
                <a:latin typeface="Calibri"/>
                <a:ea typeface="Calibri"/>
                <a:cs typeface="Calibri"/>
                <a:sym typeface="Calibri"/>
              </a:rPr>
              <a:t> Komplexe Transferaufgaben werden in </a:t>
            </a:r>
            <a:r>
              <a:rPr lang="de-DE" sz="1200" b="1" i="0" u="none" strike="noStrike" cap="none" dirty="0">
                <a:solidFill>
                  <a:schemeClr val="dk1"/>
                </a:solidFill>
                <a:effectLst/>
                <a:latin typeface="Calibri"/>
                <a:ea typeface="Calibri"/>
                <a:cs typeface="Calibri"/>
                <a:sym typeface="Calibri"/>
              </a:rPr>
              <a:t>überschaubare Arbeitspakete</a:t>
            </a:r>
            <a:r>
              <a:rPr lang="de-DE" sz="1200" b="0" i="0" u="none" strike="noStrike" cap="none" dirty="0">
                <a:solidFill>
                  <a:schemeClr val="dk1"/>
                </a:solidFill>
                <a:effectLst/>
                <a:latin typeface="Calibri"/>
                <a:ea typeface="Calibri"/>
                <a:cs typeface="Calibri"/>
                <a:sym typeface="Calibri"/>
              </a:rPr>
              <a:t> aufgeteilt.</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Kollaborativ:</a:t>
            </a:r>
            <a:r>
              <a:rPr lang="de-DE" sz="1200" b="0" i="0" u="none" strike="noStrike" cap="none" dirty="0">
                <a:solidFill>
                  <a:schemeClr val="dk1"/>
                </a:solidFill>
                <a:effectLst/>
                <a:latin typeface="Calibri"/>
                <a:ea typeface="Calibri"/>
                <a:cs typeface="Calibri"/>
                <a:sym typeface="Calibri"/>
              </a:rPr>
              <a:t> Wissen aus unterschiedlichen Kontexten wird </a:t>
            </a:r>
            <a:r>
              <a:rPr lang="de-DE" sz="1200" b="1" i="0" u="none" strike="noStrike" cap="none" dirty="0">
                <a:solidFill>
                  <a:schemeClr val="dk1"/>
                </a:solidFill>
                <a:effectLst/>
                <a:latin typeface="Calibri"/>
                <a:ea typeface="Calibri"/>
                <a:cs typeface="Calibri"/>
                <a:sym typeface="Calibri"/>
              </a:rPr>
              <a:t>gebündelt und geteilt</a:t>
            </a:r>
            <a:r>
              <a:rPr lang="de-DE" sz="1200" b="0"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Ko-evolutionär:</a:t>
            </a:r>
            <a:r>
              <a:rPr lang="de-DE" sz="1200" b="0" i="0" u="none" strike="noStrike" cap="none" dirty="0">
                <a:solidFill>
                  <a:schemeClr val="dk1"/>
                </a:solidFill>
                <a:effectLst/>
                <a:latin typeface="Calibri"/>
                <a:ea typeface="Calibri"/>
                <a:cs typeface="Calibri"/>
                <a:sym typeface="Calibri"/>
              </a:rPr>
              <a:t> Transfer ist ein </a:t>
            </a:r>
            <a:r>
              <a:rPr lang="de-DE" sz="1200" b="1" i="0" u="none" strike="noStrike" cap="none" dirty="0">
                <a:solidFill>
                  <a:schemeClr val="dk1"/>
                </a:solidFill>
                <a:effectLst/>
                <a:latin typeface="Calibri"/>
                <a:ea typeface="Calibri"/>
                <a:cs typeface="Calibri"/>
                <a:sym typeface="Calibri"/>
              </a:rPr>
              <a:t>gegenseitiger Entwicklungsprozess</a:t>
            </a:r>
            <a:r>
              <a:rPr lang="de-DE" sz="1200" b="0" i="0" u="none" strike="noStrike" cap="none" dirty="0">
                <a:solidFill>
                  <a:schemeClr val="dk1"/>
                </a:solidFill>
                <a:effectLst/>
                <a:latin typeface="Calibri"/>
                <a:ea typeface="Calibri"/>
                <a:cs typeface="Calibri"/>
                <a:sym typeface="Calibri"/>
              </a:rPr>
              <a:t>, von dem alle Seiten profitieren.</a:t>
            </a:r>
            <a:r>
              <a:rPr lang="en-US"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Iterativ:</a:t>
            </a:r>
            <a:r>
              <a:rPr lang="de-DE" sz="1200" b="0" i="0" u="none" strike="noStrike" cap="none" dirty="0">
                <a:solidFill>
                  <a:schemeClr val="dk1"/>
                </a:solidFill>
                <a:effectLst/>
                <a:latin typeface="Calibri"/>
                <a:ea typeface="Calibri"/>
                <a:cs typeface="Calibri"/>
                <a:sym typeface="Calibri"/>
              </a:rPr>
              <a:t> Zusammenarbeit wird in </a:t>
            </a:r>
            <a:r>
              <a:rPr lang="de-DE" sz="1200" b="1" i="0" u="none" strike="noStrike" cap="none" dirty="0">
                <a:solidFill>
                  <a:schemeClr val="dk1"/>
                </a:solidFill>
                <a:effectLst/>
                <a:latin typeface="Calibri"/>
                <a:ea typeface="Calibri"/>
                <a:cs typeface="Calibri"/>
                <a:sym typeface="Calibri"/>
              </a:rPr>
              <a:t>Zyklen reflektiert und angepasst</a:t>
            </a:r>
            <a:r>
              <a:rPr lang="de-DE" sz="1200" b="0"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Ergebnis:</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Agiles Lernen ermöglicht </a:t>
            </a:r>
            <a:r>
              <a:rPr lang="de-DE" sz="1200" b="1" i="0" u="none" strike="noStrike" cap="none" dirty="0">
                <a:solidFill>
                  <a:schemeClr val="dk1"/>
                </a:solidFill>
                <a:effectLst/>
                <a:latin typeface="Calibri"/>
                <a:ea typeface="Calibri"/>
                <a:cs typeface="Calibri"/>
                <a:sym typeface="Calibri"/>
              </a:rPr>
              <a:t>effiziente, bedarfsorientierte Transferarbeit</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und fördert </a:t>
            </a:r>
            <a:r>
              <a:rPr lang="de-DE" sz="1200" b="1" i="0" u="none" strike="noStrike" cap="none" dirty="0">
                <a:solidFill>
                  <a:schemeClr val="dk1"/>
                </a:solidFill>
                <a:effectLst/>
                <a:latin typeface="Calibri"/>
                <a:ea typeface="Calibri"/>
                <a:cs typeface="Calibri"/>
                <a:sym typeface="Calibri"/>
              </a:rPr>
              <a:t>tragfähige Kooperationen</a:t>
            </a:r>
            <a:r>
              <a:rPr lang="de-DE" sz="1200" b="0" i="0" u="none" strike="noStrike" cap="none" dirty="0">
                <a:solidFill>
                  <a:schemeClr val="dk1"/>
                </a:solidFill>
                <a:effectLst/>
                <a:latin typeface="Calibri"/>
                <a:ea typeface="Calibri"/>
                <a:cs typeface="Calibri"/>
                <a:sym typeface="Calibri"/>
              </a:rPr>
              <a:t> in dynamischen Umfeldern.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Überleitung:</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So wird Transfer nicht als einmalige Maßnahme verstanden, sondern als kontinuierlicher Prozess.</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Im nächsten Schritt betrachten wir, </a:t>
            </a:r>
            <a:r>
              <a:rPr lang="de-DE" sz="1200" b="1" i="0" u="none" strike="noStrike" cap="none" dirty="0">
                <a:solidFill>
                  <a:schemeClr val="dk1"/>
                </a:solidFill>
                <a:effectLst/>
                <a:latin typeface="Calibri"/>
                <a:ea typeface="Calibri"/>
                <a:cs typeface="Calibri"/>
                <a:sym typeface="Calibri"/>
              </a:rPr>
              <a:t>wie diese kooperative Transferarbeit konkret gestaltet werden kann</a:t>
            </a:r>
            <a:r>
              <a:rPr lang="de-DE" sz="1200" b="0"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t>
            </a:r>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9831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dirty="0">
                <a:solidFill>
                  <a:schemeClr val="dk1"/>
                </a:solidFill>
                <a:effectLst/>
                <a:latin typeface="Calibri"/>
                <a:ea typeface="Calibri"/>
                <a:cs typeface="Calibri"/>
                <a:sym typeface="Calibri"/>
              </a:rPr>
              <a:t>Anwendung auf die eigenen Projekte</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Einführung: </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Ziel ist die </a:t>
            </a:r>
            <a:r>
              <a:rPr lang="de-DE" sz="1200" b="1" i="0" u="none" strike="noStrike" cap="none" dirty="0">
                <a:solidFill>
                  <a:schemeClr val="dk1"/>
                </a:solidFill>
                <a:effectLst/>
                <a:latin typeface="Calibri"/>
                <a:ea typeface="Calibri"/>
                <a:cs typeface="Calibri"/>
                <a:sym typeface="Calibri"/>
              </a:rPr>
              <a:t>Übertragung der vorgestellten Methoden</a:t>
            </a:r>
            <a:r>
              <a:rPr lang="de-DE" sz="1200" b="0" i="0" u="none" strike="noStrike" cap="none" dirty="0">
                <a:solidFill>
                  <a:schemeClr val="dk1"/>
                </a:solidFill>
                <a:effectLst/>
                <a:latin typeface="Calibri"/>
                <a:ea typeface="Calibri"/>
                <a:cs typeface="Calibri"/>
                <a:sym typeface="Calibri"/>
              </a:rPr>
              <a:t> auf die eigenen Projekte und Kooperationen.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Reflexion &amp; Nutzen:</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Was bedeuten die Ansätze </a:t>
            </a:r>
            <a:r>
              <a:rPr lang="de-DE" sz="1200" b="1" i="0" u="none" strike="noStrike" cap="none" dirty="0">
                <a:solidFill>
                  <a:schemeClr val="dk1"/>
                </a:solidFill>
                <a:effectLst/>
                <a:latin typeface="Calibri"/>
                <a:ea typeface="Calibri"/>
                <a:cs typeface="Calibri"/>
                <a:sym typeface="Calibri"/>
              </a:rPr>
              <a:t>konkret für Ihr Projekt</a:t>
            </a:r>
            <a:r>
              <a:rPr lang="de-DE" sz="1200" b="0" i="0" u="none" strike="noStrike" cap="none" dirty="0">
                <a:solidFill>
                  <a:schemeClr val="dk1"/>
                </a:solidFill>
                <a:effectLst/>
                <a:latin typeface="Calibri"/>
                <a:ea typeface="Calibri"/>
                <a:cs typeface="Calibri"/>
                <a:sym typeface="Calibri"/>
              </a:rPr>
              <a: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Welchen </a:t>
            </a:r>
            <a:r>
              <a:rPr lang="de-DE" sz="1200" b="1" i="0" u="none" strike="noStrike" cap="none" dirty="0">
                <a:solidFill>
                  <a:schemeClr val="dk1"/>
                </a:solidFill>
                <a:effectLst/>
                <a:latin typeface="Calibri"/>
                <a:ea typeface="Calibri"/>
                <a:cs typeface="Calibri"/>
                <a:sym typeface="Calibri"/>
              </a:rPr>
              <a:t>Mehrwert</a:t>
            </a:r>
            <a:r>
              <a:rPr lang="de-DE" sz="1200" b="0" i="0" u="none" strike="noStrike" cap="none" dirty="0">
                <a:solidFill>
                  <a:schemeClr val="dk1"/>
                </a:solidFill>
                <a:effectLst/>
                <a:latin typeface="Calibri"/>
                <a:ea typeface="Calibri"/>
                <a:cs typeface="Calibri"/>
                <a:sym typeface="Calibri"/>
              </a:rPr>
              <a:t> können Sie dadurch erzielen?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Methodentransfer:</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Welche Methoden haben Ihr Interesse geweckt?</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Diese können auf </a:t>
            </a:r>
            <a:r>
              <a:rPr lang="de-DE" sz="1200" b="1" i="0" u="none" strike="noStrike" cap="none" dirty="0">
                <a:solidFill>
                  <a:schemeClr val="dk1"/>
                </a:solidFill>
                <a:effectLst/>
                <a:latin typeface="Calibri"/>
                <a:ea typeface="Calibri"/>
                <a:cs typeface="Calibri"/>
                <a:sym typeface="Calibri"/>
              </a:rPr>
              <a:t>Transferprojekte</a:t>
            </a:r>
            <a:r>
              <a:rPr lang="de-DE" sz="1200" b="0" i="0" u="none" strike="noStrike" cap="none" dirty="0">
                <a:solidFill>
                  <a:schemeClr val="dk1"/>
                </a:solidFill>
                <a:effectLst/>
                <a:latin typeface="Calibri"/>
                <a:ea typeface="Calibri"/>
                <a:cs typeface="Calibri"/>
                <a:sym typeface="Calibri"/>
              </a:rPr>
              <a:t> sowie auf </a:t>
            </a:r>
            <a:r>
              <a:rPr lang="de-DE" sz="1200" b="1" i="0" u="none" strike="noStrike" cap="none" dirty="0">
                <a:solidFill>
                  <a:schemeClr val="dk1"/>
                </a:solidFill>
                <a:effectLst/>
                <a:latin typeface="Calibri"/>
                <a:ea typeface="Calibri"/>
                <a:cs typeface="Calibri"/>
                <a:sym typeface="Calibri"/>
              </a:rPr>
              <a:t>andere Arbeitskontexte</a:t>
            </a:r>
            <a:r>
              <a:rPr lang="de-DE" sz="1200" b="0" i="0" u="none" strike="noStrike" cap="none" dirty="0">
                <a:solidFill>
                  <a:schemeClr val="dk1"/>
                </a:solidFill>
                <a:effectLst/>
                <a:latin typeface="Calibri"/>
                <a:ea typeface="Calibri"/>
                <a:cs typeface="Calibri"/>
                <a:sym typeface="Calibri"/>
              </a:rPr>
              <a:t> angewendet werden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a:t>
            </a:r>
          </a:p>
          <a:p>
            <a:pPr rtl="0" fontAlgn="base"/>
            <a:r>
              <a:rPr lang="de-DE" sz="1200" b="1" i="0" u="none" strike="noStrike" cap="none" dirty="0">
                <a:solidFill>
                  <a:schemeClr val="dk1"/>
                </a:solidFill>
                <a:effectLst/>
                <a:latin typeface="Calibri"/>
                <a:ea typeface="Calibri"/>
                <a:cs typeface="Calibri"/>
                <a:sym typeface="Calibri"/>
              </a:rPr>
              <a:t>Überleitung:</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Transfer entsteht durch aktives Ausprobieren und Reflektieren.</a:t>
            </a:r>
            <a:r>
              <a:rPr lang="en-US"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Zum Abschluss betrachten wir, </a:t>
            </a:r>
            <a:r>
              <a:rPr lang="de-DE" sz="1200" b="1" i="0" u="none" strike="noStrike" cap="none" dirty="0">
                <a:solidFill>
                  <a:schemeClr val="dk1"/>
                </a:solidFill>
                <a:effectLst/>
                <a:latin typeface="Calibri"/>
                <a:ea typeface="Calibri"/>
                <a:cs typeface="Calibri"/>
                <a:sym typeface="Calibri"/>
              </a:rPr>
              <a:t>wie diese Erkenntnisse nachhaltig verankert werden können</a:t>
            </a:r>
            <a:r>
              <a:rPr lang="de-DE"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endParaRPr lang="de-DE" dirty="0"/>
          </a:p>
          <a:p>
            <a:endParaRPr lang="de-DE"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endParaRPr lang="de-DE" dirty="0"/>
          </a:p>
        </p:txBody>
      </p:sp>
      <p:sp>
        <p:nvSpPr>
          <p:cNvPr id="4" name="Foliennummernplatzhalt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36</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0021612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AB6E9-5F47-DF3C-CA05-075204CFA19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F587634-B218-66A8-5A08-E8BE74A4E72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A14EF4D-BE65-5BF8-927B-38A8901AD7E8}"/>
              </a:ext>
            </a:extLst>
          </p:cNvPr>
          <p:cNvSpPr>
            <a:spLocks noGrp="1"/>
          </p:cNvSpPr>
          <p:nvPr>
            <p:ph type="body" idx="1"/>
          </p:nvPr>
        </p:nvSpPr>
        <p:spPr/>
        <p:txBody>
          <a:bodyPr/>
          <a:lstStyle/>
          <a:p>
            <a:pPr marL="457200" marR="0" lvl="0" indent="-228600" algn="l" defTabSz="914400" rtl="0" eaLnBrk="1" fontAlgn="base" latinLnBrk="0" hangingPunct="1">
              <a:lnSpc>
                <a:spcPct val="100000"/>
              </a:lnSpc>
              <a:spcBef>
                <a:spcPts val="0"/>
              </a:spcBef>
              <a:spcAft>
                <a:spcPts val="0"/>
              </a:spcAft>
              <a:buClr>
                <a:srgbClr val="000000"/>
              </a:buClr>
              <a:buSzPts val="1400"/>
              <a:buFont typeface="Arial"/>
              <a:buNone/>
              <a:tabLst/>
              <a:defRPr/>
            </a:pPr>
            <a:r>
              <a:rPr lang="de-DE" dirty="0"/>
              <a:t>[Hier können Sie nach Belieben weitere Hinweise, Veranstaltungen und Kontakte auflisten]</a:t>
            </a:r>
          </a:p>
          <a:p>
            <a:pPr rtl="0" fontAlgn="base"/>
            <a:endParaRPr lang="en-US" dirty="0"/>
          </a:p>
          <a:p>
            <a:pPr rtl="0" fontAlgn="base"/>
            <a:endParaRPr lang="en-US"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pPr rtl="0" fontAlgn="base"/>
            <a:endParaRPr lang="en-US" dirty="0"/>
          </a:p>
        </p:txBody>
      </p:sp>
      <p:sp>
        <p:nvSpPr>
          <p:cNvPr id="4" name="Foliennummernplatzhalter 3">
            <a:extLst>
              <a:ext uri="{FF2B5EF4-FFF2-40B4-BE49-F238E27FC236}">
                <a16:creationId xmlns:a16="http://schemas.microsoft.com/office/drawing/2014/main" id="{7476B1D4-659C-9668-4BEC-01540245462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233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Ihr Unternehmen </a:t>
            </a:r>
            <a:endParaRPr lang="en-US"/>
          </a:p>
          <a:p>
            <a:endParaRPr lang="de-DE" b="1"/>
          </a:p>
          <a:p>
            <a:r>
              <a:rPr lang="de-DE" b="1"/>
              <a:t>[Vorstellungsrunde sehr kurz halten, je nach Gruppengröße 1 min pro Person]</a:t>
            </a:r>
            <a:endParaRPr lang="de-DE"/>
          </a:p>
          <a:p>
            <a:endParaRPr lang="de-DE"/>
          </a:p>
          <a:p>
            <a:r>
              <a:rPr lang="de-DE" b="1"/>
              <a:t>Bitte stellen Sie sich kurz vor: </a:t>
            </a:r>
          </a:p>
          <a:p>
            <a:pPr lvl="1"/>
            <a:r>
              <a:rPr lang="de-DE" b="1"/>
              <a:t>Name &amp; Unternehmen</a:t>
            </a:r>
            <a:endParaRPr lang="de-DE"/>
          </a:p>
          <a:p>
            <a:pPr lvl="1"/>
            <a:r>
              <a:rPr lang="de-DE" b="1"/>
              <a:t>Branche &amp; Rolle</a:t>
            </a:r>
            <a:r>
              <a:rPr lang="de-DE"/>
              <a:t> (z.B. IT, F&amp;E, HR)</a:t>
            </a:r>
          </a:p>
          <a:p>
            <a:pPr lvl="1"/>
            <a:r>
              <a:rPr lang="de-DE" b="1"/>
              <a:t>Unternehmensalter</a:t>
            </a:r>
            <a:endParaRPr lang="de-DE"/>
          </a:p>
          <a:p>
            <a:pPr lvl="1"/>
            <a:r>
              <a:rPr lang="de-DE" b="1"/>
              <a:t>Ihr Anliegen:</a:t>
            </a:r>
            <a:r>
              <a:rPr lang="de-DE"/>
              <a:t> Warum sind Sie heute hier?</a:t>
            </a:r>
          </a:p>
          <a:p>
            <a:pPr lvl="1"/>
            <a:endParaRPr lang="de-DE"/>
          </a:p>
          <a:p>
            <a:r>
              <a:rPr lang="de-DE" b="1"/>
              <a:t>Warum?</a:t>
            </a:r>
            <a:endParaRPr lang="de-DE"/>
          </a:p>
          <a:p>
            <a:r>
              <a:rPr lang="de-DE"/>
              <a:t>Ihre Antworten helfen, die Inhalte auf Ihre Bedürfnisse zuzuschneiden.</a:t>
            </a:r>
          </a:p>
          <a:p>
            <a:endParaRPr lang="de-DE"/>
          </a:p>
          <a:p>
            <a:r>
              <a:rPr lang="de-DE" b="1"/>
              <a:t>Überleitung:</a:t>
            </a:r>
            <a:endParaRPr lang="de-DE"/>
          </a:p>
          <a:p>
            <a:r>
              <a:rPr lang="de-DE"/>
              <a:t>Vielen Dank! Mit dieser Vielfalt an Branchen und Perspektiven starten wir perfekt in die </a:t>
            </a:r>
            <a:r>
              <a:rPr lang="de-DE" b="1"/>
              <a:t>aktuellen Herausforderungen</a:t>
            </a:r>
            <a:r>
              <a:rPr lang="de-DE"/>
              <a:t>, die viele Unternehmen in Deutschland bewegen.</a:t>
            </a:r>
          </a:p>
          <a:p>
            <a:endParaRPr lang="de-DE"/>
          </a:p>
          <a:p>
            <a:endParaRPr lang="de-DE"/>
          </a:p>
          <a:p>
            <a:endParaRPr lang="de-DE"/>
          </a:p>
          <a:p>
            <a:pPr marL="0" lvl="0" indent="0" algn="l" rtl="0">
              <a:spcBef>
                <a:spcPts val="0"/>
              </a:spcBef>
              <a:spcAft>
                <a:spcPts val="0"/>
              </a:spcAft>
              <a:buNone/>
            </a:pPr>
            <a:r>
              <a:rPr lang="de-DE" u="sng"/>
              <a:t>Bildquellen</a:t>
            </a:r>
          </a:p>
          <a:p>
            <a:pPr marL="0" lvl="0" indent="0" algn="l" rtl="0">
              <a:spcBef>
                <a:spcPts val="0"/>
              </a:spcBef>
              <a:spcAft>
                <a:spcPts val="0"/>
              </a:spcAft>
              <a:buNone/>
            </a:pPr>
            <a:r>
              <a:rPr lang="de-DE"/>
              <a:t>Foto: </a:t>
            </a:r>
            <a:r>
              <a:rPr lang="de-DE" err="1"/>
              <a:t>Unsplash</a:t>
            </a:r>
            <a:endParaRPr lang="de-DE"/>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0206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Ihre Herausforderungen</a:t>
            </a:r>
            <a:endParaRPr lang="de-DE" b="1" i="0"/>
          </a:p>
          <a:p>
            <a:endParaRPr lang="de-DE" b="0" i="0"/>
          </a:p>
          <a:p>
            <a:r>
              <a:rPr lang="de-DE" b="1"/>
              <a:t>Einführung:</a:t>
            </a:r>
            <a:r>
              <a:rPr lang="de-DE"/>
              <a:t> Die</a:t>
            </a:r>
            <a:r>
              <a:rPr lang="de-DE" b="0" i="0"/>
              <a:t> aktuelle Wirtschaftslage stellt viele Unternehmen – besonders KMU – vor große Herausforderungen. Doch wie können Sie diese meistern </a:t>
            </a:r>
            <a:r>
              <a:rPr lang="de-DE"/>
              <a:t>und gleichzeitig</a:t>
            </a:r>
            <a:r>
              <a:rPr lang="de-DE" b="0" i="0"/>
              <a:t> innovativ bleiben? Wir wollen einen Blick auf die aktuelle Medienlandschaft werfen und sie mit Ihrer eigenen Situation vergleichen. </a:t>
            </a:r>
          </a:p>
          <a:p>
            <a:r>
              <a:rPr lang="de-DE" b="0" i="1"/>
              <a:t>[Hinweis: Die Headlines müssen gegebenenfalls an die aktuelle Wirtschaftslage angepasst werden.]</a:t>
            </a:r>
          </a:p>
          <a:p>
            <a:endParaRPr lang="de-DE" b="0" i="0"/>
          </a:p>
          <a:p>
            <a:r>
              <a:rPr lang="de-DE" b="1"/>
              <a:t>Aktuelle wirtschaftliche Lage</a:t>
            </a:r>
            <a:endParaRPr lang="de-DE"/>
          </a:p>
          <a:p>
            <a:r>
              <a:rPr lang="de-DE" b="1"/>
              <a:t>Medienecho:</a:t>
            </a:r>
            <a:r>
              <a:rPr lang="de-DE"/>
              <a:t> </a:t>
            </a:r>
            <a:r>
              <a:rPr lang="de-DE" err="1"/>
              <a:t>„Deutschland </a:t>
            </a:r>
            <a:r>
              <a:rPr lang="de-DE"/>
              <a:t>in der wirtschaftlichen Misere“</a:t>
            </a:r>
          </a:p>
          <a:p>
            <a:r>
              <a:rPr lang="de-DE" b="1"/>
              <a:t>Kernprobleme:</a:t>
            </a:r>
            <a:r>
              <a:rPr lang="de-DE"/>
              <a:t> </a:t>
            </a:r>
          </a:p>
          <a:p>
            <a:pPr lvl="1"/>
            <a:r>
              <a:rPr lang="de-DE"/>
              <a:t>Sinkende Wachstumsprognosen</a:t>
            </a:r>
          </a:p>
          <a:p>
            <a:pPr lvl="1"/>
            <a:r>
              <a:rPr lang="de-DE"/>
              <a:t>Hohe Energie- und Produktionskosten</a:t>
            </a:r>
          </a:p>
          <a:p>
            <a:pPr lvl="1"/>
            <a:r>
              <a:rPr lang="de-DE"/>
              <a:t>Starke internationale Konkurrenz – besonders für KMU</a:t>
            </a:r>
          </a:p>
          <a:p>
            <a:pPr lvl="1"/>
            <a:endParaRPr lang="de-DE"/>
          </a:p>
          <a:p>
            <a:r>
              <a:rPr lang="de-DE" b="1"/>
              <a:t>Strukturwandel: Vier Megatrends</a:t>
            </a:r>
            <a:endParaRPr lang="de-DE"/>
          </a:p>
          <a:p>
            <a:r>
              <a:rPr lang="de-DE" b="1"/>
              <a:t>Digitalisierung:</a:t>
            </a:r>
            <a:r>
              <a:rPr lang="de-DE"/>
              <a:t> Wer nicht mithält, verliert Anschluss</a:t>
            </a:r>
          </a:p>
          <a:p>
            <a:r>
              <a:rPr lang="de-DE" b="1"/>
              <a:t>Dekarbonisierung:</a:t>
            </a:r>
            <a:r>
              <a:rPr lang="de-DE"/>
              <a:t> Klimaziele erfordern neue Prozesse und Technologien</a:t>
            </a:r>
          </a:p>
          <a:p>
            <a:r>
              <a:rPr lang="de-DE" b="1"/>
              <a:t>Demografischer Wandel:</a:t>
            </a:r>
            <a:r>
              <a:rPr lang="de-DE"/>
              <a:t> Ältere Belegschaften, weniger Nachwuchs</a:t>
            </a:r>
          </a:p>
          <a:p>
            <a:r>
              <a:rPr lang="de-DE" b="1"/>
              <a:t>Fachkräftemangel:</a:t>
            </a:r>
            <a:r>
              <a:rPr lang="de-DE"/>
              <a:t> Offene Stellen bremsen Wachstum</a:t>
            </a:r>
          </a:p>
          <a:p>
            <a:endParaRPr lang="de-DE"/>
          </a:p>
          <a:p>
            <a:r>
              <a:rPr lang="de-DE" b="1"/>
              <a:t>Reflexion: Wie betrifft Sie das?</a:t>
            </a:r>
            <a:endParaRPr lang="de-DE"/>
          </a:p>
          <a:p>
            <a:r>
              <a:rPr lang="de-DE"/>
              <a:t>Spüren Sie den wirtschaftlichen Druck in Ihrem Unternehmen?</a:t>
            </a:r>
          </a:p>
          <a:p>
            <a:r>
              <a:rPr lang="de-DE"/>
              <a:t>Wie bewältigen Sie den Fachkräftemangel?</a:t>
            </a:r>
          </a:p>
          <a:p>
            <a:r>
              <a:rPr lang="de-DE"/>
              <a:t>Haben Sie aktuell die Ressourcen, um in Innovation zu investieren?</a:t>
            </a:r>
          </a:p>
          <a:p>
            <a:endParaRPr lang="de-DE"/>
          </a:p>
          <a:p>
            <a:r>
              <a:rPr lang="de-DE" b="1"/>
              <a:t>Kernbotschaft: Innovation als Schlüssel</a:t>
            </a:r>
            <a:endParaRPr lang="de-DE"/>
          </a:p>
          <a:p>
            <a:r>
              <a:rPr lang="de-DE" b="1"/>
              <a:t>Innovation ist kein Luxus, sondern Überlebensfaktor</a:t>
            </a:r>
            <a:r>
              <a:rPr lang="de-DE"/>
              <a:t> – doch eigene F&amp;E-Abteilungen sind für viele KMU nicht realisierbar</a:t>
            </a:r>
          </a:p>
          <a:p>
            <a:r>
              <a:rPr lang="de-DE" b="1"/>
              <a:t>Unsere Lösung:</a:t>
            </a:r>
            <a:r>
              <a:rPr lang="de-DE"/>
              <a:t> Die Hochschule X als Partner bietet Ihnen </a:t>
            </a:r>
            <a:r>
              <a:rPr lang="de-DE" b="1"/>
              <a:t>Zugang zu Innovationskraft, Forschung und Nachwuchs.</a:t>
            </a:r>
            <a:endParaRPr lang="de-DE"/>
          </a:p>
          <a:p>
            <a:endParaRPr lang="de-DE"/>
          </a:p>
          <a:p>
            <a:r>
              <a:rPr lang="de-DE" b="1"/>
              <a:t>Überleitung:</a:t>
            </a:r>
            <a:endParaRPr lang="de-DE"/>
          </a:p>
          <a:p>
            <a:r>
              <a:rPr lang="de-DE"/>
              <a:t>Wie genau die </a:t>
            </a:r>
            <a:r>
              <a:rPr lang="de-DE" b="1"/>
              <a:t>Hochschule X</a:t>
            </a:r>
            <a:r>
              <a:rPr lang="de-DE"/>
              <a:t> Sie in diesen Herausforderungen unterstützen kann, wird im nächsten Schritt deutlich. </a:t>
            </a:r>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8287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1">
              <a:effectLst/>
            </a:endParaRPr>
          </a:p>
          <a:p>
            <a:r>
              <a:rPr lang="de-DE"/>
              <a:t>Hier gibt es die Möglichkeit Ihre Hochschule X als </a:t>
            </a:r>
            <a:r>
              <a:rPr lang="de-DE" err="1"/>
              <a:t>Kooperationspartner:in</a:t>
            </a:r>
            <a:r>
              <a:rPr lang="de-DE"/>
              <a:t> vorzustellen.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1089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Nutzen von Transferpartnerschaften zwischen Wirtschaft und Wissenschaft </a:t>
            </a:r>
            <a:endParaRPr lang="de-DE" sz="1200" b="1"/>
          </a:p>
          <a:p>
            <a:endParaRPr lang="de-DE" sz="1200" b="1"/>
          </a:p>
          <a:p>
            <a:r>
              <a:rPr lang="de-DE" sz="1200" b="1"/>
              <a:t>1. Treiber überlebensrelevanter Innovationsfähigkeit:</a:t>
            </a:r>
            <a:endParaRPr lang="de-DE" sz="1200"/>
          </a:p>
          <a:p>
            <a:r>
              <a:rPr lang="de-DE" sz="1200"/>
              <a:t>"Überlebensrelevant" in gesättigten Märkten</a:t>
            </a:r>
          </a:p>
          <a:p>
            <a:r>
              <a:rPr lang="de-DE" sz="1200"/>
              <a:t>Kontinuierliche Innovation notwendig, um relevant zu bleiben</a:t>
            </a:r>
          </a:p>
          <a:p>
            <a:r>
              <a:rPr lang="de-DE" sz="1200"/>
              <a:t>Zugang zu neuesten Erkenntnissen, Methoden, Technologien</a:t>
            </a:r>
          </a:p>
          <a:p>
            <a:r>
              <a:rPr lang="de-DE" sz="1200"/>
              <a:t>Schnellere Umsetzung als Wettbewerber</a:t>
            </a:r>
          </a:p>
          <a:p>
            <a:r>
              <a:rPr lang="de-DE" sz="1200" b="1"/>
              <a:t>→ Zentral für KMUs</a:t>
            </a:r>
          </a:p>
          <a:p>
            <a:endParaRPr lang="de-DE" sz="1200"/>
          </a:p>
          <a:p>
            <a:r>
              <a:rPr lang="de-DE" sz="1200" b="1"/>
              <a:t>2. Ausgelagerte F&amp;E-Ressource für KMUs:</a:t>
            </a:r>
            <a:endParaRPr lang="de-DE" sz="1200"/>
          </a:p>
          <a:p>
            <a:r>
              <a:rPr lang="de-DE" sz="1200"/>
              <a:t>Eigene F&amp;E-Abteilung oft nicht finanzierbar (Fixkosten, Auslastung)</a:t>
            </a:r>
          </a:p>
          <a:p>
            <a:r>
              <a:rPr lang="de-DE" sz="1200"/>
              <a:t>Flexible F&amp;E-Abteilung "on </a:t>
            </a:r>
            <a:r>
              <a:rPr lang="de-DE" sz="1200" err="1"/>
              <a:t>demand</a:t>
            </a:r>
            <a:r>
              <a:rPr lang="de-DE" sz="1200"/>
              <a:t>"</a:t>
            </a:r>
          </a:p>
          <a:p>
            <a:r>
              <a:rPr lang="de-DE" sz="1200"/>
              <a:t>Nutzung von Infrastruktur, Know-how, Personal der Hochschule</a:t>
            </a:r>
          </a:p>
          <a:p>
            <a:r>
              <a:rPr lang="de-DE" sz="1200"/>
              <a:t>Zahlung nur für konkrete Projekte</a:t>
            </a:r>
          </a:p>
          <a:p>
            <a:r>
              <a:rPr lang="de-DE" sz="1200"/>
              <a:t>Enormer Hebel für KMUs</a:t>
            </a:r>
          </a:p>
          <a:p>
            <a:r>
              <a:rPr lang="de-DE" sz="1200" b="1"/>
              <a:t>→ Wissenschaftler als Vermittler</a:t>
            </a:r>
          </a:p>
          <a:p>
            <a:endParaRPr lang="de-DE" sz="1200"/>
          </a:p>
          <a:p>
            <a:r>
              <a:rPr lang="de-DE" sz="1200" b="1"/>
              <a:t>3. Innovation-</a:t>
            </a:r>
            <a:r>
              <a:rPr lang="de-DE" sz="1200" b="1" err="1"/>
              <a:t>Enabler</a:t>
            </a:r>
            <a:r>
              <a:rPr lang="de-DE" sz="1200" b="1"/>
              <a:t> &amp; Erhöhung der Absorptive </a:t>
            </a:r>
            <a:r>
              <a:rPr lang="de-DE" sz="1200" b="1" err="1"/>
              <a:t>Capacity</a:t>
            </a:r>
            <a:r>
              <a:rPr lang="de-DE" sz="1200" b="1"/>
              <a:t>:</a:t>
            </a:r>
            <a:endParaRPr lang="de-DE" sz="1200"/>
          </a:p>
          <a:p>
            <a:r>
              <a:rPr lang="de-DE" sz="1200"/>
              <a:t>Absorptive </a:t>
            </a:r>
            <a:r>
              <a:rPr lang="de-DE" sz="1200" err="1"/>
              <a:t>Capacity</a:t>
            </a:r>
            <a:r>
              <a:rPr lang="de-DE" sz="1200"/>
              <a:t> = Fähigkeit, externes Wissen aufzunehmen, verstehen, nutzen</a:t>
            </a:r>
          </a:p>
          <a:p>
            <a:r>
              <a:rPr lang="de-DE" sz="1200"/>
              <a:t>Problem: Technologische Trends schwer einzuordnen (relevant vs. Hype?)</a:t>
            </a:r>
          </a:p>
          <a:p>
            <a:r>
              <a:rPr lang="de-DE" sz="1200"/>
              <a:t>Wissenschaftler als Vermittler und Übersetzer</a:t>
            </a:r>
          </a:p>
          <a:p>
            <a:r>
              <a:rPr lang="de-DE" sz="1200"/>
              <a:t>Unterstützung bei Technologieverständnis und Anwendung im Geschäftsmodell</a:t>
            </a:r>
          </a:p>
          <a:p>
            <a:r>
              <a:rPr lang="de-DE" sz="1200"/>
              <a:t>Steigerung der Innovationsfähigkeit</a:t>
            </a:r>
          </a:p>
          <a:p>
            <a:endParaRPr lang="de-DE" sz="1200"/>
          </a:p>
          <a:p>
            <a:r>
              <a:rPr lang="de-DE" sz="1200" b="1"/>
              <a:t>Überleitung:</a:t>
            </a:r>
            <a:endParaRPr lang="de-DE" sz="1200"/>
          </a:p>
          <a:p>
            <a:r>
              <a:rPr lang="de-DE" sz="1200"/>
              <a:t>Es gibt großen Nutzen, aber wie ist die Realität? Erfahrungen anderer KMUs? → Befragung</a:t>
            </a:r>
          </a:p>
          <a:p>
            <a:endParaRPr lang="de-DE" sz="1200"/>
          </a:p>
          <a:p>
            <a:endParaRPr lang="de-DE"/>
          </a:p>
          <a:p>
            <a:endParaRPr lang="de-DE"/>
          </a:p>
          <a:p>
            <a:pPr marL="0" lvl="0" indent="0" algn="l" rtl="0">
              <a:spcBef>
                <a:spcPts val="0"/>
              </a:spcBef>
              <a:spcAft>
                <a:spcPts val="0"/>
              </a:spcAft>
              <a:buNone/>
            </a:pPr>
            <a:r>
              <a:rPr lang="de-DE" u="sng"/>
              <a:t>Bildquellen</a:t>
            </a:r>
          </a:p>
          <a:p>
            <a:pPr marL="0" lvl="0" indent="0" algn="l" rtl="0">
              <a:spcBef>
                <a:spcPts val="0"/>
              </a:spcBef>
              <a:spcAft>
                <a:spcPts val="0"/>
              </a:spcAft>
              <a:buNone/>
            </a:pPr>
            <a:r>
              <a:rPr lang="de-DE"/>
              <a:t>Foto: </a:t>
            </a:r>
            <a:r>
              <a:rPr lang="de-DE" err="1"/>
              <a:t>Unsplash</a:t>
            </a:r>
            <a:endParaRPr lang="de-DE"/>
          </a:p>
          <a:p>
            <a:endParaRPr lang="de-DE" sz="1200"/>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9781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275E8-1317-3912-813E-FAF78784ED8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727E3FE-1E00-A242-C2D3-917727CE02E6}"/>
              </a:ext>
            </a:extLst>
          </p:cNvPr>
          <p:cNvSpPr>
            <a:spLocks noGrp="1" noRot="1" noChangeAspect="1"/>
          </p:cNvSpPr>
          <p:nvPr>
            <p:ph type="sldImg"/>
          </p:nvPr>
        </p:nvSpPr>
        <p:spPr>
          <a:xfrm>
            <a:off x="481013" y="1279525"/>
            <a:ext cx="6142037" cy="3454400"/>
          </a:xfrm>
        </p:spPr>
      </p:sp>
      <p:sp>
        <p:nvSpPr>
          <p:cNvPr id="3" name="Notizenplatzhalter 2">
            <a:extLst>
              <a:ext uri="{FF2B5EF4-FFF2-40B4-BE49-F238E27FC236}">
                <a16:creationId xmlns:a16="http://schemas.microsoft.com/office/drawing/2014/main" id="{9F1E1550-B553-D188-BC57-C3FD70A97B2C}"/>
              </a:ext>
            </a:extLst>
          </p:cNvPr>
          <p:cNvSpPr>
            <a:spLocks noGrp="1"/>
          </p:cNvSpPr>
          <p:nvPr>
            <p:ph type="body" idx="1"/>
          </p:nvPr>
        </p:nvSpPr>
        <p:spPr/>
        <p:txBody>
          <a:bodyPr/>
          <a:lstStyle/>
          <a:p>
            <a:r>
              <a:rPr lang="de-DE" b="1"/>
              <a:t>Ergebnisse einer Unternehmens-Befragung</a:t>
            </a:r>
          </a:p>
          <a:p>
            <a:endParaRPr lang="de-DE" b="1"/>
          </a:p>
          <a:p>
            <a:r>
              <a:rPr lang="de-DE"/>
              <a:t>Im Rahmen des vom </a:t>
            </a:r>
            <a:r>
              <a:rPr lang="de-DE" b="1"/>
              <a:t>BMFTR geförderten Projekts „Transferkompetenzen vermitteln“ (2023–2026)</a:t>
            </a:r>
            <a:r>
              <a:rPr lang="de-DE"/>
              <a:t> wurde in </a:t>
            </a:r>
            <a:r>
              <a:rPr lang="de-DE" b="1"/>
              <a:t>Kooperation mit dem Fraunhofer-Institut</a:t>
            </a:r>
            <a:r>
              <a:rPr lang="de-DE"/>
              <a:t> eine </a:t>
            </a:r>
            <a:r>
              <a:rPr lang="de-DE" b="1"/>
              <a:t>repräsentative Bedarfserhebung unter kleinen und mittelständischen Unternehmen (KMU)</a:t>
            </a:r>
            <a:r>
              <a:rPr lang="de-DE"/>
              <a:t> durchgeführt.</a:t>
            </a:r>
          </a:p>
          <a:p>
            <a:endParaRPr lang="de-DE"/>
          </a:p>
          <a:p>
            <a:r>
              <a:rPr lang="de-DE"/>
              <a:t>An der Befragung nahmen </a:t>
            </a:r>
            <a:r>
              <a:rPr lang="de-DE" b="1"/>
              <a:t>78 Personen</a:t>
            </a:r>
            <a:r>
              <a:rPr lang="de-DE"/>
              <a:t> teil</a:t>
            </a:r>
            <a:br>
              <a:rPr lang="de-DE"/>
            </a:br>
            <a:r>
              <a:rPr lang="de-DE"/>
              <a:t>(31 weiblich, 47 männlich) mit einem </a:t>
            </a:r>
            <a:r>
              <a:rPr lang="de-DE" b="1"/>
              <a:t>Durchschnittsalter von 46 Jahren</a:t>
            </a:r>
            <a:br>
              <a:rPr lang="de-DE"/>
            </a:br>
            <a:r>
              <a:rPr lang="de-DE"/>
              <a:t>(Spannweite: 26–67 Jahre). Die Teilnehmenden stammen aus </a:t>
            </a:r>
            <a:r>
              <a:rPr lang="de-DE" b="1"/>
              <a:t>unterschiedlichen Branchen des Mittelstands</a:t>
            </a:r>
            <a:r>
              <a:rPr lang="de-DE"/>
              <a:t>.</a:t>
            </a:r>
          </a:p>
          <a:p>
            <a:endParaRPr lang="de-DE"/>
          </a:p>
          <a:p>
            <a:r>
              <a:rPr lang="de-DE"/>
              <a:t>Ziel der Befragung war es,</a:t>
            </a:r>
          </a:p>
          <a:p>
            <a:pPr>
              <a:buFont typeface="Arial" panose="020B0604020202020204" pitchFamily="34" charset="0"/>
              <a:buChar char="•"/>
            </a:pPr>
            <a:r>
              <a:rPr lang="de-DE"/>
              <a:t>die </a:t>
            </a:r>
            <a:r>
              <a:rPr lang="de-DE" b="1"/>
              <a:t>Innovationsfähigkeit von KMU</a:t>
            </a:r>
            <a:r>
              <a:rPr lang="de-DE"/>
              <a:t> zu analysieren,</a:t>
            </a:r>
          </a:p>
          <a:p>
            <a:pPr>
              <a:buFont typeface="Arial" panose="020B0604020202020204" pitchFamily="34" charset="0"/>
              <a:buChar char="•"/>
            </a:pPr>
            <a:r>
              <a:rPr lang="de-DE" b="1"/>
              <a:t>bestehende Hemmnisse</a:t>
            </a:r>
            <a:r>
              <a:rPr lang="de-DE"/>
              <a:t> in der Zusammenarbeit mit Hochschulen zu identifizieren sowie</a:t>
            </a:r>
          </a:p>
          <a:p>
            <a:pPr>
              <a:buFont typeface="Arial" panose="020B0604020202020204" pitchFamily="34" charset="0"/>
              <a:buChar char="•"/>
            </a:pPr>
            <a:r>
              <a:rPr lang="de-DE" b="1"/>
              <a:t>Verbesserungspotenziale aus Unternehmenssicht</a:t>
            </a:r>
            <a:r>
              <a:rPr lang="de-DE"/>
              <a:t> herauszuarbeiten.</a:t>
            </a:r>
          </a:p>
          <a:p>
            <a:endParaRPr lang="de-DE"/>
          </a:p>
          <a:p>
            <a:r>
              <a:rPr lang="de-DE"/>
              <a:t>Die Ergebnisse liefern eine </a:t>
            </a:r>
            <a:r>
              <a:rPr lang="de-DE" b="1"/>
              <a:t>fundierte Datengrundlage</a:t>
            </a:r>
            <a:r>
              <a:rPr lang="de-DE"/>
              <a:t> und ermöglichen </a:t>
            </a:r>
            <a:r>
              <a:rPr lang="de-DE" b="1"/>
              <a:t>differenzierte Einblicke</a:t>
            </a:r>
            <a:r>
              <a:rPr lang="de-DE"/>
              <a:t> in die Perspektive der Unternehmen. </a:t>
            </a:r>
          </a:p>
          <a:p>
            <a:r>
              <a:rPr lang="de-DE"/>
              <a:t>Die Befragung erfolgte nach </a:t>
            </a:r>
            <a:r>
              <a:rPr lang="de-DE" b="1"/>
              <a:t>wissenschaftlichen Standards</a:t>
            </a:r>
            <a:r>
              <a:rPr lang="de-DE"/>
              <a:t> und bietet sowohl für </a:t>
            </a:r>
            <a:r>
              <a:rPr lang="de-DE" b="1"/>
              <a:t>Hochschulen als auch für Unternehmen</a:t>
            </a:r>
            <a:r>
              <a:rPr lang="de-DE"/>
              <a:t> konkrete Ansatzpunkte für weitere Maßnahmen.</a:t>
            </a:r>
          </a:p>
          <a:p>
            <a:endParaRPr lang="de-DE"/>
          </a:p>
          <a:p>
            <a:r>
              <a:rPr lang="de-DE" b="1"/>
              <a:t>Überleitung:</a:t>
            </a:r>
          </a:p>
          <a:p>
            <a:r>
              <a:rPr lang="de-DE"/>
              <a:t>Zunächst wird die </a:t>
            </a:r>
            <a:r>
              <a:rPr lang="de-DE" b="1"/>
              <a:t>grundsätzliche Bewertung des Themas Innovation durch die KMU</a:t>
            </a:r>
            <a:r>
              <a:rPr lang="de-DE"/>
              <a:t> betrachtet.</a:t>
            </a:r>
          </a:p>
          <a:p>
            <a:endParaRPr lang="de-DE"/>
          </a:p>
        </p:txBody>
      </p:sp>
      <p:sp>
        <p:nvSpPr>
          <p:cNvPr id="4" name="Foliennummernplatzhalter 3">
            <a:extLst>
              <a:ext uri="{FF2B5EF4-FFF2-40B4-BE49-F238E27FC236}">
                <a16:creationId xmlns:a16="http://schemas.microsoft.com/office/drawing/2014/main" id="{1E9312DC-C0DB-5233-A03F-3A628B5A9F27}"/>
              </a:ext>
            </a:extLst>
          </p:cNvPr>
          <p:cNvSpPr>
            <a:spLocks noGrp="1"/>
          </p:cNvSpPr>
          <p:nvPr>
            <p:ph type="sldNum" idx="12"/>
          </p:nvPr>
        </p:nvSpPr>
        <p:spPr/>
        <p:txBody>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rPr>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t>9</a:t>
            </a:fld>
            <a:endParaRPr kumimoji="0" lang="en-US" sz="1200"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2722712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Allgemeine </a:t>
            </a:r>
            <a:r>
              <a:rPr lang="de-DE" b="1" err="1"/>
              <a:t>Innovationsfäh</a:t>
            </a:r>
            <a:r>
              <a:rPr lang="de-DE" b="1"/>
              <a:t>igkeit </a:t>
            </a:r>
          </a:p>
          <a:p>
            <a:endParaRPr lang="de-DE" b="1"/>
          </a:p>
          <a:p>
            <a:r>
              <a:rPr lang="de-DE" b="1"/>
              <a:t>Offenheit für Innovation</a:t>
            </a:r>
          </a:p>
          <a:p>
            <a:r>
              <a:rPr lang="de-DE"/>
              <a:t>Innovation wird von den Unternehmen klar als relevant wahrgenommen</a:t>
            </a:r>
            <a:br>
              <a:rPr lang="de-DE"/>
            </a:br>
            <a:r>
              <a:rPr lang="de-DE"/>
              <a:t>→ </a:t>
            </a:r>
            <a:r>
              <a:rPr lang="de-DE" b="1"/>
              <a:t>über 80 %</a:t>
            </a:r>
            <a:r>
              <a:rPr lang="de-DE"/>
              <a:t> halten Innovation für „eher“ oder „sehr wichtig“</a:t>
            </a:r>
          </a:p>
          <a:p>
            <a:endParaRPr lang="de-DE"/>
          </a:p>
          <a:p>
            <a:r>
              <a:rPr lang="de-DE"/>
              <a:t>Die Grafik zeigt die </a:t>
            </a:r>
            <a:r>
              <a:rPr lang="de-DE" b="1"/>
              <a:t>Einschätzung der Offenheit der Beschäftigten</a:t>
            </a:r>
            <a:r>
              <a:rPr lang="de-DE"/>
              <a:t> gegenüber Innovation und Veränderung.</a:t>
            </a:r>
          </a:p>
          <a:p>
            <a:r>
              <a:rPr lang="de-DE"/>
              <a:t>Die Mehrheit der Unternehmen sieht </a:t>
            </a:r>
            <a:r>
              <a:rPr lang="de-DE" b="1"/>
              <a:t>eine grundsätzlich hohe Offenheit</a:t>
            </a:r>
            <a:r>
              <a:rPr lang="de-DE"/>
              <a:t>, häufig im Bereich von </a:t>
            </a:r>
            <a:r>
              <a:rPr lang="de-DE" b="1"/>
              <a:t>50–80 % der Mitarbeitenden.</a:t>
            </a:r>
            <a:endParaRPr lang="de-DE"/>
          </a:p>
          <a:p>
            <a:r>
              <a:rPr lang="de-DE"/>
              <a:t>Gleichzeitig gibt es </a:t>
            </a:r>
            <a:r>
              <a:rPr lang="de-DE" b="1"/>
              <a:t>eine deutliche Streuung</a:t>
            </a:r>
            <a:r>
              <a:rPr lang="de-DE"/>
              <a:t> zwischen den Unternehmen</a:t>
            </a:r>
            <a:br>
              <a:rPr lang="de-DE"/>
            </a:br>
            <a:r>
              <a:rPr lang="de-DE"/>
              <a:t>→ Offenheit ist vorhanden, aber unterschiedlich stark ausgeprägt</a:t>
            </a:r>
          </a:p>
          <a:p>
            <a:endParaRPr lang="de-DE"/>
          </a:p>
          <a:p>
            <a:r>
              <a:rPr lang="de-DE" b="1"/>
              <a:t>Kernaussage:</a:t>
            </a:r>
            <a:br>
              <a:rPr lang="de-DE"/>
            </a:br>
            <a:r>
              <a:rPr lang="de-DE"/>
              <a:t>Die grundsätzliche Bereitschaft für Innovation ist da –</a:t>
            </a:r>
            <a:br>
              <a:rPr lang="de-DE"/>
            </a:br>
            <a:r>
              <a:rPr lang="de-DE"/>
              <a:t>die Herausforderung liegt in der </a:t>
            </a:r>
            <a:r>
              <a:rPr lang="de-DE" b="1"/>
              <a:t>konkreten Umsetzung und Nutzung</a:t>
            </a:r>
            <a:r>
              <a:rPr lang="de-DE"/>
              <a:t>, z. B. durch externen Wissenstransfer.</a:t>
            </a:r>
          </a:p>
          <a:p>
            <a:endParaRPr lang="de-DE"/>
          </a:p>
          <a:p>
            <a:r>
              <a:rPr lang="de-DE" b="1"/>
              <a:t>Überleitung:</a:t>
            </a:r>
          </a:p>
          <a:p>
            <a:r>
              <a:rPr lang="de-DE" b="0" i="0"/>
              <a:t>Es stellt sich die Frage wie sich diese vorhandene Offenheit gezielt nutzen und in konkrete Innovationsaktivitäten überführen lässt?</a:t>
            </a:r>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11063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raKo_Titelfolie">
    <p:spTree>
      <p:nvGrpSpPr>
        <p:cNvPr id="1" name=""/>
        <p:cNvGrpSpPr/>
        <p:nvPr/>
      </p:nvGrpSpPr>
      <p:grpSpPr>
        <a:xfrm>
          <a:off x="0" y="0"/>
          <a:ext cx="0" cy="0"/>
          <a:chOff x="0" y="0"/>
          <a:chExt cx="0" cy="0"/>
        </a:xfrm>
      </p:grpSpPr>
      <p:pic>
        <p:nvPicPr>
          <p:cNvPr id="25" name="Grafik 24" descr="Ein Bild, das Text, Screenshot, Design enthält.&#10;&#10;KI-generierte Inhalte können fehlerhaft sein.">
            <a:extLst>
              <a:ext uri="{FF2B5EF4-FFF2-40B4-BE49-F238E27FC236}">
                <a16:creationId xmlns:a16="http://schemas.microsoft.com/office/drawing/2014/main" id="{7B63B3F9-2110-C842-4D35-B453CCB7BF01}"/>
              </a:ext>
            </a:extLst>
          </p:cNvPr>
          <p:cNvPicPr>
            <a:picLocks noChangeAspect="1"/>
          </p:cNvPicPr>
          <p:nvPr userDrawn="1"/>
        </p:nvPicPr>
        <p:blipFill>
          <a:blip r:embed="rId2"/>
          <a:stretch>
            <a:fillRect/>
          </a:stretch>
        </p:blipFill>
        <p:spPr>
          <a:xfrm>
            <a:off x="0" y="1874"/>
            <a:ext cx="12192000" cy="6854252"/>
          </a:xfrm>
          <a:prstGeom prst="rect">
            <a:avLst/>
          </a:prstGeom>
        </p:spPr>
      </p:pic>
      <p:sp>
        <p:nvSpPr>
          <p:cNvPr id="3" name="Rechteck: abgerundete Ecken 2">
            <a:extLst>
              <a:ext uri="{FF2B5EF4-FFF2-40B4-BE49-F238E27FC236}">
                <a16:creationId xmlns:a16="http://schemas.microsoft.com/office/drawing/2014/main" id="{8FF0F75A-F919-7EE8-7D90-FBAC020A7C13}"/>
              </a:ext>
            </a:extLst>
          </p:cNvPr>
          <p:cNvSpPr/>
          <p:nvPr userDrawn="1"/>
        </p:nvSpPr>
        <p:spPr>
          <a:xfrm>
            <a:off x="-239558" y="-228695"/>
            <a:ext cx="11709984" cy="6372223"/>
          </a:xfrm>
          <a:prstGeom prst="roundRect">
            <a:avLst>
              <a:gd name="adj" fmla="val 3223"/>
            </a:avLst>
          </a:prstGeom>
          <a:blipFill>
            <a:blip r:embed="rId3"/>
            <a:stretch>
              <a:fillRect l="-70041" t="-9129" r="-2" b="3"/>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C0A508C2-B47D-B849-F2EC-1B9B51FAD9CC}"/>
              </a:ext>
            </a:extLst>
          </p:cNvPr>
          <p:cNvSpPr>
            <a:spLocks noGrp="1"/>
          </p:cNvSpPr>
          <p:nvPr>
            <p:ph type="sldNum" sz="quarter" idx="12"/>
          </p:nvPr>
        </p:nvSpPr>
        <p:spPr/>
        <p:txBody>
          <a:bodyPr/>
          <a:lstStyle/>
          <a:p>
            <a:fld id="{F145060A-2239-4736-BEED-7C05F6B3C6E1}" type="slidenum">
              <a:rPr lang="de-DE" smtClean="0"/>
              <a:t>‹#›</a:t>
            </a:fld>
            <a:endParaRPr lang="de-DE"/>
          </a:p>
        </p:txBody>
      </p:sp>
      <p:sp>
        <p:nvSpPr>
          <p:cNvPr id="7" name="Untertitel 6">
            <a:extLst>
              <a:ext uri="{FF2B5EF4-FFF2-40B4-BE49-F238E27FC236}">
                <a16:creationId xmlns:a16="http://schemas.microsoft.com/office/drawing/2014/main" id="{C34F8143-6E62-C4F3-786B-B690A08F37EE}"/>
              </a:ext>
            </a:extLst>
          </p:cNvPr>
          <p:cNvSpPr>
            <a:spLocks noGrp="1"/>
          </p:cNvSpPr>
          <p:nvPr>
            <p:ph type="subTitle" idx="1" hasCustomPrompt="1"/>
          </p:nvPr>
        </p:nvSpPr>
        <p:spPr>
          <a:xfrm>
            <a:off x="839972" y="4717426"/>
            <a:ext cx="9828028" cy="372615"/>
          </a:xfrm>
        </p:spPr>
        <p:txBody>
          <a:bodyPr>
            <a:normAutofit fontScale="92500"/>
          </a:bodyPr>
          <a:lstStyle>
            <a:lvl1pPr>
              <a:buNone/>
              <a:defRPr sz="1600"/>
            </a:lvl1pPr>
          </a:lstStyle>
          <a:p>
            <a:pPr>
              <a:lnSpc>
                <a:spcPct val="100000"/>
              </a:lnSpc>
              <a:spcBef>
                <a:spcPts val="600"/>
              </a:spcBef>
            </a:pPr>
            <a:r>
              <a:rPr lang="de-DE"/>
              <a:t>Untertitel</a:t>
            </a:r>
            <a:endParaRPr lang="en-US"/>
          </a:p>
        </p:txBody>
      </p:sp>
      <p:sp>
        <p:nvSpPr>
          <p:cNvPr id="15" name="Titel 5">
            <a:extLst>
              <a:ext uri="{FF2B5EF4-FFF2-40B4-BE49-F238E27FC236}">
                <a16:creationId xmlns:a16="http://schemas.microsoft.com/office/drawing/2014/main" id="{0863D055-F2F7-D260-C41C-C570251D6B9F}"/>
              </a:ext>
            </a:extLst>
          </p:cNvPr>
          <p:cNvSpPr>
            <a:spLocks noGrp="1"/>
          </p:cNvSpPr>
          <p:nvPr>
            <p:ph type="ctrTitle" hasCustomPrompt="1"/>
          </p:nvPr>
        </p:nvSpPr>
        <p:spPr>
          <a:xfrm>
            <a:off x="838200" y="2222500"/>
            <a:ext cx="9829800" cy="2545805"/>
          </a:xfrm>
        </p:spPr>
        <p:txBody>
          <a:bodyPr>
            <a:normAutofit/>
          </a:bodyPr>
          <a:lstStyle>
            <a:lvl1pPr>
              <a:defRPr sz="4000"/>
            </a:lvl1pPr>
          </a:lstStyle>
          <a:p>
            <a:pPr>
              <a:lnSpc>
                <a:spcPct val="100000"/>
              </a:lnSpc>
            </a:pPr>
            <a:r>
              <a:rPr lang="de-DE"/>
              <a:t>Titel</a:t>
            </a:r>
          </a:p>
        </p:txBody>
      </p:sp>
      <p:sp>
        <p:nvSpPr>
          <p:cNvPr id="5" name="Textplatzhalter 4">
            <a:extLst>
              <a:ext uri="{FF2B5EF4-FFF2-40B4-BE49-F238E27FC236}">
                <a16:creationId xmlns:a16="http://schemas.microsoft.com/office/drawing/2014/main" id="{205B9830-5968-8150-4B4D-B7DD06714DDE}"/>
              </a:ext>
            </a:extLst>
          </p:cNvPr>
          <p:cNvSpPr>
            <a:spLocks noGrp="1"/>
          </p:cNvSpPr>
          <p:nvPr>
            <p:ph type="body" sz="quarter" idx="13" hasCustomPrompt="1"/>
          </p:nvPr>
        </p:nvSpPr>
        <p:spPr>
          <a:xfrm>
            <a:off x="838200" y="5634892"/>
            <a:ext cx="9829800" cy="288955"/>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sz="1600">
                <a:solidFill>
                  <a:schemeClr val="bg1"/>
                </a:solidFill>
                <a:latin typeface="+mn-lt"/>
              </a:rPr>
              <a:t>Datum | Name | Organisation</a:t>
            </a:r>
            <a:endParaRPr lang="en-US" sz="1600">
              <a:solidFill>
                <a:schemeClr val="bg1"/>
              </a:solidFill>
              <a:latin typeface="+mn-lt"/>
            </a:endParaRPr>
          </a:p>
        </p:txBody>
      </p:sp>
    </p:spTree>
    <p:extLst>
      <p:ext uri="{BB962C8B-B14F-4D97-AF65-F5344CB8AC3E}">
        <p14:creationId xmlns:p14="http://schemas.microsoft.com/office/powerpoint/2010/main" val="650628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aKo_Abschlussfolie, Kontakt">
    <p:spTree>
      <p:nvGrpSpPr>
        <p:cNvPr id="1" name=""/>
        <p:cNvGrpSpPr/>
        <p:nvPr/>
      </p:nvGrpSpPr>
      <p:grpSpPr>
        <a:xfrm>
          <a:off x="0" y="0"/>
          <a:ext cx="0" cy="0"/>
          <a:chOff x="0" y="0"/>
          <a:chExt cx="0" cy="0"/>
        </a:xfrm>
      </p:grpSpPr>
      <p:pic>
        <p:nvPicPr>
          <p:cNvPr id="10" name="Grafik 9" descr="Ein Bild, das Text, Screenshot, Design enthält.&#10;&#10;KI-generierte Inhalte können fehlerhaft sein.">
            <a:extLst>
              <a:ext uri="{FF2B5EF4-FFF2-40B4-BE49-F238E27FC236}">
                <a16:creationId xmlns:a16="http://schemas.microsoft.com/office/drawing/2014/main" id="{020CA178-409D-3019-3BBD-573C397BF6BD}"/>
              </a:ext>
            </a:extLst>
          </p:cNvPr>
          <p:cNvPicPr>
            <a:picLocks noChangeAspect="1"/>
          </p:cNvPicPr>
          <p:nvPr userDrawn="1"/>
        </p:nvPicPr>
        <p:blipFill>
          <a:blip r:embed="rId2"/>
          <a:stretch>
            <a:fillRect/>
          </a:stretch>
        </p:blipFill>
        <p:spPr>
          <a:xfrm>
            <a:off x="0" y="1874"/>
            <a:ext cx="12192000" cy="6854252"/>
          </a:xfrm>
          <a:prstGeom prst="rect">
            <a:avLst/>
          </a:prstGeom>
        </p:spPr>
      </p:pic>
      <p:pic>
        <p:nvPicPr>
          <p:cNvPr id="19" name="Grafik 18" descr="Ein Bild, das Flieder, Blau, Farbigkeit, pink enthält.&#10;&#10;KI-generierte Inhalte können fehlerhaft sein.">
            <a:extLst>
              <a:ext uri="{FF2B5EF4-FFF2-40B4-BE49-F238E27FC236}">
                <a16:creationId xmlns:a16="http://schemas.microsoft.com/office/drawing/2014/main" id="{19000EA0-ED43-B2A7-646C-DFE52A823C25}"/>
              </a:ext>
            </a:extLst>
          </p:cNvPr>
          <p:cNvPicPr>
            <a:picLocks noChangeAspect="1"/>
          </p:cNvPicPr>
          <p:nvPr userDrawn="1"/>
        </p:nvPicPr>
        <p:blipFill>
          <a:blip r:embed="rId3"/>
          <a:stretch>
            <a:fillRect/>
          </a:stretch>
        </p:blipFill>
        <p:spPr>
          <a:xfrm>
            <a:off x="0" y="-1"/>
            <a:ext cx="12192000" cy="6146007"/>
          </a:xfrm>
          <a:prstGeom prst="rect">
            <a:avLst/>
          </a:prstGeom>
        </p:spPr>
      </p:pic>
      <p:pic>
        <p:nvPicPr>
          <p:cNvPr id="21" name="Grafik 20" descr="Ein Bild, das Kunst, Screenshot, Design enthält.&#10;&#10;KI-generierte Inhalte können fehlerhaft sein.">
            <a:extLst>
              <a:ext uri="{FF2B5EF4-FFF2-40B4-BE49-F238E27FC236}">
                <a16:creationId xmlns:a16="http://schemas.microsoft.com/office/drawing/2014/main" id="{0FEA8C2F-B8F8-D0D2-7414-FBC9DF183920}"/>
              </a:ext>
            </a:extLst>
          </p:cNvPr>
          <p:cNvPicPr>
            <a:picLocks noChangeAspect="1"/>
          </p:cNvPicPr>
          <p:nvPr userDrawn="1"/>
        </p:nvPicPr>
        <p:blipFill>
          <a:blip r:embed="rId4">
            <a:alphaModFix/>
          </a:blip>
          <a:srcRect l="54033" t="-72" r="-1"/>
          <a:stretch>
            <a:fillRect/>
          </a:stretch>
        </p:blipFill>
        <p:spPr>
          <a:xfrm rot="21419811">
            <a:off x="-105463" y="-262061"/>
            <a:ext cx="9796701" cy="9975276"/>
          </a:xfrm>
          <a:prstGeom prst="rect">
            <a:avLst/>
          </a:prstGeom>
        </p:spPr>
      </p:pic>
      <p:sp>
        <p:nvSpPr>
          <p:cNvPr id="2" name="Titel 1">
            <a:extLst>
              <a:ext uri="{FF2B5EF4-FFF2-40B4-BE49-F238E27FC236}">
                <a16:creationId xmlns:a16="http://schemas.microsoft.com/office/drawing/2014/main" id="{ADF2192C-2ED5-8D8A-5249-3D4DA64AB1C0}"/>
              </a:ext>
            </a:extLst>
          </p:cNvPr>
          <p:cNvSpPr>
            <a:spLocks noGrp="1"/>
          </p:cNvSpPr>
          <p:nvPr>
            <p:ph type="ctrTitle" hasCustomPrompt="1"/>
          </p:nvPr>
        </p:nvSpPr>
        <p:spPr>
          <a:xfrm>
            <a:off x="838199" y="1122363"/>
            <a:ext cx="5156199" cy="2387600"/>
          </a:xfrm>
        </p:spPr>
        <p:txBody>
          <a:bodyPr anchor="t">
            <a:normAutofit/>
          </a:bodyPr>
          <a:lstStyle>
            <a:lvl1pPr algn="l">
              <a:defRPr sz="4000">
                <a:solidFill>
                  <a:schemeClr val="bg1"/>
                </a:solidFill>
              </a:defRPr>
            </a:lvl1pPr>
          </a:lstStyle>
          <a:p>
            <a:r>
              <a:rPr lang="de-DE"/>
              <a:t>Vielen Dank für Ihr Interesse!</a:t>
            </a:r>
          </a:p>
        </p:txBody>
      </p:sp>
      <p:sp>
        <p:nvSpPr>
          <p:cNvPr id="6" name="Foliennummernplatzhalter 5">
            <a:extLst>
              <a:ext uri="{FF2B5EF4-FFF2-40B4-BE49-F238E27FC236}">
                <a16:creationId xmlns:a16="http://schemas.microsoft.com/office/drawing/2014/main" id="{C0A508C2-B47D-B849-F2EC-1B9B51FAD9CC}"/>
              </a:ext>
            </a:extLst>
          </p:cNvPr>
          <p:cNvSpPr>
            <a:spLocks noGrp="1"/>
          </p:cNvSpPr>
          <p:nvPr>
            <p:ph type="sldNum" sz="quarter" idx="12"/>
          </p:nvPr>
        </p:nvSpPr>
        <p:spPr/>
        <p:txBody>
          <a:bodyPr/>
          <a:lstStyle>
            <a:lvl1pPr>
              <a:defRPr sz="1000">
                <a:solidFill>
                  <a:schemeClr val="tx2"/>
                </a:solidFill>
              </a:defRPr>
            </a:lvl1pPr>
          </a:lstStyle>
          <a:p>
            <a:fld id="{F145060A-2239-4736-BEED-7C05F6B3C6E1}" type="slidenum">
              <a:rPr lang="de-DE" smtClean="0"/>
              <a:pPr/>
              <a:t>‹#›</a:t>
            </a:fld>
            <a:endParaRPr lang="de-DE"/>
          </a:p>
        </p:txBody>
      </p:sp>
      <p:sp>
        <p:nvSpPr>
          <p:cNvPr id="16" name="Textplatzhalter 15">
            <a:extLst>
              <a:ext uri="{FF2B5EF4-FFF2-40B4-BE49-F238E27FC236}">
                <a16:creationId xmlns:a16="http://schemas.microsoft.com/office/drawing/2014/main" id="{885E9C10-DAFC-5F1D-CE1C-BECC8D034BF0}"/>
              </a:ext>
            </a:extLst>
          </p:cNvPr>
          <p:cNvSpPr>
            <a:spLocks noGrp="1"/>
          </p:cNvSpPr>
          <p:nvPr>
            <p:ph type="body" sz="quarter" idx="13" hasCustomPrompt="1"/>
          </p:nvPr>
        </p:nvSpPr>
        <p:spPr>
          <a:xfrm>
            <a:off x="6197599" y="4202113"/>
            <a:ext cx="5156200" cy="336764"/>
          </a:xfrm>
        </p:spPr>
        <p:txBody>
          <a:bodyPr/>
          <a:lstStyle>
            <a:lvl1pPr marL="0" indent="0">
              <a:buNone/>
              <a:defRPr>
                <a:latin typeface="+mj-lt"/>
              </a:defRPr>
            </a:lvl1pPr>
            <a:lvl2pPr marL="457200" indent="0">
              <a:buNone/>
              <a:defRPr/>
            </a:lvl2pPr>
          </a:lstStyle>
          <a:p>
            <a:pPr lvl="0"/>
            <a:r>
              <a:rPr lang="de-DE"/>
              <a:t>Name, Titel</a:t>
            </a:r>
          </a:p>
        </p:txBody>
      </p:sp>
      <p:sp>
        <p:nvSpPr>
          <p:cNvPr id="17" name="Textplatzhalter 15">
            <a:extLst>
              <a:ext uri="{FF2B5EF4-FFF2-40B4-BE49-F238E27FC236}">
                <a16:creationId xmlns:a16="http://schemas.microsoft.com/office/drawing/2014/main" id="{4C835603-5100-6DE3-A745-B7EEEEF6F993}"/>
              </a:ext>
            </a:extLst>
          </p:cNvPr>
          <p:cNvSpPr>
            <a:spLocks noGrp="1"/>
          </p:cNvSpPr>
          <p:nvPr>
            <p:ph type="body" sz="quarter" idx="14" hasCustomPrompt="1"/>
          </p:nvPr>
        </p:nvSpPr>
        <p:spPr>
          <a:xfrm>
            <a:off x="838201" y="4202113"/>
            <a:ext cx="5156200" cy="336764"/>
          </a:xfrm>
        </p:spPr>
        <p:txBody>
          <a:bodyPr/>
          <a:lstStyle>
            <a:lvl1pPr marL="0" indent="0">
              <a:buNone/>
              <a:defRPr>
                <a:latin typeface="+mj-lt"/>
              </a:defRPr>
            </a:lvl1pPr>
            <a:lvl2pPr marL="457200" indent="0">
              <a:buNone/>
              <a:defRPr/>
            </a:lvl2pPr>
          </a:lstStyle>
          <a:p>
            <a:pPr lvl="0"/>
            <a:r>
              <a:rPr lang="de-DE"/>
              <a:t>Name, Titel</a:t>
            </a:r>
          </a:p>
        </p:txBody>
      </p:sp>
      <p:cxnSp>
        <p:nvCxnSpPr>
          <p:cNvPr id="3" name="Gerader Verbinder 2">
            <a:extLst>
              <a:ext uri="{FF2B5EF4-FFF2-40B4-BE49-F238E27FC236}">
                <a16:creationId xmlns:a16="http://schemas.microsoft.com/office/drawing/2014/main" id="{17AFE6A7-60EE-5F1F-5EF5-A96EB20F111C}"/>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4" name="Textplatzhalter 15">
            <a:extLst>
              <a:ext uri="{FF2B5EF4-FFF2-40B4-BE49-F238E27FC236}">
                <a16:creationId xmlns:a16="http://schemas.microsoft.com/office/drawing/2014/main" id="{7256F00B-7CBF-8862-4DB0-CC6525F4B0D9}"/>
              </a:ext>
            </a:extLst>
          </p:cNvPr>
          <p:cNvSpPr>
            <a:spLocks noGrp="1"/>
          </p:cNvSpPr>
          <p:nvPr>
            <p:ph type="body" sz="quarter" idx="15" hasCustomPrompt="1"/>
          </p:nvPr>
        </p:nvSpPr>
        <p:spPr>
          <a:xfrm>
            <a:off x="838201" y="4545012"/>
            <a:ext cx="5156200" cy="1207063"/>
          </a:xfrm>
        </p:spPr>
        <p:txBody>
          <a:bodyPr/>
          <a:lstStyle>
            <a:lvl1pPr marL="0" indent="0">
              <a:lnSpc>
                <a:spcPct val="100000"/>
              </a:lnSpc>
              <a:buNone/>
              <a:defRPr>
                <a:latin typeface="+mn-lt"/>
              </a:defRPr>
            </a:lvl1pPr>
            <a:lvl2pPr marL="457200" indent="0">
              <a:buNone/>
              <a:defRPr/>
            </a:lvl2pPr>
          </a:lstStyle>
          <a:p>
            <a:pPr lvl="0"/>
            <a:r>
              <a:rPr lang="de-DE"/>
              <a:t>Organisation</a:t>
            </a:r>
            <a:br>
              <a:rPr lang="de-DE"/>
            </a:br>
            <a:r>
              <a:rPr lang="de-DE"/>
              <a:t>E-Mail-Adresse</a:t>
            </a:r>
          </a:p>
        </p:txBody>
      </p:sp>
      <p:sp>
        <p:nvSpPr>
          <p:cNvPr id="8" name="Textplatzhalter 15">
            <a:extLst>
              <a:ext uri="{FF2B5EF4-FFF2-40B4-BE49-F238E27FC236}">
                <a16:creationId xmlns:a16="http://schemas.microsoft.com/office/drawing/2014/main" id="{4B891758-07B5-6F50-8594-92880776C600}"/>
              </a:ext>
            </a:extLst>
          </p:cNvPr>
          <p:cNvSpPr>
            <a:spLocks noGrp="1"/>
          </p:cNvSpPr>
          <p:nvPr>
            <p:ph type="body" sz="quarter" idx="16" hasCustomPrompt="1"/>
          </p:nvPr>
        </p:nvSpPr>
        <p:spPr>
          <a:xfrm>
            <a:off x="6197599" y="4545013"/>
            <a:ext cx="5156200" cy="1207059"/>
          </a:xfr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latin typeface="+mn-lt"/>
              </a:defRPr>
            </a:lvl1pPr>
            <a:lvl2pPr marL="457200" indent="0">
              <a:buNone/>
              <a:defRPr/>
            </a:lvl2pPr>
          </a:lstStyle>
          <a:p>
            <a:pPr lvl="0"/>
            <a:r>
              <a:rPr lang="de-DE"/>
              <a:t>Organisation</a:t>
            </a:r>
            <a:br>
              <a:rPr lang="de-DE"/>
            </a:br>
            <a:r>
              <a:rPr lang="de-DE"/>
              <a:t>E-Mail-Adresse</a:t>
            </a:r>
          </a:p>
        </p:txBody>
      </p:sp>
    </p:spTree>
    <p:extLst>
      <p:ext uri="{BB962C8B-B14F-4D97-AF65-F5344CB8AC3E}">
        <p14:creationId xmlns:p14="http://schemas.microsoft.com/office/powerpoint/2010/main" val="999839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raKo_Titelfolie">
    <p:spTree>
      <p:nvGrpSpPr>
        <p:cNvPr id="1" name=""/>
        <p:cNvGrpSpPr/>
        <p:nvPr/>
      </p:nvGrpSpPr>
      <p:grpSpPr>
        <a:xfrm>
          <a:off x="0" y="0"/>
          <a:ext cx="0" cy="0"/>
          <a:chOff x="0" y="0"/>
          <a:chExt cx="0" cy="0"/>
        </a:xfrm>
      </p:grpSpPr>
      <p:pic>
        <p:nvPicPr>
          <p:cNvPr id="3" name="Grafik 2" descr="Ein Bild, das Text, Screenshot, Design enthält.&#10;&#10;KI-generierte Inhalte können fehlerhaft sein.">
            <a:extLst>
              <a:ext uri="{FF2B5EF4-FFF2-40B4-BE49-F238E27FC236}">
                <a16:creationId xmlns:a16="http://schemas.microsoft.com/office/drawing/2014/main" id="{AE5F055E-0E07-2124-8FB5-881EBDD870E6}"/>
              </a:ext>
            </a:extLst>
          </p:cNvPr>
          <p:cNvPicPr>
            <a:picLocks noChangeAspect="1"/>
          </p:cNvPicPr>
          <p:nvPr userDrawn="1"/>
        </p:nvPicPr>
        <p:blipFill>
          <a:blip r:embed="rId2"/>
          <a:stretch>
            <a:fillRect/>
          </a:stretch>
        </p:blipFill>
        <p:spPr>
          <a:xfrm>
            <a:off x="0" y="1874"/>
            <a:ext cx="12192000" cy="6854252"/>
          </a:xfrm>
          <a:prstGeom prst="rect">
            <a:avLst/>
          </a:prstGeom>
        </p:spPr>
      </p:pic>
      <p:sp>
        <p:nvSpPr>
          <p:cNvPr id="14" name="Rechteck: abgerundete Ecken 13">
            <a:extLst>
              <a:ext uri="{FF2B5EF4-FFF2-40B4-BE49-F238E27FC236}">
                <a16:creationId xmlns:a16="http://schemas.microsoft.com/office/drawing/2014/main" id="{5D7D6262-2A6B-A27C-CA27-940F7C6D04CB}"/>
              </a:ext>
            </a:extLst>
          </p:cNvPr>
          <p:cNvSpPr/>
          <p:nvPr userDrawn="1"/>
        </p:nvSpPr>
        <p:spPr>
          <a:xfrm>
            <a:off x="-239558" y="-228695"/>
            <a:ext cx="11709984" cy="6372223"/>
          </a:xfrm>
          <a:prstGeom prst="roundRect">
            <a:avLst>
              <a:gd name="adj" fmla="val 3223"/>
            </a:avLst>
          </a:prstGeom>
          <a:blipFill>
            <a:blip r:embed="rId3"/>
            <a:stretch>
              <a:fillRect l="-70041" t="-9129" r="-2" b="3"/>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C0A508C2-B47D-B849-F2EC-1B9B51FAD9CC}"/>
              </a:ext>
            </a:extLst>
          </p:cNvPr>
          <p:cNvSpPr>
            <a:spLocks noGrp="1"/>
          </p:cNvSpPr>
          <p:nvPr>
            <p:ph type="sldNum" sz="quarter" idx="12"/>
          </p:nvPr>
        </p:nvSpPr>
        <p:spPr/>
        <p:txBody>
          <a:bodyPr/>
          <a:lstStyle/>
          <a:p>
            <a:fld id="{F145060A-2239-4736-BEED-7C05F6B3C6E1}" type="slidenum">
              <a:rPr lang="de-DE" smtClean="0"/>
              <a:t>‹#›</a:t>
            </a:fld>
            <a:endParaRPr lang="de-DE"/>
          </a:p>
        </p:txBody>
      </p:sp>
      <p:sp>
        <p:nvSpPr>
          <p:cNvPr id="7" name="Untertitel 6">
            <a:extLst>
              <a:ext uri="{FF2B5EF4-FFF2-40B4-BE49-F238E27FC236}">
                <a16:creationId xmlns:a16="http://schemas.microsoft.com/office/drawing/2014/main" id="{C34F8143-6E62-C4F3-786B-B690A08F37EE}"/>
              </a:ext>
            </a:extLst>
          </p:cNvPr>
          <p:cNvSpPr>
            <a:spLocks noGrp="1"/>
          </p:cNvSpPr>
          <p:nvPr>
            <p:ph type="subTitle" idx="1" hasCustomPrompt="1"/>
          </p:nvPr>
        </p:nvSpPr>
        <p:spPr>
          <a:xfrm>
            <a:off x="839972" y="4717426"/>
            <a:ext cx="9828028" cy="372615"/>
          </a:xfrm>
        </p:spPr>
        <p:txBody>
          <a:bodyPr>
            <a:normAutofit fontScale="92500"/>
          </a:bodyPr>
          <a:lstStyle>
            <a:lvl1pPr>
              <a:buNone/>
              <a:defRPr sz="1600"/>
            </a:lvl1pPr>
          </a:lstStyle>
          <a:p>
            <a:pPr>
              <a:lnSpc>
                <a:spcPct val="100000"/>
              </a:lnSpc>
              <a:spcBef>
                <a:spcPts val="600"/>
              </a:spcBef>
            </a:pPr>
            <a:r>
              <a:rPr lang="de-DE"/>
              <a:t>Untertitel</a:t>
            </a:r>
            <a:endParaRPr lang="en-US"/>
          </a:p>
        </p:txBody>
      </p:sp>
      <p:sp>
        <p:nvSpPr>
          <p:cNvPr id="15" name="Titel 5">
            <a:extLst>
              <a:ext uri="{FF2B5EF4-FFF2-40B4-BE49-F238E27FC236}">
                <a16:creationId xmlns:a16="http://schemas.microsoft.com/office/drawing/2014/main" id="{0863D055-F2F7-D260-C41C-C570251D6B9F}"/>
              </a:ext>
            </a:extLst>
          </p:cNvPr>
          <p:cNvSpPr>
            <a:spLocks noGrp="1"/>
          </p:cNvSpPr>
          <p:nvPr>
            <p:ph type="ctrTitle" hasCustomPrompt="1"/>
          </p:nvPr>
        </p:nvSpPr>
        <p:spPr>
          <a:xfrm>
            <a:off x="838200" y="2222500"/>
            <a:ext cx="9829800" cy="2545805"/>
          </a:xfrm>
        </p:spPr>
        <p:txBody>
          <a:bodyPr>
            <a:normAutofit/>
          </a:bodyPr>
          <a:lstStyle>
            <a:lvl1pPr>
              <a:defRPr sz="4000"/>
            </a:lvl1pPr>
          </a:lstStyle>
          <a:p>
            <a:pPr>
              <a:lnSpc>
                <a:spcPct val="100000"/>
              </a:lnSpc>
            </a:pPr>
            <a:r>
              <a:rPr lang="de-DE"/>
              <a:t>Titel</a:t>
            </a:r>
          </a:p>
        </p:txBody>
      </p:sp>
      <p:sp>
        <p:nvSpPr>
          <p:cNvPr id="5" name="Textplatzhalter 4">
            <a:extLst>
              <a:ext uri="{FF2B5EF4-FFF2-40B4-BE49-F238E27FC236}">
                <a16:creationId xmlns:a16="http://schemas.microsoft.com/office/drawing/2014/main" id="{205B9830-5968-8150-4B4D-B7DD06714DDE}"/>
              </a:ext>
            </a:extLst>
          </p:cNvPr>
          <p:cNvSpPr>
            <a:spLocks noGrp="1"/>
          </p:cNvSpPr>
          <p:nvPr>
            <p:ph type="body" sz="quarter" idx="13" hasCustomPrompt="1"/>
          </p:nvPr>
        </p:nvSpPr>
        <p:spPr>
          <a:xfrm>
            <a:off x="838200" y="5634892"/>
            <a:ext cx="9829800" cy="288955"/>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sz="1600">
                <a:solidFill>
                  <a:schemeClr val="bg1"/>
                </a:solidFill>
                <a:latin typeface="+mn-lt"/>
              </a:rPr>
              <a:t>Datum | Name | Organisation</a:t>
            </a:r>
            <a:endParaRPr lang="en-US" sz="1600">
              <a:solidFill>
                <a:schemeClr val="bg1"/>
              </a:solidFill>
              <a:latin typeface="+mn-lt"/>
            </a:endParaRPr>
          </a:p>
        </p:txBody>
      </p:sp>
    </p:spTree>
    <p:extLst>
      <p:ext uri="{BB962C8B-B14F-4D97-AF65-F5344CB8AC3E}">
        <p14:creationId xmlns:p14="http://schemas.microsoft.com/office/powerpoint/2010/main" val="1660646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raKo_Agenda">
    <p:spTree>
      <p:nvGrpSpPr>
        <p:cNvPr id="1" name=""/>
        <p:cNvGrpSpPr/>
        <p:nvPr/>
      </p:nvGrpSpPr>
      <p:grpSpPr>
        <a:xfrm>
          <a:off x="0" y="0"/>
          <a:ext cx="0" cy="0"/>
          <a:chOff x="0" y="0"/>
          <a:chExt cx="0" cy="0"/>
        </a:xfrm>
      </p:grpSpPr>
      <p:sp>
        <p:nvSpPr>
          <p:cNvPr id="7" name="Rechteck: abgerundete Ecken 6">
            <a:extLst>
              <a:ext uri="{FF2B5EF4-FFF2-40B4-BE49-F238E27FC236}">
                <a16:creationId xmlns:a16="http://schemas.microsoft.com/office/drawing/2014/main" id="{5D5D7E9B-A00A-6100-FE81-A457BD92E161}"/>
              </a:ext>
            </a:extLst>
          </p:cNvPr>
          <p:cNvSpPr/>
          <p:nvPr userDrawn="1"/>
        </p:nvSpPr>
        <p:spPr>
          <a:xfrm>
            <a:off x="-1580377" y="-683487"/>
            <a:ext cx="13042710" cy="6827111"/>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25353C36-11EB-7DB0-7DA5-CBC1626DA3D7}"/>
              </a:ext>
            </a:extLst>
          </p:cNvPr>
          <p:cNvSpPr>
            <a:spLocks noGrp="1"/>
          </p:cNvSpPr>
          <p:nvPr>
            <p:ph type="title" hasCustomPrompt="1"/>
          </p:nvPr>
        </p:nvSpPr>
        <p:spPr/>
        <p:txBody>
          <a:bodyPr/>
          <a:lstStyle>
            <a:lvl1pPr>
              <a:defRPr/>
            </a:lvl1pPr>
          </a:lstStyle>
          <a:p>
            <a:r>
              <a:rPr lang="de-DE"/>
              <a:t>Agenda</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A7F8C54-F320-4193-BB7D-FB7D1E6CA566}" type="datetime1">
              <a:rPr lang="de-DE" smtClean="0"/>
              <a:t>14.04.2026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a:t>
            </a:fld>
            <a:endParaRPr lang="de-DE"/>
          </a:p>
        </p:txBody>
      </p:sp>
      <p:sp>
        <p:nvSpPr>
          <p:cNvPr id="5" name="Inhaltsplatzhalter 2">
            <a:extLst>
              <a:ext uri="{FF2B5EF4-FFF2-40B4-BE49-F238E27FC236}">
                <a16:creationId xmlns:a16="http://schemas.microsoft.com/office/drawing/2014/main" id="{C04671CC-A209-3C2D-3FE6-5A7608C05B4B}"/>
              </a:ext>
            </a:extLst>
          </p:cNvPr>
          <p:cNvSpPr>
            <a:spLocks noGrp="1"/>
          </p:cNvSpPr>
          <p:nvPr>
            <p:ph idx="1"/>
          </p:nvPr>
        </p:nvSpPr>
        <p:spPr>
          <a:xfrm>
            <a:off x="838200" y="1625601"/>
            <a:ext cx="10515600" cy="4298949"/>
          </a:xfrm>
        </p:spPr>
        <p:txBody>
          <a:bodyPr/>
          <a:lstStyle>
            <a:lvl1pPr>
              <a:lnSpc>
                <a:spcPct val="100000"/>
              </a:lnSpc>
              <a:spcBef>
                <a:spcPts val="0"/>
              </a:spcBef>
              <a:spcAft>
                <a:spcPts val="1800"/>
              </a:spcAft>
              <a:buClr>
                <a:schemeClr val="tx2"/>
              </a:buClr>
              <a:defRPr/>
            </a:lvl1pPr>
            <a:lvl2pPr>
              <a:lnSpc>
                <a:spcPct val="100000"/>
              </a:lnSpc>
              <a:spcBef>
                <a:spcPts val="0"/>
              </a:spcBef>
              <a:spcAft>
                <a:spcPts val="1800"/>
              </a:spcAft>
              <a:buClr>
                <a:schemeClr val="tx2"/>
              </a:buClr>
              <a:defRPr/>
            </a:lvl2pPr>
            <a:lvl3pPr>
              <a:lnSpc>
                <a:spcPct val="100000"/>
              </a:lnSpc>
              <a:spcBef>
                <a:spcPts val="0"/>
              </a:spcBef>
              <a:spcAft>
                <a:spcPts val="1800"/>
              </a:spcAft>
              <a:buClr>
                <a:schemeClr val="tx2"/>
              </a:buClr>
              <a:defRPr/>
            </a:lvl3pPr>
            <a:lvl4pPr>
              <a:lnSpc>
                <a:spcPct val="100000"/>
              </a:lnSpc>
              <a:spcBef>
                <a:spcPts val="0"/>
              </a:spcBef>
              <a:spcAft>
                <a:spcPts val="1800"/>
              </a:spcAft>
              <a:buClr>
                <a:schemeClr val="tx2"/>
              </a:buClr>
              <a:defRPr/>
            </a:lvl4pPr>
            <a:lvl5pPr>
              <a:lnSpc>
                <a:spcPct val="100000"/>
              </a:lnSpc>
              <a:spcBef>
                <a:spcPts val="0"/>
              </a:spcBef>
              <a:spcAft>
                <a:spcPts val="1800"/>
              </a:spcAft>
              <a:buClr>
                <a:schemeClr val="tx2"/>
              </a:buClr>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0168913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raKo_Zwischentitel">
    <p:spTree>
      <p:nvGrpSpPr>
        <p:cNvPr id="1" name=""/>
        <p:cNvGrpSpPr/>
        <p:nvPr/>
      </p:nvGrpSpPr>
      <p:grpSpPr>
        <a:xfrm>
          <a:off x="0" y="0"/>
          <a:ext cx="0" cy="0"/>
          <a:chOff x="0" y="0"/>
          <a:chExt cx="0" cy="0"/>
        </a:xfrm>
      </p:grpSpPr>
      <p:sp>
        <p:nvSpPr>
          <p:cNvPr id="12" name="Rechteck: abgerundete Ecken 11">
            <a:extLst>
              <a:ext uri="{FF2B5EF4-FFF2-40B4-BE49-F238E27FC236}">
                <a16:creationId xmlns:a16="http://schemas.microsoft.com/office/drawing/2014/main" id="{C3A78565-0A8D-3AD3-A64C-95641CCB141D}"/>
              </a:ext>
            </a:extLst>
          </p:cNvPr>
          <p:cNvSpPr/>
          <p:nvPr userDrawn="1"/>
        </p:nvSpPr>
        <p:spPr>
          <a:xfrm>
            <a:off x="-1580377" y="-683487"/>
            <a:ext cx="13042710" cy="6827111"/>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platzhalter 10">
            <a:extLst>
              <a:ext uri="{FF2B5EF4-FFF2-40B4-BE49-F238E27FC236}">
                <a16:creationId xmlns:a16="http://schemas.microsoft.com/office/drawing/2014/main" id="{F44CA009-3ECD-9EAE-CB96-09672B4D70FD}"/>
              </a:ext>
            </a:extLst>
          </p:cNvPr>
          <p:cNvSpPr>
            <a:spLocks noGrp="1"/>
          </p:cNvSpPr>
          <p:nvPr>
            <p:ph type="body" sz="quarter" idx="13"/>
          </p:nvPr>
        </p:nvSpPr>
        <p:spPr>
          <a:xfrm>
            <a:off x="847436" y="3002252"/>
            <a:ext cx="9829800" cy="2032000"/>
          </a:xfrm>
        </p:spPr>
        <p:txBody>
          <a:bodyPr anchor="b">
            <a:normAutofit/>
          </a:bodyPr>
          <a:lstStyle>
            <a:lvl1pPr marL="0" indent="0">
              <a:buNone/>
              <a:defRPr sz="4000">
                <a:solidFill>
                  <a:schemeClr val="accent1"/>
                </a:solidFill>
                <a:latin typeface="+mj-lt"/>
              </a:defRPr>
            </a:lvl1pPr>
          </a:lstStyle>
          <a:p>
            <a:pPr lvl="0"/>
            <a:r>
              <a:rPr lang="de-DE"/>
              <a:t>Mastertextformat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841D21F7-07A2-4A0E-B28F-751FB4265719}" type="datetime1">
              <a:rPr lang="de-DE" smtClean="0"/>
              <a:t>14.04.2026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a:t>
            </a:fld>
            <a:endParaRPr lang="de-DE"/>
          </a:p>
        </p:txBody>
      </p:sp>
    </p:spTree>
    <p:extLst>
      <p:ext uri="{BB962C8B-B14F-4D97-AF65-F5344CB8AC3E}">
        <p14:creationId xmlns:p14="http://schemas.microsoft.com/office/powerpoint/2010/main" val="26932001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raKo_Hervorhebung">
    <p:spTree>
      <p:nvGrpSpPr>
        <p:cNvPr id="1" name=""/>
        <p:cNvGrpSpPr/>
        <p:nvPr/>
      </p:nvGrpSpPr>
      <p:grpSpPr>
        <a:xfrm>
          <a:off x="0" y="0"/>
          <a:ext cx="0" cy="0"/>
          <a:chOff x="0" y="0"/>
          <a:chExt cx="0" cy="0"/>
        </a:xfrm>
      </p:grpSpPr>
      <p:sp>
        <p:nvSpPr>
          <p:cNvPr id="8" name="Rechteck: abgerundete Ecken 7">
            <a:extLst>
              <a:ext uri="{FF2B5EF4-FFF2-40B4-BE49-F238E27FC236}">
                <a16:creationId xmlns:a16="http://schemas.microsoft.com/office/drawing/2014/main" id="{BEBCDBA4-3B98-E169-3337-70F69EF3656F}"/>
              </a:ext>
            </a:extLst>
          </p:cNvPr>
          <p:cNvSpPr/>
          <p:nvPr userDrawn="1"/>
        </p:nvSpPr>
        <p:spPr>
          <a:xfrm>
            <a:off x="-266701" y="1413165"/>
            <a:ext cx="12744451" cy="4730460"/>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10FEBD0-18ED-4099-A624-BBC82E66EFB2}" type="datetime1">
              <a:rPr lang="de-DE" smtClean="0"/>
              <a:t>14.04.2026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a:t>
            </a:fld>
            <a:endParaRPr lang="de-DE"/>
          </a:p>
        </p:txBody>
      </p:sp>
      <p:sp>
        <p:nvSpPr>
          <p:cNvPr id="5" name="Titel 1">
            <a:extLst>
              <a:ext uri="{FF2B5EF4-FFF2-40B4-BE49-F238E27FC236}">
                <a16:creationId xmlns:a16="http://schemas.microsoft.com/office/drawing/2014/main" id="{1FBD5CCA-C019-0F34-FC3F-D77340E3423F}"/>
              </a:ext>
            </a:extLst>
          </p:cNvPr>
          <p:cNvSpPr>
            <a:spLocks noGrp="1"/>
          </p:cNvSpPr>
          <p:nvPr>
            <p:ph type="title"/>
          </p:nvPr>
        </p:nvSpPr>
        <p:spPr>
          <a:xfrm>
            <a:off x="838200" y="365125"/>
            <a:ext cx="10515600" cy="1048039"/>
          </a:xfrm>
        </p:spPr>
        <p:txBody>
          <a:bodyPr/>
          <a:lstStyle/>
          <a:p>
            <a:r>
              <a:rPr lang="de-DE"/>
              <a:t>Mastertitelformat bearbeiten</a:t>
            </a:r>
          </a:p>
        </p:txBody>
      </p:sp>
      <p:sp>
        <p:nvSpPr>
          <p:cNvPr id="11" name="Inhaltsplatzhalter 2">
            <a:extLst>
              <a:ext uri="{FF2B5EF4-FFF2-40B4-BE49-F238E27FC236}">
                <a16:creationId xmlns:a16="http://schemas.microsoft.com/office/drawing/2014/main" id="{B8BA7EE7-323F-0A3A-AF1D-99968DA2AA69}"/>
              </a:ext>
            </a:extLst>
          </p:cNvPr>
          <p:cNvSpPr>
            <a:spLocks noGrp="1"/>
          </p:cNvSpPr>
          <p:nvPr>
            <p:ph idx="1"/>
          </p:nvPr>
        </p:nvSpPr>
        <p:spPr>
          <a:xfrm>
            <a:off x="838200" y="1625601"/>
            <a:ext cx="10515600"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988933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raKo_Hervorhebung: Zitat und Bild">
    <p:spTree>
      <p:nvGrpSpPr>
        <p:cNvPr id="1" name=""/>
        <p:cNvGrpSpPr/>
        <p:nvPr/>
      </p:nvGrpSpPr>
      <p:grpSpPr>
        <a:xfrm>
          <a:off x="0" y="0"/>
          <a:ext cx="0" cy="0"/>
          <a:chOff x="0" y="0"/>
          <a:chExt cx="0" cy="0"/>
        </a:xfrm>
      </p:grpSpPr>
      <p:sp>
        <p:nvSpPr>
          <p:cNvPr id="8" name="Rechteck: abgerundete Ecken 7">
            <a:extLst>
              <a:ext uri="{FF2B5EF4-FFF2-40B4-BE49-F238E27FC236}">
                <a16:creationId xmlns:a16="http://schemas.microsoft.com/office/drawing/2014/main" id="{BEBCDBA4-3B98-E169-3337-70F69EF3656F}"/>
              </a:ext>
            </a:extLst>
          </p:cNvPr>
          <p:cNvSpPr/>
          <p:nvPr userDrawn="1"/>
        </p:nvSpPr>
        <p:spPr>
          <a:xfrm>
            <a:off x="-266701" y="1413165"/>
            <a:ext cx="12744451" cy="4730460"/>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10FEBD0-18ED-4099-A624-BBC82E66EFB2}" type="datetime1">
              <a:rPr lang="de-DE" smtClean="0"/>
              <a:t>14.04.2026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a:t>
            </a:fld>
            <a:endParaRPr lang="de-DE"/>
          </a:p>
        </p:txBody>
      </p:sp>
      <p:sp>
        <p:nvSpPr>
          <p:cNvPr id="5" name="Titel 1">
            <a:extLst>
              <a:ext uri="{FF2B5EF4-FFF2-40B4-BE49-F238E27FC236}">
                <a16:creationId xmlns:a16="http://schemas.microsoft.com/office/drawing/2014/main" id="{1FBD5CCA-C019-0F34-FC3F-D77340E3423F}"/>
              </a:ext>
            </a:extLst>
          </p:cNvPr>
          <p:cNvSpPr>
            <a:spLocks noGrp="1"/>
          </p:cNvSpPr>
          <p:nvPr>
            <p:ph type="title"/>
          </p:nvPr>
        </p:nvSpPr>
        <p:spPr>
          <a:xfrm>
            <a:off x="838200" y="365125"/>
            <a:ext cx="10515600" cy="1048039"/>
          </a:xfrm>
        </p:spPr>
        <p:txBody>
          <a:bodyPr/>
          <a:lstStyle/>
          <a:p>
            <a:r>
              <a:rPr lang="de-DE"/>
              <a:t>Mastertitelformat bearbeiten</a:t>
            </a:r>
          </a:p>
        </p:txBody>
      </p:sp>
      <p:sp>
        <p:nvSpPr>
          <p:cNvPr id="3" name="Inhaltsplatzhalter 2">
            <a:extLst>
              <a:ext uri="{FF2B5EF4-FFF2-40B4-BE49-F238E27FC236}">
                <a16:creationId xmlns:a16="http://schemas.microsoft.com/office/drawing/2014/main" id="{DA9632FE-4779-9426-7002-29A2A70213FE}"/>
              </a:ext>
            </a:extLst>
          </p:cNvPr>
          <p:cNvSpPr>
            <a:spLocks noGrp="1"/>
          </p:cNvSpPr>
          <p:nvPr>
            <p:ph idx="13"/>
          </p:nvPr>
        </p:nvSpPr>
        <p:spPr>
          <a:xfrm>
            <a:off x="7399617" y="1795075"/>
            <a:ext cx="3960000" cy="3960000"/>
          </a:xfrm>
          <a:prstGeom prst="ellipse">
            <a:avLst/>
          </a:prstGeom>
          <a:noFill/>
          <a:ln w="25400">
            <a:noFill/>
          </a:ln>
        </p:spPr>
        <p:txBody>
          <a:bodyPr anchor="ct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de-DE"/>
              <a:t>Mastertextformat bearbeiten</a:t>
            </a:r>
          </a:p>
        </p:txBody>
      </p:sp>
      <p:sp>
        <p:nvSpPr>
          <p:cNvPr id="9" name="Inhaltsplatzhalter 2">
            <a:extLst>
              <a:ext uri="{FF2B5EF4-FFF2-40B4-BE49-F238E27FC236}">
                <a16:creationId xmlns:a16="http://schemas.microsoft.com/office/drawing/2014/main" id="{271EFF72-62F7-7C48-521E-2FB893646903}"/>
              </a:ext>
            </a:extLst>
          </p:cNvPr>
          <p:cNvSpPr>
            <a:spLocks noGrp="1"/>
          </p:cNvSpPr>
          <p:nvPr>
            <p:ph idx="15" hasCustomPrompt="1"/>
          </p:nvPr>
        </p:nvSpPr>
        <p:spPr>
          <a:xfrm>
            <a:off x="839508" y="1625601"/>
            <a:ext cx="5137727" cy="4298949"/>
          </a:xfrm>
        </p:spPr>
        <p:txBody>
          <a:bodyPr anchor="ctr"/>
          <a:lstStyle>
            <a:lvl1pPr marL="0" indent="0">
              <a:buNone/>
              <a:defRPr sz="2400">
                <a:solidFill>
                  <a:schemeClr val="accent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de-DE"/>
              <a:t>Mastertextformat bearbeiten (Zitat)</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27408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raKo_Inhalt 1 Sp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75E3FF-0D67-E40F-DFA8-EE3029B62FEE}"/>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4F4EEC4E-8B5E-4360-A8EB-570E110F299E}" type="datetime1">
              <a:rPr lang="de-DE" smtClean="0"/>
              <a:t>14.04.2026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a:t>
            </a:fld>
            <a:endParaRPr lang="de-DE"/>
          </a:p>
        </p:txBody>
      </p:sp>
      <p:cxnSp>
        <p:nvCxnSpPr>
          <p:cNvPr id="5" name="Gerader Verbinder 4">
            <a:extLst>
              <a:ext uri="{FF2B5EF4-FFF2-40B4-BE49-F238E27FC236}">
                <a16:creationId xmlns:a16="http://schemas.microsoft.com/office/drawing/2014/main" id="{33C4F735-5AE0-48AC-C779-DAF004371AA3}"/>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196701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raKo_Vorstellung Person">
    <p:spTree>
      <p:nvGrpSpPr>
        <p:cNvPr id="1" name=""/>
        <p:cNvGrpSpPr/>
        <p:nvPr/>
      </p:nvGrpSpPr>
      <p:grpSpPr>
        <a:xfrm>
          <a:off x="0" y="0"/>
          <a:ext cx="0" cy="0"/>
          <a:chOff x="0" y="0"/>
          <a:chExt cx="0" cy="0"/>
        </a:xfrm>
      </p:grpSpPr>
      <p:sp>
        <p:nvSpPr>
          <p:cNvPr id="16" name="Rechteck: abgerundete Ecken 15">
            <a:extLst>
              <a:ext uri="{FF2B5EF4-FFF2-40B4-BE49-F238E27FC236}">
                <a16:creationId xmlns:a16="http://schemas.microsoft.com/office/drawing/2014/main" id="{C75796F6-A1F5-5C6F-F36F-1ADCD73F18BB}"/>
              </a:ext>
            </a:extLst>
          </p:cNvPr>
          <p:cNvSpPr/>
          <p:nvPr userDrawn="1"/>
        </p:nvSpPr>
        <p:spPr>
          <a:xfrm>
            <a:off x="299940" y="1707907"/>
            <a:ext cx="2401495" cy="2356338"/>
          </a:xfrm>
          <a:prstGeom prst="roundRect">
            <a:avLst>
              <a:gd name="adj" fmla="val 50000"/>
            </a:avLst>
          </a:prstGeom>
          <a:gradFill flip="none" rotWithShape="1">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4F4EEC4E-8B5E-4360-A8EB-570E110F299E}" type="datetime1">
              <a:rPr lang="de-DE" smtClean="0"/>
              <a:t>14.04.2026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a:t>
            </a:fld>
            <a:endParaRPr lang="de-DE"/>
          </a:p>
        </p:txBody>
      </p:sp>
      <p:cxnSp>
        <p:nvCxnSpPr>
          <p:cNvPr id="5" name="Gerader Verbinder 4">
            <a:extLst>
              <a:ext uri="{FF2B5EF4-FFF2-40B4-BE49-F238E27FC236}">
                <a16:creationId xmlns:a16="http://schemas.microsoft.com/office/drawing/2014/main" id="{33C4F735-5AE0-48AC-C779-DAF004371AA3}"/>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7" name="Rechteck: abgerundete Ecken 6">
            <a:extLst>
              <a:ext uri="{FF2B5EF4-FFF2-40B4-BE49-F238E27FC236}">
                <a16:creationId xmlns:a16="http://schemas.microsoft.com/office/drawing/2014/main" id="{6AFB54FE-1C9A-A8BF-D51C-C266AFFADC53}"/>
              </a:ext>
            </a:extLst>
          </p:cNvPr>
          <p:cNvSpPr/>
          <p:nvPr userDrawn="1"/>
        </p:nvSpPr>
        <p:spPr>
          <a:xfrm>
            <a:off x="5678390" y="1707907"/>
            <a:ext cx="2401495" cy="2356338"/>
          </a:xfrm>
          <a:prstGeom prst="roundRect">
            <a:avLst>
              <a:gd name="adj" fmla="val 50000"/>
            </a:avLst>
          </a:prstGeom>
          <a:gradFill flip="none" rotWithShape="1">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Inhaltsplatzhalter 18">
            <a:extLst>
              <a:ext uri="{FF2B5EF4-FFF2-40B4-BE49-F238E27FC236}">
                <a16:creationId xmlns:a16="http://schemas.microsoft.com/office/drawing/2014/main" id="{28BD0664-97EA-6CBB-F565-4F0FA83FB83B}"/>
              </a:ext>
            </a:extLst>
          </p:cNvPr>
          <p:cNvSpPr>
            <a:spLocks noGrp="1"/>
          </p:cNvSpPr>
          <p:nvPr>
            <p:ph idx="13" hasCustomPrompt="1"/>
          </p:nvPr>
        </p:nvSpPr>
        <p:spPr>
          <a:xfrm>
            <a:off x="838200" y="3835939"/>
            <a:ext cx="5137727" cy="2088610"/>
          </a:xfrm>
        </p:spPr>
        <p:txBody>
          <a:bodyPr/>
          <a:lstStyle>
            <a:lvl1pPr>
              <a:buFont typeface="Arial" panose="020B0604020202020204" pitchFamily="34" charset="0"/>
              <a:buChar char="•"/>
              <a:defRPr/>
            </a:lvl1pPr>
          </a:lstStyle>
          <a:p>
            <a:r>
              <a:rPr lang="en-US"/>
              <a:t>Position, organization</a:t>
            </a:r>
          </a:p>
          <a:p>
            <a:r>
              <a:rPr lang="en-US"/>
              <a:t>Expertise</a:t>
            </a:r>
          </a:p>
          <a:p>
            <a:r>
              <a:rPr lang="en-US"/>
              <a:t>Focus</a:t>
            </a:r>
          </a:p>
        </p:txBody>
      </p:sp>
      <p:sp>
        <p:nvSpPr>
          <p:cNvPr id="11" name="Foliennummernplatzhalter 10">
            <a:extLst>
              <a:ext uri="{FF2B5EF4-FFF2-40B4-BE49-F238E27FC236}">
                <a16:creationId xmlns:a16="http://schemas.microsoft.com/office/drawing/2014/main" id="{923B2532-63CC-6F28-45DE-31F1BAD4993B}"/>
              </a:ext>
            </a:extLst>
          </p:cNvPr>
          <p:cNvSpPr txBox="1">
            <a:spLocks/>
          </p:cNvSpPr>
          <p:nvPr userDrawn="1"/>
        </p:nvSpPr>
        <p:spPr>
          <a:xfrm>
            <a:off x="10889672" y="6356350"/>
            <a:ext cx="464127" cy="365125"/>
          </a:xfrm>
          <a:prstGeom prst="rect">
            <a:avLst/>
          </a:prstGeom>
        </p:spPr>
        <p:txBody>
          <a:bodyPr vert="horz" lIns="91440" tIns="45720" rIns="91440" bIns="45720" rtlCol="0" anchor="ct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tint val="82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fld id="{F145060A-2239-4736-BEED-7C05F6B3C6E1}" type="slidenum">
              <a:rPr lang="de-DE" smtClean="0"/>
              <a:pPr/>
              <a:t>‹#›</a:t>
            </a:fld>
            <a:endParaRPr lang="de-DE"/>
          </a:p>
        </p:txBody>
      </p:sp>
      <p:sp>
        <p:nvSpPr>
          <p:cNvPr id="13" name="Rechteck: abgerundete Ecken 12">
            <a:extLst>
              <a:ext uri="{FF2B5EF4-FFF2-40B4-BE49-F238E27FC236}">
                <a16:creationId xmlns:a16="http://schemas.microsoft.com/office/drawing/2014/main" id="{1CBAD156-8BD5-D8AC-1796-FC0B4A9130EB}"/>
              </a:ext>
            </a:extLst>
          </p:cNvPr>
          <p:cNvSpPr/>
          <p:nvPr userDrawn="1"/>
        </p:nvSpPr>
        <p:spPr>
          <a:xfrm>
            <a:off x="6379307" y="1987061"/>
            <a:ext cx="1332715" cy="1307655"/>
          </a:xfrm>
          <a:prstGeom prst="roundRect">
            <a:avLst>
              <a:gd name="adj" fmla="val 50000"/>
            </a:avLst>
          </a:prstGeom>
          <a:solidFill>
            <a:schemeClr val="bg1">
              <a:lumMod val="75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abgerundete Ecken 16">
            <a:extLst>
              <a:ext uri="{FF2B5EF4-FFF2-40B4-BE49-F238E27FC236}">
                <a16:creationId xmlns:a16="http://schemas.microsoft.com/office/drawing/2014/main" id="{7B38FF4F-B999-6BE2-4683-2F41E82189E0}"/>
              </a:ext>
            </a:extLst>
          </p:cNvPr>
          <p:cNvSpPr/>
          <p:nvPr userDrawn="1"/>
        </p:nvSpPr>
        <p:spPr>
          <a:xfrm>
            <a:off x="1000857" y="1987061"/>
            <a:ext cx="1332715" cy="1307655"/>
          </a:xfrm>
          <a:prstGeom prst="roundRect">
            <a:avLst>
              <a:gd name="adj" fmla="val 50000"/>
            </a:avLst>
          </a:prstGeom>
          <a:solidFill>
            <a:schemeClr val="bg1">
              <a:lumMod val="75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Inhaltsplatzhalter 18">
            <a:extLst>
              <a:ext uri="{FF2B5EF4-FFF2-40B4-BE49-F238E27FC236}">
                <a16:creationId xmlns:a16="http://schemas.microsoft.com/office/drawing/2014/main" id="{CCC763BD-6443-9BAC-46A1-2A0EC054246B}"/>
              </a:ext>
            </a:extLst>
          </p:cNvPr>
          <p:cNvSpPr>
            <a:spLocks noGrp="1"/>
          </p:cNvSpPr>
          <p:nvPr>
            <p:ph idx="16" hasCustomPrompt="1"/>
          </p:nvPr>
        </p:nvSpPr>
        <p:spPr>
          <a:xfrm>
            <a:off x="6215185" y="3835939"/>
            <a:ext cx="5137727" cy="2088610"/>
          </a:xfrm>
        </p:spPr>
        <p:txBody>
          <a:bodyPr/>
          <a:lstStyle>
            <a:lvl1pPr>
              <a:buFont typeface="Arial" panose="020B0604020202020204" pitchFamily="34" charset="0"/>
              <a:buChar char="•"/>
              <a:defRPr/>
            </a:lvl1pPr>
          </a:lstStyle>
          <a:p>
            <a:r>
              <a:rPr lang="en-US"/>
              <a:t>Position, organization</a:t>
            </a:r>
          </a:p>
          <a:p>
            <a:r>
              <a:rPr lang="en-US"/>
              <a:t>Expertise</a:t>
            </a:r>
          </a:p>
          <a:p>
            <a:r>
              <a:rPr lang="en-US"/>
              <a:t>Focus</a:t>
            </a:r>
          </a:p>
        </p:txBody>
      </p:sp>
      <p:sp>
        <p:nvSpPr>
          <p:cNvPr id="26" name="Bildplatzhalter 25">
            <a:extLst>
              <a:ext uri="{FF2B5EF4-FFF2-40B4-BE49-F238E27FC236}">
                <a16:creationId xmlns:a16="http://schemas.microsoft.com/office/drawing/2014/main" id="{91B8B74E-E074-7306-EE83-ACCF710AEF4B}"/>
              </a:ext>
            </a:extLst>
          </p:cNvPr>
          <p:cNvSpPr>
            <a:spLocks noGrp="1"/>
          </p:cNvSpPr>
          <p:nvPr>
            <p:ph type="pic" sz="quarter" idx="18"/>
          </p:nvPr>
        </p:nvSpPr>
        <p:spPr>
          <a:xfrm>
            <a:off x="1000072" y="1987631"/>
            <a:ext cx="1333500" cy="1306513"/>
          </a:xfrm>
          <a:prstGeom prst="ellipse">
            <a:avLst/>
          </a:prstGeom>
        </p:spPr>
        <p:txBody>
          <a:bodyPr/>
          <a:lstStyle/>
          <a:p>
            <a:endParaRPr lang="de-DE"/>
          </a:p>
        </p:txBody>
      </p:sp>
      <p:sp>
        <p:nvSpPr>
          <p:cNvPr id="28" name="Bildplatzhalter 25">
            <a:extLst>
              <a:ext uri="{FF2B5EF4-FFF2-40B4-BE49-F238E27FC236}">
                <a16:creationId xmlns:a16="http://schemas.microsoft.com/office/drawing/2014/main" id="{1FB78230-275F-F30B-3EDF-123C46BFA490}"/>
              </a:ext>
            </a:extLst>
          </p:cNvPr>
          <p:cNvSpPr>
            <a:spLocks noGrp="1"/>
          </p:cNvSpPr>
          <p:nvPr>
            <p:ph type="pic" sz="quarter" idx="19"/>
          </p:nvPr>
        </p:nvSpPr>
        <p:spPr>
          <a:xfrm>
            <a:off x="6379307" y="1987061"/>
            <a:ext cx="1332715" cy="1294567"/>
          </a:xfrm>
          <a:prstGeom prst="ellipse">
            <a:avLst/>
          </a:prstGeom>
        </p:spPr>
        <p:txBody>
          <a:bodyPr/>
          <a:lstStyle/>
          <a:p>
            <a:endParaRPr lang="de-DE"/>
          </a:p>
        </p:txBody>
      </p:sp>
      <p:sp>
        <p:nvSpPr>
          <p:cNvPr id="9" name="Textplatzhalter 8">
            <a:extLst>
              <a:ext uri="{FF2B5EF4-FFF2-40B4-BE49-F238E27FC236}">
                <a16:creationId xmlns:a16="http://schemas.microsoft.com/office/drawing/2014/main" id="{E04D0F8D-DF51-8BEC-7C39-8172F29A9F10}"/>
              </a:ext>
            </a:extLst>
          </p:cNvPr>
          <p:cNvSpPr>
            <a:spLocks noGrp="1"/>
          </p:cNvSpPr>
          <p:nvPr>
            <p:ph type="body" sz="quarter" idx="20" hasCustomPrompt="1"/>
          </p:nvPr>
        </p:nvSpPr>
        <p:spPr>
          <a:xfrm>
            <a:off x="838777" y="3426760"/>
            <a:ext cx="5137150" cy="273050"/>
          </a:xfrm>
        </p:spPr>
        <p:txBody>
          <a:bodyPr/>
          <a:lstStyle>
            <a:lvl1pPr>
              <a:buFontTx/>
              <a:buNone/>
              <a:defRPr>
                <a:latin typeface="+mj-lt"/>
              </a:defRPr>
            </a:lvl1pPr>
            <a:lvl2pPr>
              <a:buFontTx/>
              <a:buNone/>
              <a:defRPr>
                <a:latin typeface="+mj-lt"/>
              </a:defRPr>
            </a:lvl2pPr>
            <a:lvl3pPr algn="l">
              <a:buFontTx/>
              <a:buNone/>
              <a:defRPr sz="1600">
                <a:latin typeface="+mj-lt"/>
              </a:defRPr>
            </a:lvl3pPr>
            <a:lvl4pPr algn="l">
              <a:buFontTx/>
              <a:buNone/>
              <a:defRPr sz="1600">
                <a:latin typeface="+mj-lt"/>
              </a:defRPr>
            </a:lvl4pPr>
            <a:lvl5pPr algn="l">
              <a:buFontTx/>
              <a:buNone/>
              <a:defRPr sz="1600">
                <a:latin typeface="+mj-lt"/>
              </a:defRPr>
            </a:lvl5pPr>
            <a:lvl6pPr algn="l">
              <a:buFontTx/>
              <a:buNone/>
              <a:defRPr sz="1600">
                <a:latin typeface="+mj-lt"/>
              </a:defRPr>
            </a:lvl6pPr>
            <a:lvl7pPr algn="l">
              <a:buFontTx/>
              <a:buNone/>
              <a:defRPr sz="1600">
                <a:latin typeface="+mj-lt"/>
              </a:defRPr>
            </a:lvl7pPr>
          </a:lstStyle>
          <a:p>
            <a:pPr lvl="0"/>
            <a:r>
              <a:rPr lang="de-DE"/>
              <a:t>Name, title</a:t>
            </a:r>
          </a:p>
        </p:txBody>
      </p:sp>
      <p:sp>
        <p:nvSpPr>
          <p:cNvPr id="12" name="Textplatzhalter 8">
            <a:extLst>
              <a:ext uri="{FF2B5EF4-FFF2-40B4-BE49-F238E27FC236}">
                <a16:creationId xmlns:a16="http://schemas.microsoft.com/office/drawing/2014/main" id="{EE3F418F-610F-34F0-E15E-4D8509271EE8}"/>
              </a:ext>
            </a:extLst>
          </p:cNvPr>
          <p:cNvSpPr>
            <a:spLocks noGrp="1"/>
          </p:cNvSpPr>
          <p:nvPr>
            <p:ph type="body" sz="quarter" idx="21" hasCustomPrompt="1"/>
          </p:nvPr>
        </p:nvSpPr>
        <p:spPr>
          <a:xfrm>
            <a:off x="6215762" y="3426760"/>
            <a:ext cx="5137150" cy="273050"/>
          </a:xfrm>
        </p:spPr>
        <p:txBody>
          <a:bodyPr/>
          <a:lstStyle>
            <a:lvl1pPr>
              <a:buFontTx/>
              <a:buNone/>
              <a:defRPr>
                <a:latin typeface="+mj-lt"/>
              </a:defRPr>
            </a:lvl1pPr>
            <a:lvl2pPr>
              <a:buFontTx/>
              <a:buNone/>
              <a:defRPr>
                <a:latin typeface="+mj-lt"/>
              </a:defRPr>
            </a:lvl2pPr>
            <a:lvl3pPr algn="l">
              <a:buFontTx/>
              <a:buNone/>
              <a:defRPr sz="1600">
                <a:latin typeface="+mj-lt"/>
              </a:defRPr>
            </a:lvl3pPr>
            <a:lvl4pPr algn="l">
              <a:buFontTx/>
              <a:buNone/>
              <a:defRPr sz="1600">
                <a:latin typeface="+mj-lt"/>
              </a:defRPr>
            </a:lvl4pPr>
            <a:lvl5pPr algn="l">
              <a:buFontTx/>
              <a:buNone/>
              <a:defRPr sz="1600">
                <a:latin typeface="+mj-lt"/>
              </a:defRPr>
            </a:lvl5pPr>
            <a:lvl6pPr algn="l">
              <a:buFontTx/>
              <a:buNone/>
              <a:defRPr sz="1600">
                <a:latin typeface="+mj-lt"/>
              </a:defRPr>
            </a:lvl6pPr>
            <a:lvl7pPr algn="l">
              <a:buFontTx/>
              <a:buNone/>
              <a:defRPr sz="1600">
                <a:latin typeface="+mj-lt"/>
              </a:defRPr>
            </a:lvl7pPr>
          </a:lstStyle>
          <a:p>
            <a:pPr lvl="0"/>
            <a:r>
              <a:rPr lang="de-DE"/>
              <a:t>Name, title</a:t>
            </a:r>
          </a:p>
        </p:txBody>
      </p:sp>
    </p:spTree>
    <p:extLst>
      <p:ext uri="{BB962C8B-B14F-4D97-AF65-F5344CB8AC3E}">
        <p14:creationId xmlns:p14="http://schemas.microsoft.com/office/powerpoint/2010/main" val="1087021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raKo_Inhalt 2 Spal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7D86477-A692-4B8A-8410-2AB314B0C1EC}" type="datetime1">
              <a:rPr lang="de-DE" smtClean="0"/>
              <a:t>14.04.2026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a:t>
            </a:fld>
            <a:endParaRPr lang="de-DE"/>
          </a:p>
        </p:txBody>
      </p:sp>
      <p:cxnSp>
        <p:nvCxnSpPr>
          <p:cNvPr id="7" name="Gerader Verbinder 6">
            <a:extLst>
              <a:ext uri="{FF2B5EF4-FFF2-40B4-BE49-F238E27FC236}">
                <a16:creationId xmlns:a16="http://schemas.microsoft.com/office/drawing/2014/main" id="{DFA0A109-F14F-3757-5AB2-574A0CEBD3C4}"/>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3" name="Inhaltsplatzhalter 2">
            <a:extLst>
              <a:ext uri="{FF2B5EF4-FFF2-40B4-BE49-F238E27FC236}">
                <a16:creationId xmlns:a16="http://schemas.microsoft.com/office/drawing/2014/main" id="{B9639508-2559-D60B-F76A-215D864862A7}"/>
              </a:ext>
            </a:extLst>
          </p:cNvPr>
          <p:cNvSpPr>
            <a:spLocks noGrp="1"/>
          </p:cNvSpPr>
          <p:nvPr>
            <p:ph idx="1"/>
          </p:nvPr>
        </p:nvSpPr>
        <p:spPr>
          <a:xfrm>
            <a:off x="838200" y="1625601"/>
            <a:ext cx="5137727"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Inhaltsplatzhalter 2">
            <a:extLst>
              <a:ext uri="{FF2B5EF4-FFF2-40B4-BE49-F238E27FC236}">
                <a16:creationId xmlns:a16="http://schemas.microsoft.com/office/drawing/2014/main" id="{99020EA9-809A-4369-D7B0-6D5D4718A0B5}"/>
              </a:ext>
            </a:extLst>
          </p:cNvPr>
          <p:cNvSpPr>
            <a:spLocks noGrp="1"/>
          </p:cNvSpPr>
          <p:nvPr>
            <p:ph idx="13"/>
          </p:nvPr>
        </p:nvSpPr>
        <p:spPr>
          <a:xfrm>
            <a:off x="6216072" y="1625601"/>
            <a:ext cx="5137727"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9792442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aKo_Bild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75E3FF-0D67-E40F-DFA8-EE3029B62FEE}"/>
              </a:ext>
            </a:extLst>
          </p:cNvPr>
          <p:cNvSpPr>
            <a:spLocks noGrp="1"/>
          </p:cNvSpPr>
          <p:nvPr>
            <p:ph idx="1"/>
          </p:nvPr>
        </p:nvSpPr>
        <p:spPr>
          <a:xfrm>
            <a:off x="838200" y="1795075"/>
            <a:ext cx="3960000" cy="3960000"/>
          </a:xfrm>
          <a:prstGeom prst="ellipse">
            <a:avLst/>
          </a:prstGeom>
          <a:noFill/>
          <a:ln w="25400">
            <a:noFill/>
          </a:ln>
        </p:spPr>
        <p:txBody>
          <a:bodyPr anchor="ct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de-DE"/>
              <a:t>Mastertextformat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BEEC3EFA-02ED-457A-B5C6-CCA428B5FB5E}" type="datetime1">
              <a:rPr lang="de-DE" smtClean="0"/>
              <a:t>14.04.2026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a:t>
            </a:fld>
            <a:endParaRPr lang="de-DE"/>
          </a:p>
        </p:txBody>
      </p:sp>
      <p:cxnSp>
        <p:nvCxnSpPr>
          <p:cNvPr id="11" name="Gerader Verbinder 10">
            <a:extLst>
              <a:ext uri="{FF2B5EF4-FFF2-40B4-BE49-F238E27FC236}">
                <a16:creationId xmlns:a16="http://schemas.microsoft.com/office/drawing/2014/main" id="{96D1F9E3-27CA-6C62-BDF9-D6BE0C2CCF5B}"/>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7" name="Inhaltsplatzhalter 2">
            <a:extLst>
              <a:ext uri="{FF2B5EF4-FFF2-40B4-BE49-F238E27FC236}">
                <a16:creationId xmlns:a16="http://schemas.microsoft.com/office/drawing/2014/main" id="{026F599E-17B2-CCC9-8C4D-A45F15A8BB89}"/>
              </a:ext>
            </a:extLst>
          </p:cNvPr>
          <p:cNvSpPr>
            <a:spLocks noGrp="1"/>
          </p:cNvSpPr>
          <p:nvPr>
            <p:ph idx="15"/>
          </p:nvPr>
        </p:nvSpPr>
        <p:spPr>
          <a:xfrm>
            <a:off x="6216072" y="1625601"/>
            <a:ext cx="5137727" cy="4298949"/>
          </a:xfrm>
        </p:spPr>
        <p:txBody>
          <a:bodyPr anchor="ct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013777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raKo_Agenda">
    <p:spTree>
      <p:nvGrpSpPr>
        <p:cNvPr id="1" name=""/>
        <p:cNvGrpSpPr/>
        <p:nvPr/>
      </p:nvGrpSpPr>
      <p:grpSpPr>
        <a:xfrm>
          <a:off x="0" y="0"/>
          <a:ext cx="0" cy="0"/>
          <a:chOff x="0" y="0"/>
          <a:chExt cx="0" cy="0"/>
        </a:xfrm>
      </p:grpSpPr>
      <p:sp>
        <p:nvSpPr>
          <p:cNvPr id="7" name="Rechteck: abgerundete Ecken 6">
            <a:extLst>
              <a:ext uri="{FF2B5EF4-FFF2-40B4-BE49-F238E27FC236}">
                <a16:creationId xmlns:a16="http://schemas.microsoft.com/office/drawing/2014/main" id="{5D5D7E9B-A00A-6100-FE81-A457BD92E161}"/>
              </a:ext>
            </a:extLst>
          </p:cNvPr>
          <p:cNvSpPr/>
          <p:nvPr userDrawn="1"/>
        </p:nvSpPr>
        <p:spPr>
          <a:xfrm>
            <a:off x="-1580377" y="-683487"/>
            <a:ext cx="13042710" cy="6827111"/>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25353C36-11EB-7DB0-7DA5-CBC1626DA3D7}"/>
              </a:ext>
            </a:extLst>
          </p:cNvPr>
          <p:cNvSpPr>
            <a:spLocks noGrp="1"/>
          </p:cNvSpPr>
          <p:nvPr>
            <p:ph type="title" hasCustomPrompt="1"/>
          </p:nvPr>
        </p:nvSpPr>
        <p:spPr/>
        <p:txBody>
          <a:bodyPr/>
          <a:lstStyle>
            <a:lvl1pPr>
              <a:defRPr/>
            </a:lvl1pPr>
          </a:lstStyle>
          <a:p>
            <a:r>
              <a:rPr lang="de-DE"/>
              <a:t>Agenda</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A7F8C54-F320-4193-BB7D-FB7D1E6CA566}" type="datetime1">
              <a:rPr lang="de-DE" smtClean="0"/>
              <a:t>14.04.2026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a:t>
            </a:fld>
            <a:endParaRPr lang="de-DE"/>
          </a:p>
        </p:txBody>
      </p:sp>
      <p:sp>
        <p:nvSpPr>
          <p:cNvPr id="5" name="Inhaltsplatzhalter 2">
            <a:extLst>
              <a:ext uri="{FF2B5EF4-FFF2-40B4-BE49-F238E27FC236}">
                <a16:creationId xmlns:a16="http://schemas.microsoft.com/office/drawing/2014/main" id="{C04671CC-A209-3C2D-3FE6-5A7608C05B4B}"/>
              </a:ext>
            </a:extLst>
          </p:cNvPr>
          <p:cNvSpPr>
            <a:spLocks noGrp="1"/>
          </p:cNvSpPr>
          <p:nvPr>
            <p:ph idx="1"/>
          </p:nvPr>
        </p:nvSpPr>
        <p:spPr>
          <a:xfrm>
            <a:off x="838200" y="1625601"/>
            <a:ext cx="10515600" cy="4298949"/>
          </a:xfrm>
        </p:spPr>
        <p:txBody>
          <a:bodyPr/>
          <a:lstStyle>
            <a:lvl1pPr>
              <a:lnSpc>
                <a:spcPct val="100000"/>
              </a:lnSpc>
              <a:spcBef>
                <a:spcPts val="0"/>
              </a:spcBef>
              <a:spcAft>
                <a:spcPts val="1800"/>
              </a:spcAft>
              <a:buClr>
                <a:schemeClr val="tx2"/>
              </a:buClr>
              <a:defRPr/>
            </a:lvl1pPr>
            <a:lvl2pPr>
              <a:lnSpc>
                <a:spcPct val="100000"/>
              </a:lnSpc>
              <a:spcBef>
                <a:spcPts val="0"/>
              </a:spcBef>
              <a:spcAft>
                <a:spcPts val="1800"/>
              </a:spcAft>
              <a:buClr>
                <a:schemeClr val="tx2"/>
              </a:buClr>
              <a:defRPr/>
            </a:lvl2pPr>
            <a:lvl3pPr>
              <a:lnSpc>
                <a:spcPct val="100000"/>
              </a:lnSpc>
              <a:spcBef>
                <a:spcPts val="0"/>
              </a:spcBef>
              <a:spcAft>
                <a:spcPts val="1800"/>
              </a:spcAft>
              <a:buClr>
                <a:schemeClr val="tx2"/>
              </a:buClr>
              <a:defRPr/>
            </a:lvl3pPr>
            <a:lvl4pPr>
              <a:lnSpc>
                <a:spcPct val="100000"/>
              </a:lnSpc>
              <a:spcBef>
                <a:spcPts val="0"/>
              </a:spcBef>
              <a:spcAft>
                <a:spcPts val="1800"/>
              </a:spcAft>
              <a:buClr>
                <a:schemeClr val="tx2"/>
              </a:buClr>
              <a:defRPr/>
            </a:lvl4pPr>
            <a:lvl5pPr>
              <a:lnSpc>
                <a:spcPct val="100000"/>
              </a:lnSpc>
              <a:spcBef>
                <a:spcPts val="0"/>
              </a:spcBef>
              <a:spcAft>
                <a:spcPts val="1800"/>
              </a:spcAft>
              <a:buClr>
                <a:schemeClr val="tx2"/>
              </a:buClr>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6173683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raKo_Abschlussfolie, Kontakt">
    <p:spTree>
      <p:nvGrpSpPr>
        <p:cNvPr id="1" name=""/>
        <p:cNvGrpSpPr/>
        <p:nvPr/>
      </p:nvGrpSpPr>
      <p:grpSpPr>
        <a:xfrm>
          <a:off x="0" y="0"/>
          <a:ext cx="0" cy="0"/>
          <a:chOff x="0" y="0"/>
          <a:chExt cx="0" cy="0"/>
        </a:xfrm>
      </p:grpSpPr>
      <p:pic>
        <p:nvPicPr>
          <p:cNvPr id="10" name="Grafik 9" descr="Ein Bild, das Text, Screenshot, Design enthält.&#10;&#10;KI-generierte Inhalte können fehlerhaft sein.">
            <a:extLst>
              <a:ext uri="{FF2B5EF4-FFF2-40B4-BE49-F238E27FC236}">
                <a16:creationId xmlns:a16="http://schemas.microsoft.com/office/drawing/2014/main" id="{4F900152-034E-57DA-E9AA-A3E4F35693D4}"/>
              </a:ext>
            </a:extLst>
          </p:cNvPr>
          <p:cNvPicPr>
            <a:picLocks noChangeAspect="1"/>
          </p:cNvPicPr>
          <p:nvPr userDrawn="1"/>
        </p:nvPicPr>
        <p:blipFill>
          <a:blip r:embed="rId2"/>
          <a:stretch>
            <a:fillRect/>
          </a:stretch>
        </p:blipFill>
        <p:spPr>
          <a:xfrm>
            <a:off x="0" y="1874"/>
            <a:ext cx="12192000" cy="6854252"/>
          </a:xfrm>
          <a:prstGeom prst="rect">
            <a:avLst/>
          </a:prstGeom>
        </p:spPr>
      </p:pic>
      <p:pic>
        <p:nvPicPr>
          <p:cNvPr id="19" name="Grafik 18" descr="Ein Bild, das Flieder, Blau, Farbigkeit, pink enthält.&#10;&#10;KI-generierte Inhalte können fehlerhaft sein.">
            <a:extLst>
              <a:ext uri="{FF2B5EF4-FFF2-40B4-BE49-F238E27FC236}">
                <a16:creationId xmlns:a16="http://schemas.microsoft.com/office/drawing/2014/main" id="{19000EA0-ED43-B2A7-646C-DFE52A823C25}"/>
              </a:ext>
            </a:extLst>
          </p:cNvPr>
          <p:cNvPicPr>
            <a:picLocks noChangeAspect="1"/>
          </p:cNvPicPr>
          <p:nvPr userDrawn="1"/>
        </p:nvPicPr>
        <p:blipFill>
          <a:blip r:embed="rId3"/>
          <a:stretch>
            <a:fillRect/>
          </a:stretch>
        </p:blipFill>
        <p:spPr>
          <a:xfrm>
            <a:off x="0" y="-1"/>
            <a:ext cx="12192000" cy="6146007"/>
          </a:xfrm>
          <a:prstGeom prst="rect">
            <a:avLst/>
          </a:prstGeom>
        </p:spPr>
      </p:pic>
      <p:pic>
        <p:nvPicPr>
          <p:cNvPr id="21" name="Grafik 20" descr="Ein Bild, das Kunst, Screenshot, Design enthält.&#10;&#10;KI-generierte Inhalte können fehlerhaft sein.">
            <a:extLst>
              <a:ext uri="{FF2B5EF4-FFF2-40B4-BE49-F238E27FC236}">
                <a16:creationId xmlns:a16="http://schemas.microsoft.com/office/drawing/2014/main" id="{0FEA8C2F-B8F8-D0D2-7414-FBC9DF183920}"/>
              </a:ext>
            </a:extLst>
          </p:cNvPr>
          <p:cNvPicPr>
            <a:picLocks noChangeAspect="1"/>
          </p:cNvPicPr>
          <p:nvPr userDrawn="1"/>
        </p:nvPicPr>
        <p:blipFill>
          <a:blip r:embed="rId4">
            <a:alphaModFix/>
          </a:blip>
          <a:srcRect l="54033" t="-72" r="-1"/>
          <a:stretch>
            <a:fillRect/>
          </a:stretch>
        </p:blipFill>
        <p:spPr>
          <a:xfrm rot="21419811">
            <a:off x="-105463" y="-262061"/>
            <a:ext cx="9796701" cy="9975276"/>
          </a:xfrm>
          <a:prstGeom prst="rect">
            <a:avLst/>
          </a:prstGeom>
        </p:spPr>
      </p:pic>
      <p:sp>
        <p:nvSpPr>
          <p:cNvPr id="2" name="Titel 1">
            <a:extLst>
              <a:ext uri="{FF2B5EF4-FFF2-40B4-BE49-F238E27FC236}">
                <a16:creationId xmlns:a16="http://schemas.microsoft.com/office/drawing/2014/main" id="{ADF2192C-2ED5-8D8A-5249-3D4DA64AB1C0}"/>
              </a:ext>
            </a:extLst>
          </p:cNvPr>
          <p:cNvSpPr>
            <a:spLocks noGrp="1"/>
          </p:cNvSpPr>
          <p:nvPr>
            <p:ph type="ctrTitle" hasCustomPrompt="1"/>
          </p:nvPr>
        </p:nvSpPr>
        <p:spPr>
          <a:xfrm>
            <a:off x="838199" y="1122363"/>
            <a:ext cx="5156199" cy="2387600"/>
          </a:xfrm>
        </p:spPr>
        <p:txBody>
          <a:bodyPr anchor="t">
            <a:normAutofit/>
          </a:bodyPr>
          <a:lstStyle>
            <a:lvl1pPr algn="l">
              <a:defRPr sz="4000">
                <a:solidFill>
                  <a:schemeClr val="bg1"/>
                </a:solidFill>
              </a:defRPr>
            </a:lvl1pPr>
          </a:lstStyle>
          <a:p>
            <a:r>
              <a:rPr lang="de-DE"/>
              <a:t>Vielen Dank für Ihr Interesse!</a:t>
            </a:r>
          </a:p>
        </p:txBody>
      </p:sp>
      <p:sp>
        <p:nvSpPr>
          <p:cNvPr id="6" name="Foliennummernplatzhalter 5">
            <a:extLst>
              <a:ext uri="{FF2B5EF4-FFF2-40B4-BE49-F238E27FC236}">
                <a16:creationId xmlns:a16="http://schemas.microsoft.com/office/drawing/2014/main" id="{C0A508C2-B47D-B849-F2EC-1B9B51FAD9CC}"/>
              </a:ext>
            </a:extLst>
          </p:cNvPr>
          <p:cNvSpPr>
            <a:spLocks noGrp="1"/>
          </p:cNvSpPr>
          <p:nvPr>
            <p:ph type="sldNum" sz="quarter" idx="12"/>
          </p:nvPr>
        </p:nvSpPr>
        <p:spPr/>
        <p:txBody>
          <a:bodyPr/>
          <a:lstStyle>
            <a:lvl1pPr>
              <a:defRPr sz="1000">
                <a:solidFill>
                  <a:schemeClr val="tx2"/>
                </a:solidFill>
              </a:defRPr>
            </a:lvl1pPr>
          </a:lstStyle>
          <a:p>
            <a:fld id="{F145060A-2239-4736-BEED-7C05F6B3C6E1}" type="slidenum">
              <a:rPr lang="de-DE" smtClean="0"/>
              <a:pPr/>
              <a:t>‹#›</a:t>
            </a:fld>
            <a:endParaRPr lang="de-DE"/>
          </a:p>
        </p:txBody>
      </p:sp>
      <p:sp>
        <p:nvSpPr>
          <p:cNvPr id="16" name="Textplatzhalter 15">
            <a:extLst>
              <a:ext uri="{FF2B5EF4-FFF2-40B4-BE49-F238E27FC236}">
                <a16:creationId xmlns:a16="http://schemas.microsoft.com/office/drawing/2014/main" id="{885E9C10-DAFC-5F1D-CE1C-BECC8D034BF0}"/>
              </a:ext>
            </a:extLst>
          </p:cNvPr>
          <p:cNvSpPr>
            <a:spLocks noGrp="1"/>
          </p:cNvSpPr>
          <p:nvPr>
            <p:ph type="body" sz="quarter" idx="13" hasCustomPrompt="1"/>
          </p:nvPr>
        </p:nvSpPr>
        <p:spPr>
          <a:xfrm>
            <a:off x="6197599" y="4202113"/>
            <a:ext cx="5156200" cy="336764"/>
          </a:xfrm>
        </p:spPr>
        <p:txBody>
          <a:bodyPr/>
          <a:lstStyle>
            <a:lvl1pPr marL="0" indent="0">
              <a:buNone/>
              <a:defRPr>
                <a:latin typeface="+mj-lt"/>
              </a:defRPr>
            </a:lvl1pPr>
            <a:lvl2pPr marL="457200" indent="0">
              <a:buNone/>
              <a:defRPr/>
            </a:lvl2pPr>
          </a:lstStyle>
          <a:p>
            <a:pPr lvl="0"/>
            <a:r>
              <a:rPr lang="de-DE"/>
              <a:t>Name, Titel</a:t>
            </a:r>
          </a:p>
        </p:txBody>
      </p:sp>
      <p:sp>
        <p:nvSpPr>
          <p:cNvPr id="17" name="Textplatzhalter 15">
            <a:extLst>
              <a:ext uri="{FF2B5EF4-FFF2-40B4-BE49-F238E27FC236}">
                <a16:creationId xmlns:a16="http://schemas.microsoft.com/office/drawing/2014/main" id="{4C835603-5100-6DE3-A745-B7EEEEF6F993}"/>
              </a:ext>
            </a:extLst>
          </p:cNvPr>
          <p:cNvSpPr>
            <a:spLocks noGrp="1"/>
          </p:cNvSpPr>
          <p:nvPr>
            <p:ph type="body" sz="quarter" idx="14" hasCustomPrompt="1"/>
          </p:nvPr>
        </p:nvSpPr>
        <p:spPr>
          <a:xfrm>
            <a:off x="838201" y="4202113"/>
            <a:ext cx="5156200" cy="336764"/>
          </a:xfrm>
        </p:spPr>
        <p:txBody>
          <a:bodyPr/>
          <a:lstStyle>
            <a:lvl1pPr marL="0" indent="0">
              <a:buNone/>
              <a:defRPr>
                <a:latin typeface="+mj-lt"/>
              </a:defRPr>
            </a:lvl1pPr>
            <a:lvl2pPr marL="457200" indent="0">
              <a:buNone/>
              <a:defRPr/>
            </a:lvl2pPr>
          </a:lstStyle>
          <a:p>
            <a:pPr lvl="0"/>
            <a:r>
              <a:rPr lang="de-DE"/>
              <a:t>Name, Titel</a:t>
            </a:r>
          </a:p>
        </p:txBody>
      </p:sp>
      <p:cxnSp>
        <p:nvCxnSpPr>
          <p:cNvPr id="3" name="Gerader Verbinder 2">
            <a:extLst>
              <a:ext uri="{FF2B5EF4-FFF2-40B4-BE49-F238E27FC236}">
                <a16:creationId xmlns:a16="http://schemas.microsoft.com/office/drawing/2014/main" id="{17AFE6A7-60EE-5F1F-5EF5-A96EB20F111C}"/>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4" name="Textplatzhalter 15">
            <a:extLst>
              <a:ext uri="{FF2B5EF4-FFF2-40B4-BE49-F238E27FC236}">
                <a16:creationId xmlns:a16="http://schemas.microsoft.com/office/drawing/2014/main" id="{7256F00B-7CBF-8862-4DB0-CC6525F4B0D9}"/>
              </a:ext>
            </a:extLst>
          </p:cNvPr>
          <p:cNvSpPr>
            <a:spLocks noGrp="1"/>
          </p:cNvSpPr>
          <p:nvPr>
            <p:ph type="body" sz="quarter" idx="15" hasCustomPrompt="1"/>
          </p:nvPr>
        </p:nvSpPr>
        <p:spPr>
          <a:xfrm>
            <a:off x="838201" y="4545012"/>
            <a:ext cx="5156200" cy="1207063"/>
          </a:xfrm>
        </p:spPr>
        <p:txBody>
          <a:bodyPr/>
          <a:lstStyle>
            <a:lvl1pPr marL="0" indent="0">
              <a:lnSpc>
                <a:spcPct val="100000"/>
              </a:lnSpc>
              <a:buNone/>
              <a:defRPr>
                <a:latin typeface="+mn-lt"/>
              </a:defRPr>
            </a:lvl1pPr>
            <a:lvl2pPr marL="457200" indent="0">
              <a:buNone/>
              <a:defRPr/>
            </a:lvl2pPr>
          </a:lstStyle>
          <a:p>
            <a:pPr lvl="0"/>
            <a:r>
              <a:rPr lang="de-DE"/>
              <a:t>Organisation</a:t>
            </a:r>
            <a:br>
              <a:rPr lang="de-DE"/>
            </a:br>
            <a:r>
              <a:rPr lang="de-DE"/>
              <a:t>E-Mail-Adresse</a:t>
            </a:r>
          </a:p>
        </p:txBody>
      </p:sp>
      <p:sp>
        <p:nvSpPr>
          <p:cNvPr id="8" name="Textplatzhalter 15">
            <a:extLst>
              <a:ext uri="{FF2B5EF4-FFF2-40B4-BE49-F238E27FC236}">
                <a16:creationId xmlns:a16="http://schemas.microsoft.com/office/drawing/2014/main" id="{4B891758-07B5-6F50-8594-92880776C600}"/>
              </a:ext>
            </a:extLst>
          </p:cNvPr>
          <p:cNvSpPr>
            <a:spLocks noGrp="1"/>
          </p:cNvSpPr>
          <p:nvPr>
            <p:ph type="body" sz="quarter" idx="16" hasCustomPrompt="1"/>
          </p:nvPr>
        </p:nvSpPr>
        <p:spPr>
          <a:xfrm>
            <a:off x="6197599" y="4545013"/>
            <a:ext cx="5156200" cy="1207059"/>
          </a:xfr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latin typeface="+mn-lt"/>
              </a:defRPr>
            </a:lvl1pPr>
            <a:lvl2pPr marL="457200" indent="0">
              <a:buNone/>
              <a:defRPr/>
            </a:lvl2pPr>
          </a:lstStyle>
          <a:p>
            <a:pPr lvl="0"/>
            <a:r>
              <a:rPr lang="de-DE"/>
              <a:t>Organisation</a:t>
            </a:r>
            <a:br>
              <a:rPr lang="de-DE"/>
            </a:br>
            <a:r>
              <a:rPr lang="de-DE"/>
              <a:t>E-Mail-Adresse</a:t>
            </a:r>
          </a:p>
        </p:txBody>
      </p:sp>
    </p:spTree>
    <p:extLst>
      <p:ext uri="{BB962C8B-B14F-4D97-AF65-F5344CB8AC3E}">
        <p14:creationId xmlns:p14="http://schemas.microsoft.com/office/powerpoint/2010/main" val="36962097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raKo_Zwischentitel">
    <p:spTree>
      <p:nvGrpSpPr>
        <p:cNvPr id="1" name=""/>
        <p:cNvGrpSpPr/>
        <p:nvPr/>
      </p:nvGrpSpPr>
      <p:grpSpPr>
        <a:xfrm>
          <a:off x="0" y="0"/>
          <a:ext cx="0" cy="0"/>
          <a:chOff x="0" y="0"/>
          <a:chExt cx="0" cy="0"/>
        </a:xfrm>
      </p:grpSpPr>
      <p:sp>
        <p:nvSpPr>
          <p:cNvPr id="12" name="Rechteck: abgerundete Ecken 11">
            <a:extLst>
              <a:ext uri="{FF2B5EF4-FFF2-40B4-BE49-F238E27FC236}">
                <a16:creationId xmlns:a16="http://schemas.microsoft.com/office/drawing/2014/main" id="{C3A78565-0A8D-3AD3-A64C-95641CCB141D}"/>
              </a:ext>
            </a:extLst>
          </p:cNvPr>
          <p:cNvSpPr/>
          <p:nvPr userDrawn="1"/>
        </p:nvSpPr>
        <p:spPr>
          <a:xfrm>
            <a:off x="-1580377" y="-683487"/>
            <a:ext cx="13042710" cy="6827111"/>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platzhalter 10">
            <a:extLst>
              <a:ext uri="{FF2B5EF4-FFF2-40B4-BE49-F238E27FC236}">
                <a16:creationId xmlns:a16="http://schemas.microsoft.com/office/drawing/2014/main" id="{F44CA009-3ECD-9EAE-CB96-09672B4D70FD}"/>
              </a:ext>
            </a:extLst>
          </p:cNvPr>
          <p:cNvSpPr>
            <a:spLocks noGrp="1"/>
          </p:cNvSpPr>
          <p:nvPr>
            <p:ph type="body" sz="quarter" idx="13"/>
          </p:nvPr>
        </p:nvSpPr>
        <p:spPr>
          <a:xfrm>
            <a:off x="847436" y="3002252"/>
            <a:ext cx="9829800" cy="2032000"/>
          </a:xfrm>
        </p:spPr>
        <p:txBody>
          <a:bodyPr anchor="b">
            <a:normAutofit/>
          </a:bodyPr>
          <a:lstStyle>
            <a:lvl1pPr marL="0" indent="0">
              <a:buNone/>
              <a:defRPr sz="4000">
                <a:solidFill>
                  <a:schemeClr val="accent1"/>
                </a:solidFill>
                <a:latin typeface="+mj-lt"/>
              </a:defRPr>
            </a:lvl1pPr>
          </a:lstStyle>
          <a:p>
            <a:pPr lvl="0"/>
            <a:r>
              <a:rPr lang="de-DE"/>
              <a:t>Mastertextformat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841D21F7-07A2-4A0E-B28F-751FB4265719}" type="datetime1">
              <a:rPr lang="de-DE" smtClean="0"/>
              <a:t>14.04.2026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a:t>
            </a:fld>
            <a:endParaRPr lang="de-DE"/>
          </a:p>
        </p:txBody>
      </p:sp>
    </p:spTree>
    <p:extLst>
      <p:ext uri="{BB962C8B-B14F-4D97-AF65-F5344CB8AC3E}">
        <p14:creationId xmlns:p14="http://schemas.microsoft.com/office/powerpoint/2010/main" val="882482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raKo_Hervorhebung">
    <p:spTree>
      <p:nvGrpSpPr>
        <p:cNvPr id="1" name=""/>
        <p:cNvGrpSpPr/>
        <p:nvPr/>
      </p:nvGrpSpPr>
      <p:grpSpPr>
        <a:xfrm>
          <a:off x="0" y="0"/>
          <a:ext cx="0" cy="0"/>
          <a:chOff x="0" y="0"/>
          <a:chExt cx="0" cy="0"/>
        </a:xfrm>
      </p:grpSpPr>
      <p:sp>
        <p:nvSpPr>
          <p:cNvPr id="8" name="Rechteck: abgerundete Ecken 7">
            <a:extLst>
              <a:ext uri="{FF2B5EF4-FFF2-40B4-BE49-F238E27FC236}">
                <a16:creationId xmlns:a16="http://schemas.microsoft.com/office/drawing/2014/main" id="{BEBCDBA4-3B98-E169-3337-70F69EF3656F}"/>
              </a:ext>
            </a:extLst>
          </p:cNvPr>
          <p:cNvSpPr/>
          <p:nvPr userDrawn="1"/>
        </p:nvSpPr>
        <p:spPr>
          <a:xfrm>
            <a:off x="-266701" y="1413165"/>
            <a:ext cx="12744451" cy="4730460"/>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10FEBD0-18ED-4099-A624-BBC82E66EFB2}" type="datetime1">
              <a:rPr lang="de-DE" smtClean="0"/>
              <a:t>14.04.2026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a:t>
            </a:fld>
            <a:endParaRPr lang="de-DE"/>
          </a:p>
        </p:txBody>
      </p:sp>
      <p:sp>
        <p:nvSpPr>
          <p:cNvPr id="5" name="Titel 1">
            <a:extLst>
              <a:ext uri="{FF2B5EF4-FFF2-40B4-BE49-F238E27FC236}">
                <a16:creationId xmlns:a16="http://schemas.microsoft.com/office/drawing/2014/main" id="{1FBD5CCA-C019-0F34-FC3F-D77340E3423F}"/>
              </a:ext>
            </a:extLst>
          </p:cNvPr>
          <p:cNvSpPr>
            <a:spLocks noGrp="1"/>
          </p:cNvSpPr>
          <p:nvPr>
            <p:ph type="title"/>
          </p:nvPr>
        </p:nvSpPr>
        <p:spPr>
          <a:xfrm>
            <a:off x="838200" y="365125"/>
            <a:ext cx="10515600" cy="1048039"/>
          </a:xfrm>
        </p:spPr>
        <p:txBody>
          <a:bodyPr/>
          <a:lstStyle/>
          <a:p>
            <a:r>
              <a:rPr lang="de-DE"/>
              <a:t>Mastertitelformat bearbeiten</a:t>
            </a:r>
          </a:p>
        </p:txBody>
      </p:sp>
      <p:sp>
        <p:nvSpPr>
          <p:cNvPr id="11" name="Inhaltsplatzhalter 2">
            <a:extLst>
              <a:ext uri="{FF2B5EF4-FFF2-40B4-BE49-F238E27FC236}">
                <a16:creationId xmlns:a16="http://schemas.microsoft.com/office/drawing/2014/main" id="{B8BA7EE7-323F-0A3A-AF1D-99968DA2AA69}"/>
              </a:ext>
            </a:extLst>
          </p:cNvPr>
          <p:cNvSpPr>
            <a:spLocks noGrp="1"/>
          </p:cNvSpPr>
          <p:nvPr>
            <p:ph idx="1"/>
          </p:nvPr>
        </p:nvSpPr>
        <p:spPr>
          <a:xfrm>
            <a:off x="838200" y="1625601"/>
            <a:ext cx="10515600"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350512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Ko_Hervorhebung: Zitat und Bild">
    <p:spTree>
      <p:nvGrpSpPr>
        <p:cNvPr id="1" name=""/>
        <p:cNvGrpSpPr/>
        <p:nvPr/>
      </p:nvGrpSpPr>
      <p:grpSpPr>
        <a:xfrm>
          <a:off x="0" y="0"/>
          <a:ext cx="0" cy="0"/>
          <a:chOff x="0" y="0"/>
          <a:chExt cx="0" cy="0"/>
        </a:xfrm>
      </p:grpSpPr>
      <p:sp>
        <p:nvSpPr>
          <p:cNvPr id="8" name="Rechteck: abgerundete Ecken 7">
            <a:extLst>
              <a:ext uri="{FF2B5EF4-FFF2-40B4-BE49-F238E27FC236}">
                <a16:creationId xmlns:a16="http://schemas.microsoft.com/office/drawing/2014/main" id="{BEBCDBA4-3B98-E169-3337-70F69EF3656F}"/>
              </a:ext>
            </a:extLst>
          </p:cNvPr>
          <p:cNvSpPr/>
          <p:nvPr userDrawn="1"/>
        </p:nvSpPr>
        <p:spPr>
          <a:xfrm>
            <a:off x="-266701" y="1413165"/>
            <a:ext cx="12744451" cy="4730460"/>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10FEBD0-18ED-4099-A624-BBC82E66EFB2}" type="datetime1">
              <a:rPr lang="de-DE" smtClean="0"/>
              <a:t>14.04.2026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a:t>
            </a:fld>
            <a:endParaRPr lang="de-DE"/>
          </a:p>
        </p:txBody>
      </p:sp>
      <p:sp>
        <p:nvSpPr>
          <p:cNvPr id="5" name="Titel 1">
            <a:extLst>
              <a:ext uri="{FF2B5EF4-FFF2-40B4-BE49-F238E27FC236}">
                <a16:creationId xmlns:a16="http://schemas.microsoft.com/office/drawing/2014/main" id="{1FBD5CCA-C019-0F34-FC3F-D77340E3423F}"/>
              </a:ext>
            </a:extLst>
          </p:cNvPr>
          <p:cNvSpPr>
            <a:spLocks noGrp="1"/>
          </p:cNvSpPr>
          <p:nvPr>
            <p:ph type="title"/>
          </p:nvPr>
        </p:nvSpPr>
        <p:spPr>
          <a:xfrm>
            <a:off x="838200" y="365125"/>
            <a:ext cx="10515600" cy="1048039"/>
          </a:xfrm>
        </p:spPr>
        <p:txBody>
          <a:bodyPr/>
          <a:lstStyle/>
          <a:p>
            <a:r>
              <a:rPr lang="de-DE"/>
              <a:t>Mastertitelformat bearbeiten</a:t>
            </a:r>
          </a:p>
        </p:txBody>
      </p:sp>
      <p:sp>
        <p:nvSpPr>
          <p:cNvPr id="3" name="Inhaltsplatzhalter 2">
            <a:extLst>
              <a:ext uri="{FF2B5EF4-FFF2-40B4-BE49-F238E27FC236}">
                <a16:creationId xmlns:a16="http://schemas.microsoft.com/office/drawing/2014/main" id="{DA9632FE-4779-9426-7002-29A2A70213FE}"/>
              </a:ext>
            </a:extLst>
          </p:cNvPr>
          <p:cNvSpPr>
            <a:spLocks noGrp="1"/>
          </p:cNvSpPr>
          <p:nvPr>
            <p:ph idx="13"/>
          </p:nvPr>
        </p:nvSpPr>
        <p:spPr>
          <a:xfrm>
            <a:off x="7399617" y="1795075"/>
            <a:ext cx="3960000" cy="3960000"/>
          </a:xfrm>
          <a:prstGeom prst="ellipse">
            <a:avLst/>
          </a:prstGeom>
          <a:noFill/>
          <a:ln w="25400">
            <a:noFill/>
          </a:ln>
        </p:spPr>
        <p:txBody>
          <a:bodyPr anchor="ct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de-DE"/>
              <a:t>Mastertextformat bearbeiten</a:t>
            </a:r>
          </a:p>
        </p:txBody>
      </p:sp>
      <p:sp>
        <p:nvSpPr>
          <p:cNvPr id="9" name="Inhaltsplatzhalter 2">
            <a:extLst>
              <a:ext uri="{FF2B5EF4-FFF2-40B4-BE49-F238E27FC236}">
                <a16:creationId xmlns:a16="http://schemas.microsoft.com/office/drawing/2014/main" id="{271EFF72-62F7-7C48-521E-2FB893646903}"/>
              </a:ext>
            </a:extLst>
          </p:cNvPr>
          <p:cNvSpPr>
            <a:spLocks noGrp="1"/>
          </p:cNvSpPr>
          <p:nvPr>
            <p:ph idx="15" hasCustomPrompt="1"/>
          </p:nvPr>
        </p:nvSpPr>
        <p:spPr>
          <a:xfrm>
            <a:off x="839508" y="1625601"/>
            <a:ext cx="5137727" cy="4298949"/>
          </a:xfrm>
        </p:spPr>
        <p:txBody>
          <a:bodyPr anchor="ctr"/>
          <a:lstStyle>
            <a:lvl1pPr marL="0" indent="0">
              <a:buNone/>
              <a:defRPr sz="2400">
                <a:solidFill>
                  <a:schemeClr val="accent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de-DE"/>
              <a:t>Mastertextformat bearbeiten (Zitat)</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155797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raKo_Inhalt 1 Sp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75E3FF-0D67-E40F-DFA8-EE3029B62FEE}"/>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4F4EEC4E-8B5E-4360-A8EB-570E110F299E}" type="datetime1">
              <a:rPr lang="de-DE" smtClean="0"/>
              <a:t>14.04.2026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a:t>
            </a:fld>
            <a:endParaRPr lang="de-DE"/>
          </a:p>
        </p:txBody>
      </p:sp>
      <p:cxnSp>
        <p:nvCxnSpPr>
          <p:cNvPr id="5" name="Gerader Verbinder 4">
            <a:extLst>
              <a:ext uri="{FF2B5EF4-FFF2-40B4-BE49-F238E27FC236}">
                <a16:creationId xmlns:a16="http://schemas.microsoft.com/office/drawing/2014/main" id="{33C4F735-5AE0-48AC-C779-DAF004371AA3}"/>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27101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raKo_Vorstellung Person">
    <p:spTree>
      <p:nvGrpSpPr>
        <p:cNvPr id="1" name=""/>
        <p:cNvGrpSpPr/>
        <p:nvPr/>
      </p:nvGrpSpPr>
      <p:grpSpPr>
        <a:xfrm>
          <a:off x="0" y="0"/>
          <a:ext cx="0" cy="0"/>
          <a:chOff x="0" y="0"/>
          <a:chExt cx="0" cy="0"/>
        </a:xfrm>
      </p:grpSpPr>
      <p:sp>
        <p:nvSpPr>
          <p:cNvPr id="16" name="Rechteck: abgerundete Ecken 15">
            <a:extLst>
              <a:ext uri="{FF2B5EF4-FFF2-40B4-BE49-F238E27FC236}">
                <a16:creationId xmlns:a16="http://schemas.microsoft.com/office/drawing/2014/main" id="{C75796F6-A1F5-5C6F-F36F-1ADCD73F18BB}"/>
              </a:ext>
            </a:extLst>
          </p:cNvPr>
          <p:cNvSpPr/>
          <p:nvPr userDrawn="1"/>
        </p:nvSpPr>
        <p:spPr>
          <a:xfrm>
            <a:off x="299940" y="1707907"/>
            <a:ext cx="2401495" cy="2356338"/>
          </a:xfrm>
          <a:prstGeom prst="roundRect">
            <a:avLst>
              <a:gd name="adj" fmla="val 50000"/>
            </a:avLst>
          </a:prstGeom>
          <a:gradFill flip="none" rotWithShape="1">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4F4EEC4E-8B5E-4360-A8EB-570E110F299E}" type="datetime1">
              <a:rPr lang="de-DE" smtClean="0"/>
              <a:t>14.04.2026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a:t>
            </a:fld>
            <a:endParaRPr lang="de-DE"/>
          </a:p>
        </p:txBody>
      </p:sp>
      <p:cxnSp>
        <p:nvCxnSpPr>
          <p:cNvPr id="5" name="Gerader Verbinder 4">
            <a:extLst>
              <a:ext uri="{FF2B5EF4-FFF2-40B4-BE49-F238E27FC236}">
                <a16:creationId xmlns:a16="http://schemas.microsoft.com/office/drawing/2014/main" id="{33C4F735-5AE0-48AC-C779-DAF004371AA3}"/>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7" name="Rechteck: abgerundete Ecken 6">
            <a:extLst>
              <a:ext uri="{FF2B5EF4-FFF2-40B4-BE49-F238E27FC236}">
                <a16:creationId xmlns:a16="http://schemas.microsoft.com/office/drawing/2014/main" id="{6AFB54FE-1C9A-A8BF-D51C-C266AFFADC53}"/>
              </a:ext>
            </a:extLst>
          </p:cNvPr>
          <p:cNvSpPr/>
          <p:nvPr userDrawn="1"/>
        </p:nvSpPr>
        <p:spPr>
          <a:xfrm>
            <a:off x="5678390" y="1707907"/>
            <a:ext cx="2401495" cy="2356338"/>
          </a:xfrm>
          <a:prstGeom prst="roundRect">
            <a:avLst>
              <a:gd name="adj" fmla="val 50000"/>
            </a:avLst>
          </a:prstGeom>
          <a:gradFill flip="none" rotWithShape="1">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Inhaltsplatzhalter 18">
            <a:extLst>
              <a:ext uri="{FF2B5EF4-FFF2-40B4-BE49-F238E27FC236}">
                <a16:creationId xmlns:a16="http://schemas.microsoft.com/office/drawing/2014/main" id="{28BD0664-97EA-6CBB-F565-4F0FA83FB83B}"/>
              </a:ext>
            </a:extLst>
          </p:cNvPr>
          <p:cNvSpPr>
            <a:spLocks noGrp="1"/>
          </p:cNvSpPr>
          <p:nvPr>
            <p:ph idx="13" hasCustomPrompt="1"/>
          </p:nvPr>
        </p:nvSpPr>
        <p:spPr>
          <a:xfrm>
            <a:off x="838200" y="3835939"/>
            <a:ext cx="5137727" cy="2088610"/>
          </a:xfrm>
        </p:spPr>
        <p:txBody>
          <a:bodyPr/>
          <a:lstStyle>
            <a:lvl1pPr>
              <a:buFont typeface="Arial" panose="020B0604020202020204" pitchFamily="34" charset="0"/>
              <a:buChar char="•"/>
              <a:defRPr/>
            </a:lvl1pPr>
          </a:lstStyle>
          <a:p>
            <a:r>
              <a:rPr lang="en-US"/>
              <a:t>Position, organization</a:t>
            </a:r>
          </a:p>
          <a:p>
            <a:r>
              <a:rPr lang="en-US"/>
              <a:t>Expertise</a:t>
            </a:r>
          </a:p>
          <a:p>
            <a:r>
              <a:rPr lang="en-US"/>
              <a:t>Focus</a:t>
            </a:r>
          </a:p>
        </p:txBody>
      </p:sp>
      <p:sp>
        <p:nvSpPr>
          <p:cNvPr id="11" name="Foliennummernplatzhalter 10">
            <a:extLst>
              <a:ext uri="{FF2B5EF4-FFF2-40B4-BE49-F238E27FC236}">
                <a16:creationId xmlns:a16="http://schemas.microsoft.com/office/drawing/2014/main" id="{923B2532-63CC-6F28-45DE-31F1BAD4993B}"/>
              </a:ext>
            </a:extLst>
          </p:cNvPr>
          <p:cNvSpPr txBox="1">
            <a:spLocks/>
          </p:cNvSpPr>
          <p:nvPr userDrawn="1"/>
        </p:nvSpPr>
        <p:spPr>
          <a:xfrm>
            <a:off x="10889672" y="6356350"/>
            <a:ext cx="464127" cy="365125"/>
          </a:xfrm>
          <a:prstGeom prst="rect">
            <a:avLst/>
          </a:prstGeom>
        </p:spPr>
        <p:txBody>
          <a:bodyPr vert="horz" lIns="91440" tIns="45720" rIns="91440" bIns="45720" rtlCol="0" anchor="ct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tint val="82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fld id="{F145060A-2239-4736-BEED-7C05F6B3C6E1}" type="slidenum">
              <a:rPr lang="de-DE" smtClean="0"/>
              <a:pPr/>
              <a:t>‹#›</a:t>
            </a:fld>
            <a:endParaRPr lang="de-DE"/>
          </a:p>
        </p:txBody>
      </p:sp>
      <p:sp>
        <p:nvSpPr>
          <p:cNvPr id="13" name="Rechteck: abgerundete Ecken 12">
            <a:extLst>
              <a:ext uri="{FF2B5EF4-FFF2-40B4-BE49-F238E27FC236}">
                <a16:creationId xmlns:a16="http://schemas.microsoft.com/office/drawing/2014/main" id="{1CBAD156-8BD5-D8AC-1796-FC0B4A9130EB}"/>
              </a:ext>
            </a:extLst>
          </p:cNvPr>
          <p:cNvSpPr/>
          <p:nvPr userDrawn="1"/>
        </p:nvSpPr>
        <p:spPr>
          <a:xfrm>
            <a:off x="6379307" y="1987061"/>
            <a:ext cx="1332715" cy="1307655"/>
          </a:xfrm>
          <a:prstGeom prst="roundRect">
            <a:avLst>
              <a:gd name="adj" fmla="val 50000"/>
            </a:avLst>
          </a:prstGeom>
          <a:solidFill>
            <a:schemeClr val="bg1">
              <a:lumMod val="75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abgerundete Ecken 16">
            <a:extLst>
              <a:ext uri="{FF2B5EF4-FFF2-40B4-BE49-F238E27FC236}">
                <a16:creationId xmlns:a16="http://schemas.microsoft.com/office/drawing/2014/main" id="{7B38FF4F-B999-6BE2-4683-2F41E82189E0}"/>
              </a:ext>
            </a:extLst>
          </p:cNvPr>
          <p:cNvSpPr/>
          <p:nvPr userDrawn="1"/>
        </p:nvSpPr>
        <p:spPr>
          <a:xfrm>
            <a:off x="1000857" y="1987061"/>
            <a:ext cx="1332715" cy="1307655"/>
          </a:xfrm>
          <a:prstGeom prst="roundRect">
            <a:avLst>
              <a:gd name="adj" fmla="val 50000"/>
            </a:avLst>
          </a:prstGeom>
          <a:solidFill>
            <a:schemeClr val="bg1">
              <a:lumMod val="75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Inhaltsplatzhalter 18">
            <a:extLst>
              <a:ext uri="{FF2B5EF4-FFF2-40B4-BE49-F238E27FC236}">
                <a16:creationId xmlns:a16="http://schemas.microsoft.com/office/drawing/2014/main" id="{CCC763BD-6443-9BAC-46A1-2A0EC054246B}"/>
              </a:ext>
            </a:extLst>
          </p:cNvPr>
          <p:cNvSpPr>
            <a:spLocks noGrp="1"/>
          </p:cNvSpPr>
          <p:nvPr>
            <p:ph idx="16" hasCustomPrompt="1"/>
          </p:nvPr>
        </p:nvSpPr>
        <p:spPr>
          <a:xfrm>
            <a:off x="6215185" y="3835939"/>
            <a:ext cx="5137727" cy="2088610"/>
          </a:xfrm>
        </p:spPr>
        <p:txBody>
          <a:bodyPr/>
          <a:lstStyle>
            <a:lvl1pPr>
              <a:buFont typeface="Arial" panose="020B0604020202020204" pitchFamily="34" charset="0"/>
              <a:buChar char="•"/>
              <a:defRPr/>
            </a:lvl1pPr>
          </a:lstStyle>
          <a:p>
            <a:r>
              <a:rPr lang="en-US"/>
              <a:t>Position, organization</a:t>
            </a:r>
          </a:p>
          <a:p>
            <a:r>
              <a:rPr lang="en-US"/>
              <a:t>Expertise</a:t>
            </a:r>
          </a:p>
          <a:p>
            <a:r>
              <a:rPr lang="en-US"/>
              <a:t>Focus</a:t>
            </a:r>
          </a:p>
        </p:txBody>
      </p:sp>
      <p:sp>
        <p:nvSpPr>
          <p:cNvPr id="26" name="Bildplatzhalter 25">
            <a:extLst>
              <a:ext uri="{FF2B5EF4-FFF2-40B4-BE49-F238E27FC236}">
                <a16:creationId xmlns:a16="http://schemas.microsoft.com/office/drawing/2014/main" id="{91B8B74E-E074-7306-EE83-ACCF710AEF4B}"/>
              </a:ext>
            </a:extLst>
          </p:cNvPr>
          <p:cNvSpPr>
            <a:spLocks noGrp="1"/>
          </p:cNvSpPr>
          <p:nvPr>
            <p:ph type="pic" sz="quarter" idx="18"/>
          </p:nvPr>
        </p:nvSpPr>
        <p:spPr>
          <a:xfrm>
            <a:off x="1000072" y="1987631"/>
            <a:ext cx="1333500" cy="1306513"/>
          </a:xfrm>
          <a:prstGeom prst="ellipse">
            <a:avLst/>
          </a:prstGeom>
        </p:spPr>
        <p:txBody>
          <a:bodyPr/>
          <a:lstStyle/>
          <a:p>
            <a:endParaRPr lang="de-DE"/>
          </a:p>
        </p:txBody>
      </p:sp>
      <p:sp>
        <p:nvSpPr>
          <p:cNvPr id="28" name="Bildplatzhalter 25">
            <a:extLst>
              <a:ext uri="{FF2B5EF4-FFF2-40B4-BE49-F238E27FC236}">
                <a16:creationId xmlns:a16="http://schemas.microsoft.com/office/drawing/2014/main" id="{1FB78230-275F-F30B-3EDF-123C46BFA490}"/>
              </a:ext>
            </a:extLst>
          </p:cNvPr>
          <p:cNvSpPr>
            <a:spLocks noGrp="1"/>
          </p:cNvSpPr>
          <p:nvPr>
            <p:ph type="pic" sz="quarter" idx="19"/>
          </p:nvPr>
        </p:nvSpPr>
        <p:spPr>
          <a:xfrm>
            <a:off x="6379307" y="1987061"/>
            <a:ext cx="1332715" cy="1294567"/>
          </a:xfrm>
          <a:prstGeom prst="ellipse">
            <a:avLst/>
          </a:prstGeom>
        </p:spPr>
        <p:txBody>
          <a:bodyPr/>
          <a:lstStyle/>
          <a:p>
            <a:endParaRPr lang="de-DE"/>
          </a:p>
        </p:txBody>
      </p:sp>
      <p:sp>
        <p:nvSpPr>
          <p:cNvPr id="9" name="Textplatzhalter 8">
            <a:extLst>
              <a:ext uri="{FF2B5EF4-FFF2-40B4-BE49-F238E27FC236}">
                <a16:creationId xmlns:a16="http://schemas.microsoft.com/office/drawing/2014/main" id="{E04D0F8D-DF51-8BEC-7C39-8172F29A9F10}"/>
              </a:ext>
            </a:extLst>
          </p:cNvPr>
          <p:cNvSpPr>
            <a:spLocks noGrp="1"/>
          </p:cNvSpPr>
          <p:nvPr>
            <p:ph type="body" sz="quarter" idx="20" hasCustomPrompt="1"/>
          </p:nvPr>
        </p:nvSpPr>
        <p:spPr>
          <a:xfrm>
            <a:off x="838777" y="3426760"/>
            <a:ext cx="5137150" cy="273050"/>
          </a:xfrm>
        </p:spPr>
        <p:txBody>
          <a:bodyPr/>
          <a:lstStyle>
            <a:lvl1pPr>
              <a:buFontTx/>
              <a:buNone/>
              <a:defRPr>
                <a:latin typeface="+mj-lt"/>
              </a:defRPr>
            </a:lvl1pPr>
            <a:lvl2pPr>
              <a:buFontTx/>
              <a:buNone/>
              <a:defRPr>
                <a:latin typeface="+mj-lt"/>
              </a:defRPr>
            </a:lvl2pPr>
            <a:lvl3pPr algn="l">
              <a:buFontTx/>
              <a:buNone/>
              <a:defRPr sz="1600">
                <a:latin typeface="+mj-lt"/>
              </a:defRPr>
            </a:lvl3pPr>
            <a:lvl4pPr algn="l">
              <a:buFontTx/>
              <a:buNone/>
              <a:defRPr sz="1600">
                <a:latin typeface="+mj-lt"/>
              </a:defRPr>
            </a:lvl4pPr>
            <a:lvl5pPr algn="l">
              <a:buFontTx/>
              <a:buNone/>
              <a:defRPr sz="1600">
                <a:latin typeface="+mj-lt"/>
              </a:defRPr>
            </a:lvl5pPr>
            <a:lvl6pPr algn="l">
              <a:buFontTx/>
              <a:buNone/>
              <a:defRPr sz="1600">
                <a:latin typeface="+mj-lt"/>
              </a:defRPr>
            </a:lvl6pPr>
            <a:lvl7pPr algn="l">
              <a:buFontTx/>
              <a:buNone/>
              <a:defRPr sz="1600">
                <a:latin typeface="+mj-lt"/>
              </a:defRPr>
            </a:lvl7pPr>
          </a:lstStyle>
          <a:p>
            <a:pPr lvl="0"/>
            <a:r>
              <a:rPr lang="de-DE"/>
              <a:t>Name, title</a:t>
            </a:r>
          </a:p>
        </p:txBody>
      </p:sp>
      <p:sp>
        <p:nvSpPr>
          <p:cNvPr id="12" name="Textplatzhalter 8">
            <a:extLst>
              <a:ext uri="{FF2B5EF4-FFF2-40B4-BE49-F238E27FC236}">
                <a16:creationId xmlns:a16="http://schemas.microsoft.com/office/drawing/2014/main" id="{EE3F418F-610F-34F0-E15E-4D8509271EE8}"/>
              </a:ext>
            </a:extLst>
          </p:cNvPr>
          <p:cNvSpPr>
            <a:spLocks noGrp="1"/>
          </p:cNvSpPr>
          <p:nvPr>
            <p:ph type="body" sz="quarter" idx="21" hasCustomPrompt="1"/>
          </p:nvPr>
        </p:nvSpPr>
        <p:spPr>
          <a:xfrm>
            <a:off x="6215762" y="3426760"/>
            <a:ext cx="5137150" cy="273050"/>
          </a:xfrm>
        </p:spPr>
        <p:txBody>
          <a:bodyPr/>
          <a:lstStyle>
            <a:lvl1pPr>
              <a:buFontTx/>
              <a:buNone/>
              <a:defRPr>
                <a:latin typeface="+mj-lt"/>
              </a:defRPr>
            </a:lvl1pPr>
            <a:lvl2pPr>
              <a:buFontTx/>
              <a:buNone/>
              <a:defRPr>
                <a:latin typeface="+mj-lt"/>
              </a:defRPr>
            </a:lvl2pPr>
            <a:lvl3pPr algn="l">
              <a:buFontTx/>
              <a:buNone/>
              <a:defRPr sz="1600">
                <a:latin typeface="+mj-lt"/>
              </a:defRPr>
            </a:lvl3pPr>
            <a:lvl4pPr algn="l">
              <a:buFontTx/>
              <a:buNone/>
              <a:defRPr sz="1600">
                <a:latin typeface="+mj-lt"/>
              </a:defRPr>
            </a:lvl4pPr>
            <a:lvl5pPr algn="l">
              <a:buFontTx/>
              <a:buNone/>
              <a:defRPr sz="1600">
                <a:latin typeface="+mj-lt"/>
              </a:defRPr>
            </a:lvl5pPr>
            <a:lvl6pPr algn="l">
              <a:buFontTx/>
              <a:buNone/>
              <a:defRPr sz="1600">
                <a:latin typeface="+mj-lt"/>
              </a:defRPr>
            </a:lvl6pPr>
            <a:lvl7pPr algn="l">
              <a:buFontTx/>
              <a:buNone/>
              <a:defRPr sz="1600">
                <a:latin typeface="+mj-lt"/>
              </a:defRPr>
            </a:lvl7pPr>
          </a:lstStyle>
          <a:p>
            <a:pPr lvl="0"/>
            <a:r>
              <a:rPr lang="de-DE"/>
              <a:t>Name, title</a:t>
            </a:r>
          </a:p>
        </p:txBody>
      </p:sp>
    </p:spTree>
    <p:extLst>
      <p:ext uri="{BB962C8B-B14F-4D97-AF65-F5344CB8AC3E}">
        <p14:creationId xmlns:p14="http://schemas.microsoft.com/office/powerpoint/2010/main" val="995646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Ko_Inhalt 2 Spal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7D86477-A692-4B8A-8410-2AB314B0C1EC}" type="datetime1">
              <a:rPr lang="de-DE" smtClean="0"/>
              <a:t>14.04.2026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a:t>
            </a:fld>
            <a:endParaRPr lang="de-DE"/>
          </a:p>
        </p:txBody>
      </p:sp>
      <p:cxnSp>
        <p:nvCxnSpPr>
          <p:cNvPr id="7" name="Gerader Verbinder 6">
            <a:extLst>
              <a:ext uri="{FF2B5EF4-FFF2-40B4-BE49-F238E27FC236}">
                <a16:creationId xmlns:a16="http://schemas.microsoft.com/office/drawing/2014/main" id="{DFA0A109-F14F-3757-5AB2-574A0CEBD3C4}"/>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3" name="Inhaltsplatzhalter 2">
            <a:extLst>
              <a:ext uri="{FF2B5EF4-FFF2-40B4-BE49-F238E27FC236}">
                <a16:creationId xmlns:a16="http://schemas.microsoft.com/office/drawing/2014/main" id="{B9639508-2559-D60B-F76A-215D864862A7}"/>
              </a:ext>
            </a:extLst>
          </p:cNvPr>
          <p:cNvSpPr>
            <a:spLocks noGrp="1"/>
          </p:cNvSpPr>
          <p:nvPr>
            <p:ph idx="1"/>
          </p:nvPr>
        </p:nvSpPr>
        <p:spPr>
          <a:xfrm>
            <a:off x="838200" y="1625601"/>
            <a:ext cx="5137727"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Inhaltsplatzhalter 2">
            <a:extLst>
              <a:ext uri="{FF2B5EF4-FFF2-40B4-BE49-F238E27FC236}">
                <a16:creationId xmlns:a16="http://schemas.microsoft.com/office/drawing/2014/main" id="{99020EA9-809A-4369-D7B0-6D5D4718A0B5}"/>
              </a:ext>
            </a:extLst>
          </p:cNvPr>
          <p:cNvSpPr>
            <a:spLocks noGrp="1"/>
          </p:cNvSpPr>
          <p:nvPr>
            <p:ph idx="13"/>
          </p:nvPr>
        </p:nvSpPr>
        <p:spPr>
          <a:xfrm>
            <a:off x="6216072" y="1625601"/>
            <a:ext cx="5137727"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954838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aKo_Bild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75E3FF-0D67-E40F-DFA8-EE3029B62FEE}"/>
              </a:ext>
            </a:extLst>
          </p:cNvPr>
          <p:cNvSpPr>
            <a:spLocks noGrp="1"/>
          </p:cNvSpPr>
          <p:nvPr>
            <p:ph idx="1"/>
          </p:nvPr>
        </p:nvSpPr>
        <p:spPr>
          <a:xfrm>
            <a:off x="838200" y="1795075"/>
            <a:ext cx="3960000" cy="3960000"/>
          </a:xfrm>
          <a:prstGeom prst="ellipse">
            <a:avLst/>
          </a:prstGeom>
          <a:noFill/>
          <a:ln w="25400">
            <a:noFill/>
          </a:ln>
        </p:spPr>
        <p:txBody>
          <a:bodyPr anchor="ct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de-DE"/>
              <a:t>Mastertextformat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BEEC3EFA-02ED-457A-B5C6-CCA428B5FB5E}" type="datetime1">
              <a:rPr lang="de-DE" smtClean="0"/>
              <a:t>14.04.2026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a:t>
            </a:fld>
            <a:endParaRPr lang="de-DE"/>
          </a:p>
        </p:txBody>
      </p:sp>
      <p:cxnSp>
        <p:nvCxnSpPr>
          <p:cNvPr id="11" name="Gerader Verbinder 10">
            <a:extLst>
              <a:ext uri="{FF2B5EF4-FFF2-40B4-BE49-F238E27FC236}">
                <a16:creationId xmlns:a16="http://schemas.microsoft.com/office/drawing/2014/main" id="{96D1F9E3-27CA-6C62-BDF9-D6BE0C2CCF5B}"/>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7" name="Inhaltsplatzhalter 2">
            <a:extLst>
              <a:ext uri="{FF2B5EF4-FFF2-40B4-BE49-F238E27FC236}">
                <a16:creationId xmlns:a16="http://schemas.microsoft.com/office/drawing/2014/main" id="{026F599E-17B2-CCC9-8C4D-A45F15A8BB89}"/>
              </a:ext>
            </a:extLst>
          </p:cNvPr>
          <p:cNvSpPr>
            <a:spLocks noGrp="1"/>
          </p:cNvSpPr>
          <p:nvPr>
            <p:ph idx="15"/>
          </p:nvPr>
        </p:nvSpPr>
        <p:spPr>
          <a:xfrm>
            <a:off x="6216072" y="1625601"/>
            <a:ext cx="5137727" cy="4298949"/>
          </a:xfrm>
        </p:spPr>
        <p:txBody>
          <a:bodyPr anchor="ct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68991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Google Shape;15;p1" descr="Ein Bild, das Schrift, Grafiken, Text, Logo enthält.&#10;&#10;Automatisch generierte Beschreibung">
            <a:extLst>
              <a:ext uri="{FF2B5EF4-FFF2-40B4-BE49-F238E27FC236}">
                <a16:creationId xmlns:a16="http://schemas.microsoft.com/office/drawing/2014/main" id="{66D6E860-3A37-1116-D5B5-AF6B0F961E17}"/>
              </a:ext>
            </a:extLst>
          </p:cNvPr>
          <p:cNvPicPr preferRelativeResize="0"/>
          <p:nvPr userDrawn="1"/>
        </p:nvPicPr>
        <p:blipFill rotWithShape="1">
          <a:blip r:embed="rId12">
            <a:alphaModFix/>
          </a:blip>
          <a:srcRect/>
          <a:stretch/>
        </p:blipFill>
        <p:spPr>
          <a:xfrm>
            <a:off x="8037754" y="6166464"/>
            <a:ext cx="2770861" cy="700715"/>
          </a:xfrm>
          <a:prstGeom prst="rect">
            <a:avLst/>
          </a:prstGeom>
          <a:noFill/>
          <a:ln>
            <a:noFill/>
          </a:ln>
        </p:spPr>
      </p:pic>
      <p:sp>
        <p:nvSpPr>
          <p:cNvPr id="2" name="Titelplatzhalter 1">
            <a:extLst>
              <a:ext uri="{FF2B5EF4-FFF2-40B4-BE49-F238E27FC236}">
                <a16:creationId xmlns:a16="http://schemas.microsoft.com/office/drawing/2014/main" id="{BA2C558B-1636-6F96-A202-6EF32A817840}"/>
              </a:ext>
            </a:extLst>
          </p:cNvPr>
          <p:cNvSpPr>
            <a:spLocks noGrp="1"/>
          </p:cNvSpPr>
          <p:nvPr>
            <p:ph type="title"/>
          </p:nvPr>
        </p:nvSpPr>
        <p:spPr>
          <a:xfrm>
            <a:off x="838200" y="365125"/>
            <a:ext cx="10515600" cy="1048039"/>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3495F3B7-65B2-9756-B0FE-1D71657AEE0F}"/>
              </a:ext>
            </a:extLst>
          </p:cNvPr>
          <p:cNvSpPr>
            <a:spLocks noGrp="1"/>
          </p:cNvSpPr>
          <p:nvPr>
            <p:ph type="body" idx="1"/>
          </p:nvPr>
        </p:nvSpPr>
        <p:spPr>
          <a:xfrm>
            <a:off x="838200" y="1625601"/>
            <a:ext cx="10515600" cy="4298949"/>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oliennummernplatzhalter 5">
            <a:extLst>
              <a:ext uri="{FF2B5EF4-FFF2-40B4-BE49-F238E27FC236}">
                <a16:creationId xmlns:a16="http://schemas.microsoft.com/office/drawing/2014/main" id="{451A1112-FC39-3451-283F-BB02C865CDCC}"/>
              </a:ext>
            </a:extLst>
          </p:cNvPr>
          <p:cNvSpPr>
            <a:spLocks noGrp="1"/>
          </p:cNvSpPr>
          <p:nvPr>
            <p:ph type="sldNum" sz="quarter" idx="4"/>
          </p:nvPr>
        </p:nvSpPr>
        <p:spPr>
          <a:xfrm>
            <a:off x="10889672" y="6356350"/>
            <a:ext cx="464127" cy="365125"/>
          </a:xfrm>
          <a:prstGeom prst="rect">
            <a:avLst/>
          </a:prstGeom>
        </p:spPr>
        <p:txBody>
          <a:bodyPr vert="horz" lIns="91440" tIns="45720" rIns="91440" bIns="45720" rtlCol="0" anchor="ctr"/>
          <a:lstStyle>
            <a:lvl1pPr algn="r">
              <a:defRPr sz="1000">
                <a:solidFill>
                  <a:schemeClr val="tx1">
                    <a:tint val="82000"/>
                  </a:schemeClr>
                </a:solidFill>
                <a:latin typeface="+mn-lt"/>
              </a:defRPr>
            </a:lvl1pPr>
          </a:lstStyle>
          <a:p>
            <a:fld id="{F145060A-2239-4736-BEED-7C05F6B3C6E1}" type="slidenum">
              <a:rPr lang="de-DE" smtClean="0"/>
              <a:pPr/>
              <a:t>‹#›</a:t>
            </a:fld>
            <a:endParaRPr lang="de-DE"/>
          </a:p>
        </p:txBody>
      </p:sp>
    </p:spTree>
    <p:extLst>
      <p:ext uri="{BB962C8B-B14F-4D97-AF65-F5344CB8AC3E}">
        <p14:creationId xmlns:p14="http://schemas.microsoft.com/office/powerpoint/2010/main" val="1668467816"/>
      </p:ext>
    </p:extLst>
  </p:cSld>
  <p:clrMap bg1="lt1" tx1="dk1" bg2="lt2" tx2="dk2" accent1="accent1" accent2="accent2" accent3="accent3" accent4="accent4" accent5="accent5" accent6="accent6" hlink="hlink" folHlink="folHlink"/>
  <p:sldLayoutIdLst>
    <p:sldLayoutId id="2147483726" r:id="rId1"/>
    <p:sldLayoutId id="2147483725" r:id="rId2"/>
    <p:sldLayoutId id="2147483683" r:id="rId3"/>
    <p:sldLayoutId id="2147483692" r:id="rId4"/>
    <p:sldLayoutId id="2147483695" r:id="rId5"/>
    <p:sldLayoutId id="2147483694" r:id="rId6"/>
    <p:sldLayoutId id="2147483702" r:id="rId7"/>
    <p:sldLayoutId id="2147483682" r:id="rId8"/>
    <p:sldLayoutId id="2147483688" r:id="rId9"/>
    <p:sldLayoutId id="2147483724" r:id="rId10"/>
  </p:sldLayoutIdLst>
  <p:hf hdr="0" ftr="0" dt="0"/>
  <p:txStyles>
    <p:titleStyle>
      <a:lvl1pPr algn="l" defTabSz="914400" rtl="0" eaLnBrk="1" latinLnBrk="0" hangingPunct="1">
        <a:lnSpc>
          <a:spcPct val="90000"/>
        </a:lnSpc>
        <a:spcBef>
          <a:spcPct val="0"/>
        </a:spcBef>
        <a:buNone/>
        <a:defRPr sz="32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Google Shape;15;p1" descr="Ein Bild, das Schrift, Grafiken, Text, Logo enthält.&#10;&#10;Automatisch generierte Beschreibung">
            <a:extLst>
              <a:ext uri="{FF2B5EF4-FFF2-40B4-BE49-F238E27FC236}">
                <a16:creationId xmlns:a16="http://schemas.microsoft.com/office/drawing/2014/main" id="{66D6E860-3A37-1116-D5B5-AF6B0F961E17}"/>
              </a:ext>
            </a:extLst>
          </p:cNvPr>
          <p:cNvPicPr preferRelativeResize="0"/>
          <p:nvPr userDrawn="1"/>
        </p:nvPicPr>
        <p:blipFill rotWithShape="1">
          <a:blip r:embed="rId12">
            <a:alphaModFix/>
          </a:blip>
          <a:srcRect/>
          <a:stretch/>
        </p:blipFill>
        <p:spPr>
          <a:xfrm>
            <a:off x="8037754" y="6166464"/>
            <a:ext cx="2770861" cy="700715"/>
          </a:xfrm>
          <a:prstGeom prst="rect">
            <a:avLst/>
          </a:prstGeom>
          <a:noFill/>
          <a:ln>
            <a:noFill/>
          </a:ln>
        </p:spPr>
      </p:pic>
      <p:sp>
        <p:nvSpPr>
          <p:cNvPr id="2" name="Titelplatzhalter 1">
            <a:extLst>
              <a:ext uri="{FF2B5EF4-FFF2-40B4-BE49-F238E27FC236}">
                <a16:creationId xmlns:a16="http://schemas.microsoft.com/office/drawing/2014/main" id="{BA2C558B-1636-6F96-A202-6EF32A817840}"/>
              </a:ext>
            </a:extLst>
          </p:cNvPr>
          <p:cNvSpPr>
            <a:spLocks noGrp="1"/>
          </p:cNvSpPr>
          <p:nvPr>
            <p:ph type="title"/>
          </p:nvPr>
        </p:nvSpPr>
        <p:spPr>
          <a:xfrm>
            <a:off x="838200" y="365125"/>
            <a:ext cx="10515600" cy="1048039"/>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3495F3B7-65B2-9756-B0FE-1D71657AEE0F}"/>
              </a:ext>
            </a:extLst>
          </p:cNvPr>
          <p:cNvSpPr>
            <a:spLocks noGrp="1"/>
          </p:cNvSpPr>
          <p:nvPr>
            <p:ph type="body" idx="1"/>
          </p:nvPr>
        </p:nvSpPr>
        <p:spPr>
          <a:xfrm>
            <a:off x="838200" y="1625601"/>
            <a:ext cx="10515600" cy="4298949"/>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oliennummernplatzhalter 5">
            <a:extLst>
              <a:ext uri="{FF2B5EF4-FFF2-40B4-BE49-F238E27FC236}">
                <a16:creationId xmlns:a16="http://schemas.microsoft.com/office/drawing/2014/main" id="{451A1112-FC39-3451-283F-BB02C865CDCC}"/>
              </a:ext>
            </a:extLst>
          </p:cNvPr>
          <p:cNvSpPr>
            <a:spLocks noGrp="1"/>
          </p:cNvSpPr>
          <p:nvPr>
            <p:ph type="sldNum" sz="quarter" idx="4"/>
          </p:nvPr>
        </p:nvSpPr>
        <p:spPr>
          <a:xfrm>
            <a:off x="10889672" y="6356350"/>
            <a:ext cx="464127" cy="365125"/>
          </a:xfrm>
          <a:prstGeom prst="rect">
            <a:avLst/>
          </a:prstGeom>
        </p:spPr>
        <p:txBody>
          <a:bodyPr vert="horz" lIns="91440" tIns="45720" rIns="91440" bIns="45720" rtlCol="0" anchor="ctr"/>
          <a:lstStyle>
            <a:lvl1pPr algn="r">
              <a:defRPr sz="1000">
                <a:solidFill>
                  <a:schemeClr val="tx1">
                    <a:tint val="82000"/>
                  </a:schemeClr>
                </a:solidFill>
                <a:latin typeface="+mn-lt"/>
              </a:defRPr>
            </a:lvl1pPr>
          </a:lstStyle>
          <a:p>
            <a:fld id="{F145060A-2239-4736-BEED-7C05F6B3C6E1}" type="slidenum">
              <a:rPr lang="de-DE" smtClean="0"/>
              <a:pPr/>
              <a:t>‹#›</a:t>
            </a:fld>
            <a:endParaRPr lang="de-DE"/>
          </a:p>
        </p:txBody>
      </p:sp>
    </p:spTree>
    <p:extLst>
      <p:ext uri="{BB962C8B-B14F-4D97-AF65-F5344CB8AC3E}">
        <p14:creationId xmlns:p14="http://schemas.microsoft.com/office/powerpoint/2010/main" val="163809667"/>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Lst>
  <p:hf hdr="0" ftr="0" dt="0"/>
  <p:txStyles>
    <p:titleStyle>
      <a:lvl1pPr algn="l" defTabSz="914400" rtl="0" eaLnBrk="1" latinLnBrk="0" hangingPunct="1">
        <a:lnSpc>
          <a:spcPct val="90000"/>
        </a:lnSpc>
        <a:spcBef>
          <a:spcPct val="0"/>
        </a:spcBef>
        <a:buNone/>
        <a:defRPr sz="32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microsoft.com/office/2018/10/relationships/comments" Target="../comments/modernComment_272_64A5D028.xml"/><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microsoft.com/office/2018/10/relationships/comments" Target="../comments/modernComment_273_D711B5BA.xml"/><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notesSlide" Target="../notesSlides/notesSlide25.xml"/><Relationship Id="rId1" Type="http://schemas.openxmlformats.org/officeDocument/2006/relationships/slideLayout" Target="../slideLayouts/slideLayout8.xml"/><Relationship Id="rId5" Type="http://schemas.openxmlformats.org/officeDocument/2006/relationships/image" Target="../media/image33.svg"/><Relationship Id="rId4" Type="http://schemas.openxmlformats.org/officeDocument/2006/relationships/image" Target="../media/image32.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9.xml"/><Relationship Id="rId4" Type="http://schemas.microsoft.com/office/2007/relationships/hdphoto" Target="../media/hdphoto2.wdp"/></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AA386-78A6-85BA-A573-C56AFCA32DEE}"/>
            </a:ext>
          </a:extLst>
        </p:cNvPr>
        <p:cNvGrpSpPr/>
        <p:nvPr/>
      </p:nvGrpSpPr>
      <p:grpSpPr>
        <a:xfrm>
          <a:off x="0" y="0"/>
          <a:ext cx="0" cy="0"/>
          <a:chOff x="0" y="0"/>
          <a:chExt cx="0" cy="0"/>
        </a:xfrm>
      </p:grpSpPr>
      <p:sp>
        <p:nvSpPr>
          <p:cNvPr id="7" name="Untertitel 6">
            <a:extLst>
              <a:ext uri="{FF2B5EF4-FFF2-40B4-BE49-F238E27FC236}">
                <a16:creationId xmlns:a16="http://schemas.microsoft.com/office/drawing/2014/main" id="{21E8B4B8-3D9E-97E8-C967-487EB304D6FB}"/>
              </a:ext>
            </a:extLst>
          </p:cNvPr>
          <p:cNvSpPr>
            <a:spLocks noGrp="1"/>
          </p:cNvSpPr>
          <p:nvPr>
            <p:ph type="subTitle" idx="1"/>
          </p:nvPr>
        </p:nvSpPr>
        <p:spPr/>
        <p:txBody>
          <a:bodyPr>
            <a:normAutofit/>
          </a:bodyPr>
          <a:lstStyle/>
          <a:p>
            <a:pPr>
              <a:lnSpc>
                <a:spcPct val="100000"/>
              </a:lnSpc>
              <a:spcBef>
                <a:spcPts val="600"/>
              </a:spcBef>
            </a:pPr>
            <a:r>
              <a:rPr lang="de-DE"/>
              <a:t>Agile Methoden als Schlüssel zum Erfolg</a:t>
            </a:r>
            <a:endParaRPr lang="de-DE" noProof="0"/>
          </a:p>
        </p:txBody>
      </p:sp>
      <p:sp>
        <p:nvSpPr>
          <p:cNvPr id="6" name="Titel 5">
            <a:extLst>
              <a:ext uri="{FF2B5EF4-FFF2-40B4-BE49-F238E27FC236}">
                <a16:creationId xmlns:a16="http://schemas.microsoft.com/office/drawing/2014/main" id="{C1BCB447-29EB-42CA-02A1-BB2689014C9B}"/>
              </a:ext>
            </a:extLst>
          </p:cNvPr>
          <p:cNvSpPr>
            <a:spLocks noGrp="1"/>
          </p:cNvSpPr>
          <p:nvPr>
            <p:ph type="ctrTitle"/>
          </p:nvPr>
        </p:nvSpPr>
        <p:spPr>
          <a:xfrm>
            <a:off x="838200" y="2222500"/>
            <a:ext cx="8619067" cy="2545805"/>
          </a:xfrm>
        </p:spPr>
        <p:txBody>
          <a:bodyPr>
            <a:normAutofit/>
          </a:bodyPr>
          <a:lstStyle/>
          <a:p>
            <a:pPr>
              <a:lnSpc>
                <a:spcPct val="100000"/>
              </a:lnSpc>
            </a:pPr>
            <a:r>
              <a:rPr lang="de-DE"/>
              <a:t>Wissens- und Technologietransfer für KMU</a:t>
            </a:r>
            <a:endParaRPr lang="de-DE" noProof="0"/>
          </a:p>
        </p:txBody>
      </p:sp>
      <p:sp>
        <p:nvSpPr>
          <p:cNvPr id="2" name="Textplatzhalter 1">
            <a:extLst>
              <a:ext uri="{FF2B5EF4-FFF2-40B4-BE49-F238E27FC236}">
                <a16:creationId xmlns:a16="http://schemas.microsoft.com/office/drawing/2014/main" id="{341E796B-AEA8-D7D0-5AA7-84BB2AFA5503}"/>
              </a:ext>
            </a:extLst>
          </p:cNvPr>
          <p:cNvSpPr>
            <a:spLocks noGrp="1"/>
          </p:cNvSpPr>
          <p:nvPr>
            <p:ph type="body" sz="quarter" idx="13"/>
          </p:nvPr>
        </p:nvSpPr>
        <p:spPr/>
        <p:txBody>
          <a:bodyPr/>
          <a:lstStyle/>
          <a:p>
            <a:endParaRPr lang="de-DE"/>
          </a:p>
        </p:txBody>
      </p:sp>
    </p:spTree>
    <p:extLst>
      <p:ext uri="{BB962C8B-B14F-4D97-AF65-F5344CB8AC3E}">
        <p14:creationId xmlns:p14="http://schemas.microsoft.com/office/powerpoint/2010/main" val="26228012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0685E4-293E-1EF5-75C8-8766B2E809FC}"/>
              </a:ext>
            </a:extLst>
          </p:cNvPr>
          <p:cNvSpPr>
            <a:spLocks noGrp="1"/>
          </p:cNvSpPr>
          <p:nvPr>
            <p:ph type="title"/>
          </p:nvPr>
        </p:nvSpPr>
        <p:spPr/>
        <p:txBody>
          <a:bodyPr/>
          <a:lstStyle/>
          <a:p>
            <a:r>
              <a:rPr lang="de-DE"/>
              <a:t>Allgemeine Innovationsfähigkeit</a:t>
            </a:r>
          </a:p>
        </p:txBody>
      </p:sp>
      <p:sp>
        <p:nvSpPr>
          <p:cNvPr id="3" name="Foliennummernplatzhalter 2">
            <a:extLst>
              <a:ext uri="{FF2B5EF4-FFF2-40B4-BE49-F238E27FC236}">
                <a16:creationId xmlns:a16="http://schemas.microsoft.com/office/drawing/2014/main" id="{754F44EE-9207-462D-6BBC-81805F4BCA24}"/>
              </a:ext>
            </a:extLst>
          </p:cNvPr>
          <p:cNvSpPr>
            <a:spLocks noGrp="1"/>
          </p:cNvSpPr>
          <p:nvPr>
            <p:ph type="sldNum" sz="quarter" idx="12"/>
          </p:nvPr>
        </p:nvSpPr>
        <p:spPr/>
        <p:txBody>
          <a:bodyPr/>
          <a:lstStyle/>
          <a:p>
            <a:fld id="{F145060A-2239-4736-BEED-7C05F6B3C6E1}" type="slidenum">
              <a:rPr lang="de-DE" smtClean="0"/>
              <a:t>10</a:t>
            </a:fld>
            <a:endParaRPr lang="de-DE"/>
          </a:p>
        </p:txBody>
      </p:sp>
      <p:sp>
        <p:nvSpPr>
          <p:cNvPr id="4" name="Inhaltsplatzhalter 3">
            <a:extLst>
              <a:ext uri="{FF2B5EF4-FFF2-40B4-BE49-F238E27FC236}">
                <a16:creationId xmlns:a16="http://schemas.microsoft.com/office/drawing/2014/main" id="{C1E03584-1893-923A-9AD9-FA5E7DAC3B50}"/>
              </a:ext>
            </a:extLst>
          </p:cNvPr>
          <p:cNvSpPr>
            <a:spLocks noGrp="1"/>
          </p:cNvSpPr>
          <p:nvPr>
            <p:ph idx="1"/>
          </p:nvPr>
        </p:nvSpPr>
        <p:spPr>
          <a:xfrm>
            <a:off x="838201" y="1922895"/>
            <a:ext cx="4838700" cy="4001655"/>
          </a:xfrm>
        </p:spPr>
        <p:txBody>
          <a:bodyPr/>
          <a:lstStyle/>
          <a:p>
            <a:pPr marL="0" indent="0">
              <a:buNone/>
            </a:pPr>
            <a:r>
              <a:rPr lang="de-DE">
                <a:latin typeface="+mj-lt"/>
              </a:rPr>
              <a:t>Offenheit für Innovation</a:t>
            </a:r>
          </a:p>
          <a:p>
            <a:r>
              <a:rPr lang="de-DE">
                <a:solidFill>
                  <a:schemeClr val="accent1"/>
                </a:solidFill>
                <a:latin typeface="+mj-lt"/>
              </a:rPr>
              <a:t>über 80% </a:t>
            </a:r>
            <a:r>
              <a:rPr lang="de-DE"/>
              <a:t>der Teilnehmenden erachten Innovation für „eher wichtig“ oder sogar </a:t>
            </a:r>
            <a:br>
              <a:rPr lang="de-DE"/>
            </a:br>
            <a:r>
              <a:rPr lang="de-DE"/>
              <a:t>„sehr wichtig“ in ihrem Geschäftsbereich</a:t>
            </a:r>
          </a:p>
        </p:txBody>
      </p:sp>
      <p:pic>
        <p:nvPicPr>
          <p:cNvPr id="9" name="Grafik 2">
            <a:extLst>
              <a:ext uri="{FF2B5EF4-FFF2-40B4-BE49-F238E27FC236}">
                <a16:creationId xmlns:a16="http://schemas.microsoft.com/office/drawing/2014/main" id="{454F4226-3C04-943F-3D00-A2363E4BE582}"/>
              </a:ext>
            </a:extLst>
          </p:cNvPr>
          <p:cNvPicPr>
            <a:picLocks noChangeAspect="1"/>
          </p:cNvPicPr>
          <p:nvPr/>
        </p:nvPicPr>
        <p:blipFill rotWithShape="1">
          <a:blip r:embed="rId3"/>
          <a:srcRect l="52242" t="26644" r="2860" b="7949"/>
          <a:stretch>
            <a:fillRect/>
          </a:stretch>
        </p:blipFill>
        <p:spPr bwMode="auto">
          <a:xfrm>
            <a:off x="5886100" y="1822867"/>
            <a:ext cx="5467699" cy="4001655"/>
          </a:xfrm>
          <a:prstGeom prst="rect">
            <a:avLst/>
          </a:prstGeom>
        </p:spPr>
      </p:pic>
      <p:sp>
        <p:nvSpPr>
          <p:cNvPr id="10" name="Textfeld 9">
            <a:extLst>
              <a:ext uri="{FF2B5EF4-FFF2-40B4-BE49-F238E27FC236}">
                <a16:creationId xmlns:a16="http://schemas.microsoft.com/office/drawing/2014/main" id="{F42AE1EC-D51F-5460-E745-6977C7E292B4}"/>
              </a:ext>
            </a:extLst>
          </p:cNvPr>
          <p:cNvSpPr txBox="1"/>
          <p:nvPr/>
        </p:nvSpPr>
        <p:spPr>
          <a:xfrm>
            <a:off x="838200" y="5824522"/>
            <a:ext cx="4838700" cy="200055"/>
          </a:xfrm>
          <a:prstGeom prst="rect">
            <a:avLst/>
          </a:prstGeom>
          <a:noFill/>
        </p:spPr>
        <p:txBody>
          <a:bodyPr wrap="square" rtlCol="0">
            <a:spAutoFit/>
          </a:bodyPr>
          <a:lstStyle/>
          <a:p>
            <a:r>
              <a:rPr lang="de-DE" sz="700" noProof="0">
                <a:latin typeface="+mn-lt"/>
              </a:rPr>
              <a:t>Ergebnisse basierend auf KMU-Bedarfserhebung von Fraunhofer</a:t>
            </a:r>
          </a:p>
        </p:txBody>
      </p:sp>
    </p:spTree>
    <p:extLst>
      <p:ext uri="{BB962C8B-B14F-4D97-AF65-F5344CB8AC3E}">
        <p14:creationId xmlns:p14="http://schemas.microsoft.com/office/powerpoint/2010/main" val="146443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D0C23-A868-CD0C-8585-96D7F9657B07}"/>
            </a:ext>
          </a:extLst>
        </p:cNvPr>
        <p:cNvGrpSpPr/>
        <p:nvPr/>
      </p:nvGrpSpPr>
      <p:grpSpPr>
        <a:xfrm>
          <a:off x="0" y="0"/>
          <a:ext cx="0" cy="0"/>
          <a:chOff x="0" y="0"/>
          <a:chExt cx="0" cy="0"/>
        </a:xfrm>
      </p:grpSpPr>
      <p:pic>
        <p:nvPicPr>
          <p:cNvPr id="5" name="Google Shape;170;p25">
            <a:extLst>
              <a:ext uri="{FF2B5EF4-FFF2-40B4-BE49-F238E27FC236}">
                <a16:creationId xmlns:a16="http://schemas.microsoft.com/office/drawing/2014/main" id="{431E9DBC-E431-DBF8-1A11-40BE14DDCE38}"/>
              </a:ext>
            </a:extLst>
          </p:cNvPr>
          <p:cNvPicPr/>
          <p:nvPr/>
        </p:nvPicPr>
        <p:blipFill rotWithShape="1">
          <a:blip r:embed="rId3">
            <a:alphaModFix/>
          </a:blip>
          <a:stretch/>
        </p:blipFill>
        <p:spPr bwMode="auto">
          <a:xfrm>
            <a:off x="5975927" y="1670996"/>
            <a:ext cx="5377872" cy="4411358"/>
          </a:xfrm>
          <a:prstGeom prst="rect">
            <a:avLst/>
          </a:prstGeom>
          <a:noFill/>
          <a:ln>
            <a:noFill/>
          </a:ln>
        </p:spPr>
      </p:pic>
      <p:sp>
        <p:nvSpPr>
          <p:cNvPr id="2" name="Titel 1">
            <a:extLst>
              <a:ext uri="{FF2B5EF4-FFF2-40B4-BE49-F238E27FC236}">
                <a16:creationId xmlns:a16="http://schemas.microsoft.com/office/drawing/2014/main" id="{48636F44-D27A-D395-FADD-24825F777C58}"/>
              </a:ext>
            </a:extLst>
          </p:cNvPr>
          <p:cNvSpPr>
            <a:spLocks noGrp="1"/>
          </p:cNvSpPr>
          <p:nvPr>
            <p:ph type="title"/>
          </p:nvPr>
        </p:nvSpPr>
        <p:spPr>
          <a:xfrm>
            <a:off x="838200" y="365125"/>
            <a:ext cx="6616700" cy="1048039"/>
          </a:xfrm>
        </p:spPr>
        <p:txBody>
          <a:bodyPr/>
          <a:lstStyle/>
          <a:p>
            <a:r>
              <a:rPr lang="de-DE"/>
              <a:t>Innovation wird von einigen KMU als wichtig erachtet, aber...</a:t>
            </a:r>
          </a:p>
        </p:txBody>
      </p:sp>
      <p:sp>
        <p:nvSpPr>
          <p:cNvPr id="3" name="Foliennummernplatzhalter 2">
            <a:extLst>
              <a:ext uri="{FF2B5EF4-FFF2-40B4-BE49-F238E27FC236}">
                <a16:creationId xmlns:a16="http://schemas.microsoft.com/office/drawing/2014/main" id="{6AA0F009-71BE-AA0C-1946-DA46E312BED8}"/>
              </a:ext>
            </a:extLst>
          </p:cNvPr>
          <p:cNvSpPr>
            <a:spLocks noGrp="1"/>
          </p:cNvSpPr>
          <p:nvPr>
            <p:ph type="sldNum" sz="quarter" idx="12"/>
          </p:nvPr>
        </p:nvSpPr>
        <p:spPr/>
        <p:txBody>
          <a:bodyPr/>
          <a:lstStyle/>
          <a:p>
            <a:fld id="{F145060A-2239-4736-BEED-7C05F6B3C6E1}" type="slidenum">
              <a:rPr lang="de-DE" smtClean="0"/>
              <a:t>11</a:t>
            </a:fld>
            <a:endParaRPr lang="de-DE"/>
          </a:p>
        </p:txBody>
      </p:sp>
      <p:sp>
        <p:nvSpPr>
          <p:cNvPr id="4" name="Inhaltsplatzhalter 3">
            <a:extLst>
              <a:ext uri="{FF2B5EF4-FFF2-40B4-BE49-F238E27FC236}">
                <a16:creationId xmlns:a16="http://schemas.microsoft.com/office/drawing/2014/main" id="{DD6CDBF4-B107-3DF8-FE0B-A5D8C8923DE1}"/>
              </a:ext>
            </a:extLst>
          </p:cNvPr>
          <p:cNvSpPr>
            <a:spLocks noGrp="1"/>
          </p:cNvSpPr>
          <p:nvPr>
            <p:ph idx="1"/>
          </p:nvPr>
        </p:nvSpPr>
        <p:spPr>
          <a:xfrm>
            <a:off x="838201" y="1828800"/>
            <a:ext cx="4838699" cy="4095750"/>
          </a:xfrm>
        </p:spPr>
        <p:txBody>
          <a:bodyPr vert="horz" lIns="91440" tIns="45720" rIns="91440" bIns="45720" rtlCol="0" anchor="t">
            <a:normAutofit/>
          </a:bodyPr>
          <a:lstStyle/>
          <a:p>
            <a:pPr marL="0" indent="0">
              <a:buNone/>
            </a:pPr>
            <a:r>
              <a:rPr lang="de-DE">
                <a:latin typeface="+mj-lt"/>
              </a:rPr>
              <a:t>Offenheit für Innovation</a:t>
            </a:r>
          </a:p>
          <a:p>
            <a:r>
              <a:rPr lang="de-DE"/>
              <a:t>Potential vorhanden </a:t>
            </a:r>
          </a:p>
          <a:p>
            <a:r>
              <a:rPr lang="de-DE"/>
              <a:t>„Luft nach oben“– es fehlen Ressourcen wie Netzwerke zur Wissenschaft oder für Akquise</a:t>
            </a:r>
            <a:br>
              <a:rPr lang="de-DE"/>
            </a:br>
            <a:r>
              <a:rPr lang="de-DE"/>
              <a:t>von Fördermitteln </a:t>
            </a:r>
          </a:p>
          <a:p>
            <a:endParaRPr lang="de-DE"/>
          </a:p>
        </p:txBody>
      </p:sp>
      <p:sp>
        <p:nvSpPr>
          <p:cNvPr id="7" name="Textfeld 6">
            <a:extLst>
              <a:ext uri="{FF2B5EF4-FFF2-40B4-BE49-F238E27FC236}">
                <a16:creationId xmlns:a16="http://schemas.microsoft.com/office/drawing/2014/main" id="{890B9A8B-83AF-2A88-C337-049244C85870}"/>
              </a:ext>
            </a:extLst>
          </p:cNvPr>
          <p:cNvSpPr txBox="1"/>
          <p:nvPr/>
        </p:nvSpPr>
        <p:spPr>
          <a:xfrm>
            <a:off x="838200" y="5824522"/>
            <a:ext cx="4838700" cy="200055"/>
          </a:xfrm>
          <a:prstGeom prst="rect">
            <a:avLst/>
          </a:prstGeom>
          <a:noFill/>
        </p:spPr>
        <p:txBody>
          <a:bodyPr wrap="square" rtlCol="0">
            <a:spAutoFit/>
          </a:bodyPr>
          <a:lstStyle/>
          <a:p>
            <a:r>
              <a:rPr lang="de-DE" sz="700" noProof="0">
                <a:latin typeface="+mn-lt"/>
              </a:rPr>
              <a:t>Ergebnisse basierend auf KMU-Bedarfserhebung von Fraunhofer</a:t>
            </a:r>
          </a:p>
        </p:txBody>
      </p:sp>
    </p:spTree>
    <p:extLst>
      <p:ext uri="{BB962C8B-B14F-4D97-AF65-F5344CB8AC3E}">
        <p14:creationId xmlns:p14="http://schemas.microsoft.com/office/powerpoint/2010/main" val="32523262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2EED3-9A12-6EF0-56A8-40D35C19E237}"/>
            </a:ext>
          </a:extLst>
        </p:cNvPr>
        <p:cNvGrpSpPr/>
        <p:nvPr/>
      </p:nvGrpSpPr>
      <p:grpSpPr>
        <a:xfrm>
          <a:off x="0" y="0"/>
          <a:ext cx="0" cy="0"/>
          <a:chOff x="0" y="0"/>
          <a:chExt cx="0" cy="0"/>
        </a:xfrm>
      </p:grpSpPr>
      <p:pic>
        <p:nvPicPr>
          <p:cNvPr id="8" name="Grafik 3">
            <a:extLst>
              <a:ext uri="{FF2B5EF4-FFF2-40B4-BE49-F238E27FC236}">
                <a16:creationId xmlns:a16="http://schemas.microsoft.com/office/drawing/2014/main" id="{3E32DBB0-E1DD-BFEF-B03C-5FF34CF0DA37}"/>
              </a:ext>
            </a:extLst>
          </p:cNvPr>
          <p:cNvPicPr>
            <a:picLocks noChangeAspect="1"/>
          </p:cNvPicPr>
          <p:nvPr/>
        </p:nvPicPr>
        <p:blipFill rotWithShape="1">
          <a:blip r:embed="rId3"/>
          <a:srcRect l="49208" t="19671" r="2421" b="3645"/>
          <a:stretch>
            <a:fillRect/>
          </a:stretch>
        </p:blipFill>
        <p:spPr bwMode="auto">
          <a:xfrm>
            <a:off x="6184900" y="1725628"/>
            <a:ext cx="5479220" cy="4298949"/>
          </a:xfrm>
          <a:prstGeom prst="rect">
            <a:avLst/>
          </a:prstGeom>
        </p:spPr>
      </p:pic>
      <p:sp>
        <p:nvSpPr>
          <p:cNvPr id="2" name="Titel 1">
            <a:extLst>
              <a:ext uri="{FF2B5EF4-FFF2-40B4-BE49-F238E27FC236}">
                <a16:creationId xmlns:a16="http://schemas.microsoft.com/office/drawing/2014/main" id="{4599497B-05B6-4148-641D-4C2CC21C9444}"/>
              </a:ext>
            </a:extLst>
          </p:cNvPr>
          <p:cNvSpPr>
            <a:spLocks noGrp="1"/>
          </p:cNvSpPr>
          <p:nvPr>
            <p:ph type="title"/>
          </p:nvPr>
        </p:nvSpPr>
        <p:spPr/>
        <p:txBody>
          <a:bodyPr/>
          <a:lstStyle/>
          <a:p>
            <a:r>
              <a:rPr lang="de-DE"/>
              <a:t>Kontakt zu Forschung und Wissenschaft</a:t>
            </a:r>
          </a:p>
        </p:txBody>
      </p:sp>
      <p:sp>
        <p:nvSpPr>
          <p:cNvPr id="3" name="Foliennummernplatzhalter 2">
            <a:extLst>
              <a:ext uri="{FF2B5EF4-FFF2-40B4-BE49-F238E27FC236}">
                <a16:creationId xmlns:a16="http://schemas.microsoft.com/office/drawing/2014/main" id="{4821A531-ECD8-F5D0-AF65-27F16DE282D7}"/>
              </a:ext>
            </a:extLst>
          </p:cNvPr>
          <p:cNvSpPr>
            <a:spLocks noGrp="1"/>
          </p:cNvSpPr>
          <p:nvPr>
            <p:ph type="sldNum" sz="quarter" idx="12"/>
          </p:nvPr>
        </p:nvSpPr>
        <p:spPr/>
        <p:txBody>
          <a:bodyPr/>
          <a:lstStyle/>
          <a:p>
            <a:fld id="{F145060A-2239-4736-BEED-7C05F6B3C6E1}" type="slidenum">
              <a:rPr lang="de-DE" smtClean="0"/>
              <a:t>12</a:t>
            </a:fld>
            <a:endParaRPr lang="de-DE"/>
          </a:p>
        </p:txBody>
      </p:sp>
      <p:sp>
        <p:nvSpPr>
          <p:cNvPr id="4" name="Inhaltsplatzhalter 3">
            <a:extLst>
              <a:ext uri="{FF2B5EF4-FFF2-40B4-BE49-F238E27FC236}">
                <a16:creationId xmlns:a16="http://schemas.microsoft.com/office/drawing/2014/main" id="{6771475E-194C-02E9-52A4-F3FD52ECF61A}"/>
              </a:ext>
            </a:extLst>
          </p:cNvPr>
          <p:cNvSpPr>
            <a:spLocks noGrp="1"/>
          </p:cNvSpPr>
          <p:nvPr>
            <p:ph idx="1"/>
          </p:nvPr>
        </p:nvSpPr>
        <p:spPr>
          <a:xfrm>
            <a:off x="838201" y="1955800"/>
            <a:ext cx="4838700" cy="3968750"/>
          </a:xfrm>
        </p:spPr>
        <p:txBody>
          <a:bodyPr/>
          <a:lstStyle/>
          <a:p>
            <a:pPr marL="0" indent="0">
              <a:buNone/>
            </a:pPr>
            <a:r>
              <a:rPr lang="de-DE">
                <a:latin typeface="+mj-lt"/>
              </a:rPr>
              <a:t>Erfahrungen der Teilnehmenden</a:t>
            </a:r>
          </a:p>
          <a:p>
            <a:r>
              <a:rPr lang="de-DE"/>
              <a:t>Potential vorhanden </a:t>
            </a:r>
          </a:p>
          <a:p>
            <a:r>
              <a:rPr lang="de-DE"/>
              <a:t>Bisher hatten </a:t>
            </a:r>
            <a:r>
              <a:rPr lang="de-DE">
                <a:solidFill>
                  <a:schemeClr val="accent1"/>
                </a:solidFill>
                <a:latin typeface="+mj-lt"/>
              </a:rPr>
              <a:t>ca. 45% </a:t>
            </a:r>
            <a:r>
              <a:rPr lang="de-DE"/>
              <a:t>der Teilnehmenden schon Kontakt zu Forschung und Wissenschaft</a:t>
            </a:r>
          </a:p>
          <a:p>
            <a:r>
              <a:rPr lang="de-DE"/>
              <a:t>Dieser wurde überwiegend „positiv“ und „sehr positiv“ wahrgenommen</a:t>
            </a:r>
          </a:p>
          <a:p>
            <a:r>
              <a:rPr lang="de-DE"/>
              <a:t>Dabei wurden insbesondere folgende gemeinsame Aktivitäten wahrgenommen…</a:t>
            </a:r>
          </a:p>
          <a:p>
            <a:endParaRPr lang="de-DE"/>
          </a:p>
        </p:txBody>
      </p:sp>
      <p:sp>
        <p:nvSpPr>
          <p:cNvPr id="7" name="Textfeld 6">
            <a:extLst>
              <a:ext uri="{FF2B5EF4-FFF2-40B4-BE49-F238E27FC236}">
                <a16:creationId xmlns:a16="http://schemas.microsoft.com/office/drawing/2014/main" id="{66D7EF9C-DBD6-0BD2-0497-FDDC06287580}"/>
              </a:ext>
            </a:extLst>
          </p:cNvPr>
          <p:cNvSpPr txBox="1"/>
          <p:nvPr/>
        </p:nvSpPr>
        <p:spPr>
          <a:xfrm>
            <a:off x="838200" y="5824522"/>
            <a:ext cx="4838700" cy="200055"/>
          </a:xfrm>
          <a:prstGeom prst="rect">
            <a:avLst/>
          </a:prstGeom>
          <a:noFill/>
        </p:spPr>
        <p:txBody>
          <a:bodyPr wrap="square" rtlCol="0">
            <a:spAutoFit/>
          </a:bodyPr>
          <a:lstStyle/>
          <a:p>
            <a:r>
              <a:rPr lang="de-DE" sz="700" noProof="0">
                <a:latin typeface="+mn-lt"/>
              </a:rPr>
              <a:t>Ergebnisse basierend auf KMU-Bedarfserhebung von Fraunhofer</a:t>
            </a:r>
          </a:p>
        </p:txBody>
      </p:sp>
    </p:spTree>
    <p:extLst>
      <p:ext uri="{BB962C8B-B14F-4D97-AF65-F5344CB8AC3E}">
        <p14:creationId xmlns:p14="http://schemas.microsoft.com/office/powerpoint/2010/main" val="3685433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6A32A-3445-30CC-4FC8-41AECD27C5F1}"/>
            </a:ext>
          </a:extLst>
        </p:cNvPr>
        <p:cNvGrpSpPr/>
        <p:nvPr/>
      </p:nvGrpSpPr>
      <p:grpSpPr>
        <a:xfrm>
          <a:off x="0" y="0"/>
          <a:ext cx="0" cy="0"/>
          <a:chOff x="0" y="0"/>
          <a:chExt cx="0" cy="0"/>
        </a:xfrm>
      </p:grpSpPr>
      <p:pic>
        <p:nvPicPr>
          <p:cNvPr id="5" name="Grafik 2">
            <a:extLst>
              <a:ext uri="{FF2B5EF4-FFF2-40B4-BE49-F238E27FC236}">
                <a16:creationId xmlns:a16="http://schemas.microsoft.com/office/drawing/2014/main" id="{1E400561-8DD4-918E-1D58-84F8CC432C49}"/>
              </a:ext>
            </a:extLst>
          </p:cNvPr>
          <p:cNvPicPr>
            <a:picLocks noChangeAspect="1"/>
          </p:cNvPicPr>
          <p:nvPr/>
        </p:nvPicPr>
        <p:blipFill rotWithShape="1">
          <a:blip r:embed="rId3"/>
          <a:srcRect l="49414" t="23472" r="2299" b="5124"/>
          <a:stretch>
            <a:fillRect/>
          </a:stretch>
        </p:blipFill>
        <p:spPr bwMode="auto">
          <a:xfrm>
            <a:off x="6096000" y="1679078"/>
            <a:ext cx="5971062" cy="4411358"/>
          </a:xfrm>
          <a:prstGeom prst="rect">
            <a:avLst/>
          </a:prstGeom>
        </p:spPr>
      </p:pic>
      <p:sp>
        <p:nvSpPr>
          <p:cNvPr id="2" name="Titel 1">
            <a:extLst>
              <a:ext uri="{FF2B5EF4-FFF2-40B4-BE49-F238E27FC236}">
                <a16:creationId xmlns:a16="http://schemas.microsoft.com/office/drawing/2014/main" id="{B1FC6C30-1146-1FC4-83D9-BB2F463326FC}"/>
              </a:ext>
            </a:extLst>
          </p:cNvPr>
          <p:cNvSpPr>
            <a:spLocks noGrp="1"/>
          </p:cNvSpPr>
          <p:nvPr>
            <p:ph type="title"/>
          </p:nvPr>
        </p:nvSpPr>
        <p:spPr/>
        <p:txBody>
          <a:bodyPr/>
          <a:lstStyle/>
          <a:p>
            <a:r>
              <a:rPr lang="de-DE"/>
              <a:t>Kontakt zu Forschung und Wissenschaft</a:t>
            </a:r>
          </a:p>
        </p:txBody>
      </p:sp>
      <p:sp>
        <p:nvSpPr>
          <p:cNvPr id="3" name="Foliennummernplatzhalter 2">
            <a:extLst>
              <a:ext uri="{FF2B5EF4-FFF2-40B4-BE49-F238E27FC236}">
                <a16:creationId xmlns:a16="http://schemas.microsoft.com/office/drawing/2014/main" id="{7A4C7A50-3AA0-6344-0D67-7A4A613D8435}"/>
              </a:ext>
            </a:extLst>
          </p:cNvPr>
          <p:cNvSpPr>
            <a:spLocks noGrp="1"/>
          </p:cNvSpPr>
          <p:nvPr>
            <p:ph type="sldNum" sz="quarter" idx="12"/>
          </p:nvPr>
        </p:nvSpPr>
        <p:spPr/>
        <p:txBody>
          <a:bodyPr/>
          <a:lstStyle/>
          <a:p>
            <a:fld id="{F145060A-2239-4736-BEED-7C05F6B3C6E1}" type="slidenum">
              <a:rPr lang="de-DE" smtClean="0"/>
              <a:t>13</a:t>
            </a:fld>
            <a:endParaRPr lang="de-DE"/>
          </a:p>
        </p:txBody>
      </p:sp>
      <p:sp>
        <p:nvSpPr>
          <p:cNvPr id="4" name="Inhaltsplatzhalter 3">
            <a:extLst>
              <a:ext uri="{FF2B5EF4-FFF2-40B4-BE49-F238E27FC236}">
                <a16:creationId xmlns:a16="http://schemas.microsoft.com/office/drawing/2014/main" id="{09993AA3-0DC3-A09E-A4DF-816001C213BC}"/>
              </a:ext>
            </a:extLst>
          </p:cNvPr>
          <p:cNvSpPr>
            <a:spLocks noGrp="1"/>
          </p:cNvSpPr>
          <p:nvPr>
            <p:ph idx="1"/>
          </p:nvPr>
        </p:nvSpPr>
        <p:spPr>
          <a:xfrm>
            <a:off x="838201" y="1913661"/>
            <a:ext cx="4483100" cy="4010889"/>
          </a:xfrm>
        </p:spPr>
        <p:txBody>
          <a:bodyPr/>
          <a:lstStyle/>
          <a:p>
            <a:pPr marL="0" indent="0">
              <a:buNone/>
            </a:pPr>
            <a:r>
              <a:rPr lang="de-DE">
                <a:latin typeface="+mj-lt"/>
              </a:rPr>
              <a:t>Hindernisse für Kontakt</a:t>
            </a:r>
          </a:p>
          <a:p>
            <a:r>
              <a:rPr lang="de-DE"/>
              <a:t>Für die </a:t>
            </a:r>
            <a:r>
              <a:rPr lang="de-DE">
                <a:solidFill>
                  <a:schemeClr val="accent1"/>
                </a:solidFill>
                <a:latin typeface="+mj-lt"/>
              </a:rPr>
              <a:t>ca. 55%</a:t>
            </a:r>
            <a:r>
              <a:rPr lang="de-DE"/>
              <a:t> der Teilnehmenden, deren Unternehmen noch keinen Kontakt zu Wissenschaft und Forschung hatten, stellen folgende Faktoren Hindernisse dar…</a:t>
            </a:r>
          </a:p>
          <a:p>
            <a:endParaRPr lang="de-DE"/>
          </a:p>
        </p:txBody>
      </p:sp>
      <p:sp>
        <p:nvSpPr>
          <p:cNvPr id="7" name="Textfeld 6">
            <a:extLst>
              <a:ext uri="{FF2B5EF4-FFF2-40B4-BE49-F238E27FC236}">
                <a16:creationId xmlns:a16="http://schemas.microsoft.com/office/drawing/2014/main" id="{7AAE5320-2346-CB2E-302F-7C88B92C0958}"/>
              </a:ext>
            </a:extLst>
          </p:cNvPr>
          <p:cNvSpPr txBox="1"/>
          <p:nvPr/>
        </p:nvSpPr>
        <p:spPr>
          <a:xfrm>
            <a:off x="838200" y="5824522"/>
            <a:ext cx="4838700" cy="200055"/>
          </a:xfrm>
          <a:prstGeom prst="rect">
            <a:avLst/>
          </a:prstGeom>
          <a:noFill/>
        </p:spPr>
        <p:txBody>
          <a:bodyPr wrap="square" rtlCol="0">
            <a:spAutoFit/>
          </a:bodyPr>
          <a:lstStyle/>
          <a:p>
            <a:r>
              <a:rPr lang="de-DE" sz="700" noProof="0">
                <a:latin typeface="+mn-lt"/>
              </a:rPr>
              <a:t>Ergebnisse basierend auf KMU-Bedarfserhebung von Fraunhofer</a:t>
            </a:r>
          </a:p>
        </p:txBody>
      </p:sp>
    </p:spTree>
    <p:extLst>
      <p:ext uri="{BB962C8B-B14F-4D97-AF65-F5344CB8AC3E}">
        <p14:creationId xmlns:p14="http://schemas.microsoft.com/office/powerpoint/2010/main" val="3463833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2BED8D-8140-FBEB-421A-5FB36258DA98}"/>
              </a:ext>
            </a:extLst>
          </p:cNvPr>
          <p:cNvSpPr>
            <a:spLocks noGrp="1"/>
          </p:cNvSpPr>
          <p:nvPr>
            <p:ph type="title"/>
          </p:nvPr>
        </p:nvSpPr>
        <p:spPr/>
        <p:txBody>
          <a:bodyPr/>
          <a:lstStyle/>
          <a:p>
            <a:r>
              <a:rPr lang="de-DE"/>
              <a:t>Hemmende Faktoren für Wissenstransfer</a:t>
            </a:r>
          </a:p>
        </p:txBody>
      </p:sp>
      <p:sp>
        <p:nvSpPr>
          <p:cNvPr id="4" name="Foliennummernplatzhalter 3">
            <a:extLst>
              <a:ext uri="{FF2B5EF4-FFF2-40B4-BE49-F238E27FC236}">
                <a16:creationId xmlns:a16="http://schemas.microsoft.com/office/drawing/2014/main" id="{C71B91BC-5E2E-D79D-ACBA-E7162E2F3294}"/>
              </a:ext>
            </a:extLst>
          </p:cNvPr>
          <p:cNvSpPr>
            <a:spLocks noGrp="1"/>
          </p:cNvSpPr>
          <p:nvPr>
            <p:ph type="sldNum" sz="quarter" idx="12"/>
          </p:nvPr>
        </p:nvSpPr>
        <p:spPr/>
        <p:txBody>
          <a:bodyPr/>
          <a:lstStyle/>
          <a:p>
            <a:fld id="{F145060A-2239-4736-BEED-7C05F6B3C6E1}" type="slidenum">
              <a:rPr lang="de-DE" smtClean="0"/>
              <a:t>14</a:t>
            </a:fld>
            <a:endParaRPr lang="de-DE"/>
          </a:p>
        </p:txBody>
      </p:sp>
      <p:graphicFrame>
        <p:nvGraphicFramePr>
          <p:cNvPr id="5" name="Inhaltsplatzhalter 6">
            <a:extLst>
              <a:ext uri="{FF2B5EF4-FFF2-40B4-BE49-F238E27FC236}">
                <a16:creationId xmlns:a16="http://schemas.microsoft.com/office/drawing/2014/main" id="{34E8D4DE-3E39-D151-3A2A-E5D647E373CF}"/>
              </a:ext>
            </a:extLst>
          </p:cNvPr>
          <p:cNvGraphicFramePr>
            <a:graphicFrameLocks/>
          </p:cNvGraphicFramePr>
          <p:nvPr>
            <p:extLst>
              <p:ext uri="{D42A27DB-BD31-4B8C-83A1-F6EECF244321}">
                <p14:modId xmlns:p14="http://schemas.microsoft.com/office/powerpoint/2010/main" val="954762856"/>
              </p:ext>
            </p:extLst>
          </p:nvPr>
        </p:nvGraphicFramePr>
        <p:xfrm>
          <a:off x="935182" y="1756192"/>
          <a:ext cx="10418617" cy="3796142"/>
        </p:xfrm>
        <a:graphic>
          <a:graphicData uri="http://schemas.openxmlformats.org/drawingml/2006/table">
            <a:tbl>
              <a:tblPr>
                <a:tableStyleId>{5C22544A-7EE6-4342-B048-85BDC9FD1C3A}</a:tableStyleId>
              </a:tblPr>
              <a:tblGrid>
                <a:gridCol w="5209309">
                  <a:extLst>
                    <a:ext uri="{9D8B030D-6E8A-4147-A177-3AD203B41FA5}">
                      <a16:colId xmlns:a16="http://schemas.microsoft.com/office/drawing/2014/main" val="3299596434"/>
                    </a:ext>
                  </a:extLst>
                </a:gridCol>
                <a:gridCol w="5209308">
                  <a:extLst>
                    <a:ext uri="{9D8B030D-6E8A-4147-A177-3AD203B41FA5}">
                      <a16:colId xmlns:a16="http://schemas.microsoft.com/office/drawing/2014/main" val="2709771785"/>
                    </a:ext>
                  </a:extLst>
                </a:gridCol>
              </a:tblGrid>
              <a:tr h="924034">
                <a:tc>
                  <a:txBody>
                    <a:bodyPr/>
                    <a:lstStyle/>
                    <a:p>
                      <a:r>
                        <a:rPr lang="de-DE" sz="1400" b="0">
                          <a:solidFill>
                            <a:schemeClr val="accent1"/>
                          </a:solidFill>
                          <a:latin typeface="+mj-lt"/>
                        </a:rPr>
                        <a:t>Fehlende Ressourcen</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pPr marL="285750" indent="-285750">
                        <a:buFont typeface="Arial" panose="020B0604020202020204" pitchFamily="34" charset="0"/>
                        <a:buChar char="•"/>
                      </a:pPr>
                      <a:r>
                        <a:rPr lang="de-DE" sz="1400">
                          <a:solidFill>
                            <a:schemeClr val="tx2"/>
                          </a:solidFill>
                        </a:rPr>
                        <a:t>Fachkräftemangel</a:t>
                      </a:r>
                    </a:p>
                    <a:p>
                      <a:pPr marL="285750" indent="-285750">
                        <a:buFont typeface="Arial" panose="020B0604020202020204" pitchFamily="34" charset="0"/>
                        <a:buChar char="•"/>
                      </a:pPr>
                      <a:r>
                        <a:rPr lang="de-DE" sz="1400">
                          <a:solidFill>
                            <a:schemeClr val="tx2"/>
                          </a:solidFill>
                        </a:rPr>
                        <a:t>Fehlen von Innovationsabteilung</a:t>
                      </a:r>
                    </a:p>
                    <a:p>
                      <a:pPr marL="285750" indent="-285750">
                        <a:buFont typeface="Arial" panose="020B0604020202020204" pitchFamily="34" charset="0"/>
                        <a:buChar char="•"/>
                      </a:pPr>
                      <a:r>
                        <a:rPr lang="de-DE" sz="1400">
                          <a:solidFill>
                            <a:schemeClr val="tx2"/>
                          </a:solidFill>
                        </a:rPr>
                        <a:t>Fehlende zeitliche Ressourcen </a:t>
                      </a:r>
                    </a:p>
                    <a:p>
                      <a:pPr marL="285750" indent="-285750">
                        <a:buFont typeface="Arial" panose="020B0604020202020204" pitchFamily="34" charset="0"/>
                        <a:buChar char="•"/>
                      </a:pPr>
                      <a:r>
                        <a:rPr lang="de-DE" sz="1400">
                          <a:solidFill>
                            <a:schemeClr val="tx2"/>
                          </a:solidFill>
                        </a:rPr>
                        <a:t>Finanzielle Ressourcen</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3867110671"/>
                  </a:ext>
                </a:extLst>
              </a:tr>
              <a:tr h="307326">
                <a:tc>
                  <a:txBody>
                    <a:bodyPr/>
                    <a:lstStyle/>
                    <a:p>
                      <a:r>
                        <a:rPr lang="de-DE" sz="1400">
                          <a:solidFill>
                            <a:schemeClr val="accent1"/>
                          </a:solidFill>
                          <a:latin typeface="+mj-lt"/>
                        </a:rPr>
                        <a:t>Überzogene Preisvorstellungen seitens Hochschulen</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endParaRPr lang="de-DE" sz="1400">
                        <a:solidFill>
                          <a:schemeClr val="tx2"/>
                        </a:solidFill>
                      </a:endParaRP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3993145963"/>
                  </a:ext>
                </a:extLst>
              </a:tr>
              <a:tr h="327209">
                <a:tc>
                  <a:txBody>
                    <a:bodyPr/>
                    <a:lstStyle/>
                    <a:p>
                      <a:r>
                        <a:rPr lang="de-DE" sz="1400">
                          <a:solidFill>
                            <a:schemeClr val="accent1"/>
                          </a:solidFill>
                          <a:latin typeface="+mj-lt"/>
                        </a:rPr>
                        <a:t>Geringe Absorptionsfähigkeit seitens Unternehmen</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endParaRPr lang="de-DE" sz="1400">
                        <a:solidFill>
                          <a:schemeClr val="tx2"/>
                        </a:solidFill>
                      </a:endParaRP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422285446"/>
                  </a:ext>
                </a:extLst>
              </a:tr>
              <a:tr h="715382">
                <a:tc>
                  <a:txBody>
                    <a:bodyPr/>
                    <a:lstStyle/>
                    <a:p>
                      <a:r>
                        <a:rPr lang="de-DE" sz="1400">
                          <a:solidFill>
                            <a:schemeClr val="accent1"/>
                          </a:solidFill>
                          <a:latin typeface="+mj-lt"/>
                        </a:rPr>
                        <a:t>Risiko von Innovation</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pPr marL="285750" indent="-285750">
                        <a:buFont typeface="Arial" panose="020B0604020202020204" pitchFamily="34" charset="0"/>
                        <a:buChar char="•"/>
                      </a:pPr>
                      <a:r>
                        <a:rPr lang="de-DE" sz="1400">
                          <a:solidFill>
                            <a:schemeClr val="tx2"/>
                          </a:solidFill>
                        </a:rPr>
                        <a:t>Lange Laufzeit der Vorhaben</a:t>
                      </a:r>
                    </a:p>
                    <a:p>
                      <a:pPr marL="285750" indent="-285750">
                        <a:buFont typeface="Arial" panose="020B0604020202020204" pitchFamily="34" charset="0"/>
                        <a:buChar char="•"/>
                      </a:pPr>
                      <a:r>
                        <a:rPr lang="de-DE" sz="1400">
                          <a:solidFill>
                            <a:schemeClr val="tx2"/>
                          </a:solidFill>
                        </a:rPr>
                        <a:t>Skepsis gegenüber Wettbewerbsvorteilen durch Innovationen</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1714240093"/>
                  </a:ext>
                </a:extLst>
              </a:tr>
              <a:tr h="259283">
                <a:tc>
                  <a:txBody>
                    <a:bodyPr/>
                    <a:lstStyle/>
                    <a:p>
                      <a:r>
                        <a:rPr lang="de-DE" sz="1400">
                          <a:solidFill>
                            <a:schemeClr val="accent1"/>
                          </a:solidFill>
                          <a:latin typeface="+mj-lt"/>
                        </a:rPr>
                        <a:t>Bürokratismus</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endParaRPr lang="de-DE" sz="1400">
                        <a:solidFill>
                          <a:schemeClr val="tx2"/>
                        </a:solidFill>
                      </a:endParaRP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3951721602"/>
                  </a:ext>
                </a:extLst>
              </a:tr>
              <a:tr h="506729">
                <a:tc>
                  <a:txBody>
                    <a:bodyPr/>
                    <a:lstStyle/>
                    <a:p>
                      <a:r>
                        <a:rPr lang="de-DE" sz="1400">
                          <a:solidFill>
                            <a:schemeClr val="accent1"/>
                          </a:solidFill>
                          <a:latin typeface="+mj-lt"/>
                        </a:rPr>
                        <a:t>Informationszugang &amp; fehlende Initiative</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pPr marL="285750" indent="-285750">
                        <a:buFont typeface="Arial" panose="020B0604020202020204" pitchFamily="34" charset="0"/>
                        <a:buChar char="•"/>
                      </a:pPr>
                      <a:r>
                        <a:rPr lang="de-DE" sz="1400">
                          <a:solidFill>
                            <a:schemeClr val="tx2"/>
                          </a:solidFill>
                        </a:rPr>
                        <a:t>Zugang zu Informationen zu Forschungsaktivitäten an HS </a:t>
                      </a:r>
                    </a:p>
                    <a:p>
                      <a:pPr marL="285750" indent="-285750">
                        <a:buFont typeface="Arial" panose="020B0604020202020204" pitchFamily="34" charset="0"/>
                        <a:buChar char="•"/>
                      </a:pPr>
                      <a:r>
                        <a:rPr lang="de-DE" sz="1400">
                          <a:solidFill>
                            <a:schemeClr val="tx2"/>
                          </a:solidFill>
                        </a:rPr>
                        <a:t>Fehlende aktive Ansprache an KMU </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2556070255"/>
                  </a:ext>
                </a:extLst>
              </a:tr>
              <a:tr h="329738">
                <a:tc>
                  <a:txBody>
                    <a:bodyPr/>
                    <a:lstStyle/>
                    <a:p>
                      <a:r>
                        <a:rPr lang="de-DE" sz="1400">
                          <a:solidFill>
                            <a:schemeClr val="accent1"/>
                          </a:solidFill>
                          <a:latin typeface="+mj-lt"/>
                        </a:rPr>
                        <a:t>Umfeldbedingungen</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pPr marL="285750" indent="-285750">
                        <a:buFont typeface="Arial" panose="020B0604020202020204" pitchFamily="34" charset="0"/>
                        <a:buChar char="•"/>
                      </a:pPr>
                      <a:r>
                        <a:rPr lang="de-DE" sz="1400">
                          <a:solidFill>
                            <a:schemeClr val="tx2"/>
                          </a:solidFill>
                        </a:rPr>
                        <a:t>Fehlende Infrastruktur-, Markt- oder Öffentlichkeitsanreiz</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3811750396"/>
                  </a:ext>
                </a:extLst>
              </a:tr>
              <a:tr h="332509">
                <a:tc>
                  <a:txBody>
                    <a:bodyPr/>
                    <a:lstStyle/>
                    <a:p>
                      <a:r>
                        <a:rPr lang="de-DE" sz="1400">
                          <a:solidFill>
                            <a:schemeClr val="accent1"/>
                          </a:solidFill>
                          <a:latin typeface="+mj-lt"/>
                        </a:rPr>
                        <a:t>Unterschiedliche Funktionslogiken von HS und Unternehmen</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pPr marL="285750" indent="-285750">
                        <a:buFont typeface="Arial" panose="020B0604020202020204" pitchFamily="34" charset="0"/>
                        <a:buChar char="•"/>
                      </a:pPr>
                      <a:endParaRPr lang="de-DE" sz="1400">
                        <a:solidFill>
                          <a:schemeClr val="tx2"/>
                        </a:solidFill>
                      </a:endParaRP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3666718596"/>
                  </a:ext>
                </a:extLst>
              </a:tr>
            </a:tbl>
          </a:graphicData>
        </a:graphic>
      </p:graphicFrame>
      <p:sp>
        <p:nvSpPr>
          <p:cNvPr id="6" name="Textfeld 5">
            <a:extLst>
              <a:ext uri="{FF2B5EF4-FFF2-40B4-BE49-F238E27FC236}">
                <a16:creationId xmlns:a16="http://schemas.microsoft.com/office/drawing/2014/main" id="{0CC1013E-20D5-E4C3-FDDD-9324B4D0B3EB}"/>
              </a:ext>
            </a:extLst>
          </p:cNvPr>
          <p:cNvSpPr txBox="1"/>
          <p:nvPr/>
        </p:nvSpPr>
        <p:spPr>
          <a:xfrm>
            <a:off x="838200" y="5824522"/>
            <a:ext cx="4838700" cy="200055"/>
          </a:xfrm>
          <a:prstGeom prst="rect">
            <a:avLst/>
          </a:prstGeom>
          <a:noFill/>
        </p:spPr>
        <p:txBody>
          <a:bodyPr wrap="square" rtlCol="0">
            <a:spAutoFit/>
          </a:bodyPr>
          <a:lstStyle/>
          <a:p>
            <a:r>
              <a:rPr lang="de-DE" sz="700" noProof="0" dirty="0">
                <a:latin typeface="+mn-lt"/>
              </a:rPr>
              <a:t>Ergebnisse basierend auf KMU-Bedarfserhebung von Fraunhofer</a:t>
            </a:r>
          </a:p>
        </p:txBody>
      </p:sp>
    </p:spTree>
    <p:extLst>
      <p:ext uri="{BB962C8B-B14F-4D97-AF65-F5344CB8AC3E}">
        <p14:creationId xmlns:p14="http://schemas.microsoft.com/office/powerpoint/2010/main" val="20962425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9C5751-84DF-CF64-12CA-3BAF944D9F6F}"/>
              </a:ext>
            </a:extLst>
          </p:cNvPr>
          <p:cNvSpPr>
            <a:spLocks noGrp="1"/>
          </p:cNvSpPr>
          <p:nvPr>
            <p:ph type="title"/>
          </p:nvPr>
        </p:nvSpPr>
        <p:spPr/>
        <p:txBody>
          <a:bodyPr/>
          <a:lstStyle/>
          <a:p>
            <a:r>
              <a:rPr lang="de-DE"/>
              <a:t>Fördernde Faktoren von Transfer und Innovation</a:t>
            </a:r>
          </a:p>
        </p:txBody>
      </p:sp>
      <p:sp>
        <p:nvSpPr>
          <p:cNvPr id="3" name="Inhaltsplatzhalter 2">
            <a:extLst>
              <a:ext uri="{FF2B5EF4-FFF2-40B4-BE49-F238E27FC236}">
                <a16:creationId xmlns:a16="http://schemas.microsoft.com/office/drawing/2014/main" id="{9DCD6464-0E76-2760-B36F-AE25990C4CF4}"/>
              </a:ext>
            </a:extLst>
          </p:cNvPr>
          <p:cNvSpPr>
            <a:spLocks noGrp="1"/>
          </p:cNvSpPr>
          <p:nvPr>
            <p:ph idx="1"/>
          </p:nvPr>
        </p:nvSpPr>
        <p:spPr>
          <a:xfrm>
            <a:off x="838200" y="2009774"/>
            <a:ext cx="10515600" cy="3914775"/>
          </a:xfrm>
        </p:spPr>
        <p:txBody>
          <a:bodyPr/>
          <a:lstStyle/>
          <a:p>
            <a:r>
              <a:rPr lang="de-DE"/>
              <a:t>Gesteigerte Sichtbarkeit </a:t>
            </a:r>
          </a:p>
          <a:p>
            <a:endParaRPr lang="de-DE"/>
          </a:p>
          <a:p>
            <a:r>
              <a:rPr lang="de-DE"/>
              <a:t>Gesteigerte Initiative von Hochschulen </a:t>
            </a:r>
          </a:p>
          <a:p>
            <a:endParaRPr lang="de-DE"/>
          </a:p>
          <a:p>
            <a:r>
              <a:rPr lang="de-DE"/>
              <a:t>Spezialisierung Intermediäre: Transfer GmbH </a:t>
            </a:r>
          </a:p>
          <a:p>
            <a:endParaRPr lang="de-DE"/>
          </a:p>
          <a:p>
            <a:r>
              <a:rPr lang="de-DE"/>
              <a:t>Finanzielle Förderung</a:t>
            </a:r>
          </a:p>
        </p:txBody>
      </p:sp>
      <p:sp>
        <p:nvSpPr>
          <p:cNvPr id="4" name="Foliennummernplatzhalter 3">
            <a:extLst>
              <a:ext uri="{FF2B5EF4-FFF2-40B4-BE49-F238E27FC236}">
                <a16:creationId xmlns:a16="http://schemas.microsoft.com/office/drawing/2014/main" id="{46F386FA-0469-5618-96D4-618460DDE64C}"/>
              </a:ext>
            </a:extLst>
          </p:cNvPr>
          <p:cNvSpPr>
            <a:spLocks noGrp="1"/>
          </p:cNvSpPr>
          <p:nvPr>
            <p:ph type="sldNum" sz="quarter" idx="12"/>
          </p:nvPr>
        </p:nvSpPr>
        <p:spPr/>
        <p:txBody>
          <a:bodyPr/>
          <a:lstStyle/>
          <a:p>
            <a:fld id="{F145060A-2239-4736-BEED-7C05F6B3C6E1}" type="slidenum">
              <a:rPr lang="de-DE" smtClean="0"/>
              <a:t>15</a:t>
            </a:fld>
            <a:endParaRPr lang="de-DE"/>
          </a:p>
        </p:txBody>
      </p:sp>
      <p:sp>
        <p:nvSpPr>
          <p:cNvPr id="5" name="Ellipse 4">
            <a:extLst>
              <a:ext uri="{FF2B5EF4-FFF2-40B4-BE49-F238E27FC236}">
                <a16:creationId xmlns:a16="http://schemas.microsoft.com/office/drawing/2014/main" id="{329EEEAF-9D0A-F45E-B0CA-F00999B5971F}"/>
              </a:ext>
            </a:extLst>
          </p:cNvPr>
          <p:cNvSpPr/>
          <p:nvPr/>
        </p:nvSpPr>
        <p:spPr>
          <a:xfrm rot="18000000">
            <a:off x="8189982" y="1306634"/>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pic>
        <p:nvPicPr>
          <p:cNvPr id="6" name="Inhaltsplatzhalter 10">
            <a:extLst>
              <a:ext uri="{FF2B5EF4-FFF2-40B4-BE49-F238E27FC236}">
                <a16:creationId xmlns:a16="http://schemas.microsoft.com/office/drawing/2014/main" id="{EB25F002-4758-DFA0-B286-C3A25B9C9807}"/>
              </a:ext>
            </a:extLst>
          </p:cNvPr>
          <p:cNvPicPr>
            <a:picLocks noChangeAspect="1"/>
          </p:cNvPicPr>
          <p:nvPr/>
        </p:nvPicPr>
        <p:blipFill>
          <a:blip r:embed="rId3"/>
          <a:srcRect t="10000" b="10000"/>
          <a:stretch/>
        </p:blipFill>
        <p:spPr>
          <a:xfrm>
            <a:off x="7997825" y="1597025"/>
            <a:ext cx="3243263" cy="3243263"/>
          </a:xfrm>
          <a:prstGeom prst="ellipse">
            <a:avLst/>
          </a:prstGeom>
        </p:spPr>
      </p:pic>
    </p:spTree>
    <p:extLst>
      <p:ext uri="{BB962C8B-B14F-4D97-AF65-F5344CB8AC3E}">
        <p14:creationId xmlns:p14="http://schemas.microsoft.com/office/powerpoint/2010/main" val="524951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44FED0-DA99-2014-C992-143D47EEA6C3}"/>
              </a:ext>
            </a:extLst>
          </p:cNvPr>
          <p:cNvSpPr>
            <a:spLocks noGrp="1"/>
          </p:cNvSpPr>
          <p:nvPr>
            <p:ph type="title"/>
          </p:nvPr>
        </p:nvSpPr>
        <p:spPr/>
        <p:txBody>
          <a:bodyPr/>
          <a:lstStyle/>
          <a:p>
            <a:r>
              <a:rPr lang="de-DE"/>
              <a:t>Transfer, aber wohin? Das </a:t>
            </a:r>
            <a:r>
              <a:rPr lang="de-DE" err="1"/>
              <a:t>Quadruple</a:t>
            </a:r>
            <a:r>
              <a:rPr lang="de-DE"/>
              <a:t> Helix-Modell</a:t>
            </a:r>
          </a:p>
        </p:txBody>
      </p:sp>
      <p:sp>
        <p:nvSpPr>
          <p:cNvPr id="3" name="Foliennummernplatzhalter 2">
            <a:extLst>
              <a:ext uri="{FF2B5EF4-FFF2-40B4-BE49-F238E27FC236}">
                <a16:creationId xmlns:a16="http://schemas.microsoft.com/office/drawing/2014/main" id="{4BD8A86B-C2D4-BB6E-E3AC-D3F4909104CB}"/>
              </a:ext>
            </a:extLst>
          </p:cNvPr>
          <p:cNvSpPr>
            <a:spLocks noGrp="1"/>
          </p:cNvSpPr>
          <p:nvPr>
            <p:ph type="sldNum" sz="quarter" idx="12"/>
          </p:nvPr>
        </p:nvSpPr>
        <p:spPr/>
        <p:txBody>
          <a:bodyPr/>
          <a:lstStyle/>
          <a:p>
            <a:fld id="{F145060A-2239-4736-BEED-7C05F6B3C6E1}" type="slidenum">
              <a:rPr lang="de-DE" smtClean="0"/>
              <a:t>16</a:t>
            </a:fld>
            <a:endParaRPr lang="de-DE"/>
          </a:p>
        </p:txBody>
      </p:sp>
      <p:pic>
        <p:nvPicPr>
          <p:cNvPr id="8" name="Grafik 7" descr="Ein Bild, das Text, Screenshot, Schrift, Reihe enthält.&#10;&#10;KI-generierte Inhalte können fehlerhaft sein.">
            <a:extLst>
              <a:ext uri="{FF2B5EF4-FFF2-40B4-BE49-F238E27FC236}">
                <a16:creationId xmlns:a16="http://schemas.microsoft.com/office/drawing/2014/main" id="{AFC55A74-8AE3-BB9F-3E6E-7ABDA4868655}"/>
              </a:ext>
            </a:extLst>
          </p:cNvPr>
          <p:cNvPicPr>
            <a:picLocks noChangeAspect="1"/>
          </p:cNvPicPr>
          <p:nvPr/>
        </p:nvPicPr>
        <p:blipFill>
          <a:blip r:embed="rId3"/>
          <a:stretch>
            <a:fillRect/>
          </a:stretch>
        </p:blipFill>
        <p:spPr>
          <a:xfrm>
            <a:off x="5975299" y="3429000"/>
            <a:ext cx="5137727" cy="2475001"/>
          </a:xfrm>
          <a:prstGeom prst="rect">
            <a:avLst/>
          </a:prstGeom>
        </p:spPr>
      </p:pic>
      <p:pic>
        <p:nvPicPr>
          <p:cNvPr id="10" name="Grafik 9" descr="Ein Bild, das Text, Screenshot, Schrift, Reihe enthält.&#10;&#10;KI-generierte Inhalte können fehlerhaft sein.">
            <a:extLst>
              <a:ext uri="{FF2B5EF4-FFF2-40B4-BE49-F238E27FC236}">
                <a16:creationId xmlns:a16="http://schemas.microsoft.com/office/drawing/2014/main" id="{29C68176-7C9A-993C-150C-FFCA38AA6DDC}"/>
              </a:ext>
            </a:extLst>
          </p:cNvPr>
          <p:cNvPicPr>
            <a:picLocks noChangeAspect="1"/>
          </p:cNvPicPr>
          <p:nvPr/>
        </p:nvPicPr>
        <p:blipFill>
          <a:blip r:embed="rId4"/>
          <a:stretch>
            <a:fillRect/>
          </a:stretch>
        </p:blipFill>
        <p:spPr>
          <a:xfrm>
            <a:off x="5984007" y="1865513"/>
            <a:ext cx="5137727" cy="1217092"/>
          </a:xfrm>
          <a:prstGeom prst="rect">
            <a:avLst/>
          </a:prstGeom>
        </p:spPr>
      </p:pic>
      <p:pic>
        <p:nvPicPr>
          <p:cNvPr id="13" name="Grafik 12">
            <a:extLst>
              <a:ext uri="{FF2B5EF4-FFF2-40B4-BE49-F238E27FC236}">
                <a16:creationId xmlns:a16="http://schemas.microsoft.com/office/drawing/2014/main" id="{8DA85D32-A38C-109E-FA67-D59C6D51093B}"/>
              </a:ext>
            </a:extLst>
          </p:cNvPr>
          <p:cNvPicPr>
            <a:picLocks noChangeAspect="1"/>
          </p:cNvPicPr>
          <p:nvPr/>
        </p:nvPicPr>
        <p:blipFill>
          <a:blip r:embed="rId5"/>
          <a:srcRect/>
          <a:stretch/>
        </p:blipFill>
        <p:spPr>
          <a:xfrm>
            <a:off x="1016000" y="1839024"/>
            <a:ext cx="3922486" cy="3719885"/>
          </a:xfrm>
          <a:prstGeom prst="rect">
            <a:avLst/>
          </a:prstGeom>
        </p:spPr>
      </p:pic>
      <p:sp>
        <p:nvSpPr>
          <p:cNvPr id="14" name="Textfeld 13">
            <a:extLst>
              <a:ext uri="{FF2B5EF4-FFF2-40B4-BE49-F238E27FC236}">
                <a16:creationId xmlns:a16="http://schemas.microsoft.com/office/drawing/2014/main" id="{6D6EC96D-A812-B26D-E98E-398CDB69FD2D}"/>
              </a:ext>
            </a:extLst>
          </p:cNvPr>
          <p:cNvSpPr txBox="1"/>
          <p:nvPr/>
        </p:nvSpPr>
        <p:spPr>
          <a:xfrm>
            <a:off x="1290234" y="5560061"/>
            <a:ext cx="4100286" cy="200055"/>
          </a:xfrm>
          <a:prstGeom prst="rect">
            <a:avLst/>
          </a:prstGeom>
          <a:noFill/>
        </p:spPr>
        <p:txBody>
          <a:bodyPr wrap="square" lIns="91440" tIns="45720" rIns="91440" bIns="45720" rtlCol="0" anchor="t">
            <a:spAutoFit/>
          </a:bodyPr>
          <a:lstStyle/>
          <a:p>
            <a:r>
              <a:rPr lang="de-DE" sz="700" noProof="0">
                <a:latin typeface="+mn-lt"/>
              </a:rPr>
              <a:t>Schütz</a:t>
            </a:r>
            <a:r>
              <a:rPr lang="de-DE" sz="700">
                <a:latin typeface="+mn-lt"/>
              </a:rPr>
              <a:t> et al. (2018)</a:t>
            </a:r>
            <a:endParaRPr lang="de-DE" sz="700" noProof="0">
              <a:latin typeface="+mn-lt"/>
            </a:endParaRPr>
          </a:p>
        </p:txBody>
      </p:sp>
    </p:spTree>
    <p:extLst>
      <p:ext uri="{BB962C8B-B14F-4D97-AF65-F5344CB8AC3E}">
        <p14:creationId xmlns:p14="http://schemas.microsoft.com/office/powerpoint/2010/main" val="25145222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1BF44EAF-E6EB-8C79-FDF0-F786B20B4296}"/>
              </a:ext>
            </a:extLst>
          </p:cNvPr>
          <p:cNvSpPr>
            <a:spLocks noGrp="1"/>
          </p:cNvSpPr>
          <p:nvPr>
            <p:ph type="sldNum" sz="quarter" idx="12"/>
          </p:nvPr>
        </p:nvSpPr>
        <p:spPr/>
        <p:txBody>
          <a:bodyPr/>
          <a:lstStyle/>
          <a:p>
            <a:fld id="{F145060A-2239-4736-BEED-7C05F6B3C6E1}" type="slidenum">
              <a:rPr lang="de-DE" smtClean="0"/>
              <a:t>17</a:t>
            </a:fld>
            <a:endParaRPr lang="de-DE"/>
          </a:p>
        </p:txBody>
      </p:sp>
      <p:sp>
        <p:nvSpPr>
          <p:cNvPr id="3" name="Titel 2">
            <a:extLst>
              <a:ext uri="{FF2B5EF4-FFF2-40B4-BE49-F238E27FC236}">
                <a16:creationId xmlns:a16="http://schemas.microsoft.com/office/drawing/2014/main" id="{5CB810AB-5330-D6E6-A1E2-EC9E1BE313A8}"/>
              </a:ext>
            </a:extLst>
          </p:cNvPr>
          <p:cNvSpPr>
            <a:spLocks noGrp="1"/>
          </p:cNvSpPr>
          <p:nvPr>
            <p:ph type="title"/>
          </p:nvPr>
        </p:nvSpPr>
        <p:spPr/>
        <p:txBody>
          <a:bodyPr/>
          <a:lstStyle/>
          <a:p>
            <a:r>
              <a:rPr lang="de-DE"/>
              <a:t>Arten der Innovation</a:t>
            </a:r>
          </a:p>
        </p:txBody>
      </p:sp>
      <p:pic>
        <p:nvPicPr>
          <p:cNvPr id="11" name="Inhaltsplatzhalter 10">
            <a:extLst>
              <a:ext uri="{FF2B5EF4-FFF2-40B4-BE49-F238E27FC236}">
                <a16:creationId xmlns:a16="http://schemas.microsoft.com/office/drawing/2014/main" id="{03D09381-EBD2-F760-5577-C69435202CCE}"/>
              </a:ext>
            </a:extLst>
          </p:cNvPr>
          <p:cNvPicPr>
            <a:picLocks noGrp="1"/>
          </p:cNvPicPr>
          <p:nvPr>
            <p:ph idx="13"/>
          </p:nvPr>
        </p:nvPicPr>
        <p:blipFill>
          <a:blip r:embed="rId3"/>
          <a:srcRect l="16667" r="16667"/>
          <a:stretch/>
        </p:blipFill>
        <p:spPr>
          <a:xfrm>
            <a:off x="7399338" y="1795075"/>
            <a:ext cx="3960000" cy="3960000"/>
          </a:xfrm>
        </p:spPr>
      </p:pic>
      <p:sp>
        <p:nvSpPr>
          <p:cNvPr id="5" name="Inhaltsplatzhalter 4">
            <a:extLst>
              <a:ext uri="{FF2B5EF4-FFF2-40B4-BE49-F238E27FC236}">
                <a16:creationId xmlns:a16="http://schemas.microsoft.com/office/drawing/2014/main" id="{3C162CDA-4B04-9ED8-DAC6-9F4C68B28F71}"/>
              </a:ext>
            </a:extLst>
          </p:cNvPr>
          <p:cNvSpPr>
            <a:spLocks noGrp="1"/>
          </p:cNvSpPr>
          <p:nvPr>
            <p:ph idx="15"/>
          </p:nvPr>
        </p:nvSpPr>
        <p:spPr>
          <a:xfrm>
            <a:off x="839508" y="1625601"/>
            <a:ext cx="5256492" cy="4298949"/>
          </a:xfrm>
        </p:spPr>
        <p:txBody>
          <a:bodyPr/>
          <a:lstStyle/>
          <a:p>
            <a:pPr marL="285750" indent="-285750">
              <a:buFont typeface="Arial" panose="020B0604020202020204" pitchFamily="34" charset="0"/>
              <a:buChar char="•"/>
            </a:pPr>
            <a:r>
              <a:rPr lang="de-DE" sz="1800">
                <a:solidFill>
                  <a:schemeClr val="tx2"/>
                </a:solidFill>
                <a:latin typeface="+mn-lt"/>
              </a:rPr>
              <a:t>Inkrementelle Innovation</a:t>
            </a:r>
          </a:p>
          <a:p>
            <a:pPr marL="285750" indent="-285750">
              <a:buFont typeface="Arial" panose="020B0604020202020204" pitchFamily="34" charset="0"/>
              <a:buChar char="•"/>
            </a:pPr>
            <a:r>
              <a:rPr lang="de-DE" sz="1800">
                <a:solidFill>
                  <a:schemeClr val="tx2"/>
                </a:solidFill>
                <a:latin typeface="+mn-lt"/>
              </a:rPr>
              <a:t>Radikale Innovation (Disruption) </a:t>
            </a:r>
          </a:p>
          <a:p>
            <a:pPr marL="285750" indent="-285750">
              <a:buFont typeface="Arial" panose="020B0604020202020204" pitchFamily="34" charset="0"/>
              <a:buChar char="•"/>
            </a:pPr>
            <a:r>
              <a:rPr lang="de-DE" sz="1800">
                <a:solidFill>
                  <a:schemeClr val="tx2"/>
                </a:solidFill>
                <a:latin typeface="+mn-lt"/>
              </a:rPr>
              <a:t>Exponentielle Innovation</a:t>
            </a:r>
          </a:p>
          <a:p>
            <a:endParaRPr lang="de-DE"/>
          </a:p>
          <a:p>
            <a:endParaRPr lang="de-DE"/>
          </a:p>
          <a:p>
            <a:r>
              <a:rPr lang="de-DE"/>
              <a:t>„Die Weiterentwicklung der Kerze hätte nie zur Erfindung der Glühbirne geführt.“ (</a:t>
            </a:r>
            <a:r>
              <a:rPr lang="de-DE" err="1"/>
              <a:t>Kriegesmann</a:t>
            </a:r>
            <a:r>
              <a:rPr lang="de-DE"/>
              <a:t>)</a:t>
            </a:r>
          </a:p>
        </p:txBody>
      </p:sp>
    </p:spTree>
    <p:extLst>
      <p:ext uri="{BB962C8B-B14F-4D97-AF65-F5344CB8AC3E}">
        <p14:creationId xmlns:p14="http://schemas.microsoft.com/office/powerpoint/2010/main" val="13348454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1195FF-159E-FD69-22AA-CFEF95F7C1B9}"/>
              </a:ext>
            </a:extLst>
          </p:cNvPr>
          <p:cNvSpPr>
            <a:spLocks noGrp="1"/>
          </p:cNvSpPr>
          <p:nvPr>
            <p:ph type="title"/>
          </p:nvPr>
        </p:nvSpPr>
        <p:spPr/>
        <p:txBody>
          <a:bodyPr/>
          <a:lstStyle/>
          <a:p>
            <a:r>
              <a:rPr lang="de-DE" err="1"/>
              <a:t>Exponentialität</a:t>
            </a:r>
            <a:r>
              <a:rPr lang="de-DE"/>
              <a:t> vs. Linearität</a:t>
            </a:r>
          </a:p>
        </p:txBody>
      </p:sp>
      <p:sp>
        <p:nvSpPr>
          <p:cNvPr id="4" name="Foliennummernplatzhalter 3">
            <a:extLst>
              <a:ext uri="{FF2B5EF4-FFF2-40B4-BE49-F238E27FC236}">
                <a16:creationId xmlns:a16="http://schemas.microsoft.com/office/drawing/2014/main" id="{D9440324-6063-278E-2169-2932091FB2D2}"/>
              </a:ext>
            </a:extLst>
          </p:cNvPr>
          <p:cNvSpPr>
            <a:spLocks noGrp="1"/>
          </p:cNvSpPr>
          <p:nvPr>
            <p:ph type="sldNum" sz="quarter" idx="12"/>
          </p:nvPr>
        </p:nvSpPr>
        <p:spPr/>
        <p:txBody>
          <a:bodyPr/>
          <a:lstStyle/>
          <a:p>
            <a:fld id="{F145060A-2239-4736-BEED-7C05F6B3C6E1}" type="slidenum">
              <a:rPr lang="de-DE" smtClean="0"/>
              <a:t>18</a:t>
            </a:fld>
            <a:endParaRPr lang="de-DE"/>
          </a:p>
        </p:txBody>
      </p:sp>
      <p:sp>
        <p:nvSpPr>
          <p:cNvPr id="6" name="Textfeld 5">
            <a:extLst>
              <a:ext uri="{FF2B5EF4-FFF2-40B4-BE49-F238E27FC236}">
                <a16:creationId xmlns:a16="http://schemas.microsoft.com/office/drawing/2014/main" id="{485A16A6-1384-BD77-D23A-C5E25F453163}"/>
              </a:ext>
            </a:extLst>
          </p:cNvPr>
          <p:cNvSpPr txBox="1"/>
          <p:nvPr/>
        </p:nvSpPr>
        <p:spPr>
          <a:xfrm>
            <a:off x="838200" y="5824522"/>
            <a:ext cx="4838700" cy="200055"/>
          </a:xfrm>
          <a:prstGeom prst="rect">
            <a:avLst/>
          </a:prstGeom>
          <a:noFill/>
        </p:spPr>
        <p:txBody>
          <a:bodyPr wrap="square" rtlCol="0">
            <a:spAutoFit/>
          </a:bodyPr>
          <a:lstStyle/>
          <a:p>
            <a:r>
              <a:rPr lang="de-DE" sz="700" noProof="0">
                <a:latin typeface="+mn-lt"/>
              </a:rPr>
              <a:t>© </a:t>
            </a:r>
            <a:r>
              <a:rPr lang="de-DE" sz="700" noProof="0" err="1">
                <a:latin typeface="+mn-lt"/>
              </a:rPr>
              <a:t>Exponential</a:t>
            </a:r>
            <a:r>
              <a:rPr lang="de-DE" sz="700" noProof="0">
                <a:latin typeface="+mn-lt"/>
              </a:rPr>
              <a:t> Innovation Institute, Dr. Uve Samuels, mit freundlicher Genehmigung</a:t>
            </a:r>
          </a:p>
        </p:txBody>
      </p:sp>
      <p:grpSp>
        <p:nvGrpSpPr>
          <p:cNvPr id="34" name="Gruppieren 33">
            <a:extLst>
              <a:ext uri="{FF2B5EF4-FFF2-40B4-BE49-F238E27FC236}">
                <a16:creationId xmlns:a16="http://schemas.microsoft.com/office/drawing/2014/main" id="{2881420F-1F96-8A64-6D4B-7AA0052FC315}"/>
              </a:ext>
            </a:extLst>
          </p:cNvPr>
          <p:cNvGrpSpPr/>
          <p:nvPr/>
        </p:nvGrpSpPr>
        <p:grpSpPr>
          <a:xfrm>
            <a:off x="1616476" y="1763142"/>
            <a:ext cx="8120847" cy="3711401"/>
            <a:chOff x="1245996" y="1800014"/>
            <a:chExt cx="8120847" cy="3711401"/>
          </a:xfrm>
        </p:grpSpPr>
        <p:sp>
          <p:nvSpPr>
            <p:cNvPr id="9" name="Rechteck: abgerundete Ecken 8">
              <a:extLst>
                <a:ext uri="{FF2B5EF4-FFF2-40B4-BE49-F238E27FC236}">
                  <a16:creationId xmlns:a16="http://schemas.microsoft.com/office/drawing/2014/main" id="{37D06C36-B780-EB2A-4DF1-CCA5F18B75EC}"/>
                </a:ext>
              </a:extLst>
            </p:cNvPr>
            <p:cNvSpPr/>
            <p:nvPr/>
          </p:nvSpPr>
          <p:spPr>
            <a:xfrm rot="16200000">
              <a:off x="3976951" y="3499965"/>
              <a:ext cx="3711401" cy="3115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100">
                  <a:latin typeface="+mj-lt"/>
                </a:rPr>
                <a:t>HEUTE</a:t>
              </a:r>
            </a:p>
          </p:txBody>
        </p:sp>
        <p:sp>
          <p:nvSpPr>
            <p:cNvPr id="13" name="Textfeld 12">
              <a:extLst>
                <a:ext uri="{FF2B5EF4-FFF2-40B4-BE49-F238E27FC236}">
                  <a16:creationId xmlns:a16="http://schemas.microsoft.com/office/drawing/2014/main" id="{14F42654-EC62-B67D-AA53-ACC6A91AFB8A}"/>
                </a:ext>
              </a:extLst>
            </p:cNvPr>
            <p:cNvSpPr txBox="1"/>
            <p:nvPr/>
          </p:nvSpPr>
          <p:spPr>
            <a:xfrm>
              <a:off x="2572379" y="4650140"/>
              <a:ext cx="2170444" cy="430887"/>
            </a:xfrm>
            <a:prstGeom prst="rect">
              <a:avLst/>
            </a:prstGeom>
            <a:noFill/>
          </p:spPr>
          <p:txBody>
            <a:bodyPr wrap="square">
              <a:spAutoFit/>
            </a:bodyPr>
            <a:lstStyle/>
            <a:p>
              <a:pPr algn="ctr"/>
              <a:r>
                <a:rPr kumimoji="0" lang="de-DE" sz="1100" b="0" i="1" u="none" strike="noStrike" kern="0" cap="none" spc="0" normalizeH="0" baseline="0" noProof="0">
                  <a:ln>
                    <a:noFill/>
                  </a:ln>
                  <a:solidFill>
                    <a:schemeClr val="tx2"/>
                  </a:solidFill>
                  <a:effectLst/>
                  <a:uLnTx/>
                  <a:uFillTx/>
                  <a:latin typeface="+mn-lt"/>
                  <a:ea typeface="+mn-ea"/>
                  <a:cs typeface="+mn-cs"/>
                  <a:sym typeface="Arial"/>
                </a:rPr>
                <a:t>Lineare Kurve schlägt exponentielle Kurve</a:t>
              </a:r>
              <a:endParaRPr lang="de-DE" i="1">
                <a:solidFill>
                  <a:schemeClr val="tx2"/>
                </a:solidFill>
                <a:latin typeface="+mn-lt"/>
              </a:endParaRPr>
            </a:p>
          </p:txBody>
        </p:sp>
        <p:sp>
          <p:nvSpPr>
            <p:cNvPr id="17" name="Textfeld 16">
              <a:extLst>
                <a:ext uri="{FF2B5EF4-FFF2-40B4-BE49-F238E27FC236}">
                  <a16:creationId xmlns:a16="http://schemas.microsoft.com/office/drawing/2014/main" id="{DAA67683-056C-19A0-7879-4EED304A965D}"/>
                </a:ext>
              </a:extLst>
            </p:cNvPr>
            <p:cNvSpPr txBox="1"/>
            <p:nvPr/>
          </p:nvSpPr>
          <p:spPr>
            <a:xfrm>
              <a:off x="5507126" y="4302045"/>
              <a:ext cx="2170444" cy="261610"/>
            </a:xfrm>
            <a:prstGeom prst="rect">
              <a:avLst/>
            </a:prstGeom>
            <a:noFill/>
          </p:spPr>
          <p:txBody>
            <a:bodyPr wrap="square">
              <a:spAutoFit/>
            </a:bodyPr>
            <a:lstStyle/>
            <a:p>
              <a:pPr algn="ctr"/>
              <a:r>
                <a:rPr kumimoji="0" lang="de-DE" sz="1100" b="0" i="0" u="none" strike="noStrike" kern="0" cap="none" spc="0" normalizeH="0" baseline="0" noProof="0">
                  <a:ln>
                    <a:noFill/>
                  </a:ln>
                  <a:solidFill>
                    <a:schemeClr val="accent3"/>
                  </a:solidFill>
                  <a:effectLst/>
                  <a:uLnTx/>
                  <a:uFillTx/>
                  <a:latin typeface="Nunito SemiBold"/>
                  <a:ea typeface="+mn-ea"/>
                  <a:cs typeface="+mn-cs"/>
                  <a:sym typeface="Arial"/>
                </a:rPr>
                <a:t>DISRUPTION</a:t>
              </a:r>
              <a:endParaRPr lang="de-DE">
                <a:solidFill>
                  <a:schemeClr val="accent3"/>
                </a:solidFill>
              </a:endParaRPr>
            </a:p>
          </p:txBody>
        </p:sp>
        <p:sp>
          <p:nvSpPr>
            <p:cNvPr id="18" name="Textfeld 17">
              <a:extLst>
                <a:ext uri="{FF2B5EF4-FFF2-40B4-BE49-F238E27FC236}">
                  <a16:creationId xmlns:a16="http://schemas.microsoft.com/office/drawing/2014/main" id="{2AFA8C02-AAC9-4B41-BB78-B90DF3626E87}"/>
                </a:ext>
              </a:extLst>
            </p:cNvPr>
            <p:cNvSpPr txBox="1"/>
            <p:nvPr/>
          </p:nvSpPr>
          <p:spPr>
            <a:xfrm>
              <a:off x="8268012" y="4563320"/>
              <a:ext cx="1077477" cy="600164"/>
            </a:xfrm>
            <a:prstGeom prst="rect">
              <a:avLst/>
            </a:prstGeom>
            <a:noFill/>
          </p:spPr>
          <p:txBody>
            <a:bodyPr wrap="square">
              <a:spAutoFit/>
            </a:bodyPr>
            <a:lstStyle/>
            <a:p>
              <a:pPr algn="ctr"/>
              <a:r>
                <a:rPr lang="de-DE" sz="1100">
                  <a:solidFill>
                    <a:schemeClr val="tx2"/>
                  </a:solidFill>
                  <a:latin typeface="Nunito SemiBold"/>
                  <a:ea typeface="+mn-ea"/>
                  <a:cs typeface="+mn-cs"/>
                </a:rPr>
                <a:t>LINEARE GESCHÄFTS-MODELLE</a:t>
              </a:r>
              <a:endParaRPr lang="de-DE">
                <a:solidFill>
                  <a:schemeClr val="tx2"/>
                </a:solidFill>
              </a:endParaRPr>
            </a:p>
          </p:txBody>
        </p:sp>
        <p:sp>
          <p:nvSpPr>
            <p:cNvPr id="19" name="Rechteck: abgerundete Ecken 18">
              <a:extLst>
                <a:ext uri="{FF2B5EF4-FFF2-40B4-BE49-F238E27FC236}">
                  <a16:creationId xmlns:a16="http://schemas.microsoft.com/office/drawing/2014/main" id="{18C326F5-74F1-FA7E-1926-C1325754B566}"/>
                </a:ext>
              </a:extLst>
            </p:cNvPr>
            <p:cNvSpPr/>
            <p:nvPr/>
          </p:nvSpPr>
          <p:spPr>
            <a:xfrm>
              <a:off x="2572378" y="4050419"/>
              <a:ext cx="2170445" cy="513236"/>
            </a:xfrm>
            <a:prstGeom prst="roundRect">
              <a:avLst/>
            </a:prstGeom>
            <a:noFill/>
            <a:ln cap="rnd">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100" i="1">
                  <a:solidFill>
                    <a:schemeClr val="tx2"/>
                  </a:solidFill>
                  <a:latin typeface="+mj-lt"/>
                </a:rPr>
                <a:t>LINEARER BLICK </a:t>
              </a:r>
            </a:p>
            <a:p>
              <a:pPr algn="ctr"/>
              <a:r>
                <a:rPr lang="de-DE" sz="1100" i="1">
                  <a:solidFill>
                    <a:schemeClr val="tx2"/>
                  </a:solidFill>
                  <a:latin typeface="+mj-lt"/>
                </a:rPr>
                <a:t>IN DIE VERGANGENHEIT</a:t>
              </a:r>
            </a:p>
          </p:txBody>
        </p:sp>
        <p:sp>
          <p:nvSpPr>
            <p:cNvPr id="22" name="Textfeld 21">
              <a:extLst>
                <a:ext uri="{FF2B5EF4-FFF2-40B4-BE49-F238E27FC236}">
                  <a16:creationId xmlns:a16="http://schemas.microsoft.com/office/drawing/2014/main" id="{872089F8-D5D8-9AA3-BFB1-09849A83099E}"/>
                </a:ext>
              </a:extLst>
            </p:cNvPr>
            <p:cNvSpPr txBox="1"/>
            <p:nvPr/>
          </p:nvSpPr>
          <p:spPr>
            <a:xfrm>
              <a:off x="7196399" y="1851766"/>
              <a:ext cx="2170444" cy="430887"/>
            </a:xfrm>
            <a:prstGeom prst="rect">
              <a:avLst/>
            </a:prstGeom>
            <a:noFill/>
          </p:spPr>
          <p:txBody>
            <a:bodyPr wrap="square">
              <a:spAutoFit/>
            </a:bodyPr>
            <a:lstStyle/>
            <a:p>
              <a:pPr algn="ctr"/>
              <a:r>
                <a:rPr lang="de-DE" sz="1100">
                  <a:solidFill>
                    <a:schemeClr val="tx2"/>
                  </a:solidFill>
                  <a:latin typeface="Nunito SemiBold"/>
                  <a:ea typeface="+mn-ea"/>
                  <a:cs typeface="+mn-cs"/>
                </a:rPr>
                <a:t>EXPONENTIELLE, DIGITALE GESCHÄFTSMODELLE</a:t>
              </a:r>
              <a:endParaRPr lang="de-DE">
                <a:solidFill>
                  <a:schemeClr val="tx2"/>
                </a:solidFill>
              </a:endParaRPr>
            </a:p>
          </p:txBody>
        </p:sp>
        <p:cxnSp>
          <p:nvCxnSpPr>
            <p:cNvPr id="24" name="Gerader Verbinder 23">
              <a:extLst>
                <a:ext uri="{FF2B5EF4-FFF2-40B4-BE49-F238E27FC236}">
                  <a16:creationId xmlns:a16="http://schemas.microsoft.com/office/drawing/2014/main" id="{065F7D15-45FD-2F26-0104-846760C96140}"/>
                </a:ext>
              </a:extLst>
            </p:cNvPr>
            <p:cNvCxnSpPr>
              <a:cxnSpLocks/>
            </p:cNvCxnSpPr>
            <p:nvPr/>
          </p:nvCxnSpPr>
          <p:spPr>
            <a:xfrm flipV="1">
              <a:off x="1245996" y="4863402"/>
              <a:ext cx="7035520" cy="494949"/>
            </a:xfrm>
            <a:prstGeom prst="line">
              <a:avLst/>
            </a:prstGeom>
            <a:ln cap="rnd">
              <a:solidFill>
                <a:schemeClr val="tx2"/>
              </a:solidFill>
              <a:prstDash val="sysDot"/>
            </a:ln>
          </p:spPr>
          <p:style>
            <a:lnRef idx="2">
              <a:schemeClr val="accent1"/>
            </a:lnRef>
            <a:fillRef idx="0">
              <a:schemeClr val="accent1"/>
            </a:fillRef>
            <a:effectRef idx="1">
              <a:schemeClr val="accent1"/>
            </a:effectRef>
            <a:fontRef idx="minor">
              <a:schemeClr val="tx1"/>
            </a:fontRef>
          </p:style>
        </p:cxnSp>
        <p:sp>
          <p:nvSpPr>
            <p:cNvPr id="31" name="Freihandform: Form 30">
              <a:extLst>
                <a:ext uri="{FF2B5EF4-FFF2-40B4-BE49-F238E27FC236}">
                  <a16:creationId xmlns:a16="http://schemas.microsoft.com/office/drawing/2014/main" id="{A7F49C67-0822-D9FD-CF8E-231E9167FABE}"/>
                </a:ext>
              </a:extLst>
            </p:cNvPr>
            <p:cNvSpPr/>
            <p:nvPr/>
          </p:nvSpPr>
          <p:spPr>
            <a:xfrm>
              <a:off x="1266094" y="2321168"/>
              <a:ext cx="7234812" cy="3037183"/>
            </a:xfrm>
            <a:custGeom>
              <a:avLst/>
              <a:gdLst>
                <a:gd name="csX0" fmla="*/ 0 w 7787472"/>
                <a:gd name="csY0" fmla="*/ 3125038 h 3125038"/>
                <a:gd name="csX1" fmla="*/ 6029011 w 7787472"/>
                <a:gd name="csY1" fmla="*/ 2321169 h 3125038"/>
                <a:gd name="csX2" fmla="*/ 7787472 w 7787472"/>
                <a:gd name="csY2" fmla="*/ 0 h 3125038"/>
                <a:gd name="csX0" fmla="*/ 0 w 7765900"/>
                <a:gd name="csY0" fmla="*/ 2747084 h 2747084"/>
                <a:gd name="csX1" fmla="*/ 6007439 w 7765900"/>
                <a:gd name="csY1" fmla="*/ 2321169 h 2747084"/>
                <a:gd name="csX2" fmla="*/ 7765900 w 7765900"/>
                <a:gd name="csY2" fmla="*/ 0 h 2747084"/>
                <a:gd name="csX0" fmla="*/ 0 w 7765900"/>
                <a:gd name="csY0" fmla="*/ 2747084 h 2780812"/>
                <a:gd name="csX1" fmla="*/ 5489712 w 7765900"/>
                <a:gd name="csY1" fmla="*/ 2514756 h 2780812"/>
                <a:gd name="csX2" fmla="*/ 7765900 w 7765900"/>
                <a:gd name="csY2" fmla="*/ 0 h 2780812"/>
                <a:gd name="csX0" fmla="*/ 0 w 7765900"/>
                <a:gd name="csY0" fmla="*/ 2747084 h 2747084"/>
                <a:gd name="csX1" fmla="*/ 5921151 w 7765900"/>
                <a:gd name="csY1" fmla="*/ 2339607 h 2747084"/>
                <a:gd name="csX2" fmla="*/ 7765900 w 7765900"/>
                <a:gd name="csY2" fmla="*/ 0 h 2747084"/>
              </a:gdLst>
              <a:ahLst/>
              <a:cxnLst>
                <a:cxn ang="0">
                  <a:pos x="csX0" y="csY0"/>
                </a:cxn>
                <a:cxn ang="0">
                  <a:pos x="csX1" y="csY1"/>
                </a:cxn>
                <a:cxn ang="0">
                  <a:pos x="csX2" y="csY2"/>
                </a:cxn>
              </a:cxnLst>
              <a:rect l="l" t="t" r="r" b="b"/>
              <a:pathLst>
                <a:path w="7765900" h="2747084">
                  <a:moveTo>
                    <a:pt x="0" y="2747084"/>
                  </a:moveTo>
                  <a:cubicBezTo>
                    <a:pt x="2365549" y="2605569"/>
                    <a:pt x="4623239" y="2860447"/>
                    <a:pt x="5921151" y="2339607"/>
                  </a:cubicBezTo>
                  <a:cubicBezTo>
                    <a:pt x="7219063" y="1818767"/>
                    <a:pt x="7535625" y="900164"/>
                    <a:pt x="7765900" y="0"/>
                  </a:cubicBezTo>
                </a:path>
              </a:pathLst>
            </a:custGeom>
            <a:noFill/>
            <a:ln w="15875" cap="rnd">
              <a:solidFill>
                <a:schemeClr val="tx2"/>
              </a:solidFill>
              <a:headEnd type="none"/>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eck: abgerundete Ecken 32">
              <a:extLst>
                <a:ext uri="{FF2B5EF4-FFF2-40B4-BE49-F238E27FC236}">
                  <a16:creationId xmlns:a16="http://schemas.microsoft.com/office/drawing/2014/main" id="{50ABD817-3C9F-A2B1-CDE7-B9CCC52E7DB1}"/>
                </a:ext>
              </a:extLst>
            </p:cNvPr>
            <p:cNvSpPr/>
            <p:nvPr/>
          </p:nvSpPr>
          <p:spPr>
            <a:xfrm>
              <a:off x="7576457" y="2833951"/>
              <a:ext cx="994787" cy="1151591"/>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extfeld 19">
              <a:extLst>
                <a:ext uri="{FF2B5EF4-FFF2-40B4-BE49-F238E27FC236}">
                  <a16:creationId xmlns:a16="http://schemas.microsoft.com/office/drawing/2014/main" id="{5B0B56D5-107E-67A9-2A54-1B257D0C08DC}"/>
                </a:ext>
              </a:extLst>
            </p:cNvPr>
            <p:cNvSpPr txBox="1"/>
            <p:nvPr/>
          </p:nvSpPr>
          <p:spPr>
            <a:xfrm>
              <a:off x="7188549" y="3528055"/>
              <a:ext cx="2170444" cy="430887"/>
            </a:xfrm>
            <a:prstGeom prst="rect">
              <a:avLst/>
            </a:prstGeom>
            <a:noFill/>
          </p:spPr>
          <p:txBody>
            <a:bodyPr wrap="square">
              <a:spAutoFit/>
            </a:bodyPr>
            <a:lstStyle/>
            <a:p>
              <a:pPr algn="ctr"/>
              <a:r>
                <a:rPr kumimoji="0" lang="de-DE" sz="1100" b="0" i="1" u="none" strike="noStrike" kern="0" cap="none" spc="0" normalizeH="0" baseline="0" noProof="0">
                  <a:ln>
                    <a:noFill/>
                  </a:ln>
                  <a:solidFill>
                    <a:schemeClr val="tx2"/>
                  </a:solidFill>
                  <a:effectLst/>
                  <a:uLnTx/>
                  <a:uFillTx/>
                  <a:latin typeface="+mn-lt"/>
                  <a:ea typeface="+mn-ea"/>
                  <a:cs typeface="+mn-cs"/>
                  <a:sym typeface="Arial"/>
                </a:rPr>
                <a:t>Exponentielle Kurve schlägt lineare Kurve</a:t>
              </a:r>
            </a:p>
          </p:txBody>
        </p:sp>
        <p:sp>
          <p:nvSpPr>
            <p:cNvPr id="21" name="Rechteck: abgerundete Ecken 20">
              <a:extLst>
                <a:ext uri="{FF2B5EF4-FFF2-40B4-BE49-F238E27FC236}">
                  <a16:creationId xmlns:a16="http://schemas.microsoft.com/office/drawing/2014/main" id="{9B81E17C-0184-AFF7-8C03-B49A1C219761}"/>
                </a:ext>
              </a:extLst>
            </p:cNvPr>
            <p:cNvSpPr/>
            <p:nvPr/>
          </p:nvSpPr>
          <p:spPr>
            <a:xfrm>
              <a:off x="7188548" y="2928334"/>
              <a:ext cx="2170445" cy="513236"/>
            </a:xfrm>
            <a:prstGeom prst="roundRect">
              <a:avLst/>
            </a:prstGeom>
            <a:noFill/>
            <a:ln cap="rnd">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100" i="1">
                  <a:solidFill>
                    <a:schemeClr val="tx2"/>
                  </a:solidFill>
                  <a:latin typeface="Nunito SemiBold"/>
                </a:rPr>
                <a:t>EXPONENTIELLER BLICK </a:t>
              </a:r>
            </a:p>
            <a:p>
              <a:pPr algn="ctr"/>
              <a:r>
                <a:rPr lang="de-DE" sz="1100" i="1">
                  <a:solidFill>
                    <a:schemeClr val="tx2"/>
                  </a:solidFill>
                  <a:latin typeface="Nunito SemiBold"/>
                </a:rPr>
                <a:t>IN DIE ZUKUNFT</a:t>
              </a:r>
              <a:endParaRPr lang="de-DE" sz="1100" i="1">
                <a:solidFill>
                  <a:schemeClr val="tx2"/>
                </a:solidFill>
              </a:endParaRPr>
            </a:p>
          </p:txBody>
        </p:sp>
      </p:grpSp>
    </p:spTree>
    <p:extLst>
      <p:ext uri="{BB962C8B-B14F-4D97-AF65-F5344CB8AC3E}">
        <p14:creationId xmlns:p14="http://schemas.microsoft.com/office/powerpoint/2010/main" val="33979037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26D0A-A174-E4DB-979A-E3546E6E13D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6683C29-F555-2E26-D4C8-41E6AFEEB677}"/>
              </a:ext>
            </a:extLst>
          </p:cNvPr>
          <p:cNvSpPr>
            <a:spLocks noGrp="1"/>
          </p:cNvSpPr>
          <p:nvPr>
            <p:ph type="title"/>
          </p:nvPr>
        </p:nvSpPr>
        <p:spPr/>
        <p:txBody>
          <a:bodyPr/>
          <a:lstStyle/>
          <a:p>
            <a:r>
              <a:rPr lang="en-US"/>
              <a:t>Absorptive Capacity</a:t>
            </a:r>
            <a:endParaRPr lang="de-DE"/>
          </a:p>
        </p:txBody>
      </p:sp>
      <p:sp>
        <p:nvSpPr>
          <p:cNvPr id="3" name="Foliennummernplatzhalter 2">
            <a:extLst>
              <a:ext uri="{FF2B5EF4-FFF2-40B4-BE49-F238E27FC236}">
                <a16:creationId xmlns:a16="http://schemas.microsoft.com/office/drawing/2014/main" id="{13DA06BB-3315-9E87-2668-0C632C3F8F99}"/>
              </a:ext>
            </a:extLst>
          </p:cNvPr>
          <p:cNvSpPr>
            <a:spLocks noGrp="1"/>
          </p:cNvSpPr>
          <p:nvPr>
            <p:ph type="sldNum" sz="quarter" idx="12"/>
          </p:nvPr>
        </p:nvSpPr>
        <p:spPr/>
        <p:txBody>
          <a:bodyPr/>
          <a:lstStyle/>
          <a:p>
            <a:fld id="{F145060A-2239-4736-BEED-7C05F6B3C6E1}" type="slidenum">
              <a:rPr lang="de-DE" smtClean="0"/>
              <a:t>19</a:t>
            </a:fld>
            <a:endParaRPr lang="de-DE"/>
          </a:p>
        </p:txBody>
      </p:sp>
      <p:sp>
        <p:nvSpPr>
          <p:cNvPr id="4" name="Inhaltsplatzhalter 3">
            <a:extLst>
              <a:ext uri="{FF2B5EF4-FFF2-40B4-BE49-F238E27FC236}">
                <a16:creationId xmlns:a16="http://schemas.microsoft.com/office/drawing/2014/main" id="{16D3F505-A2FB-7CBE-C957-777BEB31B9D3}"/>
              </a:ext>
            </a:extLst>
          </p:cNvPr>
          <p:cNvSpPr>
            <a:spLocks noGrp="1"/>
          </p:cNvSpPr>
          <p:nvPr>
            <p:ph idx="1"/>
          </p:nvPr>
        </p:nvSpPr>
        <p:spPr>
          <a:xfrm>
            <a:off x="838200" y="1689100"/>
            <a:ext cx="5137727" cy="3908136"/>
          </a:xfrm>
        </p:spPr>
        <p:txBody>
          <a:bodyPr vert="horz" lIns="91440" tIns="45720" rIns="91440" bIns="45720" rtlCol="0" anchor="t">
            <a:normAutofit/>
          </a:bodyPr>
          <a:lstStyle/>
          <a:p>
            <a:pPr marL="0" indent="0">
              <a:buNone/>
            </a:pPr>
            <a:r>
              <a:rPr lang="de-DE">
                <a:latin typeface="+mj-lt"/>
              </a:rPr>
              <a:t>Absorptionsfähigkeit: </a:t>
            </a:r>
            <a:r>
              <a:rPr lang="de-DE"/>
              <a:t>Fähigkeit von Unternehmen, externes Wissen zu identifizieren, zu integrieren und kommerziell zu verwerten.</a:t>
            </a:r>
            <a:br>
              <a:rPr lang="de-DE"/>
            </a:br>
            <a:endParaRPr lang="de-DE"/>
          </a:p>
          <a:p>
            <a:r>
              <a:rPr lang="de-DE">
                <a:solidFill>
                  <a:schemeClr val="accent1"/>
                </a:solidFill>
                <a:latin typeface="+mj-lt"/>
              </a:rPr>
              <a:t>Wettbewerbsvorteil:</a:t>
            </a:r>
            <a:r>
              <a:rPr lang="de-DE"/>
              <a:t> Essenziell für Innovationskooperationen und langfristigen Unternehmenserfolg.</a:t>
            </a:r>
          </a:p>
          <a:p>
            <a:r>
              <a:rPr lang="de-DE">
                <a:solidFill>
                  <a:schemeClr val="accent1"/>
                </a:solidFill>
                <a:latin typeface="+mj-lt"/>
              </a:rPr>
              <a:t>Wissenschaftlicher Beitrag: </a:t>
            </a:r>
            <a:r>
              <a:rPr lang="de-DE" err="1"/>
              <a:t>Wissenschaftler:innen</a:t>
            </a:r>
            <a:r>
              <a:rPr lang="de-DE"/>
              <a:t> liefern externes Wissen, das Unternehmen in ihre Innovationsprozesse einbinden.</a:t>
            </a:r>
          </a:p>
          <a:p>
            <a:r>
              <a:rPr lang="de-DE">
                <a:solidFill>
                  <a:schemeClr val="accent1"/>
                </a:solidFill>
                <a:latin typeface="+mj-lt"/>
              </a:rPr>
              <a:t>Innovationsförderung: </a:t>
            </a:r>
            <a:r>
              <a:rPr lang="de-DE"/>
              <a:t>Wissenschaft steigert die Absorptionsfähigkeit von Unternehmen und unterstützt deren Innovationskraft.</a:t>
            </a:r>
          </a:p>
        </p:txBody>
      </p:sp>
      <p:sp>
        <p:nvSpPr>
          <p:cNvPr id="9" name="Ellipse 8">
            <a:extLst>
              <a:ext uri="{FF2B5EF4-FFF2-40B4-BE49-F238E27FC236}">
                <a16:creationId xmlns:a16="http://schemas.microsoft.com/office/drawing/2014/main" id="{DE57B168-6945-D1D7-F86A-CFB60F5C89D0}"/>
              </a:ext>
            </a:extLst>
          </p:cNvPr>
          <p:cNvSpPr/>
          <p:nvPr/>
        </p:nvSpPr>
        <p:spPr>
          <a:xfrm rot="18000000">
            <a:off x="8189982" y="1306634"/>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pic>
        <p:nvPicPr>
          <p:cNvPr id="11" name="Inhaltsplatzhalter 10">
            <a:extLst>
              <a:ext uri="{FF2B5EF4-FFF2-40B4-BE49-F238E27FC236}">
                <a16:creationId xmlns:a16="http://schemas.microsoft.com/office/drawing/2014/main" id="{D801AB8A-44DD-D46F-BB7F-1B6BCC93F59C}"/>
              </a:ext>
            </a:extLst>
          </p:cNvPr>
          <p:cNvPicPr>
            <a:picLocks noGrp="1" noChangeAspect="1"/>
          </p:cNvPicPr>
          <p:nvPr>
            <p:ph idx="13"/>
          </p:nvPr>
        </p:nvPicPr>
        <p:blipFill rotWithShape="1">
          <a:blip r:embed="rId3">
            <a:duotone>
              <a:schemeClr val="accent1">
                <a:shade val="45000"/>
                <a:satMod val="135000"/>
              </a:schemeClr>
              <a:prstClr val="white"/>
            </a:duotone>
          </a:blip>
          <a:srcRect l="3874" t="1546" r="23517" b="1641"/>
          <a:stretch>
            <a:fillRect/>
          </a:stretch>
        </p:blipFill>
        <p:spPr>
          <a:xfrm>
            <a:off x="7997825" y="1597025"/>
            <a:ext cx="3243263" cy="3243263"/>
          </a:xfrm>
          <a:prstGeom prst="ellipse">
            <a:avLst/>
          </a:prstGeom>
        </p:spPr>
      </p:pic>
      <p:sp>
        <p:nvSpPr>
          <p:cNvPr id="5" name="Textfeld 4">
            <a:extLst>
              <a:ext uri="{FF2B5EF4-FFF2-40B4-BE49-F238E27FC236}">
                <a16:creationId xmlns:a16="http://schemas.microsoft.com/office/drawing/2014/main" id="{5EF90F7F-2A53-AFE8-E6FA-87F330B3C7BC}"/>
              </a:ext>
            </a:extLst>
          </p:cNvPr>
          <p:cNvSpPr txBox="1"/>
          <p:nvPr/>
        </p:nvSpPr>
        <p:spPr>
          <a:xfrm>
            <a:off x="990600" y="5605159"/>
            <a:ext cx="4838700" cy="200055"/>
          </a:xfrm>
          <a:prstGeom prst="rect">
            <a:avLst/>
          </a:prstGeom>
          <a:noFill/>
        </p:spPr>
        <p:txBody>
          <a:bodyPr wrap="square" lIns="91440" tIns="45720" rIns="91440" bIns="45720" rtlCol="0" anchor="t">
            <a:spAutoFit/>
          </a:bodyPr>
          <a:lstStyle/>
          <a:p>
            <a:r>
              <a:rPr lang="en-US" sz="700">
                <a:latin typeface="+mn-lt"/>
              </a:rPr>
              <a:t>Cohen &amp; Levinthal  (1990)</a:t>
            </a:r>
            <a:endParaRPr lang="en-US" sz="700" noProof="0">
              <a:latin typeface="+mn-lt"/>
            </a:endParaRPr>
          </a:p>
        </p:txBody>
      </p:sp>
    </p:spTree>
    <p:extLst>
      <p:ext uri="{BB962C8B-B14F-4D97-AF65-F5344CB8AC3E}">
        <p14:creationId xmlns:p14="http://schemas.microsoft.com/office/powerpoint/2010/main" val="2559720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89406F-BFC1-B5B2-A00A-6DD5576E276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E14EEA6-A1D5-EF76-53AF-BC8E6492F14E}"/>
              </a:ext>
            </a:extLst>
          </p:cNvPr>
          <p:cNvSpPr>
            <a:spLocks noGrp="1"/>
          </p:cNvSpPr>
          <p:nvPr>
            <p:ph type="title"/>
          </p:nvPr>
        </p:nvSpPr>
        <p:spPr/>
        <p:txBody>
          <a:bodyPr/>
          <a:lstStyle/>
          <a:p>
            <a:r>
              <a:rPr lang="de-DE" noProof="0"/>
              <a:t>Agenda</a:t>
            </a:r>
          </a:p>
        </p:txBody>
      </p:sp>
      <p:sp>
        <p:nvSpPr>
          <p:cNvPr id="10" name="Foliennummernplatzhalter 9">
            <a:extLst>
              <a:ext uri="{FF2B5EF4-FFF2-40B4-BE49-F238E27FC236}">
                <a16:creationId xmlns:a16="http://schemas.microsoft.com/office/drawing/2014/main" id="{B76D25A5-B42D-D58F-A4F5-1F167477D49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graphicFrame>
        <p:nvGraphicFramePr>
          <p:cNvPr id="4" name="Inhaltsplatzhalter 3">
            <a:extLst>
              <a:ext uri="{FF2B5EF4-FFF2-40B4-BE49-F238E27FC236}">
                <a16:creationId xmlns:a16="http://schemas.microsoft.com/office/drawing/2014/main" id="{5805655A-2FF0-1DC8-9D5A-952BAB40B209}"/>
              </a:ext>
            </a:extLst>
          </p:cNvPr>
          <p:cNvGraphicFramePr>
            <a:graphicFrameLocks noGrp="1"/>
          </p:cNvGraphicFramePr>
          <p:nvPr>
            <p:ph idx="1"/>
            <p:extLst>
              <p:ext uri="{D42A27DB-BD31-4B8C-83A1-F6EECF244321}">
                <p14:modId xmlns:p14="http://schemas.microsoft.com/office/powerpoint/2010/main" val="2430541434"/>
              </p:ext>
            </p:extLst>
          </p:nvPr>
        </p:nvGraphicFramePr>
        <p:xfrm>
          <a:off x="838199" y="1790700"/>
          <a:ext cx="10515600" cy="4114800"/>
        </p:xfrm>
        <a:graphic>
          <a:graphicData uri="http://schemas.openxmlformats.org/drawingml/2006/table">
            <a:tbl>
              <a:tblPr firstRow="1" bandRow="1">
                <a:tableStyleId>{2D5ABB26-0587-4C30-8999-92F81FD0307C}</a:tableStyleId>
              </a:tblPr>
              <a:tblGrid>
                <a:gridCol w="10515600">
                  <a:extLst>
                    <a:ext uri="{9D8B030D-6E8A-4147-A177-3AD203B41FA5}">
                      <a16:colId xmlns:a16="http://schemas.microsoft.com/office/drawing/2014/main" val="779947504"/>
                    </a:ext>
                  </a:extLst>
                </a:gridCol>
              </a:tblGrid>
              <a:tr h="422628">
                <a:tc>
                  <a:txBody>
                    <a:bodyPr/>
                    <a:lstStyle/>
                    <a:p>
                      <a:pPr marL="285750" marR="0" lvl="0" indent="-285750" algn="l" defTabSz="914400" rtl="0" eaLnBrk="1" fontAlgn="t" latinLnBrk="0" hangingPunct="1">
                        <a:lnSpc>
                          <a:spcPct val="150000"/>
                        </a:lnSpc>
                        <a:spcBef>
                          <a:spcPts val="0"/>
                        </a:spcBef>
                        <a:spcAft>
                          <a:spcPts val="0"/>
                        </a:spcAft>
                        <a:buClrTx/>
                        <a:buSzTx/>
                        <a:buFont typeface="Arial" panose="020B0604020202020204" pitchFamily="34" charset="0"/>
                        <a:buChar char="•"/>
                        <a:tabLst/>
                        <a:defRPr/>
                      </a:pPr>
                      <a:r>
                        <a:rPr lang="de-DE" sz="1600" noProof="0">
                          <a:solidFill>
                            <a:schemeClr val="tx2"/>
                          </a:solidFill>
                          <a:effectLst/>
                          <a:latin typeface="+mn-lt"/>
                        </a:rPr>
                        <a:t>Begrüßung </a:t>
                      </a:r>
                      <a:r>
                        <a:rPr lang="de-DE" sz="1600">
                          <a:solidFill>
                            <a:schemeClr val="tx2"/>
                          </a:solidFill>
                          <a:latin typeface="+mn-lt"/>
                        </a:rPr>
                        <a:t>&amp; Framing: Vision und Nutzen des Workshops</a:t>
                      </a:r>
                    </a:p>
                  </a:txBody>
                  <a:tcPr anchor="ctr"/>
                </a:tc>
                <a:extLst>
                  <a:ext uri="{0D108BD9-81ED-4DB2-BD59-A6C34878D82A}">
                    <a16:rowId xmlns:a16="http://schemas.microsoft.com/office/drawing/2014/main" val="1371599389"/>
                  </a:ext>
                </a:extLst>
              </a:tr>
              <a:tr h="422628">
                <a:tc>
                  <a:txBody>
                    <a:bodyPr/>
                    <a:lstStyle/>
                    <a:p>
                      <a:pPr marL="285750" marR="0" lvl="0" indent="-285750" algn="l" defTabSz="914400" rtl="0" eaLnBrk="1" fontAlgn="t" latinLnBrk="0" hangingPunct="1">
                        <a:lnSpc>
                          <a:spcPct val="150000"/>
                        </a:lnSpc>
                        <a:spcBef>
                          <a:spcPts val="0"/>
                        </a:spcBef>
                        <a:spcAft>
                          <a:spcPts val="0"/>
                        </a:spcAft>
                        <a:buClrTx/>
                        <a:buSzTx/>
                        <a:buFont typeface="Arial" panose="020B0604020202020204" pitchFamily="34" charset="0"/>
                        <a:buChar char="•"/>
                        <a:tabLst/>
                        <a:defRPr/>
                      </a:pPr>
                      <a:r>
                        <a:rPr lang="de-DE" sz="1600">
                          <a:solidFill>
                            <a:schemeClr val="tx2"/>
                          </a:solidFill>
                          <a:latin typeface="+mn-lt"/>
                        </a:rPr>
                        <a:t>Vorstellung Unternehmen &amp; Diskussion über Herausforderungen</a:t>
                      </a:r>
                    </a:p>
                  </a:txBody>
                  <a:tcPr anchor="ctr"/>
                </a:tc>
                <a:extLst>
                  <a:ext uri="{0D108BD9-81ED-4DB2-BD59-A6C34878D82A}">
                    <a16:rowId xmlns:a16="http://schemas.microsoft.com/office/drawing/2014/main" val="853523055"/>
                  </a:ext>
                </a:extLst>
              </a:tr>
              <a:tr h="422628">
                <a:tc>
                  <a:txBody>
                    <a:bodyPr/>
                    <a:lstStyle/>
                    <a:p>
                      <a:pPr marL="285750" marR="0" lvl="0" indent="-285750" algn="l" rtl="0" eaLnBrk="1" fontAlgn="t" latinLnBrk="0" hangingPunct="1">
                        <a:lnSpc>
                          <a:spcPct val="150000"/>
                        </a:lnSpc>
                        <a:spcBef>
                          <a:spcPts val="0"/>
                        </a:spcBef>
                        <a:spcAft>
                          <a:spcPts val="0"/>
                        </a:spcAft>
                        <a:buClrTx/>
                        <a:buSzTx/>
                        <a:buFont typeface="Arial" panose="020B0604020202020204" pitchFamily="34" charset="0"/>
                        <a:buChar char="•"/>
                      </a:pPr>
                      <a:r>
                        <a:rPr lang="de-DE" sz="1600">
                          <a:solidFill>
                            <a:schemeClr val="tx2"/>
                          </a:solidFill>
                          <a:latin typeface="+mn-lt"/>
                        </a:rPr>
                        <a:t>Nutzen von Hochschule als Kooperationspartner </a:t>
                      </a:r>
                    </a:p>
                  </a:txBody>
                  <a:tcPr anchor="ctr"/>
                </a:tc>
                <a:extLst>
                  <a:ext uri="{0D108BD9-81ED-4DB2-BD59-A6C34878D82A}">
                    <a16:rowId xmlns:a16="http://schemas.microsoft.com/office/drawing/2014/main" val="832372380"/>
                  </a:ext>
                </a:extLst>
              </a:tr>
              <a:tr h="422628">
                <a:tc>
                  <a:txBody>
                    <a:bodyPr/>
                    <a:lstStyle/>
                    <a:p>
                      <a:pPr marL="285750" marR="0" lvl="0" indent="-285750" algn="l" defTabSz="914400" rtl="0" eaLnBrk="1" fontAlgn="t" latinLnBrk="0" hangingPunct="1">
                        <a:lnSpc>
                          <a:spcPct val="150000"/>
                        </a:lnSpc>
                        <a:spcBef>
                          <a:spcPts val="0"/>
                        </a:spcBef>
                        <a:spcAft>
                          <a:spcPts val="0"/>
                        </a:spcAft>
                        <a:buClrTx/>
                        <a:buSzTx/>
                        <a:buFont typeface="Arial" panose="020B0604020202020204" pitchFamily="34" charset="0"/>
                        <a:buChar char="•"/>
                        <a:tabLst/>
                        <a:defRPr/>
                      </a:pPr>
                      <a:r>
                        <a:rPr lang="de-DE" sz="1600">
                          <a:solidFill>
                            <a:schemeClr val="tx2"/>
                          </a:solidFill>
                          <a:latin typeface="+mn-lt"/>
                        </a:rPr>
                        <a:t>Studienergebnisse zu Transfer mit KMU</a:t>
                      </a:r>
                    </a:p>
                  </a:txBody>
                  <a:tcPr anchor="ctr"/>
                </a:tc>
                <a:extLst>
                  <a:ext uri="{0D108BD9-81ED-4DB2-BD59-A6C34878D82A}">
                    <a16:rowId xmlns:a16="http://schemas.microsoft.com/office/drawing/2014/main" val="3868411965"/>
                  </a:ext>
                </a:extLst>
              </a:tr>
              <a:tr h="422628">
                <a:tc>
                  <a:txBody>
                    <a:bodyPr/>
                    <a:lstStyle/>
                    <a:p>
                      <a:pPr marL="285750" indent="-285750" fontAlgn="t">
                        <a:lnSpc>
                          <a:spcPct val="150000"/>
                        </a:lnSpc>
                        <a:buFont typeface="Arial" panose="020B0604020202020204" pitchFamily="34" charset="0"/>
                        <a:buChar char="•"/>
                      </a:pPr>
                      <a:r>
                        <a:rPr lang="de-DE" sz="1600" noProof="0">
                          <a:solidFill>
                            <a:schemeClr val="tx2"/>
                          </a:solidFill>
                          <a:effectLst/>
                          <a:latin typeface="+mn-lt"/>
                        </a:rPr>
                        <a:t>Hemmnisse und Fördernde Faktoren für Transfer</a:t>
                      </a:r>
                    </a:p>
                  </a:txBody>
                  <a:tcPr anchor="ctr"/>
                </a:tc>
                <a:extLst>
                  <a:ext uri="{0D108BD9-81ED-4DB2-BD59-A6C34878D82A}">
                    <a16:rowId xmlns:a16="http://schemas.microsoft.com/office/drawing/2014/main" val="1785051681"/>
                  </a:ext>
                </a:extLst>
              </a:tr>
              <a:tr h="422628">
                <a:tc>
                  <a:txBody>
                    <a:bodyPr/>
                    <a:lstStyle/>
                    <a:p>
                      <a:pPr marL="285750" marR="0" lvl="0" indent="-285750" algn="l" defTabSz="914400" rtl="0" eaLnBrk="1" fontAlgn="t" latinLnBrk="0" hangingPunct="1">
                        <a:lnSpc>
                          <a:spcPct val="150000"/>
                        </a:lnSpc>
                        <a:spcBef>
                          <a:spcPts val="0"/>
                        </a:spcBef>
                        <a:spcAft>
                          <a:spcPts val="0"/>
                        </a:spcAft>
                        <a:buClrTx/>
                        <a:buSzTx/>
                        <a:buFont typeface="Arial" panose="020B0604020202020204" pitchFamily="34" charset="0"/>
                        <a:buChar char="•"/>
                        <a:tabLst/>
                        <a:defRPr/>
                      </a:pPr>
                      <a:r>
                        <a:rPr lang="de-DE" sz="1600">
                          <a:solidFill>
                            <a:schemeClr val="tx2"/>
                          </a:solidFill>
                          <a:latin typeface="+mn-lt"/>
                        </a:rPr>
                        <a:t>Transfer, aber wohin? </a:t>
                      </a:r>
                    </a:p>
                  </a:txBody>
                  <a:tcPr anchor="ctr"/>
                </a:tc>
                <a:extLst>
                  <a:ext uri="{0D108BD9-81ED-4DB2-BD59-A6C34878D82A}">
                    <a16:rowId xmlns:a16="http://schemas.microsoft.com/office/drawing/2014/main" val="2972612220"/>
                  </a:ext>
                </a:extLst>
              </a:tr>
              <a:tr h="422628">
                <a:tc>
                  <a:txBody>
                    <a:bodyPr/>
                    <a:lstStyle/>
                    <a:p>
                      <a:pPr marL="285750" indent="-285750" fontAlgn="t">
                        <a:lnSpc>
                          <a:spcPct val="150000"/>
                        </a:lnSpc>
                        <a:buFont typeface="Arial" panose="020B0604020202020204" pitchFamily="34" charset="0"/>
                        <a:buChar char="•"/>
                      </a:pPr>
                      <a:r>
                        <a:rPr lang="de-DE" sz="1600" noProof="0">
                          <a:solidFill>
                            <a:schemeClr val="tx2"/>
                          </a:solidFill>
                          <a:effectLst/>
                          <a:latin typeface="+mn-lt"/>
                        </a:rPr>
                        <a:t>Innovationsarten &amp; </a:t>
                      </a:r>
                      <a:r>
                        <a:rPr lang="de-DE" sz="1600">
                          <a:solidFill>
                            <a:schemeClr val="tx2"/>
                          </a:solidFill>
                          <a:latin typeface="+mn-lt"/>
                        </a:rPr>
                        <a:t>Konzept Absorptive </a:t>
                      </a:r>
                      <a:r>
                        <a:rPr lang="de-DE" sz="1600" err="1">
                          <a:solidFill>
                            <a:schemeClr val="tx2"/>
                          </a:solidFill>
                          <a:latin typeface="+mn-lt"/>
                        </a:rPr>
                        <a:t>Capacity</a:t>
                      </a:r>
                      <a:r>
                        <a:rPr lang="de-DE" sz="1600" noProof="0">
                          <a:solidFill>
                            <a:schemeClr val="tx2"/>
                          </a:solidFill>
                          <a:effectLst/>
                          <a:latin typeface="+mn-lt"/>
                        </a:rPr>
                        <a:t> </a:t>
                      </a:r>
                    </a:p>
                  </a:txBody>
                  <a:tcPr anchor="ctr"/>
                </a:tc>
                <a:extLst>
                  <a:ext uri="{0D108BD9-81ED-4DB2-BD59-A6C34878D82A}">
                    <a16:rowId xmlns:a16="http://schemas.microsoft.com/office/drawing/2014/main" val="1470884350"/>
                  </a:ext>
                </a:extLst>
              </a:tr>
              <a:tr h="422628">
                <a:tc>
                  <a:txBody>
                    <a:bodyPr/>
                    <a:lstStyle/>
                    <a:p>
                      <a:pPr marL="285750" marR="0" lvl="0" indent="-285750" algn="l" defTabSz="914400" rtl="0" eaLnBrk="1" fontAlgn="t" latinLnBrk="0" hangingPunct="1">
                        <a:lnSpc>
                          <a:spcPct val="150000"/>
                        </a:lnSpc>
                        <a:spcBef>
                          <a:spcPts val="0"/>
                        </a:spcBef>
                        <a:spcAft>
                          <a:spcPts val="0"/>
                        </a:spcAft>
                        <a:buClrTx/>
                        <a:buSzTx/>
                        <a:buFont typeface="Arial" panose="020B0604020202020204" pitchFamily="34" charset="0"/>
                        <a:buChar char="•"/>
                        <a:tabLst/>
                        <a:defRPr/>
                      </a:pPr>
                      <a:r>
                        <a:rPr lang="de-DE" sz="1600">
                          <a:solidFill>
                            <a:schemeClr val="tx2"/>
                          </a:solidFill>
                          <a:latin typeface="+mn-lt"/>
                        </a:rPr>
                        <a:t>Wissenschaft und Wirtschaft – zwei Welten?</a:t>
                      </a:r>
                    </a:p>
                  </a:txBody>
                  <a:tcPr anchor="ctr"/>
                </a:tc>
                <a:extLst>
                  <a:ext uri="{0D108BD9-81ED-4DB2-BD59-A6C34878D82A}">
                    <a16:rowId xmlns:a16="http://schemas.microsoft.com/office/drawing/2014/main" val="1456523552"/>
                  </a:ext>
                </a:extLst>
              </a:tr>
              <a:tr h="422628">
                <a:tc>
                  <a:txBody>
                    <a:bodyPr/>
                    <a:lstStyle/>
                    <a:p>
                      <a:pPr marL="0" marR="0" lvl="0" indent="0" algn="l" defTabSz="914400" rtl="0" eaLnBrk="1" fontAlgn="t" latinLnBrk="0" hangingPunct="1">
                        <a:lnSpc>
                          <a:spcPct val="150000"/>
                        </a:lnSpc>
                        <a:spcBef>
                          <a:spcPts val="0"/>
                        </a:spcBef>
                        <a:spcAft>
                          <a:spcPts val="0"/>
                        </a:spcAft>
                        <a:buClrTx/>
                        <a:buSzTx/>
                        <a:buFont typeface="Arial" panose="020B0604020202020204" pitchFamily="34" charset="0"/>
                        <a:buNone/>
                        <a:tabLst/>
                        <a:defRPr/>
                      </a:pPr>
                      <a:endParaRPr lang="de-DE" sz="1600">
                        <a:solidFill>
                          <a:schemeClr val="tx2"/>
                        </a:solidFill>
                        <a:latin typeface="+mn-lt"/>
                      </a:endParaRPr>
                    </a:p>
                  </a:txBody>
                  <a:tcPr anchor="ctr"/>
                </a:tc>
                <a:extLst>
                  <a:ext uri="{0D108BD9-81ED-4DB2-BD59-A6C34878D82A}">
                    <a16:rowId xmlns:a16="http://schemas.microsoft.com/office/drawing/2014/main" val="3953365496"/>
                  </a:ext>
                </a:extLst>
              </a:tr>
            </a:tbl>
          </a:graphicData>
        </a:graphic>
      </p:graphicFrame>
    </p:spTree>
    <p:extLst>
      <p:ext uri="{BB962C8B-B14F-4D97-AF65-F5344CB8AC3E}">
        <p14:creationId xmlns:p14="http://schemas.microsoft.com/office/powerpoint/2010/main" val="5440671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9D293-5555-EA0E-3DE9-A3391AA5EA1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F592D2B-198E-79F9-12BA-AA83C26955D8}"/>
              </a:ext>
            </a:extLst>
          </p:cNvPr>
          <p:cNvSpPr>
            <a:spLocks noGrp="1"/>
          </p:cNvSpPr>
          <p:nvPr>
            <p:ph type="title"/>
          </p:nvPr>
        </p:nvSpPr>
        <p:spPr/>
        <p:txBody>
          <a:bodyPr>
            <a:normAutofit/>
          </a:bodyPr>
          <a:lstStyle/>
          <a:p>
            <a:r>
              <a:rPr lang="de-DE"/>
              <a:t>Wissenschaft und Wirtschaft – wirklich zwei Welten?</a:t>
            </a:r>
            <a:br>
              <a:rPr lang="de-DE"/>
            </a:br>
            <a:r>
              <a:rPr lang="de-DE" i="1"/>
              <a:t>Diskussion</a:t>
            </a:r>
          </a:p>
        </p:txBody>
      </p:sp>
      <p:sp>
        <p:nvSpPr>
          <p:cNvPr id="3" name="Foliennummernplatzhalter 2">
            <a:extLst>
              <a:ext uri="{FF2B5EF4-FFF2-40B4-BE49-F238E27FC236}">
                <a16:creationId xmlns:a16="http://schemas.microsoft.com/office/drawing/2014/main" id="{9A05D591-3612-22AC-2A86-2F99C19D8444}"/>
              </a:ext>
            </a:extLst>
          </p:cNvPr>
          <p:cNvSpPr>
            <a:spLocks noGrp="1"/>
          </p:cNvSpPr>
          <p:nvPr>
            <p:ph type="sldNum" sz="quarter" idx="12"/>
          </p:nvPr>
        </p:nvSpPr>
        <p:spPr/>
        <p:txBody>
          <a:bodyPr/>
          <a:lstStyle/>
          <a:p>
            <a:fld id="{F145060A-2239-4736-BEED-7C05F6B3C6E1}" type="slidenum">
              <a:rPr lang="de-DE" smtClean="0"/>
              <a:t>20</a:t>
            </a:fld>
            <a:endParaRPr lang="de-DE"/>
          </a:p>
        </p:txBody>
      </p:sp>
      <p:sp>
        <p:nvSpPr>
          <p:cNvPr id="4" name="Inhaltsplatzhalter 3">
            <a:extLst>
              <a:ext uri="{FF2B5EF4-FFF2-40B4-BE49-F238E27FC236}">
                <a16:creationId xmlns:a16="http://schemas.microsoft.com/office/drawing/2014/main" id="{98EC6444-F2B0-DA1F-A862-16E93DF45DF5}"/>
              </a:ext>
            </a:extLst>
          </p:cNvPr>
          <p:cNvSpPr>
            <a:spLocks noGrp="1"/>
          </p:cNvSpPr>
          <p:nvPr>
            <p:ph idx="1"/>
          </p:nvPr>
        </p:nvSpPr>
        <p:spPr>
          <a:xfrm>
            <a:off x="838200" y="1733550"/>
            <a:ext cx="5137727" cy="4191000"/>
          </a:xfrm>
        </p:spPr>
        <p:txBody>
          <a:bodyPr vert="horz" lIns="91440" tIns="45720" rIns="91440" bIns="45720" rtlCol="0" anchor="t">
            <a:normAutofit lnSpcReduction="10000"/>
          </a:bodyPr>
          <a:lstStyle/>
          <a:p>
            <a:pPr marL="0" indent="0">
              <a:buNone/>
            </a:pPr>
            <a:r>
              <a:rPr lang="de-DE">
                <a:solidFill>
                  <a:schemeClr val="accent1"/>
                </a:solidFill>
                <a:latin typeface="+mj-lt"/>
              </a:rPr>
              <a:t>„Interkulturelle Unterschiede“ zwischen den sozialen Systemen Wissenschaft und Wirtschaft verstehen und produktiv nutzen</a:t>
            </a:r>
          </a:p>
          <a:p>
            <a:endParaRPr lang="de-DE"/>
          </a:p>
          <a:p>
            <a:pPr marL="0" indent="0">
              <a:buNone/>
            </a:pPr>
            <a:r>
              <a:rPr lang="de-DE"/>
              <a:t>Wirtschaft und Wissenschaft haben jeweils eine Eigenlogik, also autonome Funktionssysteme mit völlig unterschiedlichen Orientierungen und Kommunikationsregeln. </a:t>
            </a:r>
          </a:p>
          <a:p>
            <a:r>
              <a:rPr lang="de-DE">
                <a:latin typeface="+mj-lt"/>
              </a:rPr>
              <a:t>Wirtschaft: </a:t>
            </a:r>
            <a:r>
              <a:rPr lang="de-DE"/>
              <a:t>Wertschöpfung und Gewinn, bewertet Handlungen nach ökonomischen Kriterien</a:t>
            </a:r>
          </a:p>
          <a:p>
            <a:r>
              <a:rPr lang="de-DE">
                <a:latin typeface="+mj-lt"/>
              </a:rPr>
              <a:t>Wissenschaft: </a:t>
            </a:r>
            <a:r>
              <a:rPr lang="de-DE">
                <a:latin typeface="Nunito Light"/>
              </a:rPr>
              <a:t>zielt auf Wahrheitssuche</a:t>
            </a:r>
            <a:r>
              <a:rPr lang="de-DE"/>
              <a:t> und Erkenntnis ab, bewertet durch Kategorien wahr/falsch. </a:t>
            </a:r>
          </a:p>
          <a:p>
            <a:pPr marL="0" indent="0">
              <a:buNone/>
            </a:pPr>
            <a:endParaRPr lang="de-DE"/>
          </a:p>
          <a:p>
            <a:pPr marL="457200" lvl="1" indent="0">
              <a:buNone/>
            </a:pPr>
            <a:r>
              <a:rPr lang="de-DE"/>
              <a:t>Kooperation mit Wissenschaft als Quelle produktiver Diversität</a:t>
            </a:r>
          </a:p>
        </p:txBody>
      </p:sp>
      <p:sp>
        <p:nvSpPr>
          <p:cNvPr id="9" name="Ellipse 8">
            <a:extLst>
              <a:ext uri="{FF2B5EF4-FFF2-40B4-BE49-F238E27FC236}">
                <a16:creationId xmlns:a16="http://schemas.microsoft.com/office/drawing/2014/main" id="{5DC6E36C-A385-0C54-A2DB-274CB0EE4903}"/>
              </a:ext>
            </a:extLst>
          </p:cNvPr>
          <p:cNvSpPr/>
          <p:nvPr/>
        </p:nvSpPr>
        <p:spPr>
          <a:xfrm rot="18000000">
            <a:off x="8189982" y="1306634"/>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pic>
        <p:nvPicPr>
          <p:cNvPr id="11" name="Inhaltsplatzhalter 10">
            <a:extLst>
              <a:ext uri="{FF2B5EF4-FFF2-40B4-BE49-F238E27FC236}">
                <a16:creationId xmlns:a16="http://schemas.microsoft.com/office/drawing/2014/main" id="{C0375CA3-55D4-A086-848E-4A11114ECFD6}"/>
              </a:ext>
            </a:extLst>
          </p:cNvPr>
          <p:cNvPicPr>
            <a:picLocks noGrp="1" noChangeAspect="1"/>
          </p:cNvPicPr>
          <p:nvPr>
            <p:ph idx="13"/>
          </p:nvPr>
        </p:nvPicPr>
        <p:blipFill>
          <a:blip r:embed="rId3"/>
          <a:srcRect l="1468" t="2613" r="1301" b="41934"/>
          <a:stretch>
            <a:fillRect/>
          </a:stretch>
        </p:blipFill>
        <p:spPr>
          <a:xfrm>
            <a:off x="7997825" y="1597025"/>
            <a:ext cx="3243263" cy="3243263"/>
          </a:xfrm>
          <a:prstGeom prst="ellipse">
            <a:avLst/>
          </a:prstGeom>
        </p:spPr>
      </p:pic>
      <p:cxnSp>
        <p:nvCxnSpPr>
          <p:cNvPr id="5" name="Gerade Verbindung mit Pfeil 4">
            <a:extLst>
              <a:ext uri="{FF2B5EF4-FFF2-40B4-BE49-F238E27FC236}">
                <a16:creationId xmlns:a16="http://schemas.microsoft.com/office/drawing/2014/main" id="{CA61AC69-E627-0FAD-67B1-EBE0399FCCAC}"/>
              </a:ext>
            </a:extLst>
          </p:cNvPr>
          <p:cNvCxnSpPr>
            <a:cxnSpLocks/>
          </p:cNvCxnSpPr>
          <p:nvPr/>
        </p:nvCxnSpPr>
        <p:spPr>
          <a:xfrm>
            <a:off x="844015" y="5293879"/>
            <a:ext cx="420213"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976120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8B6A31-E54F-AB9F-6476-B5681980A335}"/>
            </a:ext>
          </a:extLst>
        </p:cNvPr>
        <p:cNvGrpSpPr/>
        <p:nvPr/>
      </p:nvGrpSpPr>
      <p:grpSpPr>
        <a:xfrm>
          <a:off x="0" y="0"/>
          <a:ext cx="0" cy="0"/>
          <a:chOff x="0" y="0"/>
          <a:chExt cx="0" cy="0"/>
        </a:xfrm>
      </p:grpSpPr>
      <p:sp>
        <p:nvSpPr>
          <p:cNvPr id="2" name="Textplatzhalter 1">
            <a:extLst>
              <a:ext uri="{FF2B5EF4-FFF2-40B4-BE49-F238E27FC236}">
                <a16:creationId xmlns:a16="http://schemas.microsoft.com/office/drawing/2014/main" id="{771678B2-8E0C-4929-7B86-483CADF8491F}"/>
              </a:ext>
            </a:extLst>
          </p:cNvPr>
          <p:cNvSpPr>
            <a:spLocks noGrp="1"/>
          </p:cNvSpPr>
          <p:nvPr>
            <p:ph type="body" sz="quarter" idx="13"/>
          </p:nvPr>
        </p:nvSpPr>
        <p:spPr/>
        <p:txBody>
          <a:bodyPr/>
          <a:lstStyle/>
          <a:p>
            <a:r>
              <a:rPr lang="de-DE" noProof="0"/>
              <a:t>Kaffeepause</a:t>
            </a:r>
          </a:p>
        </p:txBody>
      </p:sp>
      <p:sp>
        <p:nvSpPr>
          <p:cNvPr id="6" name="Foliennummernplatzhalter 5">
            <a:extLst>
              <a:ext uri="{FF2B5EF4-FFF2-40B4-BE49-F238E27FC236}">
                <a16:creationId xmlns:a16="http://schemas.microsoft.com/office/drawing/2014/main" id="{46469856-FB82-F30C-38FB-A32202765D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21</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pic>
        <p:nvPicPr>
          <p:cNvPr id="8" name="Grafik 7" descr="Ein Bild, das Grafiken, Kreis enthält.&#10;&#10;KI-generierte Inhalte können fehlerhaft sein.">
            <a:extLst>
              <a:ext uri="{FF2B5EF4-FFF2-40B4-BE49-F238E27FC236}">
                <a16:creationId xmlns:a16="http://schemas.microsoft.com/office/drawing/2014/main" id="{C56FE17F-180D-8F6D-5830-A0161EC60950}"/>
              </a:ext>
            </a:extLst>
          </p:cNvPr>
          <p:cNvPicPr>
            <a:picLocks noChangeAspect="1"/>
          </p:cNvPicPr>
          <p:nvPr/>
        </p:nvPicPr>
        <p:blipFill>
          <a:blip r:embed="rId2"/>
          <a:stretch>
            <a:fillRect/>
          </a:stretch>
        </p:blipFill>
        <p:spPr>
          <a:xfrm>
            <a:off x="1676400" y="2012156"/>
            <a:ext cx="2833687" cy="2833687"/>
          </a:xfrm>
          <a:prstGeom prst="rect">
            <a:avLst/>
          </a:prstGeom>
        </p:spPr>
      </p:pic>
    </p:spTree>
    <p:extLst>
      <p:ext uri="{BB962C8B-B14F-4D97-AF65-F5344CB8AC3E}">
        <p14:creationId xmlns:p14="http://schemas.microsoft.com/office/powerpoint/2010/main" val="13221894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81E50-A7C0-227D-FCB4-A7FF2DEF9727}"/>
            </a:ext>
          </a:extLst>
        </p:cNvPr>
        <p:cNvGrpSpPr/>
        <p:nvPr/>
      </p:nvGrpSpPr>
      <p:grpSpPr>
        <a:xfrm>
          <a:off x="0" y="0"/>
          <a:ext cx="0" cy="0"/>
          <a:chOff x="0" y="0"/>
          <a:chExt cx="0" cy="0"/>
        </a:xfrm>
      </p:grpSpPr>
      <p:sp>
        <p:nvSpPr>
          <p:cNvPr id="7" name="Untertitel 6">
            <a:extLst>
              <a:ext uri="{FF2B5EF4-FFF2-40B4-BE49-F238E27FC236}">
                <a16:creationId xmlns:a16="http://schemas.microsoft.com/office/drawing/2014/main" id="{02F93293-E7A3-7850-589D-6660387C10F3}"/>
              </a:ext>
            </a:extLst>
          </p:cNvPr>
          <p:cNvSpPr>
            <a:spLocks noGrp="1"/>
          </p:cNvSpPr>
          <p:nvPr>
            <p:ph type="subTitle" idx="1"/>
          </p:nvPr>
        </p:nvSpPr>
        <p:spPr/>
        <p:txBody>
          <a:bodyPr>
            <a:normAutofit/>
          </a:bodyPr>
          <a:lstStyle/>
          <a:p>
            <a:pPr>
              <a:lnSpc>
                <a:spcPct val="100000"/>
              </a:lnSpc>
              <a:spcBef>
                <a:spcPts val="600"/>
              </a:spcBef>
            </a:pPr>
            <a:r>
              <a:rPr lang="de-DE"/>
              <a:t>Einführung in agile Methoden</a:t>
            </a:r>
            <a:endParaRPr lang="en-US"/>
          </a:p>
        </p:txBody>
      </p:sp>
      <p:sp>
        <p:nvSpPr>
          <p:cNvPr id="6" name="Titel 5">
            <a:extLst>
              <a:ext uri="{FF2B5EF4-FFF2-40B4-BE49-F238E27FC236}">
                <a16:creationId xmlns:a16="http://schemas.microsoft.com/office/drawing/2014/main" id="{C3923D96-EE47-9ACD-29E8-57058DBA5346}"/>
              </a:ext>
            </a:extLst>
          </p:cNvPr>
          <p:cNvSpPr>
            <a:spLocks noGrp="1"/>
          </p:cNvSpPr>
          <p:nvPr>
            <p:ph type="ctrTitle"/>
          </p:nvPr>
        </p:nvSpPr>
        <p:spPr>
          <a:xfrm>
            <a:off x="838200" y="2222500"/>
            <a:ext cx="8221531" cy="2545805"/>
          </a:xfrm>
        </p:spPr>
        <p:txBody>
          <a:bodyPr>
            <a:normAutofit/>
          </a:bodyPr>
          <a:lstStyle/>
          <a:p>
            <a:pPr>
              <a:lnSpc>
                <a:spcPct val="100000"/>
              </a:lnSpc>
            </a:pPr>
            <a:r>
              <a:rPr lang="de-DE"/>
              <a:t>Wissens- und Technologietransfer für KMU</a:t>
            </a:r>
          </a:p>
        </p:txBody>
      </p:sp>
      <p:sp>
        <p:nvSpPr>
          <p:cNvPr id="3" name="Textplatzhalter 2">
            <a:extLst>
              <a:ext uri="{FF2B5EF4-FFF2-40B4-BE49-F238E27FC236}">
                <a16:creationId xmlns:a16="http://schemas.microsoft.com/office/drawing/2014/main" id="{0A507794-047F-02F1-0931-27E4CD6E4777}"/>
              </a:ext>
            </a:extLst>
          </p:cNvPr>
          <p:cNvSpPr>
            <a:spLocks noGrp="1"/>
          </p:cNvSpPr>
          <p:nvPr>
            <p:ph type="body" sz="quarter" idx="13"/>
          </p:nvPr>
        </p:nvSpPr>
        <p:spPr/>
        <p:txBody>
          <a:bodyPr/>
          <a:lstStyle/>
          <a:p>
            <a:endParaRPr lang="de-DE"/>
          </a:p>
        </p:txBody>
      </p:sp>
      <p:sp>
        <p:nvSpPr>
          <p:cNvPr id="2" name="Ellipse 1">
            <a:extLst>
              <a:ext uri="{FF2B5EF4-FFF2-40B4-BE49-F238E27FC236}">
                <a16:creationId xmlns:a16="http://schemas.microsoft.com/office/drawing/2014/main" id="{142BE345-0815-8E1D-966C-D9F23C35BAAE}"/>
              </a:ext>
            </a:extLst>
          </p:cNvPr>
          <p:cNvSpPr/>
          <p:nvPr/>
        </p:nvSpPr>
        <p:spPr>
          <a:xfrm rot="21390467">
            <a:off x="9108823" y="2546913"/>
            <a:ext cx="1662545" cy="1662545"/>
          </a:xfrm>
          <a:prstGeom prst="ellipse">
            <a:avLst/>
          </a:prstGeom>
          <a:solidFill>
            <a:schemeClr val="accent3"/>
          </a:solidFill>
          <a:ln>
            <a:noFill/>
          </a:ln>
          <a:effectLst>
            <a:outerShdw blurRad="50800" dist="38100" dir="2700000" algn="tl" rotWithShape="0">
              <a:schemeClr val="tx2">
                <a:alpha val="25000"/>
              </a:schemeClr>
            </a:outerShd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2800" b="1" i="0" u="none" strike="noStrike" kern="0" cap="none" spc="0" normalizeH="0" baseline="0" noProof="0">
                <a:ln>
                  <a:noFill/>
                </a:ln>
                <a:solidFill>
                  <a:srgbClr val="FFFFFF"/>
                </a:solidFill>
                <a:effectLst/>
                <a:uLnTx/>
                <a:uFillTx/>
                <a:latin typeface="Nunito SemiBold"/>
                <a:ea typeface="+mn-ea"/>
                <a:cs typeface="+mn-cs"/>
                <a:sym typeface="Arial"/>
              </a:rPr>
              <a:t>Teil 2</a:t>
            </a:r>
          </a:p>
        </p:txBody>
      </p:sp>
    </p:spTree>
    <p:extLst>
      <p:ext uri="{BB962C8B-B14F-4D97-AF65-F5344CB8AC3E}">
        <p14:creationId xmlns:p14="http://schemas.microsoft.com/office/powerpoint/2010/main" val="14287268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08964E-D280-46EF-473A-FB7515B245C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55192B6-4385-A185-2C3E-A6A326C3ED8D}"/>
              </a:ext>
            </a:extLst>
          </p:cNvPr>
          <p:cNvSpPr>
            <a:spLocks noGrp="1"/>
          </p:cNvSpPr>
          <p:nvPr>
            <p:ph type="title"/>
          </p:nvPr>
        </p:nvSpPr>
        <p:spPr/>
        <p:txBody>
          <a:bodyPr/>
          <a:lstStyle/>
          <a:p>
            <a:r>
              <a:rPr lang="de-DE" noProof="0"/>
              <a:t>Agenda</a:t>
            </a:r>
          </a:p>
        </p:txBody>
      </p:sp>
      <p:sp>
        <p:nvSpPr>
          <p:cNvPr id="10" name="Foliennummernplatzhalter 9">
            <a:extLst>
              <a:ext uri="{FF2B5EF4-FFF2-40B4-BE49-F238E27FC236}">
                <a16:creationId xmlns:a16="http://schemas.microsoft.com/office/drawing/2014/main" id="{4CA572FE-9637-5B97-FED7-1AD801A1B33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23</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graphicFrame>
        <p:nvGraphicFramePr>
          <p:cNvPr id="4" name="Inhaltsplatzhalter 3">
            <a:extLst>
              <a:ext uri="{FF2B5EF4-FFF2-40B4-BE49-F238E27FC236}">
                <a16:creationId xmlns:a16="http://schemas.microsoft.com/office/drawing/2014/main" id="{86D19276-C10D-B2BF-58E7-69333E4D58E4}"/>
              </a:ext>
            </a:extLst>
          </p:cNvPr>
          <p:cNvGraphicFramePr>
            <a:graphicFrameLocks noGrp="1"/>
          </p:cNvGraphicFramePr>
          <p:nvPr>
            <p:ph idx="1"/>
            <p:extLst>
              <p:ext uri="{D42A27DB-BD31-4B8C-83A1-F6EECF244321}">
                <p14:modId xmlns:p14="http://schemas.microsoft.com/office/powerpoint/2010/main" val="268594224"/>
              </p:ext>
            </p:extLst>
          </p:nvPr>
        </p:nvGraphicFramePr>
        <p:xfrm>
          <a:off x="838200" y="1827357"/>
          <a:ext cx="10515600" cy="4114800"/>
        </p:xfrm>
        <a:graphic>
          <a:graphicData uri="http://schemas.openxmlformats.org/drawingml/2006/table">
            <a:tbl>
              <a:tblPr firstRow="1" bandRow="1">
                <a:tableStyleId>{2D5ABB26-0587-4C30-8999-92F81FD0307C}</a:tableStyleId>
              </a:tblPr>
              <a:tblGrid>
                <a:gridCol w="10515600">
                  <a:extLst>
                    <a:ext uri="{9D8B030D-6E8A-4147-A177-3AD203B41FA5}">
                      <a16:colId xmlns:a16="http://schemas.microsoft.com/office/drawing/2014/main" val="779947504"/>
                    </a:ext>
                  </a:extLst>
                </a:gridCol>
              </a:tblGrid>
              <a:tr h="422628">
                <a:tc>
                  <a:txBody>
                    <a:bodyPr/>
                    <a:lstStyle/>
                    <a:p>
                      <a:pPr marL="285750" marR="0" lvl="0" indent="-285750" algn="l" defTabSz="914400" rtl="0" eaLnBrk="1" fontAlgn="t" latinLnBrk="0" hangingPunct="1">
                        <a:lnSpc>
                          <a:spcPct val="150000"/>
                        </a:lnSpc>
                        <a:spcBef>
                          <a:spcPts val="0"/>
                        </a:spcBef>
                        <a:spcAft>
                          <a:spcPts val="0"/>
                        </a:spcAft>
                        <a:buClrTx/>
                        <a:buSzTx/>
                        <a:buFont typeface="Arial" panose="020B0604020202020204" pitchFamily="34" charset="0"/>
                        <a:buChar char="•"/>
                        <a:tabLst/>
                        <a:defRPr/>
                      </a:pPr>
                      <a:r>
                        <a:rPr lang="de-DE" sz="1600" noProof="0">
                          <a:solidFill>
                            <a:schemeClr val="tx2"/>
                          </a:solidFill>
                          <a:effectLst/>
                          <a:latin typeface="+mn-lt"/>
                        </a:rPr>
                        <a:t>Einführung in agile Methoden</a:t>
                      </a:r>
                      <a:endParaRPr lang="de-DE" sz="1600">
                        <a:solidFill>
                          <a:schemeClr val="tx2"/>
                        </a:solidFill>
                        <a:latin typeface="+mn-lt"/>
                      </a:endParaRPr>
                    </a:p>
                  </a:txBody>
                  <a:tcPr anchor="ctr"/>
                </a:tc>
                <a:extLst>
                  <a:ext uri="{0D108BD9-81ED-4DB2-BD59-A6C34878D82A}">
                    <a16:rowId xmlns:a16="http://schemas.microsoft.com/office/drawing/2014/main" val="1371599389"/>
                  </a:ext>
                </a:extLst>
              </a:tr>
              <a:tr h="422628">
                <a:tc>
                  <a:txBody>
                    <a:bodyPr/>
                    <a:lstStyle/>
                    <a:p>
                      <a:pPr marL="285750" marR="0" lvl="0" indent="-285750" algn="l" defTabSz="914400" rtl="0" eaLnBrk="1" fontAlgn="t" latinLnBrk="0" hangingPunct="1">
                        <a:lnSpc>
                          <a:spcPct val="150000"/>
                        </a:lnSpc>
                        <a:spcBef>
                          <a:spcPts val="0"/>
                        </a:spcBef>
                        <a:spcAft>
                          <a:spcPts val="0"/>
                        </a:spcAft>
                        <a:buClrTx/>
                        <a:buSzTx/>
                        <a:buFont typeface="Arial" panose="020B0604020202020204" pitchFamily="34" charset="0"/>
                        <a:buChar char="•"/>
                        <a:tabLst/>
                        <a:defRPr/>
                      </a:pPr>
                      <a:r>
                        <a:rPr lang="de-DE" sz="1600">
                          <a:solidFill>
                            <a:schemeClr val="tx2"/>
                          </a:solidFill>
                          <a:latin typeface="+mn-lt"/>
                        </a:rPr>
                        <a:t>Werte, Prinzip, Grundsätze des agilen Arbeitens​</a:t>
                      </a:r>
                    </a:p>
                  </a:txBody>
                  <a:tcPr anchor="ctr"/>
                </a:tc>
                <a:extLst>
                  <a:ext uri="{0D108BD9-81ED-4DB2-BD59-A6C34878D82A}">
                    <a16:rowId xmlns:a16="http://schemas.microsoft.com/office/drawing/2014/main" val="853523055"/>
                  </a:ext>
                </a:extLst>
              </a:tr>
              <a:tr h="422628">
                <a:tc>
                  <a:txBody>
                    <a:bodyPr/>
                    <a:lstStyle/>
                    <a:p>
                      <a:pPr marL="285750" marR="0" lvl="0" indent="-285750" algn="l" rtl="0" eaLnBrk="1" fontAlgn="t" latinLnBrk="0" hangingPunct="1">
                        <a:lnSpc>
                          <a:spcPct val="150000"/>
                        </a:lnSpc>
                        <a:spcBef>
                          <a:spcPts val="0"/>
                        </a:spcBef>
                        <a:spcAft>
                          <a:spcPts val="0"/>
                        </a:spcAft>
                        <a:buClrTx/>
                        <a:buSzTx/>
                        <a:buFont typeface="Arial" panose="020B0604020202020204" pitchFamily="34" charset="0"/>
                        <a:buChar char="•"/>
                      </a:pPr>
                      <a:r>
                        <a:rPr lang="de-DE" sz="1600">
                          <a:solidFill>
                            <a:schemeClr val="tx2"/>
                          </a:solidFill>
                          <a:latin typeface="+mn-lt"/>
                        </a:rPr>
                        <a:t>SCRUM-DNA, Rollen und Prozesse ​</a:t>
                      </a:r>
                    </a:p>
                  </a:txBody>
                  <a:tcPr anchor="ctr"/>
                </a:tc>
                <a:extLst>
                  <a:ext uri="{0D108BD9-81ED-4DB2-BD59-A6C34878D82A}">
                    <a16:rowId xmlns:a16="http://schemas.microsoft.com/office/drawing/2014/main" val="832372380"/>
                  </a:ext>
                </a:extLst>
              </a:tr>
              <a:tr h="422628">
                <a:tc>
                  <a:txBody>
                    <a:bodyPr/>
                    <a:lstStyle/>
                    <a:p>
                      <a:pPr marL="285750" marR="0" lvl="0" indent="-285750" algn="l" defTabSz="914400" rtl="0" eaLnBrk="1" fontAlgn="t" latinLnBrk="0" hangingPunct="1">
                        <a:lnSpc>
                          <a:spcPct val="150000"/>
                        </a:lnSpc>
                        <a:spcBef>
                          <a:spcPts val="0"/>
                        </a:spcBef>
                        <a:spcAft>
                          <a:spcPts val="0"/>
                        </a:spcAft>
                        <a:buClrTx/>
                        <a:buSzTx/>
                        <a:buFont typeface="Arial" panose="020B0604020202020204" pitchFamily="34" charset="0"/>
                        <a:buChar char="•"/>
                        <a:tabLst/>
                        <a:defRPr/>
                      </a:pPr>
                      <a:r>
                        <a:rPr lang="en-US" sz="1600">
                          <a:solidFill>
                            <a:schemeClr val="tx2"/>
                          </a:solidFill>
                          <a:latin typeface="+mn-lt"/>
                        </a:rPr>
                        <a:t>Objectives and Key Results (OKR)​</a:t>
                      </a:r>
                      <a:endParaRPr lang="de-DE" sz="1600">
                        <a:solidFill>
                          <a:schemeClr val="tx2"/>
                        </a:solidFill>
                        <a:latin typeface="+mn-lt"/>
                      </a:endParaRPr>
                    </a:p>
                  </a:txBody>
                  <a:tcPr anchor="ctr"/>
                </a:tc>
                <a:extLst>
                  <a:ext uri="{0D108BD9-81ED-4DB2-BD59-A6C34878D82A}">
                    <a16:rowId xmlns:a16="http://schemas.microsoft.com/office/drawing/2014/main" val="3868411965"/>
                  </a:ext>
                </a:extLst>
              </a:tr>
              <a:tr h="422628">
                <a:tc>
                  <a:txBody>
                    <a:bodyPr/>
                    <a:lstStyle/>
                    <a:p>
                      <a:pPr marL="285750" indent="-285750" fontAlgn="t">
                        <a:lnSpc>
                          <a:spcPct val="150000"/>
                        </a:lnSpc>
                        <a:buFont typeface="Arial" panose="020B0604020202020204" pitchFamily="34" charset="0"/>
                        <a:buChar char="•"/>
                      </a:pPr>
                      <a:r>
                        <a:rPr lang="de-DE" sz="1600" noProof="0">
                          <a:solidFill>
                            <a:schemeClr val="tx2"/>
                          </a:solidFill>
                          <a:effectLst/>
                          <a:latin typeface="+mn-lt"/>
                        </a:rPr>
                        <a:t>Was hat das mit Transferkooperation zu tun?</a:t>
                      </a:r>
                    </a:p>
                  </a:txBody>
                  <a:tcPr anchor="ctr"/>
                </a:tc>
                <a:extLst>
                  <a:ext uri="{0D108BD9-81ED-4DB2-BD59-A6C34878D82A}">
                    <a16:rowId xmlns:a16="http://schemas.microsoft.com/office/drawing/2014/main" val="1785051681"/>
                  </a:ext>
                </a:extLst>
              </a:tr>
              <a:tr h="422628">
                <a:tc>
                  <a:txBody>
                    <a:bodyPr/>
                    <a:lstStyle/>
                    <a:p>
                      <a:pPr marL="285750" marR="0" lvl="0" indent="-285750" algn="l" defTabSz="914400" rtl="0" eaLnBrk="1" fontAlgn="t" latinLnBrk="0" hangingPunct="1">
                        <a:lnSpc>
                          <a:spcPct val="150000"/>
                        </a:lnSpc>
                        <a:spcBef>
                          <a:spcPts val="0"/>
                        </a:spcBef>
                        <a:spcAft>
                          <a:spcPts val="0"/>
                        </a:spcAft>
                        <a:buClrTx/>
                        <a:buSzTx/>
                        <a:buFont typeface="Arial" panose="020B0604020202020204" pitchFamily="34" charset="0"/>
                        <a:buChar char="•"/>
                        <a:tabLst/>
                        <a:defRPr/>
                      </a:pPr>
                      <a:r>
                        <a:rPr lang="de-DE" sz="1600">
                          <a:solidFill>
                            <a:schemeClr val="tx2"/>
                          </a:solidFill>
                          <a:latin typeface="+mn-lt"/>
                        </a:rPr>
                        <a:t>Methodik des agilen Lernens als Modell </a:t>
                      </a:r>
                      <a:r>
                        <a:rPr lang="de-DE" sz="1600" err="1">
                          <a:solidFill>
                            <a:schemeClr val="tx2"/>
                          </a:solidFill>
                          <a:latin typeface="+mn-lt"/>
                        </a:rPr>
                        <a:t>co</a:t>
                      </a:r>
                      <a:r>
                        <a:rPr lang="de-DE" sz="1600">
                          <a:solidFill>
                            <a:schemeClr val="tx2"/>
                          </a:solidFill>
                          <a:latin typeface="+mn-lt"/>
                        </a:rPr>
                        <a:t>-evolutiver Transferarbeit​</a:t>
                      </a:r>
                    </a:p>
                  </a:txBody>
                  <a:tcPr anchor="ctr"/>
                </a:tc>
                <a:extLst>
                  <a:ext uri="{0D108BD9-81ED-4DB2-BD59-A6C34878D82A}">
                    <a16:rowId xmlns:a16="http://schemas.microsoft.com/office/drawing/2014/main" val="2972612220"/>
                  </a:ext>
                </a:extLst>
              </a:tr>
              <a:tr h="422628">
                <a:tc>
                  <a:txBody>
                    <a:bodyPr/>
                    <a:lstStyle/>
                    <a:p>
                      <a:pPr marL="285750" indent="-285750" fontAlgn="t">
                        <a:lnSpc>
                          <a:spcPct val="150000"/>
                        </a:lnSpc>
                        <a:buFont typeface="Arial" panose="020B0604020202020204" pitchFamily="34" charset="0"/>
                        <a:buChar char="•"/>
                      </a:pPr>
                      <a:r>
                        <a:rPr lang="de-DE" sz="1600" noProof="0">
                          <a:solidFill>
                            <a:schemeClr val="tx2"/>
                          </a:solidFill>
                          <a:effectLst/>
                          <a:latin typeface="+mn-lt"/>
                        </a:rPr>
                        <a:t>Anwendung auf eigene Projekte​</a:t>
                      </a:r>
                    </a:p>
                  </a:txBody>
                  <a:tcPr anchor="ctr"/>
                </a:tc>
                <a:extLst>
                  <a:ext uri="{0D108BD9-81ED-4DB2-BD59-A6C34878D82A}">
                    <a16:rowId xmlns:a16="http://schemas.microsoft.com/office/drawing/2014/main" val="1470884350"/>
                  </a:ext>
                </a:extLst>
              </a:tr>
              <a:tr h="422628">
                <a:tc>
                  <a:txBody>
                    <a:bodyPr/>
                    <a:lstStyle/>
                    <a:p>
                      <a:pPr marL="285750" marR="0" lvl="0" indent="-285750" algn="l" defTabSz="914400" rtl="0" eaLnBrk="1" fontAlgn="t" latinLnBrk="0" hangingPunct="1">
                        <a:lnSpc>
                          <a:spcPct val="150000"/>
                        </a:lnSpc>
                        <a:spcBef>
                          <a:spcPts val="0"/>
                        </a:spcBef>
                        <a:spcAft>
                          <a:spcPts val="0"/>
                        </a:spcAft>
                        <a:buClrTx/>
                        <a:buSzTx/>
                        <a:buFont typeface="Arial" panose="020B0604020202020204" pitchFamily="34" charset="0"/>
                        <a:buChar char="•"/>
                        <a:tabLst/>
                        <a:defRPr/>
                      </a:pPr>
                      <a:r>
                        <a:rPr lang="de-DE" sz="1600">
                          <a:solidFill>
                            <a:schemeClr val="tx2"/>
                          </a:solidFill>
                          <a:latin typeface="+mn-lt"/>
                        </a:rPr>
                        <a:t>Weitere Kooperationsmöglichkeiten</a:t>
                      </a:r>
                    </a:p>
                  </a:txBody>
                  <a:tcPr anchor="ctr"/>
                </a:tc>
                <a:extLst>
                  <a:ext uri="{0D108BD9-81ED-4DB2-BD59-A6C34878D82A}">
                    <a16:rowId xmlns:a16="http://schemas.microsoft.com/office/drawing/2014/main" val="1456523552"/>
                  </a:ext>
                </a:extLst>
              </a:tr>
              <a:tr h="422628">
                <a:tc>
                  <a:txBody>
                    <a:bodyPr/>
                    <a:lstStyle/>
                    <a:p>
                      <a:pPr marL="0" marR="0" lvl="0" indent="0" algn="l" defTabSz="914400" rtl="0" eaLnBrk="1" fontAlgn="t" latinLnBrk="0" hangingPunct="1">
                        <a:lnSpc>
                          <a:spcPct val="150000"/>
                        </a:lnSpc>
                        <a:spcBef>
                          <a:spcPts val="0"/>
                        </a:spcBef>
                        <a:spcAft>
                          <a:spcPts val="0"/>
                        </a:spcAft>
                        <a:buClrTx/>
                        <a:buSzTx/>
                        <a:buFont typeface="Arial" panose="020B0604020202020204" pitchFamily="34" charset="0"/>
                        <a:buNone/>
                        <a:tabLst/>
                        <a:defRPr/>
                      </a:pPr>
                      <a:endParaRPr lang="de-DE" sz="1600">
                        <a:solidFill>
                          <a:schemeClr val="tx2"/>
                        </a:solidFill>
                        <a:latin typeface="+mn-lt"/>
                      </a:endParaRPr>
                    </a:p>
                  </a:txBody>
                  <a:tcPr anchor="ctr"/>
                </a:tc>
                <a:extLst>
                  <a:ext uri="{0D108BD9-81ED-4DB2-BD59-A6C34878D82A}">
                    <a16:rowId xmlns:a16="http://schemas.microsoft.com/office/drawing/2014/main" val="3953365496"/>
                  </a:ext>
                </a:extLst>
              </a:tr>
            </a:tbl>
          </a:graphicData>
        </a:graphic>
      </p:graphicFrame>
    </p:spTree>
    <p:extLst>
      <p:ext uri="{BB962C8B-B14F-4D97-AF65-F5344CB8AC3E}">
        <p14:creationId xmlns:p14="http://schemas.microsoft.com/office/powerpoint/2010/main" val="29623584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C338F-49C6-3AA7-B922-DF2ECD49DED1}"/>
            </a:ext>
          </a:extLst>
        </p:cNvPr>
        <p:cNvGrpSpPr/>
        <p:nvPr/>
      </p:nvGrpSpPr>
      <p:grpSpPr>
        <a:xfrm>
          <a:off x="0" y="0"/>
          <a:ext cx="0" cy="0"/>
          <a:chOff x="0" y="0"/>
          <a:chExt cx="0" cy="0"/>
        </a:xfrm>
      </p:grpSpPr>
      <p:sp>
        <p:nvSpPr>
          <p:cNvPr id="2" name="Google Shape;122;p19">
            <a:extLst>
              <a:ext uri="{FF2B5EF4-FFF2-40B4-BE49-F238E27FC236}">
                <a16:creationId xmlns:a16="http://schemas.microsoft.com/office/drawing/2014/main" id="{05286C67-C10D-22B2-A442-280B6A274B8C}"/>
              </a:ext>
            </a:extLst>
          </p:cNvPr>
          <p:cNvSpPr txBox="1">
            <a:spLocks/>
          </p:cNvSpPr>
          <p:nvPr/>
        </p:nvSpPr>
        <p:spPr>
          <a:xfrm>
            <a:off x="838200" y="360431"/>
            <a:ext cx="10515600" cy="1048039"/>
          </a:xfrm>
          <a:prstGeom prst="rect">
            <a:avLst/>
          </a:prstGeom>
          <a:noFill/>
          <a:ln>
            <a:noFill/>
          </a:ln>
        </p:spPr>
        <p:txBody>
          <a:bodyPr spcFirstLastPara="1" vert="horz" wrap="square" lIns="91425" tIns="45700" rIns="91425" bIns="45700" rtlCol="0" anchor="b" anchorCtr="0">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
                <a:srgbClr val="00AADE"/>
              </a:buClr>
              <a:buSzPts val="3600"/>
              <a:buFontTx/>
              <a:buNone/>
              <a:tabLst/>
              <a:defRPr/>
            </a:pPr>
            <a:r>
              <a:rPr kumimoji="0" lang="en-US" sz="3200" b="0" i="0" u="none" strike="noStrike" kern="1200" cap="none" spc="0" normalizeH="0" baseline="0" noProof="0" err="1">
                <a:ln>
                  <a:noFill/>
                </a:ln>
                <a:solidFill>
                  <a:srgbClr val="3B3B3B"/>
                </a:solidFill>
                <a:effectLst/>
                <a:uLnTx/>
                <a:uFillTx/>
                <a:latin typeface="Nunito SemiBold"/>
                <a:ea typeface="+mj-ea"/>
                <a:cs typeface="+mj-cs"/>
                <a:sym typeface="Arial"/>
              </a:rPr>
              <a:t>Werte</a:t>
            </a:r>
            <a:r>
              <a:rPr kumimoji="0" lang="en-US" sz="3200" b="0" i="0" u="none" strike="noStrike" kern="1200" cap="none" spc="0" normalizeH="0" baseline="0" noProof="0">
                <a:ln>
                  <a:noFill/>
                </a:ln>
                <a:solidFill>
                  <a:srgbClr val="3B3B3B"/>
                </a:solidFill>
                <a:effectLst/>
                <a:uLnTx/>
                <a:uFillTx/>
                <a:latin typeface="Nunito SemiBold"/>
                <a:ea typeface="+mj-ea"/>
                <a:cs typeface="+mj-cs"/>
                <a:sym typeface="Arial"/>
              </a:rPr>
              <a:t> </a:t>
            </a:r>
            <a:r>
              <a:rPr kumimoji="0" lang="en-US" sz="3200" b="0" i="0" u="none" strike="noStrike" kern="1200" cap="none" spc="0" normalizeH="0" baseline="0" noProof="0" err="1">
                <a:ln>
                  <a:noFill/>
                </a:ln>
                <a:solidFill>
                  <a:srgbClr val="3B3B3B"/>
                </a:solidFill>
                <a:effectLst/>
                <a:uLnTx/>
                <a:uFillTx/>
                <a:latin typeface="Nunito SemiBold"/>
                <a:ea typeface="+mj-ea"/>
                <a:cs typeface="+mj-cs"/>
                <a:sym typeface="Arial"/>
              </a:rPr>
              <a:t>im</a:t>
            </a:r>
            <a:r>
              <a:rPr kumimoji="0" lang="en-US" sz="3200" b="0" i="0" u="none" strike="noStrike" kern="1200" cap="none" spc="0" normalizeH="0" baseline="0" noProof="0">
                <a:ln>
                  <a:noFill/>
                </a:ln>
                <a:solidFill>
                  <a:srgbClr val="3B3B3B"/>
                </a:solidFill>
                <a:effectLst/>
                <a:uLnTx/>
                <a:uFillTx/>
                <a:latin typeface="Nunito SemiBold"/>
                <a:ea typeface="+mj-ea"/>
                <a:cs typeface="+mj-cs"/>
                <a:sym typeface="Arial"/>
              </a:rPr>
              <a:t> </a:t>
            </a:r>
            <a:r>
              <a:rPr kumimoji="0" lang="en-US" sz="3200" b="0" i="0" u="none" strike="noStrike" kern="1200" cap="none" spc="0" normalizeH="0" baseline="0" noProof="0" err="1">
                <a:ln>
                  <a:noFill/>
                </a:ln>
                <a:solidFill>
                  <a:srgbClr val="3B3B3B"/>
                </a:solidFill>
                <a:effectLst/>
                <a:uLnTx/>
                <a:uFillTx/>
                <a:latin typeface="Nunito SemiBold"/>
                <a:ea typeface="+mj-ea"/>
                <a:cs typeface="+mj-cs"/>
                <a:sym typeface="Arial"/>
              </a:rPr>
              <a:t>agilen</a:t>
            </a:r>
            <a:r>
              <a:rPr kumimoji="0" lang="en-US" sz="3200" b="0" i="0" u="none" strike="noStrike" kern="1200" cap="none" spc="0" normalizeH="0" baseline="0" noProof="0">
                <a:ln>
                  <a:noFill/>
                </a:ln>
                <a:solidFill>
                  <a:srgbClr val="3B3B3B"/>
                </a:solidFill>
                <a:effectLst/>
                <a:uLnTx/>
                <a:uFillTx/>
                <a:latin typeface="Nunito SemiBold"/>
                <a:ea typeface="+mj-ea"/>
                <a:cs typeface="+mj-cs"/>
                <a:sym typeface="Arial"/>
              </a:rPr>
              <a:t> </a:t>
            </a:r>
            <a:r>
              <a:rPr kumimoji="0" lang="en-US" sz="3200" b="0" i="0" u="none" strike="noStrike" kern="1200" cap="none" spc="0" normalizeH="0" baseline="0" noProof="0" err="1">
                <a:ln>
                  <a:noFill/>
                </a:ln>
                <a:solidFill>
                  <a:srgbClr val="3B3B3B"/>
                </a:solidFill>
                <a:effectLst/>
                <a:uLnTx/>
                <a:uFillTx/>
                <a:latin typeface="Nunito SemiBold"/>
                <a:ea typeface="+mj-ea"/>
                <a:cs typeface="+mj-cs"/>
                <a:sym typeface="Arial"/>
              </a:rPr>
              <a:t>Arbeiten</a:t>
            </a:r>
            <a:endParaRPr kumimoji="0" lang="de-DE" sz="3600" b="0" i="0" u="none" strike="noStrike" kern="1200" cap="none" spc="0" normalizeH="0" baseline="0" noProof="0">
              <a:ln>
                <a:noFill/>
              </a:ln>
              <a:solidFill>
                <a:srgbClr val="03AADF"/>
              </a:solidFill>
              <a:effectLst/>
              <a:uLnTx/>
              <a:uFillTx/>
              <a:latin typeface="Nunito SemiBold"/>
              <a:ea typeface="+mj-ea"/>
              <a:cs typeface="+mj-cs"/>
              <a:sym typeface="Arial"/>
            </a:endParaRPr>
          </a:p>
        </p:txBody>
      </p:sp>
      <p:sp>
        <p:nvSpPr>
          <p:cNvPr id="3" name="Foliennummernplatzhalter 2">
            <a:extLst>
              <a:ext uri="{FF2B5EF4-FFF2-40B4-BE49-F238E27FC236}">
                <a16:creationId xmlns:a16="http://schemas.microsoft.com/office/drawing/2014/main" id="{543395C7-74DD-58BD-C606-FCD61952D6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24</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4" name="Inhaltsplatzhalter 3">
            <a:extLst>
              <a:ext uri="{FF2B5EF4-FFF2-40B4-BE49-F238E27FC236}">
                <a16:creationId xmlns:a16="http://schemas.microsoft.com/office/drawing/2014/main" id="{E16F9591-38B9-E28F-BF23-BE69238BFC32}"/>
              </a:ext>
            </a:extLst>
          </p:cNvPr>
          <p:cNvSpPr>
            <a:spLocks noGrp="1"/>
          </p:cNvSpPr>
          <p:nvPr>
            <p:ph idx="1"/>
          </p:nvPr>
        </p:nvSpPr>
        <p:spPr>
          <a:xfrm>
            <a:off x="838200" y="2336801"/>
            <a:ext cx="7442200" cy="3644900"/>
          </a:xfrm>
        </p:spPr>
        <p:txBody>
          <a:bodyPr vert="horz" lIns="91440" tIns="45720" rIns="91440" bIns="45720" rtlCol="0" anchor="t">
            <a:normAutofit/>
          </a:bodyPr>
          <a:lstStyle/>
          <a:p>
            <a:pPr marL="0" indent="0">
              <a:buNone/>
            </a:pPr>
            <a:endParaRPr lang="de-DE" sz="1000">
              <a:latin typeface="+mj-lt"/>
            </a:endParaRPr>
          </a:p>
          <a:p>
            <a:pPr>
              <a:lnSpc>
                <a:spcPct val="100000"/>
              </a:lnSpc>
            </a:pPr>
            <a:r>
              <a:rPr lang="de-DE" sz="1200">
                <a:solidFill>
                  <a:schemeClr val="accent1"/>
                </a:solidFill>
                <a:latin typeface="+mj-lt"/>
              </a:rPr>
              <a:t>Respekt </a:t>
            </a:r>
            <a:r>
              <a:rPr lang="de-DE" sz="1200" b="1">
                <a:latin typeface="+mj-lt"/>
              </a:rPr>
              <a:t>–</a:t>
            </a:r>
            <a:r>
              <a:rPr lang="de-DE" sz="1200">
                <a:latin typeface="+mj-lt"/>
              </a:rPr>
              <a:t> </a:t>
            </a:r>
            <a:r>
              <a:rPr lang="de-DE" sz="1200"/>
              <a:t>Wertschätzung aller Beteiligten</a:t>
            </a:r>
          </a:p>
          <a:p>
            <a:pPr>
              <a:lnSpc>
                <a:spcPct val="100000"/>
              </a:lnSpc>
            </a:pPr>
            <a:r>
              <a:rPr lang="de-DE" sz="1200">
                <a:solidFill>
                  <a:schemeClr val="accent1"/>
                </a:solidFill>
                <a:latin typeface="+mj-lt"/>
              </a:rPr>
              <a:t>Mut</a:t>
            </a:r>
            <a:r>
              <a:rPr lang="de-DE" sz="1200">
                <a:latin typeface="+mj-lt"/>
              </a:rPr>
              <a:t> </a:t>
            </a:r>
            <a:r>
              <a:rPr lang="de-DE" sz="1200" b="1">
                <a:latin typeface="+mj-lt"/>
              </a:rPr>
              <a:t>– </a:t>
            </a:r>
            <a:r>
              <a:rPr lang="de-DE" sz="1200">
                <a:latin typeface="Nunito Light"/>
              </a:rPr>
              <a:t>die Wahrheit zu sagen, Fehler zu riskieren, unbequeme Wege zu gehen, auch mal „nein“ zu sagen </a:t>
            </a:r>
            <a:endParaRPr lang="de-DE" sz="1200"/>
          </a:p>
          <a:p>
            <a:pPr>
              <a:lnSpc>
                <a:spcPct val="100000"/>
              </a:lnSpc>
            </a:pPr>
            <a:r>
              <a:rPr lang="de-DE" sz="1200">
                <a:solidFill>
                  <a:schemeClr val="accent1"/>
                </a:solidFill>
                <a:latin typeface="+mj-lt"/>
              </a:rPr>
              <a:t>Offenheit</a:t>
            </a:r>
            <a:r>
              <a:rPr lang="de-DE" sz="1200">
                <a:latin typeface="+mj-lt"/>
              </a:rPr>
              <a:t> </a:t>
            </a:r>
            <a:r>
              <a:rPr lang="de-DE" sz="1200" b="1">
                <a:latin typeface="+mj-lt"/>
              </a:rPr>
              <a:t>– </a:t>
            </a:r>
            <a:r>
              <a:rPr lang="de-DE" sz="1200"/>
              <a:t>offener Austausch, fehlertolerante Kultur, konstruktive Kritik</a:t>
            </a:r>
          </a:p>
          <a:p>
            <a:pPr>
              <a:lnSpc>
                <a:spcPct val="100000"/>
              </a:lnSpc>
            </a:pPr>
            <a:r>
              <a:rPr lang="de-DE" sz="1200">
                <a:solidFill>
                  <a:schemeClr val="accent1"/>
                </a:solidFill>
                <a:latin typeface="+mj-lt"/>
              </a:rPr>
              <a:t>Fokus</a:t>
            </a:r>
            <a:r>
              <a:rPr lang="de-DE" sz="1200">
                <a:latin typeface="+mj-lt"/>
              </a:rPr>
              <a:t> </a:t>
            </a:r>
            <a:r>
              <a:rPr lang="de-DE" sz="1200" b="1">
                <a:latin typeface="+mj-lt"/>
              </a:rPr>
              <a:t>– </a:t>
            </a:r>
            <a:r>
              <a:rPr lang="de-DE" sz="1200"/>
              <a:t>während der Arbeit an der Aufgabe („Projektzeit“) möglichst ungestört und fokussiert, klare Ziele sind hilfreich</a:t>
            </a:r>
          </a:p>
          <a:p>
            <a:pPr>
              <a:lnSpc>
                <a:spcPct val="100000"/>
              </a:lnSpc>
            </a:pPr>
            <a:r>
              <a:rPr lang="de-DE" sz="1200" err="1">
                <a:solidFill>
                  <a:schemeClr val="accent1"/>
                </a:solidFill>
                <a:latin typeface="+mj-lt"/>
              </a:rPr>
              <a:t>Commitment</a:t>
            </a:r>
            <a:r>
              <a:rPr lang="de-DE" sz="1200">
                <a:latin typeface="+mj-lt"/>
              </a:rPr>
              <a:t> </a:t>
            </a:r>
            <a:r>
              <a:rPr lang="de-DE" sz="1200" b="1">
                <a:latin typeface="+mj-lt"/>
              </a:rPr>
              <a:t>– </a:t>
            </a:r>
            <a:r>
              <a:rPr lang="de-DE" sz="1200"/>
              <a:t>sich der Aufgabe voll und ganz widmen</a:t>
            </a:r>
          </a:p>
          <a:p>
            <a:pPr>
              <a:lnSpc>
                <a:spcPct val="100000"/>
              </a:lnSpc>
            </a:pPr>
            <a:r>
              <a:rPr lang="de-DE" sz="1200">
                <a:solidFill>
                  <a:schemeClr val="accent1"/>
                </a:solidFill>
                <a:latin typeface="+mj-lt"/>
              </a:rPr>
              <a:t>Einfachheit</a:t>
            </a:r>
            <a:r>
              <a:rPr lang="de-DE" sz="1200">
                <a:latin typeface="+mj-lt"/>
              </a:rPr>
              <a:t> </a:t>
            </a:r>
            <a:r>
              <a:rPr lang="de-DE" sz="1200" b="1">
                <a:latin typeface="+mj-lt"/>
              </a:rPr>
              <a:t>– </a:t>
            </a:r>
            <a:r>
              <a:rPr lang="de-DE" sz="1200"/>
              <a:t>„was könnte die einfachste funktionierende Lösung sein?“, inkrementelles Vorgehen „just in time“, statt langfristiges Vorausplanen</a:t>
            </a:r>
          </a:p>
          <a:p>
            <a:pPr>
              <a:lnSpc>
                <a:spcPct val="100000"/>
              </a:lnSpc>
            </a:pPr>
            <a:r>
              <a:rPr lang="de-DE" sz="1200" err="1">
                <a:solidFill>
                  <a:schemeClr val="accent1"/>
                </a:solidFill>
                <a:latin typeface="+mj-lt"/>
              </a:rPr>
              <a:t>Kommuniklation</a:t>
            </a:r>
            <a:r>
              <a:rPr lang="de-DE" sz="1200">
                <a:latin typeface="+mj-lt"/>
              </a:rPr>
              <a:t> </a:t>
            </a:r>
            <a:r>
              <a:rPr lang="de-DE" sz="1200" b="1">
                <a:latin typeface="+mj-lt"/>
              </a:rPr>
              <a:t>– </a:t>
            </a:r>
            <a:r>
              <a:rPr lang="de-DE" sz="1200"/>
              <a:t>ist Trumpf: im Team, aber auch mit allen Beteiligten, unabhängig von </a:t>
            </a:r>
            <a:r>
              <a:rPr lang="de-DE" sz="1200" err="1"/>
              <a:t>Hierachien</a:t>
            </a:r>
            <a:r>
              <a:rPr lang="de-DE" sz="1200"/>
              <a:t>; das gesprochene Wort ermöglicht direktes </a:t>
            </a:r>
            <a:r>
              <a:rPr lang="de-DE" sz="1200" err="1"/>
              <a:t>Feddback</a:t>
            </a:r>
            <a:endParaRPr lang="de-DE" sz="1200"/>
          </a:p>
          <a:p>
            <a:pPr>
              <a:lnSpc>
                <a:spcPct val="100000"/>
              </a:lnSpc>
            </a:pPr>
            <a:r>
              <a:rPr lang="de-DE" sz="1200">
                <a:solidFill>
                  <a:schemeClr val="accent1"/>
                </a:solidFill>
                <a:latin typeface="+mj-lt"/>
              </a:rPr>
              <a:t>Rückmeldung</a:t>
            </a:r>
            <a:r>
              <a:rPr lang="de-DE" sz="1200">
                <a:latin typeface="+mj-lt"/>
              </a:rPr>
              <a:t> </a:t>
            </a:r>
            <a:r>
              <a:rPr lang="de-DE" sz="1200" b="1">
                <a:latin typeface="+mj-lt"/>
              </a:rPr>
              <a:t>– </a:t>
            </a:r>
            <a:r>
              <a:rPr lang="de-DE" sz="1200"/>
              <a:t>Feedback von Kunden, im Team, sonstigen Beteiligten: aus Schwächen und Fehlern lernen</a:t>
            </a:r>
          </a:p>
        </p:txBody>
      </p:sp>
      <p:sp>
        <p:nvSpPr>
          <p:cNvPr id="5" name="Rechteck: abgerundete Ecken 4">
            <a:extLst>
              <a:ext uri="{FF2B5EF4-FFF2-40B4-BE49-F238E27FC236}">
                <a16:creationId xmlns:a16="http://schemas.microsoft.com/office/drawing/2014/main" id="{1A6833BA-9A92-AEA0-2FD4-22F2BCC1C86B}"/>
              </a:ext>
            </a:extLst>
          </p:cNvPr>
          <p:cNvSpPr/>
          <p:nvPr/>
        </p:nvSpPr>
        <p:spPr>
          <a:xfrm>
            <a:off x="8952304" y="2510547"/>
            <a:ext cx="2401495" cy="2356338"/>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Agil sein beginnt im eigenen Kopf !</a:t>
            </a:r>
          </a:p>
        </p:txBody>
      </p:sp>
      <p:sp>
        <p:nvSpPr>
          <p:cNvPr id="8" name="Textfeld 7">
            <a:extLst>
              <a:ext uri="{FF2B5EF4-FFF2-40B4-BE49-F238E27FC236}">
                <a16:creationId xmlns:a16="http://schemas.microsoft.com/office/drawing/2014/main" id="{4ED2F9BF-1DF4-90B9-1011-FC8B28622CDD}"/>
              </a:ext>
            </a:extLst>
          </p:cNvPr>
          <p:cNvSpPr txBox="1"/>
          <p:nvPr/>
        </p:nvSpPr>
        <p:spPr>
          <a:xfrm>
            <a:off x="1168400" y="1829452"/>
            <a:ext cx="6756400" cy="374571"/>
          </a:xfrm>
          <a:prstGeom prst="roundRect">
            <a:avLst/>
          </a:prstGeom>
          <a:noFill/>
          <a:ln w="19050">
            <a:solidFill>
              <a:schemeClr val="accent1"/>
            </a:solidFill>
            <a:prstDash val="dash"/>
          </a:ln>
        </p:spPr>
        <p:txBody>
          <a:bodyPr wrap="square">
            <a:spAutoFit/>
          </a:bodyPr>
          <a:lstStyle/>
          <a:p>
            <a:pPr marL="0" indent="0" algn="ctr">
              <a:buNone/>
            </a:pPr>
            <a:r>
              <a:rPr lang="de-DE" sz="1600">
                <a:solidFill>
                  <a:schemeClr val="accent1"/>
                </a:solidFill>
                <a:latin typeface="+mj-lt"/>
              </a:rPr>
              <a:t>Agile Werte</a:t>
            </a:r>
          </a:p>
        </p:txBody>
      </p:sp>
    </p:spTree>
    <p:extLst>
      <p:ext uri="{BB962C8B-B14F-4D97-AF65-F5344CB8AC3E}">
        <p14:creationId xmlns:p14="http://schemas.microsoft.com/office/powerpoint/2010/main" val="3835628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6791D-7FA1-D367-EAD9-E03301A6C359}"/>
            </a:ext>
          </a:extLst>
        </p:cNvPr>
        <p:cNvGrpSpPr/>
        <p:nvPr/>
      </p:nvGrpSpPr>
      <p:grpSpPr>
        <a:xfrm>
          <a:off x="0" y="0"/>
          <a:ext cx="0" cy="0"/>
          <a:chOff x="0" y="0"/>
          <a:chExt cx="0" cy="0"/>
        </a:xfrm>
      </p:grpSpPr>
      <p:sp>
        <p:nvSpPr>
          <p:cNvPr id="2" name="Google Shape;122;p19">
            <a:extLst>
              <a:ext uri="{FF2B5EF4-FFF2-40B4-BE49-F238E27FC236}">
                <a16:creationId xmlns:a16="http://schemas.microsoft.com/office/drawing/2014/main" id="{46B9350F-0948-978D-8B7A-549CDA1ECF43}"/>
              </a:ext>
            </a:extLst>
          </p:cNvPr>
          <p:cNvSpPr txBox="1">
            <a:spLocks/>
          </p:cNvSpPr>
          <p:nvPr/>
        </p:nvSpPr>
        <p:spPr>
          <a:xfrm>
            <a:off x="838200" y="360431"/>
            <a:ext cx="10515600" cy="1048039"/>
          </a:xfrm>
          <a:prstGeom prst="rect">
            <a:avLst/>
          </a:prstGeom>
          <a:noFill/>
          <a:ln>
            <a:noFill/>
          </a:ln>
        </p:spPr>
        <p:txBody>
          <a:bodyPr spcFirstLastPara="1" vert="horz" wrap="square" lIns="91425" tIns="45700" rIns="91425" bIns="45700" rtlCol="0" anchor="b" anchorCtr="0">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
                <a:srgbClr val="00AADE"/>
              </a:buClr>
              <a:buSzPts val="3600"/>
              <a:buFontTx/>
              <a:buNone/>
              <a:tabLst/>
              <a:defRPr/>
            </a:pPr>
            <a:r>
              <a:rPr kumimoji="0" lang="en-US" sz="3200" b="0" i="0" u="none" strike="noStrike" kern="1200" cap="none" spc="0" normalizeH="0" baseline="0" noProof="0">
                <a:ln>
                  <a:noFill/>
                </a:ln>
                <a:solidFill>
                  <a:srgbClr val="3B3B3B"/>
                </a:solidFill>
                <a:effectLst/>
                <a:uLnTx/>
                <a:uFillTx/>
                <a:latin typeface="Nunito SemiBold"/>
                <a:ea typeface="+mj-ea"/>
                <a:cs typeface="+mj-cs"/>
                <a:sym typeface="Arial"/>
              </a:rPr>
              <a:t>Prinzip des agilen Arbeitens</a:t>
            </a:r>
            <a:endParaRPr kumimoji="0" lang="de-DE" sz="3600" b="0" i="0" u="none" strike="noStrike" kern="1200" cap="none" spc="0" normalizeH="0" baseline="0" noProof="0">
              <a:ln>
                <a:noFill/>
              </a:ln>
              <a:solidFill>
                <a:srgbClr val="03AADF"/>
              </a:solidFill>
              <a:effectLst/>
              <a:uLnTx/>
              <a:uFillTx/>
              <a:latin typeface="Nunito SemiBold"/>
              <a:ea typeface="+mj-ea"/>
              <a:cs typeface="+mj-cs"/>
              <a:sym typeface="Arial"/>
            </a:endParaRPr>
          </a:p>
        </p:txBody>
      </p:sp>
      <p:sp>
        <p:nvSpPr>
          <p:cNvPr id="3" name="Foliennummernplatzhalter 2">
            <a:extLst>
              <a:ext uri="{FF2B5EF4-FFF2-40B4-BE49-F238E27FC236}">
                <a16:creationId xmlns:a16="http://schemas.microsoft.com/office/drawing/2014/main" id="{29183F6C-066B-5008-2F4F-8BE33EEB590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4" name="Inhaltsplatzhalter 3">
            <a:extLst>
              <a:ext uri="{FF2B5EF4-FFF2-40B4-BE49-F238E27FC236}">
                <a16:creationId xmlns:a16="http://schemas.microsoft.com/office/drawing/2014/main" id="{AEB26EB9-5AC7-5D7E-14BA-B1791D82278B}"/>
              </a:ext>
            </a:extLst>
          </p:cNvPr>
          <p:cNvSpPr>
            <a:spLocks noGrp="1"/>
          </p:cNvSpPr>
          <p:nvPr>
            <p:ph idx="1"/>
          </p:nvPr>
        </p:nvSpPr>
        <p:spPr>
          <a:xfrm>
            <a:off x="838200" y="2336801"/>
            <a:ext cx="7442200" cy="3644900"/>
          </a:xfrm>
        </p:spPr>
        <p:txBody>
          <a:bodyPr vert="horz" lIns="91440" tIns="45720" rIns="91440" bIns="45720" rtlCol="0" anchor="t">
            <a:normAutofit/>
          </a:bodyPr>
          <a:lstStyle/>
          <a:p>
            <a:pPr marL="0" indent="0">
              <a:buNone/>
            </a:pPr>
            <a:endParaRPr lang="de-DE" sz="1000">
              <a:latin typeface="+mj-lt"/>
            </a:endParaRPr>
          </a:p>
          <a:p>
            <a:pPr>
              <a:lnSpc>
                <a:spcPct val="100000"/>
              </a:lnSpc>
            </a:pPr>
            <a:r>
              <a:rPr lang="de-DE" sz="1200">
                <a:solidFill>
                  <a:schemeClr val="accent1"/>
                </a:solidFill>
                <a:latin typeface="+mj-lt"/>
              </a:rPr>
              <a:t>Transparenz </a:t>
            </a:r>
            <a:r>
              <a:rPr lang="de-DE" sz="1200" b="1">
                <a:latin typeface="+mj-lt"/>
              </a:rPr>
              <a:t>–</a:t>
            </a:r>
            <a:r>
              <a:rPr lang="de-DE" sz="1200">
                <a:latin typeface="+mj-lt"/>
              </a:rPr>
              <a:t> </a:t>
            </a:r>
            <a:r>
              <a:rPr lang="de-DE" sz="1200"/>
              <a:t>für </a:t>
            </a:r>
            <a:r>
              <a:rPr lang="de-DE" sz="1200" err="1"/>
              <a:t>ale</a:t>
            </a:r>
            <a:r>
              <a:rPr lang="de-DE" sz="1200"/>
              <a:t> Beteiligten, jederzeit</a:t>
            </a:r>
          </a:p>
          <a:p>
            <a:pPr>
              <a:lnSpc>
                <a:spcPct val="100000"/>
              </a:lnSpc>
            </a:pPr>
            <a:r>
              <a:rPr lang="de-DE" sz="1200">
                <a:solidFill>
                  <a:schemeClr val="accent1"/>
                </a:solidFill>
                <a:latin typeface="+mj-lt"/>
              </a:rPr>
              <a:t>Selbstorganisierte Teams</a:t>
            </a:r>
            <a:r>
              <a:rPr lang="de-DE" sz="1200">
                <a:latin typeface="+mj-lt"/>
              </a:rPr>
              <a:t> </a:t>
            </a:r>
            <a:r>
              <a:rPr lang="de-DE" sz="1200" b="1">
                <a:latin typeface="+mj-lt"/>
              </a:rPr>
              <a:t>– </a:t>
            </a:r>
            <a:r>
              <a:rPr lang="de-DE" sz="1200">
                <a:latin typeface="Nunito Light"/>
              </a:rPr>
              <a:t>entscheiden selbst, wer was wann und wie macht</a:t>
            </a:r>
            <a:endParaRPr lang="de-DE" sz="1200"/>
          </a:p>
          <a:p>
            <a:pPr>
              <a:lnSpc>
                <a:spcPct val="100000"/>
              </a:lnSpc>
            </a:pPr>
            <a:r>
              <a:rPr lang="de-DE" sz="1200">
                <a:solidFill>
                  <a:schemeClr val="accent1"/>
                </a:solidFill>
                <a:latin typeface="+mj-lt"/>
              </a:rPr>
              <a:t>Pull-Prinzip</a:t>
            </a:r>
            <a:r>
              <a:rPr lang="de-DE" sz="1200">
                <a:latin typeface="+mj-lt"/>
              </a:rPr>
              <a:t> </a:t>
            </a:r>
            <a:r>
              <a:rPr lang="de-DE" sz="1200" b="1">
                <a:latin typeface="+mj-lt"/>
              </a:rPr>
              <a:t>– </a:t>
            </a:r>
            <a:r>
              <a:rPr lang="de-DE" sz="1200"/>
              <a:t>Aufgaben werden „abgeholt“ (pull = ziehen)</a:t>
            </a:r>
          </a:p>
          <a:p>
            <a:pPr>
              <a:lnSpc>
                <a:spcPct val="100000"/>
              </a:lnSpc>
            </a:pPr>
            <a:r>
              <a:rPr lang="de-DE" sz="1200" b="1">
                <a:solidFill>
                  <a:schemeClr val="accent1"/>
                </a:solidFill>
                <a:latin typeface="+mj-lt"/>
              </a:rPr>
              <a:t>Inkrementell</a:t>
            </a:r>
            <a:r>
              <a:rPr lang="de-DE" sz="1200">
                <a:latin typeface="+mj-lt"/>
              </a:rPr>
              <a:t> </a:t>
            </a:r>
            <a:r>
              <a:rPr lang="de-DE" sz="1200" b="1">
                <a:latin typeface="+mj-lt"/>
              </a:rPr>
              <a:t>– </a:t>
            </a:r>
            <a:r>
              <a:rPr lang="de-DE" sz="1200"/>
              <a:t>in kleinen, aber messbaren Verbesserungsschritten vorgehen</a:t>
            </a:r>
          </a:p>
          <a:p>
            <a:pPr>
              <a:lnSpc>
                <a:spcPct val="100000"/>
              </a:lnSpc>
            </a:pPr>
            <a:r>
              <a:rPr lang="de-DE" sz="1200">
                <a:solidFill>
                  <a:schemeClr val="accent1"/>
                </a:solidFill>
                <a:latin typeface="+mj-lt"/>
              </a:rPr>
              <a:t>Iterativ</a:t>
            </a:r>
            <a:r>
              <a:rPr lang="de-DE" sz="1200">
                <a:latin typeface="+mj-lt"/>
              </a:rPr>
              <a:t> </a:t>
            </a:r>
            <a:r>
              <a:rPr lang="de-DE" sz="1200" b="1">
                <a:latin typeface="+mj-lt"/>
              </a:rPr>
              <a:t>– </a:t>
            </a:r>
            <a:r>
              <a:rPr lang="de-DE" sz="1200"/>
              <a:t>mehrmaliges Durchlaufen eines Prozesses</a:t>
            </a:r>
          </a:p>
          <a:p>
            <a:pPr>
              <a:lnSpc>
                <a:spcPct val="100000"/>
              </a:lnSpc>
            </a:pPr>
            <a:r>
              <a:rPr lang="de-DE" sz="1200">
                <a:solidFill>
                  <a:schemeClr val="accent1"/>
                </a:solidFill>
                <a:latin typeface="+mj-lt"/>
              </a:rPr>
              <a:t>„Fall Fast“</a:t>
            </a:r>
            <a:r>
              <a:rPr lang="de-DE" sz="1200">
                <a:latin typeface="+mj-lt"/>
              </a:rPr>
              <a:t> </a:t>
            </a:r>
            <a:r>
              <a:rPr lang="de-DE" sz="1200" b="1">
                <a:latin typeface="+mj-lt"/>
              </a:rPr>
              <a:t>– </a:t>
            </a:r>
            <a:r>
              <a:rPr lang="de-DE" sz="1200"/>
              <a:t>möglichst früh aus Fehlern lernen</a:t>
            </a:r>
          </a:p>
          <a:p>
            <a:pPr>
              <a:lnSpc>
                <a:spcPct val="100000"/>
              </a:lnSpc>
            </a:pPr>
            <a:r>
              <a:rPr lang="de-DE" sz="1200">
                <a:solidFill>
                  <a:schemeClr val="accent1"/>
                </a:solidFill>
                <a:latin typeface="+mj-lt"/>
              </a:rPr>
              <a:t>nutzerzentriert</a:t>
            </a:r>
            <a:r>
              <a:rPr lang="de-DE" sz="1200">
                <a:latin typeface="+mj-lt"/>
              </a:rPr>
              <a:t> </a:t>
            </a:r>
            <a:r>
              <a:rPr lang="de-DE" sz="1200" b="1">
                <a:latin typeface="+mj-lt"/>
              </a:rPr>
              <a:t>– </a:t>
            </a:r>
            <a:r>
              <a:rPr lang="de-DE" sz="1200"/>
              <a:t>Kunden und Anwender stehen im Mittelpunkt</a:t>
            </a:r>
          </a:p>
          <a:p>
            <a:pPr>
              <a:lnSpc>
                <a:spcPct val="100000"/>
              </a:lnSpc>
            </a:pPr>
            <a:r>
              <a:rPr lang="de-DE" sz="1200">
                <a:solidFill>
                  <a:schemeClr val="accent1"/>
                </a:solidFill>
                <a:latin typeface="+mj-lt"/>
              </a:rPr>
              <a:t>Arbeiten im Zeitfenster</a:t>
            </a:r>
            <a:r>
              <a:rPr lang="de-DE" sz="1200">
                <a:latin typeface="+mj-lt"/>
              </a:rPr>
              <a:t> </a:t>
            </a:r>
            <a:r>
              <a:rPr lang="de-DE" sz="1200" b="1">
                <a:latin typeface="+mj-lt"/>
              </a:rPr>
              <a:t>– </a:t>
            </a:r>
            <a:r>
              <a:rPr lang="de-DE" sz="1200"/>
              <a:t>Zeitmanagement durch „Timeboxing“</a:t>
            </a:r>
          </a:p>
          <a:p>
            <a:pPr>
              <a:lnSpc>
                <a:spcPct val="100000"/>
              </a:lnSpc>
            </a:pPr>
            <a:r>
              <a:rPr lang="de-DE" sz="1200">
                <a:solidFill>
                  <a:schemeClr val="accent1"/>
                </a:solidFill>
                <a:latin typeface="+mj-lt"/>
              </a:rPr>
              <a:t>Kontinuierliche Verbesserung </a:t>
            </a:r>
            <a:r>
              <a:rPr lang="de-DE" sz="1200" b="1"/>
              <a:t>– </a:t>
            </a:r>
            <a:r>
              <a:rPr lang="de-DE" sz="1200"/>
              <a:t>Institutionalisierung durch agile Methoden und Rahmenwerke (z.B. </a:t>
            </a:r>
            <a:r>
              <a:rPr lang="de-DE" sz="1200" err="1"/>
              <a:t>Scrum</a:t>
            </a:r>
            <a:r>
              <a:rPr lang="de-DE" sz="1200"/>
              <a:t>)</a:t>
            </a:r>
          </a:p>
        </p:txBody>
      </p:sp>
      <p:sp>
        <p:nvSpPr>
          <p:cNvPr id="5" name="Rechteck: abgerundete Ecken 4">
            <a:extLst>
              <a:ext uri="{FF2B5EF4-FFF2-40B4-BE49-F238E27FC236}">
                <a16:creationId xmlns:a16="http://schemas.microsoft.com/office/drawing/2014/main" id="{7E6ADF88-7869-1EA2-C33A-015F347C1021}"/>
              </a:ext>
            </a:extLst>
          </p:cNvPr>
          <p:cNvSpPr/>
          <p:nvPr/>
        </p:nvSpPr>
        <p:spPr>
          <a:xfrm>
            <a:off x="8952304" y="2510547"/>
            <a:ext cx="2401495" cy="2356338"/>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Welche der Prinzipien erkennen Sie in Ihrem Berufsalltag wieder?</a:t>
            </a:r>
          </a:p>
        </p:txBody>
      </p:sp>
      <p:sp>
        <p:nvSpPr>
          <p:cNvPr id="8" name="Textfeld 7">
            <a:extLst>
              <a:ext uri="{FF2B5EF4-FFF2-40B4-BE49-F238E27FC236}">
                <a16:creationId xmlns:a16="http://schemas.microsoft.com/office/drawing/2014/main" id="{1F4A10B1-1B32-9E31-4973-DD28D258F92E}"/>
              </a:ext>
            </a:extLst>
          </p:cNvPr>
          <p:cNvSpPr txBox="1"/>
          <p:nvPr/>
        </p:nvSpPr>
        <p:spPr>
          <a:xfrm>
            <a:off x="1168400" y="1829452"/>
            <a:ext cx="6756400" cy="374571"/>
          </a:xfrm>
          <a:prstGeom prst="roundRect">
            <a:avLst/>
          </a:prstGeom>
          <a:noFill/>
          <a:ln w="19050">
            <a:solidFill>
              <a:schemeClr val="accent1"/>
            </a:solidFill>
            <a:prstDash val="dash"/>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0" u="none" strike="noStrike" kern="0" cap="none" spc="0" normalizeH="0" baseline="0" noProof="0">
                <a:ln>
                  <a:noFill/>
                </a:ln>
                <a:solidFill>
                  <a:srgbClr val="03AADF"/>
                </a:solidFill>
                <a:effectLst/>
                <a:uLnTx/>
                <a:uFillTx/>
                <a:latin typeface="Nunito SemiBold"/>
                <a:cs typeface="Arial"/>
                <a:sym typeface="Arial"/>
              </a:rPr>
              <a:t>Agile Prinzipien</a:t>
            </a:r>
          </a:p>
        </p:txBody>
      </p:sp>
    </p:spTree>
    <p:extLst>
      <p:ext uri="{BB962C8B-B14F-4D97-AF65-F5344CB8AC3E}">
        <p14:creationId xmlns:p14="http://schemas.microsoft.com/office/powerpoint/2010/main" val="34008065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1C5882-BF48-1F1F-E061-FD64A16E8369}"/>
            </a:ext>
          </a:extLst>
        </p:cNvPr>
        <p:cNvGrpSpPr/>
        <p:nvPr/>
      </p:nvGrpSpPr>
      <p:grpSpPr>
        <a:xfrm>
          <a:off x="0" y="0"/>
          <a:ext cx="0" cy="0"/>
          <a:chOff x="0" y="0"/>
          <a:chExt cx="0" cy="0"/>
        </a:xfrm>
      </p:grpSpPr>
      <p:sp>
        <p:nvSpPr>
          <p:cNvPr id="2" name="Google Shape;122;p19">
            <a:extLst>
              <a:ext uri="{FF2B5EF4-FFF2-40B4-BE49-F238E27FC236}">
                <a16:creationId xmlns:a16="http://schemas.microsoft.com/office/drawing/2014/main" id="{AA9246DA-3945-70EA-2057-DF23D1DBB45F}"/>
              </a:ext>
            </a:extLst>
          </p:cNvPr>
          <p:cNvSpPr txBox="1">
            <a:spLocks/>
          </p:cNvSpPr>
          <p:nvPr/>
        </p:nvSpPr>
        <p:spPr>
          <a:xfrm>
            <a:off x="838200" y="360431"/>
            <a:ext cx="10515600" cy="1048039"/>
          </a:xfrm>
          <a:prstGeom prst="rect">
            <a:avLst/>
          </a:prstGeom>
          <a:noFill/>
          <a:ln>
            <a:noFill/>
          </a:ln>
        </p:spPr>
        <p:txBody>
          <a:bodyPr spcFirstLastPara="1" vert="horz" wrap="square" lIns="91425" tIns="45700" rIns="91425" bIns="45700" rtlCol="0" anchor="b" anchorCtr="0">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
                <a:srgbClr val="00AADE"/>
              </a:buClr>
              <a:buSzPts val="3600"/>
              <a:buFontTx/>
              <a:buNone/>
              <a:tabLst/>
              <a:defRPr/>
            </a:pPr>
            <a:r>
              <a:rPr kumimoji="0" lang="en-US" sz="3200" b="0" i="0" u="none" strike="noStrike" kern="1200" cap="none" spc="0" normalizeH="0" baseline="0" noProof="0">
                <a:ln>
                  <a:noFill/>
                </a:ln>
                <a:solidFill>
                  <a:srgbClr val="3B3B3B"/>
                </a:solidFill>
                <a:effectLst/>
                <a:uLnTx/>
                <a:uFillTx/>
                <a:latin typeface="Nunito SemiBold"/>
                <a:ea typeface="+mj-ea"/>
                <a:cs typeface="+mj-cs"/>
                <a:sym typeface="Arial"/>
              </a:rPr>
              <a:t>Grundsätze des agilen Arbeitens</a:t>
            </a:r>
            <a:endParaRPr kumimoji="0" lang="de-DE" sz="3600" b="0" i="0" u="none" strike="noStrike" kern="1200" cap="none" spc="0" normalizeH="0" baseline="0" noProof="0">
              <a:ln>
                <a:noFill/>
              </a:ln>
              <a:solidFill>
                <a:srgbClr val="03AADF"/>
              </a:solidFill>
              <a:effectLst/>
              <a:uLnTx/>
              <a:uFillTx/>
              <a:latin typeface="Nunito SemiBold"/>
              <a:ea typeface="+mj-ea"/>
              <a:cs typeface="+mj-cs"/>
              <a:sym typeface="Arial"/>
            </a:endParaRPr>
          </a:p>
        </p:txBody>
      </p:sp>
      <p:sp>
        <p:nvSpPr>
          <p:cNvPr id="3" name="Foliennummernplatzhalter 2">
            <a:extLst>
              <a:ext uri="{FF2B5EF4-FFF2-40B4-BE49-F238E27FC236}">
                <a16:creationId xmlns:a16="http://schemas.microsoft.com/office/drawing/2014/main" id="{8F7571D1-3573-6413-710E-4B84E129FD8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26</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pic>
        <p:nvPicPr>
          <p:cNvPr id="14" name="Inhaltsplatzhalter 13">
            <a:extLst>
              <a:ext uri="{FF2B5EF4-FFF2-40B4-BE49-F238E27FC236}">
                <a16:creationId xmlns:a16="http://schemas.microsoft.com/office/drawing/2014/main" id="{7731F090-F5D8-FEF3-8DB2-3ADA27316DE6}"/>
              </a:ext>
            </a:extLst>
          </p:cNvPr>
          <p:cNvPicPr>
            <a:picLocks noGrp="1" noChangeAspect="1"/>
          </p:cNvPicPr>
          <p:nvPr>
            <p:ph idx="1"/>
          </p:nvPr>
        </p:nvPicPr>
        <p:blipFill>
          <a:blip r:embed="rId4"/>
          <a:stretch>
            <a:fillRect/>
          </a:stretch>
        </p:blipFill>
        <p:spPr>
          <a:xfrm>
            <a:off x="298450" y="1602948"/>
            <a:ext cx="4298950" cy="4298950"/>
          </a:xfrm>
          <a:prstGeom prst="rect">
            <a:avLst/>
          </a:prstGeom>
        </p:spPr>
      </p:pic>
      <p:cxnSp>
        <p:nvCxnSpPr>
          <p:cNvPr id="15" name="Gerade Verbindung mit Pfeil 14">
            <a:extLst>
              <a:ext uri="{FF2B5EF4-FFF2-40B4-BE49-F238E27FC236}">
                <a16:creationId xmlns:a16="http://schemas.microsoft.com/office/drawing/2014/main" id="{81095089-F262-9F14-BCE7-C448EAFDC48D}"/>
              </a:ext>
            </a:extLst>
          </p:cNvPr>
          <p:cNvCxnSpPr>
            <a:cxnSpLocks/>
          </p:cNvCxnSpPr>
          <p:nvPr/>
        </p:nvCxnSpPr>
        <p:spPr>
          <a:xfrm>
            <a:off x="2455333" y="2447658"/>
            <a:ext cx="3878089"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7" name="Gerade Verbindung mit Pfeil 16">
            <a:extLst>
              <a:ext uri="{FF2B5EF4-FFF2-40B4-BE49-F238E27FC236}">
                <a16:creationId xmlns:a16="http://schemas.microsoft.com/office/drawing/2014/main" id="{54C01980-A43D-7E25-8077-B04FFA0C32EF}"/>
              </a:ext>
            </a:extLst>
          </p:cNvPr>
          <p:cNvCxnSpPr>
            <a:cxnSpLocks/>
          </p:cNvCxnSpPr>
          <p:nvPr/>
        </p:nvCxnSpPr>
        <p:spPr>
          <a:xfrm>
            <a:off x="2455333" y="3587105"/>
            <a:ext cx="3878089"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8" name="Gerade Verbindung mit Pfeil 17">
            <a:extLst>
              <a:ext uri="{FF2B5EF4-FFF2-40B4-BE49-F238E27FC236}">
                <a16:creationId xmlns:a16="http://schemas.microsoft.com/office/drawing/2014/main" id="{B6F341E2-E0A9-AE74-5155-60870C2C15E2}"/>
              </a:ext>
            </a:extLst>
          </p:cNvPr>
          <p:cNvCxnSpPr>
            <a:cxnSpLocks/>
          </p:cNvCxnSpPr>
          <p:nvPr/>
        </p:nvCxnSpPr>
        <p:spPr>
          <a:xfrm>
            <a:off x="2514600" y="4514327"/>
            <a:ext cx="3818822"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Gerade Verbindung mit Pfeil 18">
            <a:extLst>
              <a:ext uri="{FF2B5EF4-FFF2-40B4-BE49-F238E27FC236}">
                <a16:creationId xmlns:a16="http://schemas.microsoft.com/office/drawing/2014/main" id="{6B96C6F1-AC37-3BD0-2FE2-6B3FD4D1A83F}"/>
              </a:ext>
            </a:extLst>
          </p:cNvPr>
          <p:cNvCxnSpPr>
            <a:cxnSpLocks/>
          </p:cNvCxnSpPr>
          <p:nvPr/>
        </p:nvCxnSpPr>
        <p:spPr>
          <a:xfrm>
            <a:off x="2514600" y="5428727"/>
            <a:ext cx="3818822"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6" name="Textfeld 25">
            <a:extLst>
              <a:ext uri="{FF2B5EF4-FFF2-40B4-BE49-F238E27FC236}">
                <a16:creationId xmlns:a16="http://schemas.microsoft.com/office/drawing/2014/main" id="{23F7CB90-E6BD-8159-FC7C-BD7340F806A4}"/>
              </a:ext>
            </a:extLst>
          </p:cNvPr>
          <p:cNvSpPr txBox="1"/>
          <p:nvPr/>
        </p:nvSpPr>
        <p:spPr>
          <a:xfrm>
            <a:off x="4975217" y="3314415"/>
            <a:ext cx="1219685"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a:ln>
                  <a:noFill/>
                </a:ln>
                <a:solidFill>
                  <a:srgbClr val="03AADF"/>
                </a:solidFill>
                <a:effectLst/>
                <a:uLnTx/>
                <a:uFillTx/>
                <a:latin typeface="Nunito SemiBold"/>
                <a:cs typeface="Arial"/>
                <a:sym typeface="Arial"/>
              </a:rPr>
              <a:t>Frameworks</a:t>
            </a:r>
          </a:p>
        </p:txBody>
      </p:sp>
      <p:sp>
        <p:nvSpPr>
          <p:cNvPr id="27" name="Textfeld 26">
            <a:extLst>
              <a:ext uri="{FF2B5EF4-FFF2-40B4-BE49-F238E27FC236}">
                <a16:creationId xmlns:a16="http://schemas.microsoft.com/office/drawing/2014/main" id="{86A214F3-8475-5A29-471C-B047EEAAEA73}"/>
              </a:ext>
            </a:extLst>
          </p:cNvPr>
          <p:cNvSpPr txBox="1"/>
          <p:nvPr/>
        </p:nvSpPr>
        <p:spPr>
          <a:xfrm>
            <a:off x="5137610" y="4238612"/>
            <a:ext cx="1117632"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a:ln>
                  <a:noFill/>
                </a:ln>
                <a:solidFill>
                  <a:srgbClr val="03AADF"/>
                </a:solidFill>
                <a:effectLst/>
                <a:uLnTx/>
                <a:uFillTx/>
                <a:latin typeface="Nunito SemiBold"/>
                <a:cs typeface="Arial"/>
                <a:sym typeface="Arial"/>
              </a:rPr>
              <a:t>Prinzipien</a:t>
            </a:r>
          </a:p>
        </p:txBody>
      </p:sp>
      <p:sp>
        <p:nvSpPr>
          <p:cNvPr id="28" name="Textfeld 27">
            <a:extLst>
              <a:ext uri="{FF2B5EF4-FFF2-40B4-BE49-F238E27FC236}">
                <a16:creationId xmlns:a16="http://schemas.microsoft.com/office/drawing/2014/main" id="{FD63320F-C314-1A9D-11C9-0E317D390C0F}"/>
              </a:ext>
            </a:extLst>
          </p:cNvPr>
          <p:cNvSpPr txBox="1"/>
          <p:nvPr/>
        </p:nvSpPr>
        <p:spPr>
          <a:xfrm>
            <a:off x="5277045" y="5158213"/>
            <a:ext cx="1101771"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a:ln>
                  <a:noFill/>
                </a:ln>
                <a:solidFill>
                  <a:srgbClr val="03AADF"/>
                </a:solidFill>
                <a:effectLst/>
                <a:uLnTx/>
                <a:uFillTx/>
                <a:latin typeface="Nunito SemiBold"/>
                <a:cs typeface="Arial"/>
                <a:sym typeface="Arial"/>
              </a:rPr>
              <a:t>Werte</a:t>
            </a:r>
          </a:p>
        </p:txBody>
      </p:sp>
      <p:sp>
        <p:nvSpPr>
          <p:cNvPr id="29" name="Textfeld 28">
            <a:extLst>
              <a:ext uri="{FF2B5EF4-FFF2-40B4-BE49-F238E27FC236}">
                <a16:creationId xmlns:a16="http://schemas.microsoft.com/office/drawing/2014/main" id="{62F88C7A-44FE-90A5-027A-ABB19949B0CC}"/>
              </a:ext>
            </a:extLst>
          </p:cNvPr>
          <p:cNvSpPr txBox="1"/>
          <p:nvPr/>
        </p:nvSpPr>
        <p:spPr>
          <a:xfrm>
            <a:off x="4311559" y="2186293"/>
            <a:ext cx="1883343"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a:ln>
                  <a:noFill/>
                </a:ln>
                <a:solidFill>
                  <a:srgbClr val="03AADF"/>
                </a:solidFill>
                <a:effectLst/>
                <a:uLnTx/>
                <a:uFillTx/>
                <a:latin typeface="Nunito SemiBold"/>
                <a:cs typeface="Arial"/>
                <a:sym typeface="Arial"/>
              </a:rPr>
              <a:t>Methoden und Tools</a:t>
            </a:r>
          </a:p>
        </p:txBody>
      </p:sp>
      <p:sp>
        <p:nvSpPr>
          <p:cNvPr id="36" name="Textfeld 35">
            <a:extLst>
              <a:ext uri="{FF2B5EF4-FFF2-40B4-BE49-F238E27FC236}">
                <a16:creationId xmlns:a16="http://schemas.microsoft.com/office/drawing/2014/main" id="{EEE820C1-9FC8-CDE8-DD05-0E46EAB044F3}"/>
              </a:ext>
            </a:extLst>
          </p:cNvPr>
          <p:cNvSpPr txBox="1"/>
          <p:nvPr/>
        </p:nvSpPr>
        <p:spPr>
          <a:xfrm>
            <a:off x="6972300" y="2144816"/>
            <a:ext cx="4429124" cy="954107"/>
          </a:xfrm>
          <a:prstGeom prst="rect">
            <a:avLst/>
          </a:prstGeom>
          <a:noFill/>
        </p:spPr>
        <p:txBody>
          <a:bodyPr wrap="square" rtlCol="0">
            <a:spAutoFit/>
          </a:bodyPr>
          <a:lstStyle/>
          <a:p>
            <a:r>
              <a:rPr lang="de-DE">
                <a:solidFill>
                  <a:schemeClr val="tx2"/>
                </a:solidFill>
                <a:latin typeface="+mn-lt"/>
              </a:rPr>
              <a:t>Personas, Customer Journey, Jira, </a:t>
            </a:r>
            <a:r>
              <a:rPr lang="de-DE" err="1">
                <a:solidFill>
                  <a:schemeClr val="tx2"/>
                </a:solidFill>
                <a:latin typeface="+mn-lt"/>
              </a:rPr>
              <a:t>Padlet</a:t>
            </a:r>
            <a:r>
              <a:rPr lang="de-DE">
                <a:solidFill>
                  <a:schemeClr val="tx2"/>
                </a:solidFill>
                <a:latin typeface="+mn-lt"/>
              </a:rPr>
              <a:t>, SAP Scenes, Lego </a:t>
            </a:r>
            <a:r>
              <a:rPr lang="de-DE" err="1">
                <a:solidFill>
                  <a:schemeClr val="tx2"/>
                </a:solidFill>
                <a:latin typeface="+mn-lt"/>
              </a:rPr>
              <a:t>Serious</a:t>
            </a:r>
            <a:r>
              <a:rPr lang="de-DE">
                <a:solidFill>
                  <a:schemeClr val="tx2"/>
                </a:solidFill>
                <a:latin typeface="+mn-lt"/>
              </a:rPr>
              <a:t> Play, MVP, </a:t>
            </a:r>
            <a:r>
              <a:rPr lang="de-DE" err="1">
                <a:solidFill>
                  <a:schemeClr val="tx2"/>
                </a:solidFill>
                <a:latin typeface="+mn-lt"/>
              </a:rPr>
              <a:t>Mind</a:t>
            </a:r>
            <a:r>
              <a:rPr lang="de-DE">
                <a:solidFill>
                  <a:schemeClr val="tx2"/>
                </a:solidFill>
                <a:latin typeface="+mn-lt"/>
              </a:rPr>
              <a:t> Mapping, Brainstorming, </a:t>
            </a:r>
            <a:r>
              <a:rPr lang="de-DE" err="1">
                <a:solidFill>
                  <a:schemeClr val="tx2"/>
                </a:solidFill>
                <a:latin typeface="+mn-lt"/>
              </a:rPr>
              <a:t>Lessons</a:t>
            </a:r>
            <a:r>
              <a:rPr lang="de-DE">
                <a:solidFill>
                  <a:schemeClr val="tx2"/>
                </a:solidFill>
                <a:latin typeface="+mn-lt"/>
              </a:rPr>
              <a:t> </a:t>
            </a:r>
            <a:r>
              <a:rPr lang="de-DE" err="1">
                <a:solidFill>
                  <a:schemeClr val="tx2"/>
                </a:solidFill>
                <a:latin typeface="+mn-lt"/>
              </a:rPr>
              <a:t>Learned</a:t>
            </a:r>
            <a:r>
              <a:rPr lang="de-DE">
                <a:solidFill>
                  <a:schemeClr val="tx2"/>
                </a:solidFill>
                <a:latin typeface="+mn-lt"/>
              </a:rPr>
              <a:t>, Testen mit Nutzern, </a:t>
            </a:r>
            <a:r>
              <a:rPr lang="de-DE" err="1">
                <a:solidFill>
                  <a:schemeClr val="tx2"/>
                </a:solidFill>
                <a:latin typeface="+mn-lt"/>
              </a:rPr>
              <a:t>Empathy</a:t>
            </a:r>
            <a:r>
              <a:rPr lang="de-DE">
                <a:solidFill>
                  <a:schemeClr val="tx2"/>
                </a:solidFill>
                <a:latin typeface="+mn-lt"/>
              </a:rPr>
              <a:t> </a:t>
            </a:r>
            <a:r>
              <a:rPr lang="de-DE" err="1">
                <a:solidFill>
                  <a:schemeClr val="tx2"/>
                </a:solidFill>
                <a:latin typeface="+mn-lt"/>
              </a:rPr>
              <a:t>Map</a:t>
            </a:r>
            <a:r>
              <a:rPr lang="de-DE">
                <a:solidFill>
                  <a:schemeClr val="tx2"/>
                </a:solidFill>
                <a:latin typeface="+mn-lt"/>
              </a:rPr>
              <a:t>, Problem Statement, … </a:t>
            </a:r>
            <a:r>
              <a:rPr lang="de-DE" err="1">
                <a:solidFill>
                  <a:schemeClr val="tx2"/>
                </a:solidFill>
                <a:latin typeface="+mn-lt"/>
              </a:rPr>
              <a:t>u.v.w</a:t>
            </a:r>
            <a:r>
              <a:rPr lang="de-DE">
                <a:solidFill>
                  <a:schemeClr val="tx2"/>
                </a:solidFill>
                <a:latin typeface="+mn-lt"/>
              </a:rPr>
              <a:t>. </a:t>
            </a:r>
          </a:p>
        </p:txBody>
      </p:sp>
      <p:sp>
        <p:nvSpPr>
          <p:cNvPr id="37" name="Textfeld 36">
            <a:extLst>
              <a:ext uri="{FF2B5EF4-FFF2-40B4-BE49-F238E27FC236}">
                <a16:creationId xmlns:a16="http://schemas.microsoft.com/office/drawing/2014/main" id="{3C3DBCEF-004C-AFD9-98D3-C6EDCAF230E5}"/>
              </a:ext>
            </a:extLst>
          </p:cNvPr>
          <p:cNvSpPr txBox="1"/>
          <p:nvPr/>
        </p:nvSpPr>
        <p:spPr>
          <a:xfrm>
            <a:off x="6981825" y="3325495"/>
            <a:ext cx="4429124" cy="523220"/>
          </a:xfrm>
          <a:prstGeom prst="rect">
            <a:avLst/>
          </a:prstGeom>
          <a:noFill/>
        </p:spPr>
        <p:txBody>
          <a:bodyPr wrap="square" rtlCol="0">
            <a:spAutoFit/>
          </a:bodyPr>
          <a:lstStyle/>
          <a:p>
            <a:r>
              <a:rPr lang="de-DE">
                <a:solidFill>
                  <a:schemeClr val="tx2"/>
                </a:solidFill>
                <a:latin typeface="+mn-lt"/>
              </a:rPr>
              <a:t>Design </a:t>
            </a:r>
            <a:r>
              <a:rPr lang="de-DE" err="1">
                <a:solidFill>
                  <a:schemeClr val="tx2"/>
                </a:solidFill>
                <a:latin typeface="+mn-lt"/>
              </a:rPr>
              <a:t>Thinking</a:t>
            </a:r>
            <a:r>
              <a:rPr lang="de-DE">
                <a:solidFill>
                  <a:schemeClr val="tx2"/>
                </a:solidFill>
                <a:latin typeface="+mn-lt"/>
              </a:rPr>
              <a:t>, </a:t>
            </a:r>
            <a:r>
              <a:rPr lang="de-DE" err="1">
                <a:solidFill>
                  <a:schemeClr val="tx2"/>
                </a:solidFill>
                <a:latin typeface="+mn-lt"/>
              </a:rPr>
              <a:t>Scrum</a:t>
            </a:r>
            <a:r>
              <a:rPr lang="de-DE">
                <a:solidFill>
                  <a:schemeClr val="tx2"/>
                </a:solidFill>
                <a:latin typeface="+mn-lt"/>
              </a:rPr>
              <a:t>, Kanban, Lean, OKR, </a:t>
            </a:r>
            <a:r>
              <a:rPr lang="de-DE" err="1">
                <a:solidFill>
                  <a:schemeClr val="tx2"/>
                </a:solidFill>
                <a:latin typeface="+mn-lt"/>
              </a:rPr>
              <a:t>SAFe</a:t>
            </a:r>
            <a:r>
              <a:rPr lang="de-DE">
                <a:solidFill>
                  <a:schemeClr val="tx2"/>
                </a:solidFill>
                <a:latin typeface="+mn-lt"/>
              </a:rPr>
              <a:t> </a:t>
            </a:r>
            <a:r>
              <a:rPr lang="de-DE" err="1">
                <a:solidFill>
                  <a:schemeClr val="tx2"/>
                </a:solidFill>
                <a:latin typeface="+mn-lt"/>
              </a:rPr>
              <a:t>u.v.w</a:t>
            </a:r>
            <a:r>
              <a:rPr lang="de-DE">
                <a:solidFill>
                  <a:schemeClr val="tx2"/>
                </a:solidFill>
                <a:latin typeface="+mn-lt"/>
              </a:rPr>
              <a:t>.</a:t>
            </a:r>
          </a:p>
        </p:txBody>
      </p:sp>
      <p:sp>
        <p:nvSpPr>
          <p:cNvPr id="38" name="Textfeld 37">
            <a:extLst>
              <a:ext uri="{FF2B5EF4-FFF2-40B4-BE49-F238E27FC236}">
                <a16:creationId xmlns:a16="http://schemas.microsoft.com/office/drawing/2014/main" id="{876097F4-CBDD-4ED9-65ED-9D478F43787E}"/>
              </a:ext>
            </a:extLst>
          </p:cNvPr>
          <p:cNvSpPr txBox="1"/>
          <p:nvPr/>
        </p:nvSpPr>
        <p:spPr>
          <a:xfrm>
            <a:off x="6981825" y="4144995"/>
            <a:ext cx="4429124" cy="738664"/>
          </a:xfrm>
          <a:prstGeom prst="rect">
            <a:avLst/>
          </a:prstGeom>
          <a:noFill/>
        </p:spPr>
        <p:txBody>
          <a:bodyPr wrap="square" rtlCol="0">
            <a:spAutoFit/>
          </a:bodyPr>
          <a:lstStyle/>
          <a:p>
            <a:r>
              <a:rPr lang="de-DE">
                <a:solidFill>
                  <a:schemeClr val="tx2"/>
                </a:solidFill>
                <a:latin typeface="+mn-lt"/>
              </a:rPr>
              <a:t>Transparenz, Pull-Prinzip, selbstorganisierte Teams, Inkrementell, Iterativ, Fail Fast, Nutzerzentriert, Timeboxing, kontinuierliche Verbesserung</a:t>
            </a:r>
          </a:p>
        </p:txBody>
      </p:sp>
      <p:sp>
        <p:nvSpPr>
          <p:cNvPr id="39" name="Textfeld 38">
            <a:extLst>
              <a:ext uri="{FF2B5EF4-FFF2-40B4-BE49-F238E27FC236}">
                <a16:creationId xmlns:a16="http://schemas.microsoft.com/office/drawing/2014/main" id="{3A7E68BE-E9DF-D5F7-EAC0-86BD18A901BD}"/>
              </a:ext>
            </a:extLst>
          </p:cNvPr>
          <p:cNvSpPr txBox="1"/>
          <p:nvPr/>
        </p:nvSpPr>
        <p:spPr>
          <a:xfrm>
            <a:off x="6981825" y="5096784"/>
            <a:ext cx="4429124" cy="523220"/>
          </a:xfrm>
          <a:prstGeom prst="rect">
            <a:avLst/>
          </a:prstGeom>
          <a:noFill/>
        </p:spPr>
        <p:txBody>
          <a:bodyPr wrap="square" rtlCol="0">
            <a:spAutoFit/>
          </a:bodyPr>
          <a:lstStyle/>
          <a:p>
            <a:r>
              <a:rPr lang="de-DE">
                <a:solidFill>
                  <a:schemeClr val="tx2"/>
                </a:solidFill>
                <a:latin typeface="+mn-lt"/>
              </a:rPr>
              <a:t>Respekt, Mut, Offenheit, Fokus, </a:t>
            </a:r>
            <a:r>
              <a:rPr lang="de-DE" err="1">
                <a:solidFill>
                  <a:schemeClr val="tx2"/>
                </a:solidFill>
                <a:latin typeface="+mn-lt"/>
              </a:rPr>
              <a:t>Kommuniklation</a:t>
            </a:r>
            <a:r>
              <a:rPr lang="de-DE">
                <a:solidFill>
                  <a:schemeClr val="tx2"/>
                </a:solidFill>
                <a:latin typeface="+mn-lt"/>
              </a:rPr>
              <a:t>,   </a:t>
            </a:r>
            <a:r>
              <a:rPr lang="de-DE" err="1">
                <a:solidFill>
                  <a:schemeClr val="tx2"/>
                </a:solidFill>
                <a:latin typeface="+mn-lt"/>
              </a:rPr>
              <a:t>Commitment</a:t>
            </a:r>
            <a:r>
              <a:rPr lang="de-DE">
                <a:solidFill>
                  <a:schemeClr val="tx2"/>
                </a:solidFill>
                <a:latin typeface="+mn-lt"/>
              </a:rPr>
              <a:t>, Einfachheit</a:t>
            </a:r>
          </a:p>
        </p:txBody>
      </p:sp>
      <p:sp>
        <p:nvSpPr>
          <p:cNvPr id="4" name="Textfeld 3">
            <a:extLst>
              <a:ext uri="{FF2B5EF4-FFF2-40B4-BE49-F238E27FC236}">
                <a16:creationId xmlns:a16="http://schemas.microsoft.com/office/drawing/2014/main" id="{92AB8EF7-7B38-A95A-629B-48F694DAC964}"/>
              </a:ext>
            </a:extLst>
          </p:cNvPr>
          <p:cNvSpPr txBox="1"/>
          <p:nvPr/>
        </p:nvSpPr>
        <p:spPr>
          <a:xfrm>
            <a:off x="838200" y="5927568"/>
            <a:ext cx="4838700" cy="200055"/>
          </a:xfrm>
          <a:prstGeom prst="rect">
            <a:avLst/>
          </a:prstGeom>
          <a:noFill/>
        </p:spPr>
        <p:txBody>
          <a:bodyPr wrap="square" rtlCol="0">
            <a:spAutoFit/>
          </a:bodyPr>
          <a:lstStyle/>
          <a:p>
            <a:r>
              <a:rPr lang="fr-FR" sz="700" noProof="0" dirty="0" err="1">
                <a:latin typeface="+mn-lt"/>
              </a:rPr>
              <a:t>ProAgile</a:t>
            </a:r>
            <a:r>
              <a:rPr lang="fr-FR" sz="700" noProof="0" dirty="0">
                <a:latin typeface="+mn-lt"/>
              </a:rPr>
              <a:t> - Chance Digitale Transformation </a:t>
            </a:r>
            <a:r>
              <a:rPr lang="fr-FR" sz="700" noProof="0" dirty="0" err="1">
                <a:latin typeface="+mn-lt"/>
              </a:rPr>
              <a:t>GmbH</a:t>
            </a:r>
            <a:endParaRPr lang="de-DE" sz="700" noProof="0" dirty="0">
              <a:latin typeface="+mn-lt"/>
            </a:endParaRPr>
          </a:p>
        </p:txBody>
      </p:sp>
    </p:spTree>
    <p:extLst>
      <p:ext uri="{BB962C8B-B14F-4D97-AF65-F5344CB8AC3E}">
        <p14:creationId xmlns:p14="http://schemas.microsoft.com/office/powerpoint/2010/main" val="1688588328"/>
      </p:ext>
    </p:extLst>
  </p:cSld>
  <p:clrMapOvr>
    <a:masterClrMapping/>
  </p:clrMapOvr>
  <p:extLst>
    <p:ext uri="{6950BFC3-D8DA-4A85-94F7-54DA5524770B}">
      <p188:commentRel xmlns:p188="http://schemas.microsoft.com/office/powerpoint/2018/8/main" r:id="rId3"/>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F3C3E-AC9D-7F51-3CA7-B35EEBADB32A}"/>
            </a:ext>
          </a:extLst>
        </p:cNvPr>
        <p:cNvGrpSpPr/>
        <p:nvPr/>
      </p:nvGrpSpPr>
      <p:grpSpPr>
        <a:xfrm>
          <a:off x="0" y="0"/>
          <a:ext cx="0" cy="0"/>
          <a:chOff x="0" y="0"/>
          <a:chExt cx="0" cy="0"/>
        </a:xfrm>
      </p:grpSpPr>
      <p:sp>
        <p:nvSpPr>
          <p:cNvPr id="2" name="Google Shape;122;p19">
            <a:extLst>
              <a:ext uri="{FF2B5EF4-FFF2-40B4-BE49-F238E27FC236}">
                <a16:creationId xmlns:a16="http://schemas.microsoft.com/office/drawing/2014/main" id="{AEA2C098-75FE-3057-B990-5ECCA751FA21}"/>
              </a:ext>
            </a:extLst>
          </p:cNvPr>
          <p:cNvSpPr txBox="1">
            <a:spLocks/>
          </p:cNvSpPr>
          <p:nvPr/>
        </p:nvSpPr>
        <p:spPr>
          <a:xfrm>
            <a:off x="838200" y="360431"/>
            <a:ext cx="10515600" cy="1048039"/>
          </a:xfrm>
          <a:prstGeom prst="rect">
            <a:avLst/>
          </a:prstGeom>
          <a:noFill/>
          <a:ln>
            <a:noFill/>
          </a:ln>
        </p:spPr>
        <p:txBody>
          <a:bodyPr spcFirstLastPara="1" vert="horz" wrap="square" lIns="91425" tIns="45700" rIns="91425" bIns="45700" rtlCol="0" anchor="b" anchorCtr="0">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
                <a:srgbClr val="00AADE"/>
              </a:buClr>
              <a:buSzPts val="3600"/>
              <a:buFontTx/>
              <a:buNone/>
              <a:tabLst/>
              <a:defRPr/>
            </a:pPr>
            <a:r>
              <a:rPr kumimoji="0" lang="en-US" sz="3200" b="0" i="0" u="none" strike="noStrike" kern="1200" cap="none" spc="0" normalizeH="0" baseline="0" noProof="0">
                <a:ln>
                  <a:noFill/>
                </a:ln>
                <a:solidFill>
                  <a:srgbClr val="3B3B3B"/>
                </a:solidFill>
                <a:effectLst/>
                <a:uLnTx/>
                <a:uFillTx/>
                <a:latin typeface="Nunito SemiBold"/>
                <a:ea typeface="+mj-ea"/>
                <a:cs typeface="+mj-cs"/>
                <a:sym typeface="Arial"/>
              </a:rPr>
              <a:t>Die SCRUM-DNA</a:t>
            </a:r>
            <a:endParaRPr kumimoji="0" lang="de-DE" sz="3600" b="0" i="0" u="none" strike="noStrike" kern="1200" cap="none" spc="0" normalizeH="0" baseline="0" noProof="0">
              <a:ln>
                <a:noFill/>
              </a:ln>
              <a:solidFill>
                <a:srgbClr val="03AADF"/>
              </a:solidFill>
              <a:effectLst/>
              <a:uLnTx/>
              <a:uFillTx/>
              <a:latin typeface="Nunito SemiBold"/>
              <a:ea typeface="+mj-ea"/>
              <a:cs typeface="+mj-cs"/>
              <a:sym typeface="Arial"/>
            </a:endParaRPr>
          </a:p>
        </p:txBody>
      </p:sp>
      <p:sp>
        <p:nvSpPr>
          <p:cNvPr id="3" name="Foliennummernplatzhalter 2">
            <a:extLst>
              <a:ext uri="{FF2B5EF4-FFF2-40B4-BE49-F238E27FC236}">
                <a16:creationId xmlns:a16="http://schemas.microsoft.com/office/drawing/2014/main" id="{00EB4CF6-D623-1FAD-1490-CB9421F2708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27</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7" name="Textfeld 6">
            <a:extLst>
              <a:ext uri="{FF2B5EF4-FFF2-40B4-BE49-F238E27FC236}">
                <a16:creationId xmlns:a16="http://schemas.microsoft.com/office/drawing/2014/main" id="{70CB7AD6-34B6-DF1B-7955-D1859823439D}"/>
              </a:ext>
            </a:extLst>
          </p:cNvPr>
          <p:cNvSpPr txBox="1"/>
          <p:nvPr/>
        </p:nvSpPr>
        <p:spPr>
          <a:xfrm>
            <a:off x="610728" y="1869024"/>
            <a:ext cx="3020824" cy="374571"/>
          </a:xfrm>
          <a:prstGeom prst="roundRect">
            <a:avLst/>
          </a:prstGeom>
          <a:noFill/>
          <a:ln w="19050">
            <a:solidFill>
              <a:schemeClr val="accent1"/>
            </a:solidFill>
            <a:prstDash val="dash"/>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0" u="none" strike="noStrike" kern="0" cap="none" spc="0" normalizeH="0" baseline="0" noProof="0">
                <a:ln>
                  <a:noFill/>
                </a:ln>
                <a:solidFill>
                  <a:srgbClr val="03AADF"/>
                </a:solidFill>
                <a:effectLst/>
                <a:uLnTx/>
                <a:uFillTx/>
                <a:latin typeface="Nunito SemiBold"/>
                <a:cs typeface="Arial"/>
                <a:sym typeface="Arial"/>
              </a:rPr>
              <a:t>Erfolgsfaktoren von Teams</a:t>
            </a:r>
          </a:p>
        </p:txBody>
      </p:sp>
      <p:sp>
        <p:nvSpPr>
          <p:cNvPr id="8" name="Textfeld 7">
            <a:extLst>
              <a:ext uri="{FF2B5EF4-FFF2-40B4-BE49-F238E27FC236}">
                <a16:creationId xmlns:a16="http://schemas.microsoft.com/office/drawing/2014/main" id="{80698F3C-1252-3C26-20A0-E91993ADDC30}"/>
              </a:ext>
            </a:extLst>
          </p:cNvPr>
          <p:cNvSpPr txBox="1"/>
          <p:nvPr/>
        </p:nvSpPr>
        <p:spPr>
          <a:xfrm>
            <a:off x="4479767" y="1865149"/>
            <a:ext cx="3020824" cy="374571"/>
          </a:xfrm>
          <a:prstGeom prst="roundRect">
            <a:avLst/>
          </a:prstGeom>
          <a:noFill/>
          <a:ln w="19050">
            <a:solidFill>
              <a:schemeClr val="accent1"/>
            </a:solidFill>
            <a:prstDash val="dash"/>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0" u="none" strike="noStrike" kern="0" cap="none" spc="0" normalizeH="0" baseline="0" noProof="0">
                <a:ln>
                  <a:noFill/>
                </a:ln>
                <a:solidFill>
                  <a:srgbClr val="03AADF"/>
                </a:solidFill>
                <a:effectLst/>
                <a:uLnTx/>
                <a:uFillTx/>
                <a:latin typeface="Nunito SemiBold"/>
                <a:cs typeface="Arial"/>
                <a:sym typeface="Arial"/>
              </a:rPr>
              <a:t>Kontinuierliche Verbesserung</a:t>
            </a:r>
          </a:p>
        </p:txBody>
      </p:sp>
      <p:sp>
        <p:nvSpPr>
          <p:cNvPr id="9" name="Textfeld 8">
            <a:extLst>
              <a:ext uri="{FF2B5EF4-FFF2-40B4-BE49-F238E27FC236}">
                <a16:creationId xmlns:a16="http://schemas.microsoft.com/office/drawing/2014/main" id="{4AF4A7EF-3CAA-E964-F1CA-C925B73C8511}"/>
              </a:ext>
            </a:extLst>
          </p:cNvPr>
          <p:cNvSpPr txBox="1"/>
          <p:nvPr/>
        </p:nvSpPr>
        <p:spPr>
          <a:xfrm>
            <a:off x="8348806" y="1866778"/>
            <a:ext cx="3034341" cy="374571"/>
          </a:xfrm>
          <a:prstGeom prst="roundRect">
            <a:avLst/>
          </a:prstGeom>
          <a:noFill/>
          <a:ln w="19050">
            <a:solidFill>
              <a:schemeClr val="accent1"/>
            </a:solidFill>
            <a:prstDash val="dash"/>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0" u="none" strike="noStrike" kern="0" cap="none" spc="0" normalizeH="0" baseline="0" noProof="0">
                <a:ln>
                  <a:noFill/>
                </a:ln>
                <a:solidFill>
                  <a:srgbClr val="03AADF"/>
                </a:solidFill>
                <a:effectLst/>
                <a:uLnTx/>
                <a:uFillTx/>
                <a:latin typeface="Nunito SemiBold"/>
                <a:cs typeface="Arial"/>
                <a:sym typeface="Arial"/>
              </a:rPr>
              <a:t>Kanban</a:t>
            </a:r>
          </a:p>
        </p:txBody>
      </p:sp>
      <p:sp>
        <p:nvSpPr>
          <p:cNvPr id="10" name="Textfeld 9">
            <a:extLst>
              <a:ext uri="{FF2B5EF4-FFF2-40B4-BE49-F238E27FC236}">
                <a16:creationId xmlns:a16="http://schemas.microsoft.com/office/drawing/2014/main" id="{BA9B779E-8DDD-83C9-8F6F-96CE280F5284}"/>
              </a:ext>
            </a:extLst>
          </p:cNvPr>
          <p:cNvSpPr txBox="1"/>
          <p:nvPr/>
        </p:nvSpPr>
        <p:spPr>
          <a:xfrm>
            <a:off x="512307" y="2444370"/>
            <a:ext cx="3119245" cy="160043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de-DE" sz="1400" b="0" i="0" u="none" strike="noStrike" kern="0" cap="none" spc="0" normalizeH="0" baseline="0" noProof="0">
                <a:ln>
                  <a:noFill/>
                </a:ln>
                <a:solidFill>
                  <a:srgbClr val="3B3B3B"/>
                </a:solidFill>
                <a:effectLst/>
                <a:uLnTx/>
                <a:uFillTx/>
                <a:latin typeface="Nunito Light"/>
                <a:cs typeface="Arial"/>
                <a:sym typeface="Arial"/>
              </a:rPr>
              <a:t>Autonom - selbst organisiert </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de-DE" sz="1400" b="0" i="0" u="none" strike="noStrike" kern="0" cap="none" spc="0" normalizeH="0" baseline="0" noProof="0">
                <a:ln>
                  <a:noFill/>
                </a:ln>
                <a:solidFill>
                  <a:srgbClr val="3B3B3B"/>
                </a:solidFill>
                <a:effectLst/>
                <a:uLnTx/>
                <a:uFillTx/>
                <a:latin typeface="Nunito Light"/>
                <a:cs typeface="Arial"/>
                <a:sym typeface="Arial"/>
              </a:rPr>
              <a:t>Jeder ist ein Experte auf seiner Position </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de-DE" sz="1400" b="0" i="0" u="none" strike="noStrike" kern="0" cap="none" spc="0" normalizeH="0" baseline="0" noProof="0">
                <a:ln>
                  <a:noFill/>
                </a:ln>
                <a:solidFill>
                  <a:srgbClr val="3B3B3B"/>
                </a:solidFill>
                <a:effectLst/>
                <a:uLnTx/>
                <a:uFillTx/>
                <a:latin typeface="Nunito Light"/>
                <a:cs typeface="Arial"/>
                <a:sym typeface="Arial"/>
              </a:rPr>
              <a:t>Gemeinsame Absichten und ein klares Ziel</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de-DE" sz="1400" b="0" i="0" u="none" strike="noStrike" kern="0" cap="none" spc="0" normalizeH="0" baseline="0" noProof="0">
                <a:ln>
                  <a:noFill/>
                </a:ln>
                <a:solidFill>
                  <a:srgbClr val="3B3B3B"/>
                </a:solidFill>
                <a:effectLst/>
                <a:uLnTx/>
                <a:uFillTx/>
                <a:latin typeface="Nunito Light"/>
                <a:cs typeface="Arial"/>
                <a:sym typeface="Arial"/>
              </a:rPr>
              <a:t>Eingespielte Abläufe </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de-DE" sz="1400" b="0" i="0" u="none" strike="noStrike" kern="0" cap="none" spc="0" normalizeH="0" baseline="0" noProof="0">
                <a:ln>
                  <a:noFill/>
                </a:ln>
                <a:solidFill>
                  <a:srgbClr val="3B3B3B"/>
                </a:solidFill>
                <a:effectLst/>
                <a:uLnTx/>
                <a:uFillTx/>
                <a:latin typeface="Nunito Light"/>
                <a:cs typeface="Arial"/>
                <a:sym typeface="Arial"/>
              </a:rPr>
              <a:t>Ständige Überprüfung</a:t>
            </a:r>
          </a:p>
        </p:txBody>
      </p:sp>
      <p:sp>
        <p:nvSpPr>
          <p:cNvPr id="16" name="Textfeld 15">
            <a:extLst>
              <a:ext uri="{FF2B5EF4-FFF2-40B4-BE49-F238E27FC236}">
                <a16:creationId xmlns:a16="http://schemas.microsoft.com/office/drawing/2014/main" id="{46014703-C7B0-D053-5162-C2A8AE684019}"/>
              </a:ext>
            </a:extLst>
          </p:cNvPr>
          <p:cNvSpPr txBox="1"/>
          <p:nvPr/>
        </p:nvSpPr>
        <p:spPr>
          <a:xfrm>
            <a:off x="5065186" y="4601346"/>
            <a:ext cx="1849985"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0" u="none" strike="noStrike" kern="0" cap="none" spc="0" normalizeH="0" baseline="0" noProof="0">
                <a:ln>
                  <a:noFill/>
                </a:ln>
                <a:solidFill>
                  <a:srgbClr val="03AADF"/>
                </a:solidFill>
                <a:effectLst/>
                <a:uLnTx/>
                <a:uFillTx/>
                <a:latin typeface="Nunito SemiBold"/>
                <a:cs typeface="Arial"/>
                <a:sym typeface="Arial"/>
              </a:rPr>
              <a:t>Agile Prinzipien und Werte</a:t>
            </a:r>
          </a:p>
        </p:txBody>
      </p:sp>
      <p:cxnSp>
        <p:nvCxnSpPr>
          <p:cNvPr id="21" name="Verbinder: gewinkelt 20">
            <a:extLst>
              <a:ext uri="{FF2B5EF4-FFF2-40B4-BE49-F238E27FC236}">
                <a16:creationId xmlns:a16="http://schemas.microsoft.com/office/drawing/2014/main" id="{68A8827A-FF15-FB56-4625-C56B92888C21}"/>
              </a:ext>
            </a:extLst>
          </p:cNvPr>
          <p:cNvCxnSpPr>
            <a:cxnSpLocks/>
          </p:cNvCxnSpPr>
          <p:nvPr/>
        </p:nvCxnSpPr>
        <p:spPr>
          <a:xfrm>
            <a:off x="1841020" y="4256677"/>
            <a:ext cx="2638747" cy="637057"/>
          </a:xfrm>
          <a:prstGeom prst="bentConnector3">
            <a:avLst>
              <a:gd name="adj1" fmla="val -54"/>
            </a:avLst>
          </a:prstGeom>
          <a:ln w="28575">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30" name="Gerader Verbinder 29">
            <a:extLst>
              <a:ext uri="{FF2B5EF4-FFF2-40B4-BE49-F238E27FC236}">
                <a16:creationId xmlns:a16="http://schemas.microsoft.com/office/drawing/2014/main" id="{980C4964-06FE-F1A3-6D33-B096B1695632}"/>
              </a:ext>
            </a:extLst>
          </p:cNvPr>
          <p:cNvCxnSpPr>
            <a:cxnSpLocks/>
          </p:cNvCxnSpPr>
          <p:nvPr/>
        </p:nvCxnSpPr>
        <p:spPr>
          <a:xfrm>
            <a:off x="8593271" y="2755760"/>
            <a:ext cx="2928938" cy="0"/>
          </a:xfrm>
          <a:prstGeom prst="line">
            <a:avLst/>
          </a:prstGeom>
          <a:ln w="12700">
            <a:solidFill>
              <a:schemeClr val="tx2"/>
            </a:solidFill>
          </a:ln>
        </p:spPr>
        <p:style>
          <a:lnRef idx="2">
            <a:schemeClr val="accent1"/>
          </a:lnRef>
          <a:fillRef idx="0">
            <a:schemeClr val="accent1"/>
          </a:fillRef>
          <a:effectRef idx="1">
            <a:schemeClr val="accent1"/>
          </a:effectRef>
          <a:fontRef idx="minor">
            <a:schemeClr val="tx1"/>
          </a:fontRef>
        </p:style>
      </p:cxnSp>
      <p:cxnSp>
        <p:nvCxnSpPr>
          <p:cNvPr id="32" name="Gerader Verbinder 31">
            <a:extLst>
              <a:ext uri="{FF2B5EF4-FFF2-40B4-BE49-F238E27FC236}">
                <a16:creationId xmlns:a16="http://schemas.microsoft.com/office/drawing/2014/main" id="{826CCAC2-76E7-DE82-773D-B8E74A056B5B}"/>
              </a:ext>
            </a:extLst>
          </p:cNvPr>
          <p:cNvCxnSpPr/>
          <p:nvPr/>
        </p:nvCxnSpPr>
        <p:spPr>
          <a:xfrm>
            <a:off x="9006020" y="2529846"/>
            <a:ext cx="0" cy="1835531"/>
          </a:xfrm>
          <a:prstGeom prst="line">
            <a:avLst/>
          </a:prstGeom>
          <a:ln w="12700">
            <a:solidFill>
              <a:schemeClr val="tx2"/>
            </a:solidFill>
          </a:ln>
        </p:spPr>
        <p:style>
          <a:lnRef idx="2">
            <a:schemeClr val="accent1"/>
          </a:lnRef>
          <a:fillRef idx="0">
            <a:schemeClr val="accent1"/>
          </a:fillRef>
          <a:effectRef idx="1">
            <a:schemeClr val="accent1"/>
          </a:effectRef>
          <a:fontRef idx="minor">
            <a:schemeClr val="tx1"/>
          </a:fontRef>
        </p:style>
      </p:cxnSp>
      <p:cxnSp>
        <p:nvCxnSpPr>
          <p:cNvPr id="33" name="Gerader Verbinder 32">
            <a:extLst>
              <a:ext uri="{FF2B5EF4-FFF2-40B4-BE49-F238E27FC236}">
                <a16:creationId xmlns:a16="http://schemas.microsoft.com/office/drawing/2014/main" id="{1586B3C6-79EB-D22D-4D06-6A2563C7B03A}"/>
              </a:ext>
            </a:extLst>
          </p:cNvPr>
          <p:cNvCxnSpPr/>
          <p:nvPr/>
        </p:nvCxnSpPr>
        <p:spPr>
          <a:xfrm>
            <a:off x="9650016" y="2485396"/>
            <a:ext cx="0" cy="1835531"/>
          </a:xfrm>
          <a:prstGeom prst="line">
            <a:avLst/>
          </a:prstGeom>
          <a:ln w="12700">
            <a:solidFill>
              <a:schemeClr val="tx2"/>
            </a:solidFill>
          </a:ln>
        </p:spPr>
        <p:style>
          <a:lnRef idx="2">
            <a:schemeClr val="accent1"/>
          </a:lnRef>
          <a:fillRef idx="0">
            <a:schemeClr val="accent1"/>
          </a:fillRef>
          <a:effectRef idx="1">
            <a:schemeClr val="accent1"/>
          </a:effectRef>
          <a:fontRef idx="minor">
            <a:schemeClr val="tx1"/>
          </a:fontRef>
        </p:style>
      </p:cxnSp>
      <p:cxnSp>
        <p:nvCxnSpPr>
          <p:cNvPr id="34" name="Gerader Verbinder 33">
            <a:extLst>
              <a:ext uri="{FF2B5EF4-FFF2-40B4-BE49-F238E27FC236}">
                <a16:creationId xmlns:a16="http://schemas.microsoft.com/office/drawing/2014/main" id="{742756A4-7AAE-78D6-08D7-BA9EAA7F69A5}"/>
              </a:ext>
            </a:extLst>
          </p:cNvPr>
          <p:cNvCxnSpPr/>
          <p:nvPr/>
        </p:nvCxnSpPr>
        <p:spPr>
          <a:xfrm>
            <a:off x="10291897" y="2504446"/>
            <a:ext cx="0" cy="1835531"/>
          </a:xfrm>
          <a:prstGeom prst="line">
            <a:avLst/>
          </a:prstGeom>
          <a:ln w="12700">
            <a:solidFill>
              <a:schemeClr val="tx2"/>
            </a:solidFill>
          </a:ln>
        </p:spPr>
        <p:style>
          <a:lnRef idx="2">
            <a:schemeClr val="accent1"/>
          </a:lnRef>
          <a:fillRef idx="0">
            <a:schemeClr val="accent1"/>
          </a:fillRef>
          <a:effectRef idx="1">
            <a:schemeClr val="accent1"/>
          </a:effectRef>
          <a:fontRef idx="minor">
            <a:schemeClr val="tx1"/>
          </a:fontRef>
        </p:style>
      </p:cxnSp>
      <p:cxnSp>
        <p:nvCxnSpPr>
          <p:cNvPr id="35" name="Gerader Verbinder 34">
            <a:extLst>
              <a:ext uri="{FF2B5EF4-FFF2-40B4-BE49-F238E27FC236}">
                <a16:creationId xmlns:a16="http://schemas.microsoft.com/office/drawing/2014/main" id="{60A74ED1-F70C-577E-64CC-68201B0C5A1F}"/>
              </a:ext>
            </a:extLst>
          </p:cNvPr>
          <p:cNvCxnSpPr/>
          <p:nvPr/>
        </p:nvCxnSpPr>
        <p:spPr>
          <a:xfrm>
            <a:off x="11037250" y="2485396"/>
            <a:ext cx="0" cy="1835531"/>
          </a:xfrm>
          <a:prstGeom prst="line">
            <a:avLst/>
          </a:prstGeom>
          <a:ln w="12700">
            <a:solidFill>
              <a:schemeClr val="tx2"/>
            </a:solidFill>
          </a:ln>
        </p:spPr>
        <p:style>
          <a:lnRef idx="2">
            <a:schemeClr val="accent1"/>
          </a:lnRef>
          <a:fillRef idx="0">
            <a:schemeClr val="accent1"/>
          </a:fillRef>
          <a:effectRef idx="1">
            <a:schemeClr val="accent1"/>
          </a:effectRef>
          <a:fontRef idx="minor">
            <a:schemeClr val="tx1"/>
          </a:fontRef>
        </p:style>
      </p:cxnSp>
      <p:sp>
        <p:nvSpPr>
          <p:cNvPr id="42" name="Textfeld 41">
            <a:extLst>
              <a:ext uri="{FF2B5EF4-FFF2-40B4-BE49-F238E27FC236}">
                <a16:creationId xmlns:a16="http://schemas.microsoft.com/office/drawing/2014/main" id="{AFEB8D5B-ACB8-6C3F-D42A-A511BE292B5C}"/>
              </a:ext>
            </a:extLst>
          </p:cNvPr>
          <p:cNvSpPr txBox="1"/>
          <p:nvPr/>
        </p:nvSpPr>
        <p:spPr>
          <a:xfrm>
            <a:off x="5060387" y="5395204"/>
            <a:ext cx="1849985" cy="646986"/>
          </a:xfrm>
          <a:prstGeom prst="roundRect">
            <a:avLst/>
          </a:prstGeom>
          <a:noFill/>
          <a:ln w="19050">
            <a:noFill/>
            <a:prstDash val="dash"/>
            <a:extLst>
              <a:ext uri="{C807C97D-BFC1-408E-A445-0C87EB9F89A2}">
                <ask:lineSketchStyleProps xmlns:ask="http://schemas.microsoft.com/office/drawing/2018/sketchyshapes" sd="1219033472">
                  <a:custGeom>
                    <a:avLst/>
                    <a:gdLst>
                      <a:gd name="csX0" fmla="*/ 0 w 1849985"/>
                      <a:gd name="csY0" fmla="*/ 0 h 584775"/>
                      <a:gd name="csX1" fmla="*/ 598162 w 1849985"/>
                      <a:gd name="csY1" fmla="*/ 0 h 584775"/>
                      <a:gd name="csX2" fmla="*/ 1159324 w 1849985"/>
                      <a:gd name="csY2" fmla="*/ 0 h 584775"/>
                      <a:gd name="csX3" fmla="*/ 1849985 w 1849985"/>
                      <a:gd name="csY3" fmla="*/ 0 h 584775"/>
                      <a:gd name="csX4" fmla="*/ 1849985 w 1849985"/>
                      <a:gd name="csY4" fmla="*/ 584775 h 584775"/>
                      <a:gd name="csX5" fmla="*/ 1270323 w 1849985"/>
                      <a:gd name="csY5" fmla="*/ 584775 h 584775"/>
                      <a:gd name="csX6" fmla="*/ 616662 w 1849985"/>
                      <a:gd name="csY6" fmla="*/ 584775 h 584775"/>
                      <a:gd name="csX7" fmla="*/ 0 w 1849985"/>
                      <a:gd name="csY7" fmla="*/ 584775 h 584775"/>
                      <a:gd name="csX8" fmla="*/ 0 w 1849985"/>
                      <a:gd name="csY8" fmla="*/ 0 h 58477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849985" h="584775" extrusionOk="0">
                        <a:moveTo>
                          <a:pt x="0" y="0"/>
                        </a:moveTo>
                        <a:cubicBezTo>
                          <a:pt x="155209" y="3366"/>
                          <a:pt x="368600" y="-1862"/>
                          <a:pt x="598162" y="0"/>
                        </a:cubicBezTo>
                        <a:cubicBezTo>
                          <a:pt x="827724" y="1862"/>
                          <a:pt x="911341" y="3458"/>
                          <a:pt x="1159324" y="0"/>
                        </a:cubicBezTo>
                        <a:cubicBezTo>
                          <a:pt x="1407307" y="-3458"/>
                          <a:pt x="1638825" y="-18258"/>
                          <a:pt x="1849985" y="0"/>
                        </a:cubicBezTo>
                        <a:cubicBezTo>
                          <a:pt x="1832316" y="227626"/>
                          <a:pt x="1869719" y="341921"/>
                          <a:pt x="1849985" y="584775"/>
                        </a:cubicBezTo>
                        <a:cubicBezTo>
                          <a:pt x="1724463" y="571149"/>
                          <a:pt x="1430829" y="559438"/>
                          <a:pt x="1270323" y="584775"/>
                        </a:cubicBezTo>
                        <a:cubicBezTo>
                          <a:pt x="1109817" y="610112"/>
                          <a:pt x="762920" y="558106"/>
                          <a:pt x="616662" y="584775"/>
                        </a:cubicBezTo>
                        <a:cubicBezTo>
                          <a:pt x="470404" y="611444"/>
                          <a:pt x="215020" y="571459"/>
                          <a:pt x="0" y="584775"/>
                        </a:cubicBezTo>
                        <a:cubicBezTo>
                          <a:pt x="25670" y="459023"/>
                          <a:pt x="-4323" y="217936"/>
                          <a:pt x="0" y="0"/>
                        </a:cubicBezTo>
                        <a:close/>
                      </a:path>
                    </a:pathLst>
                  </a:custGeom>
                  <ask:type>
                    <ask:lineSketchNone/>
                  </ask:type>
                </ask:lineSketchStyleProps>
              </a:ext>
            </a:extLst>
          </a:ln>
          <a:effectLst>
            <a:softEdge rad="0"/>
          </a:effectLst>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1" i="0" u="none" strike="noStrike" kern="0" cap="none" spc="0" normalizeH="0" baseline="0" noProof="0">
                <a:ln>
                  <a:noFill/>
                </a:ln>
                <a:solidFill>
                  <a:schemeClr val="accent3"/>
                </a:solidFill>
                <a:effectLst/>
                <a:uLnTx/>
                <a:uFillTx/>
                <a:latin typeface="Nunito SemiBold"/>
                <a:cs typeface="Arial"/>
                <a:sym typeface="Arial"/>
              </a:rPr>
              <a:t>SCRUM</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de-DE" sz="1600">
                <a:solidFill>
                  <a:schemeClr val="accent3"/>
                </a:solidFill>
                <a:latin typeface="+mn-lt"/>
              </a:rPr>
              <a:t>Das Rahmenwerk</a:t>
            </a:r>
            <a:endParaRPr kumimoji="0" lang="de-DE" sz="1600" b="0" i="0" u="none" strike="noStrike" kern="0" cap="none" spc="0" normalizeH="0" baseline="0" noProof="0">
              <a:ln>
                <a:noFill/>
              </a:ln>
              <a:solidFill>
                <a:schemeClr val="accent3"/>
              </a:solidFill>
              <a:effectLst/>
              <a:uLnTx/>
              <a:uFillTx/>
              <a:latin typeface="+mn-lt"/>
              <a:cs typeface="Arial"/>
              <a:sym typeface="Arial"/>
            </a:endParaRPr>
          </a:p>
        </p:txBody>
      </p:sp>
      <p:sp>
        <p:nvSpPr>
          <p:cNvPr id="47" name="Textfeld 46">
            <a:extLst>
              <a:ext uri="{FF2B5EF4-FFF2-40B4-BE49-F238E27FC236}">
                <a16:creationId xmlns:a16="http://schemas.microsoft.com/office/drawing/2014/main" id="{BAD8653C-BDD9-D695-40CF-104E2E99D935}"/>
              </a:ext>
            </a:extLst>
          </p:cNvPr>
          <p:cNvSpPr txBox="1"/>
          <p:nvPr/>
        </p:nvSpPr>
        <p:spPr>
          <a:xfrm>
            <a:off x="8340997" y="2529846"/>
            <a:ext cx="656554" cy="230832"/>
          </a:xfrm>
          <a:prstGeom prst="rect">
            <a:avLst/>
          </a:prstGeom>
          <a:noFill/>
        </p:spPr>
        <p:txBody>
          <a:bodyPr wrap="square" rtlCol="0">
            <a:spAutoFit/>
          </a:bodyPr>
          <a:lstStyle/>
          <a:p>
            <a:pPr algn="ctr"/>
            <a:r>
              <a:rPr lang="de-DE" sz="900">
                <a:solidFill>
                  <a:schemeClr val="tx2"/>
                </a:solidFill>
                <a:latin typeface="+mj-lt"/>
              </a:rPr>
              <a:t>Backlog</a:t>
            </a:r>
          </a:p>
        </p:txBody>
      </p:sp>
      <p:sp>
        <p:nvSpPr>
          <p:cNvPr id="48" name="Textfeld 47">
            <a:extLst>
              <a:ext uri="{FF2B5EF4-FFF2-40B4-BE49-F238E27FC236}">
                <a16:creationId xmlns:a16="http://schemas.microsoft.com/office/drawing/2014/main" id="{007A5237-88CB-A640-36DC-DD338A63C59F}"/>
              </a:ext>
            </a:extLst>
          </p:cNvPr>
          <p:cNvSpPr txBox="1"/>
          <p:nvPr/>
        </p:nvSpPr>
        <p:spPr>
          <a:xfrm>
            <a:off x="8997552" y="2529846"/>
            <a:ext cx="656169" cy="230832"/>
          </a:xfrm>
          <a:prstGeom prst="rect">
            <a:avLst/>
          </a:prstGeom>
          <a:noFill/>
        </p:spPr>
        <p:txBody>
          <a:bodyPr wrap="square" rtlCol="0">
            <a:spAutoFit/>
          </a:bodyPr>
          <a:lstStyle/>
          <a:p>
            <a:pPr algn="ctr"/>
            <a:r>
              <a:rPr lang="de-DE" sz="900" err="1">
                <a:solidFill>
                  <a:schemeClr val="tx2"/>
                </a:solidFill>
                <a:latin typeface="+mj-lt"/>
              </a:rPr>
              <a:t>To</a:t>
            </a:r>
            <a:r>
              <a:rPr lang="de-DE" sz="900">
                <a:solidFill>
                  <a:schemeClr val="tx2"/>
                </a:solidFill>
                <a:latin typeface="+mj-lt"/>
              </a:rPr>
              <a:t> Do</a:t>
            </a:r>
          </a:p>
        </p:txBody>
      </p:sp>
      <p:sp>
        <p:nvSpPr>
          <p:cNvPr id="49" name="Textfeld 48">
            <a:extLst>
              <a:ext uri="{FF2B5EF4-FFF2-40B4-BE49-F238E27FC236}">
                <a16:creationId xmlns:a16="http://schemas.microsoft.com/office/drawing/2014/main" id="{5434E518-C64D-F5F8-13C5-69609C65ECFD}"/>
              </a:ext>
            </a:extLst>
          </p:cNvPr>
          <p:cNvSpPr txBox="1"/>
          <p:nvPr/>
        </p:nvSpPr>
        <p:spPr>
          <a:xfrm>
            <a:off x="9646674" y="2533063"/>
            <a:ext cx="646279" cy="230832"/>
          </a:xfrm>
          <a:prstGeom prst="rect">
            <a:avLst/>
          </a:prstGeom>
          <a:noFill/>
        </p:spPr>
        <p:txBody>
          <a:bodyPr wrap="square" rtlCol="0">
            <a:spAutoFit/>
          </a:bodyPr>
          <a:lstStyle/>
          <a:p>
            <a:pPr algn="ctr"/>
            <a:r>
              <a:rPr lang="de-DE" sz="900">
                <a:solidFill>
                  <a:schemeClr val="tx2"/>
                </a:solidFill>
                <a:latin typeface="+mj-lt"/>
              </a:rPr>
              <a:t>On hold</a:t>
            </a:r>
          </a:p>
        </p:txBody>
      </p:sp>
      <p:sp>
        <p:nvSpPr>
          <p:cNvPr id="50" name="Textfeld 49">
            <a:extLst>
              <a:ext uri="{FF2B5EF4-FFF2-40B4-BE49-F238E27FC236}">
                <a16:creationId xmlns:a16="http://schemas.microsoft.com/office/drawing/2014/main" id="{F7509397-E4B0-E96D-23B1-C4641C065F1F}"/>
              </a:ext>
            </a:extLst>
          </p:cNvPr>
          <p:cNvSpPr txBox="1"/>
          <p:nvPr/>
        </p:nvSpPr>
        <p:spPr>
          <a:xfrm>
            <a:off x="10258220" y="2529846"/>
            <a:ext cx="812029" cy="230832"/>
          </a:xfrm>
          <a:prstGeom prst="rect">
            <a:avLst/>
          </a:prstGeom>
          <a:noFill/>
        </p:spPr>
        <p:txBody>
          <a:bodyPr wrap="square" rtlCol="0">
            <a:spAutoFit/>
          </a:bodyPr>
          <a:lstStyle/>
          <a:p>
            <a:pPr algn="ctr"/>
            <a:r>
              <a:rPr lang="de-DE" sz="900">
                <a:solidFill>
                  <a:schemeClr val="tx2"/>
                </a:solidFill>
                <a:latin typeface="+mj-lt"/>
              </a:rPr>
              <a:t>In </a:t>
            </a:r>
            <a:r>
              <a:rPr lang="de-DE" sz="900" err="1">
                <a:solidFill>
                  <a:schemeClr val="tx2"/>
                </a:solidFill>
                <a:latin typeface="+mj-lt"/>
              </a:rPr>
              <a:t>progress</a:t>
            </a:r>
            <a:endParaRPr lang="de-DE" sz="900">
              <a:solidFill>
                <a:schemeClr val="tx2"/>
              </a:solidFill>
              <a:latin typeface="+mj-lt"/>
            </a:endParaRPr>
          </a:p>
        </p:txBody>
      </p:sp>
      <p:sp>
        <p:nvSpPr>
          <p:cNvPr id="51" name="Textfeld 50">
            <a:extLst>
              <a:ext uri="{FF2B5EF4-FFF2-40B4-BE49-F238E27FC236}">
                <a16:creationId xmlns:a16="http://schemas.microsoft.com/office/drawing/2014/main" id="{806E7238-3AAD-19F6-AE8D-DCCE6998BCF6}"/>
              </a:ext>
            </a:extLst>
          </p:cNvPr>
          <p:cNvSpPr txBox="1"/>
          <p:nvPr/>
        </p:nvSpPr>
        <p:spPr>
          <a:xfrm>
            <a:off x="11048553" y="2529846"/>
            <a:ext cx="465190" cy="230832"/>
          </a:xfrm>
          <a:prstGeom prst="rect">
            <a:avLst/>
          </a:prstGeom>
          <a:noFill/>
        </p:spPr>
        <p:txBody>
          <a:bodyPr wrap="square" rtlCol="0">
            <a:spAutoFit/>
          </a:bodyPr>
          <a:lstStyle/>
          <a:p>
            <a:pPr algn="ctr"/>
            <a:r>
              <a:rPr lang="de-DE" sz="900" err="1">
                <a:solidFill>
                  <a:schemeClr val="tx2"/>
                </a:solidFill>
                <a:latin typeface="+mj-lt"/>
              </a:rPr>
              <a:t>Done</a:t>
            </a:r>
            <a:endParaRPr lang="de-DE" sz="900">
              <a:solidFill>
                <a:schemeClr val="tx2"/>
              </a:solidFill>
              <a:latin typeface="+mj-lt"/>
            </a:endParaRPr>
          </a:p>
        </p:txBody>
      </p:sp>
      <p:sp>
        <p:nvSpPr>
          <p:cNvPr id="53" name="Rechteck 52">
            <a:extLst>
              <a:ext uri="{FF2B5EF4-FFF2-40B4-BE49-F238E27FC236}">
                <a16:creationId xmlns:a16="http://schemas.microsoft.com/office/drawing/2014/main" id="{E71850D4-87BC-F548-9195-EE65A7E75037}"/>
              </a:ext>
            </a:extLst>
          </p:cNvPr>
          <p:cNvSpPr/>
          <p:nvPr/>
        </p:nvSpPr>
        <p:spPr>
          <a:xfrm>
            <a:off x="8404166" y="2936736"/>
            <a:ext cx="220132" cy="230832"/>
          </a:xfrm>
          <a:prstGeom prst="rect">
            <a:avLst/>
          </a:prstGeom>
          <a:solidFill>
            <a:schemeClr val="accent1"/>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de-DE">
              <a:solidFill>
                <a:schemeClr val="accent3"/>
              </a:solidFill>
            </a:endParaRPr>
          </a:p>
        </p:txBody>
      </p:sp>
      <p:sp>
        <p:nvSpPr>
          <p:cNvPr id="54" name="Rechteck 53">
            <a:extLst>
              <a:ext uri="{FF2B5EF4-FFF2-40B4-BE49-F238E27FC236}">
                <a16:creationId xmlns:a16="http://schemas.microsoft.com/office/drawing/2014/main" id="{1D68FF40-B319-CE95-8889-707462256563}"/>
              </a:ext>
            </a:extLst>
          </p:cNvPr>
          <p:cNvSpPr/>
          <p:nvPr/>
        </p:nvSpPr>
        <p:spPr>
          <a:xfrm>
            <a:off x="8675099" y="3063736"/>
            <a:ext cx="220132" cy="230832"/>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de-DE"/>
          </a:p>
        </p:txBody>
      </p:sp>
      <p:sp>
        <p:nvSpPr>
          <p:cNvPr id="55" name="Rechteck 54">
            <a:extLst>
              <a:ext uri="{FF2B5EF4-FFF2-40B4-BE49-F238E27FC236}">
                <a16:creationId xmlns:a16="http://schemas.microsoft.com/office/drawing/2014/main" id="{D2B38D76-1541-E09C-C527-6B4B0EDC8D81}"/>
              </a:ext>
            </a:extLst>
          </p:cNvPr>
          <p:cNvSpPr/>
          <p:nvPr/>
        </p:nvSpPr>
        <p:spPr>
          <a:xfrm>
            <a:off x="8420738" y="3376513"/>
            <a:ext cx="220132" cy="230832"/>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de-DE"/>
          </a:p>
        </p:txBody>
      </p:sp>
      <p:sp>
        <p:nvSpPr>
          <p:cNvPr id="56" name="Rechteck 55">
            <a:extLst>
              <a:ext uri="{FF2B5EF4-FFF2-40B4-BE49-F238E27FC236}">
                <a16:creationId xmlns:a16="http://schemas.microsoft.com/office/drawing/2014/main" id="{7B9A9AED-10D0-7488-B8FF-6D855DC8AD9A}"/>
              </a:ext>
            </a:extLst>
          </p:cNvPr>
          <p:cNvSpPr/>
          <p:nvPr/>
        </p:nvSpPr>
        <p:spPr>
          <a:xfrm>
            <a:off x="8717431" y="3368536"/>
            <a:ext cx="220132" cy="230832"/>
          </a:xfrm>
          <a:prstGeom prst="rect">
            <a:avLst/>
          </a:prstGeom>
          <a:solidFill>
            <a:schemeClr val="accent3"/>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de-DE">
              <a:solidFill>
                <a:schemeClr val="accent3"/>
              </a:solidFill>
            </a:endParaRPr>
          </a:p>
        </p:txBody>
      </p:sp>
      <p:sp>
        <p:nvSpPr>
          <p:cNvPr id="57" name="Rechteck 56">
            <a:extLst>
              <a:ext uri="{FF2B5EF4-FFF2-40B4-BE49-F238E27FC236}">
                <a16:creationId xmlns:a16="http://schemas.microsoft.com/office/drawing/2014/main" id="{C3327A12-CB36-B51C-82B1-206700957F1F}"/>
              </a:ext>
            </a:extLst>
          </p:cNvPr>
          <p:cNvSpPr/>
          <p:nvPr/>
        </p:nvSpPr>
        <p:spPr>
          <a:xfrm>
            <a:off x="8565033" y="3767327"/>
            <a:ext cx="220132" cy="230832"/>
          </a:xfrm>
          <a:prstGeom prst="rect">
            <a:avLst/>
          </a:prstGeom>
          <a:solidFill>
            <a:schemeClr val="accent3"/>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de-DE">
              <a:solidFill>
                <a:schemeClr val="accent3"/>
              </a:solidFill>
            </a:endParaRPr>
          </a:p>
        </p:txBody>
      </p:sp>
      <p:sp>
        <p:nvSpPr>
          <p:cNvPr id="58" name="Rechteck 57">
            <a:extLst>
              <a:ext uri="{FF2B5EF4-FFF2-40B4-BE49-F238E27FC236}">
                <a16:creationId xmlns:a16="http://schemas.microsoft.com/office/drawing/2014/main" id="{0E986A67-1928-B17E-3765-C78325620E62}"/>
              </a:ext>
            </a:extLst>
          </p:cNvPr>
          <p:cNvSpPr/>
          <p:nvPr/>
        </p:nvSpPr>
        <p:spPr>
          <a:xfrm>
            <a:off x="9290704" y="2936736"/>
            <a:ext cx="220132" cy="230832"/>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de-DE"/>
          </a:p>
        </p:txBody>
      </p:sp>
      <p:sp>
        <p:nvSpPr>
          <p:cNvPr id="59" name="Rechteck 58">
            <a:extLst>
              <a:ext uri="{FF2B5EF4-FFF2-40B4-BE49-F238E27FC236}">
                <a16:creationId xmlns:a16="http://schemas.microsoft.com/office/drawing/2014/main" id="{5E52BD66-45AC-96FB-60BE-E4418D68FE4C}"/>
              </a:ext>
            </a:extLst>
          </p:cNvPr>
          <p:cNvSpPr/>
          <p:nvPr/>
        </p:nvSpPr>
        <p:spPr>
          <a:xfrm>
            <a:off x="9172605" y="3218952"/>
            <a:ext cx="220132" cy="230832"/>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de-DE"/>
          </a:p>
        </p:txBody>
      </p:sp>
      <p:sp>
        <p:nvSpPr>
          <p:cNvPr id="60" name="Rechteck 59">
            <a:extLst>
              <a:ext uri="{FF2B5EF4-FFF2-40B4-BE49-F238E27FC236}">
                <a16:creationId xmlns:a16="http://schemas.microsoft.com/office/drawing/2014/main" id="{A8AA6E72-939D-5151-F12E-0A87C7AA0BF8}"/>
              </a:ext>
            </a:extLst>
          </p:cNvPr>
          <p:cNvSpPr/>
          <p:nvPr/>
        </p:nvSpPr>
        <p:spPr>
          <a:xfrm>
            <a:off x="9180683" y="3553519"/>
            <a:ext cx="220132" cy="230832"/>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de-DE"/>
          </a:p>
        </p:txBody>
      </p:sp>
      <p:sp>
        <p:nvSpPr>
          <p:cNvPr id="61" name="Rechteck 60">
            <a:extLst>
              <a:ext uri="{FF2B5EF4-FFF2-40B4-BE49-F238E27FC236}">
                <a16:creationId xmlns:a16="http://schemas.microsoft.com/office/drawing/2014/main" id="{07BC7647-A9C8-32F8-3A63-C686EE45A09A}"/>
              </a:ext>
            </a:extLst>
          </p:cNvPr>
          <p:cNvSpPr/>
          <p:nvPr/>
        </p:nvSpPr>
        <p:spPr>
          <a:xfrm>
            <a:off x="9864983" y="3216779"/>
            <a:ext cx="220132" cy="230832"/>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de-DE"/>
          </a:p>
        </p:txBody>
      </p:sp>
      <p:sp>
        <p:nvSpPr>
          <p:cNvPr id="62" name="Rechteck 61">
            <a:extLst>
              <a:ext uri="{FF2B5EF4-FFF2-40B4-BE49-F238E27FC236}">
                <a16:creationId xmlns:a16="http://schemas.microsoft.com/office/drawing/2014/main" id="{B5DD3A85-6BF1-694D-622D-A981413DE670}"/>
              </a:ext>
            </a:extLst>
          </p:cNvPr>
          <p:cNvSpPr/>
          <p:nvPr/>
        </p:nvSpPr>
        <p:spPr>
          <a:xfrm>
            <a:off x="10468473" y="2941199"/>
            <a:ext cx="220132" cy="230832"/>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de-DE"/>
          </a:p>
        </p:txBody>
      </p:sp>
      <p:sp>
        <p:nvSpPr>
          <p:cNvPr id="63" name="Rechteck 62">
            <a:extLst>
              <a:ext uri="{FF2B5EF4-FFF2-40B4-BE49-F238E27FC236}">
                <a16:creationId xmlns:a16="http://schemas.microsoft.com/office/drawing/2014/main" id="{6E869F19-C4CD-9C4A-2A96-70944EB9B1BD}"/>
              </a:ext>
            </a:extLst>
          </p:cNvPr>
          <p:cNvSpPr/>
          <p:nvPr/>
        </p:nvSpPr>
        <p:spPr>
          <a:xfrm>
            <a:off x="10570073" y="3229065"/>
            <a:ext cx="220132" cy="230832"/>
          </a:xfrm>
          <a:prstGeom prst="rect">
            <a:avLst/>
          </a:prstGeom>
          <a:solidFill>
            <a:schemeClr val="accent6"/>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de-DE"/>
          </a:p>
        </p:txBody>
      </p:sp>
      <p:sp>
        <p:nvSpPr>
          <p:cNvPr id="64" name="Rechteck 63">
            <a:extLst>
              <a:ext uri="{FF2B5EF4-FFF2-40B4-BE49-F238E27FC236}">
                <a16:creationId xmlns:a16="http://schemas.microsoft.com/office/drawing/2014/main" id="{358DE44B-8537-0FD8-8F2C-68972F383505}"/>
              </a:ext>
            </a:extLst>
          </p:cNvPr>
          <p:cNvSpPr/>
          <p:nvPr/>
        </p:nvSpPr>
        <p:spPr>
          <a:xfrm>
            <a:off x="10485406" y="3508465"/>
            <a:ext cx="220132" cy="230832"/>
          </a:xfrm>
          <a:prstGeom prst="rect">
            <a:avLst/>
          </a:prstGeom>
          <a:solidFill>
            <a:schemeClr val="accent6"/>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de-DE"/>
          </a:p>
        </p:txBody>
      </p:sp>
      <p:sp>
        <p:nvSpPr>
          <p:cNvPr id="65" name="Rechteck 64">
            <a:extLst>
              <a:ext uri="{FF2B5EF4-FFF2-40B4-BE49-F238E27FC236}">
                <a16:creationId xmlns:a16="http://schemas.microsoft.com/office/drawing/2014/main" id="{B4540711-404C-C4AC-AE4A-4536968BC51D}"/>
              </a:ext>
            </a:extLst>
          </p:cNvPr>
          <p:cNvSpPr/>
          <p:nvPr/>
        </p:nvSpPr>
        <p:spPr>
          <a:xfrm>
            <a:off x="11155832" y="3029869"/>
            <a:ext cx="220132" cy="230832"/>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de-DE"/>
          </a:p>
        </p:txBody>
      </p:sp>
      <p:cxnSp>
        <p:nvCxnSpPr>
          <p:cNvPr id="77" name="Verbinder: gewinkelt 76">
            <a:extLst>
              <a:ext uri="{FF2B5EF4-FFF2-40B4-BE49-F238E27FC236}">
                <a16:creationId xmlns:a16="http://schemas.microsoft.com/office/drawing/2014/main" id="{4B2AA772-EDD3-A4D8-CBED-A892FB0B2E16}"/>
              </a:ext>
            </a:extLst>
          </p:cNvPr>
          <p:cNvCxnSpPr>
            <a:cxnSpLocks/>
          </p:cNvCxnSpPr>
          <p:nvPr/>
        </p:nvCxnSpPr>
        <p:spPr>
          <a:xfrm rot="10800000" flipV="1">
            <a:off x="7500591" y="4631833"/>
            <a:ext cx="2558468" cy="261900"/>
          </a:xfrm>
          <a:prstGeom prst="bentConnector3">
            <a:avLst>
              <a:gd name="adj1" fmla="val -632"/>
            </a:avLst>
          </a:prstGeom>
          <a:ln w="28575">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1" name="Gerade Verbindung mit Pfeil 10">
            <a:extLst>
              <a:ext uri="{FF2B5EF4-FFF2-40B4-BE49-F238E27FC236}">
                <a16:creationId xmlns:a16="http://schemas.microsoft.com/office/drawing/2014/main" id="{FA5375C1-C1AD-EED0-8B13-AFEE4CB54138}"/>
              </a:ext>
            </a:extLst>
          </p:cNvPr>
          <p:cNvCxnSpPr>
            <a:cxnSpLocks/>
          </p:cNvCxnSpPr>
          <p:nvPr/>
        </p:nvCxnSpPr>
        <p:spPr>
          <a:xfrm>
            <a:off x="6007364" y="5172892"/>
            <a:ext cx="0" cy="242653"/>
          </a:xfrm>
          <a:prstGeom prst="straightConnector1">
            <a:avLst/>
          </a:prstGeom>
          <a:ln w="28575">
            <a:headEnd type="none" w="med" len="med"/>
            <a:tailEnd type="arrow" w="med" len="med"/>
          </a:ln>
        </p:spPr>
        <p:style>
          <a:lnRef idx="2">
            <a:schemeClr val="accent1"/>
          </a:lnRef>
          <a:fillRef idx="0">
            <a:schemeClr val="accent1"/>
          </a:fillRef>
          <a:effectRef idx="1">
            <a:schemeClr val="accent1"/>
          </a:effectRef>
          <a:fontRef idx="minor">
            <a:schemeClr val="tx1"/>
          </a:fontRef>
        </p:style>
      </p:cxnSp>
      <p:pic>
        <p:nvPicPr>
          <p:cNvPr id="37" name="Grafik 36">
            <a:extLst>
              <a:ext uri="{FF2B5EF4-FFF2-40B4-BE49-F238E27FC236}">
                <a16:creationId xmlns:a16="http://schemas.microsoft.com/office/drawing/2014/main" id="{6B19A839-7AE2-F851-E7DE-5315DD66FE35}"/>
              </a:ext>
            </a:extLst>
          </p:cNvPr>
          <p:cNvPicPr>
            <a:picLocks noChangeAspect="1"/>
          </p:cNvPicPr>
          <p:nvPr/>
        </p:nvPicPr>
        <p:blipFill>
          <a:blip r:embed="rId4"/>
          <a:stretch>
            <a:fillRect/>
          </a:stretch>
        </p:blipFill>
        <p:spPr>
          <a:xfrm>
            <a:off x="5006165" y="2448940"/>
            <a:ext cx="1947600" cy="1785300"/>
          </a:xfrm>
          <a:prstGeom prst="rect">
            <a:avLst/>
          </a:prstGeom>
        </p:spPr>
      </p:pic>
      <p:cxnSp>
        <p:nvCxnSpPr>
          <p:cNvPr id="38" name="Gerade Verbindung mit Pfeil 37">
            <a:extLst>
              <a:ext uri="{FF2B5EF4-FFF2-40B4-BE49-F238E27FC236}">
                <a16:creationId xmlns:a16="http://schemas.microsoft.com/office/drawing/2014/main" id="{8EFEFE4B-91C7-029D-5FC4-18629429EAE2}"/>
              </a:ext>
            </a:extLst>
          </p:cNvPr>
          <p:cNvCxnSpPr>
            <a:cxnSpLocks/>
          </p:cNvCxnSpPr>
          <p:nvPr/>
        </p:nvCxnSpPr>
        <p:spPr>
          <a:xfrm>
            <a:off x="6007364" y="4320927"/>
            <a:ext cx="0" cy="242653"/>
          </a:xfrm>
          <a:prstGeom prst="straightConnector1">
            <a:avLst/>
          </a:prstGeom>
          <a:ln w="28575">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5" name="Textfeld 4">
            <a:extLst>
              <a:ext uri="{FF2B5EF4-FFF2-40B4-BE49-F238E27FC236}">
                <a16:creationId xmlns:a16="http://schemas.microsoft.com/office/drawing/2014/main" id="{6E559F12-4274-7FDC-5595-A04277751FAA}"/>
              </a:ext>
            </a:extLst>
          </p:cNvPr>
          <p:cNvSpPr txBox="1"/>
          <p:nvPr/>
        </p:nvSpPr>
        <p:spPr>
          <a:xfrm>
            <a:off x="838200" y="5927568"/>
            <a:ext cx="4838700" cy="200055"/>
          </a:xfrm>
          <a:prstGeom prst="rect">
            <a:avLst/>
          </a:prstGeom>
          <a:noFill/>
        </p:spPr>
        <p:txBody>
          <a:bodyPr wrap="square" rtlCol="0">
            <a:spAutoFit/>
          </a:bodyPr>
          <a:lstStyle/>
          <a:p>
            <a:r>
              <a:rPr lang="fr-FR" sz="700" noProof="0" dirty="0" err="1">
                <a:latin typeface="+mn-lt"/>
              </a:rPr>
              <a:t>ProAgile</a:t>
            </a:r>
            <a:r>
              <a:rPr lang="fr-FR" sz="700" noProof="0" dirty="0">
                <a:latin typeface="+mn-lt"/>
              </a:rPr>
              <a:t> - Chance Digitale Transformation </a:t>
            </a:r>
            <a:r>
              <a:rPr lang="fr-FR" sz="700" noProof="0" dirty="0" err="1">
                <a:latin typeface="+mn-lt"/>
              </a:rPr>
              <a:t>GmbH</a:t>
            </a:r>
            <a:endParaRPr lang="de-DE" sz="700" noProof="0" dirty="0">
              <a:latin typeface="+mn-lt"/>
            </a:endParaRPr>
          </a:p>
        </p:txBody>
      </p:sp>
    </p:spTree>
    <p:extLst>
      <p:ext uri="{BB962C8B-B14F-4D97-AF65-F5344CB8AC3E}">
        <p14:creationId xmlns:p14="http://schemas.microsoft.com/office/powerpoint/2010/main" val="3608262074"/>
      </p:ext>
    </p:extLst>
  </p:cSld>
  <p:clrMapOvr>
    <a:masterClrMapping/>
  </p:clrMapOvr>
  <p:extLst>
    <p:ext uri="{6950BFC3-D8DA-4A85-94F7-54DA5524770B}">
      <p188:commentRel xmlns:p188="http://schemas.microsoft.com/office/powerpoint/2018/8/main" r:id="rId3"/>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91602-C623-7D63-2395-D034DCDA0B99}"/>
            </a:ext>
          </a:extLst>
        </p:cNvPr>
        <p:cNvGrpSpPr/>
        <p:nvPr/>
      </p:nvGrpSpPr>
      <p:grpSpPr>
        <a:xfrm>
          <a:off x="0" y="0"/>
          <a:ext cx="0" cy="0"/>
          <a:chOff x="0" y="0"/>
          <a:chExt cx="0" cy="0"/>
        </a:xfrm>
      </p:grpSpPr>
      <p:sp>
        <p:nvSpPr>
          <p:cNvPr id="2" name="Google Shape;122;p19">
            <a:extLst>
              <a:ext uri="{FF2B5EF4-FFF2-40B4-BE49-F238E27FC236}">
                <a16:creationId xmlns:a16="http://schemas.microsoft.com/office/drawing/2014/main" id="{6DB9EDF3-4433-EDCE-611C-65029183B5A7}"/>
              </a:ext>
            </a:extLst>
          </p:cNvPr>
          <p:cNvSpPr txBox="1">
            <a:spLocks/>
          </p:cNvSpPr>
          <p:nvPr/>
        </p:nvSpPr>
        <p:spPr>
          <a:xfrm>
            <a:off x="838200" y="360431"/>
            <a:ext cx="10515600" cy="1048039"/>
          </a:xfrm>
          <a:prstGeom prst="rect">
            <a:avLst/>
          </a:prstGeom>
          <a:noFill/>
          <a:ln>
            <a:noFill/>
          </a:ln>
        </p:spPr>
        <p:txBody>
          <a:bodyPr spcFirstLastPara="1" vert="horz" wrap="square" lIns="91425" tIns="45700" rIns="91425" bIns="45700" rtlCol="0" anchor="b" anchorCtr="0">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
                <a:srgbClr val="00AADE"/>
              </a:buClr>
              <a:buSzPts val="3600"/>
              <a:buFontTx/>
              <a:buNone/>
              <a:tabLst/>
              <a:defRPr/>
            </a:pPr>
            <a:r>
              <a:rPr kumimoji="0" lang="en-US" sz="3200" b="0" i="0" u="none" strike="noStrike" kern="1200" cap="none" spc="0" normalizeH="0" baseline="0" noProof="0">
                <a:ln>
                  <a:noFill/>
                </a:ln>
                <a:solidFill>
                  <a:srgbClr val="3B3B3B"/>
                </a:solidFill>
                <a:effectLst/>
                <a:uLnTx/>
                <a:uFillTx/>
                <a:latin typeface="Nunito SemiBold"/>
                <a:ea typeface="+mj-ea"/>
                <a:cs typeface="+mj-cs"/>
                <a:sym typeface="Arial"/>
              </a:rPr>
              <a:t>Rollen </a:t>
            </a:r>
            <a:r>
              <a:rPr kumimoji="0" lang="en-US" sz="3200" b="0" i="0" u="none" strike="noStrike" kern="1200" cap="none" spc="0" normalizeH="0" baseline="0" noProof="0" err="1">
                <a:ln>
                  <a:noFill/>
                </a:ln>
                <a:solidFill>
                  <a:srgbClr val="3B3B3B"/>
                </a:solidFill>
                <a:effectLst/>
                <a:uLnTx/>
                <a:uFillTx/>
                <a:latin typeface="Nunito SemiBold"/>
                <a:ea typeface="+mj-ea"/>
                <a:cs typeface="+mj-cs"/>
                <a:sym typeface="Arial"/>
              </a:rPr>
              <a:t>im</a:t>
            </a:r>
            <a:r>
              <a:rPr kumimoji="0" lang="en-US" sz="3200" b="0" i="0" u="none" strike="noStrike" kern="1200" cap="none" spc="0" normalizeH="0" baseline="0" noProof="0">
                <a:ln>
                  <a:noFill/>
                </a:ln>
                <a:solidFill>
                  <a:srgbClr val="3B3B3B"/>
                </a:solidFill>
                <a:effectLst/>
                <a:uLnTx/>
                <a:uFillTx/>
                <a:latin typeface="Nunito SemiBold"/>
                <a:ea typeface="+mj-ea"/>
                <a:cs typeface="+mj-cs"/>
                <a:sym typeface="Arial"/>
              </a:rPr>
              <a:t> SCRUM</a:t>
            </a:r>
            <a:endParaRPr kumimoji="0" lang="de-DE" sz="3600" b="0" i="0" u="none" strike="noStrike" kern="1200" cap="none" spc="0" normalizeH="0" baseline="0" noProof="0">
              <a:ln>
                <a:noFill/>
              </a:ln>
              <a:solidFill>
                <a:srgbClr val="03AADF"/>
              </a:solidFill>
              <a:effectLst/>
              <a:uLnTx/>
              <a:uFillTx/>
              <a:latin typeface="Nunito SemiBold"/>
              <a:ea typeface="+mj-ea"/>
              <a:cs typeface="+mj-cs"/>
              <a:sym typeface="Arial"/>
            </a:endParaRPr>
          </a:p>
        </p:txBody>
      </p:sp>
      <p:sp>
        <p:nvSpPr>
          <p:cNvPr id="3" name="Foliennummernplatzhalter 2">
            <a:extLst>
              <a:ext uri="{FF2B5EF4-FFF2-40B4-BE49-F238E27FC236}">
                <a16:creationId xmlns:a16="http://schemas.microsoft.com/office/drawing/2014/main" id="{A6AC6D31-4A23-F5F7-6E46-8CB1CE5ED62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7" name="Inhaltsplatzhalter 6">
            <a:extLst>
              <a:ext uri="{FF2B5EF4-FFF2-40B4-BE49-F238E27FC236}">
                <a16:creationId xmlns:a16="http://schemas.microsoft.com/office/drawing/2014/main" id="{118BA32C-1180-88D5-06DC-0DF27DC13C0C}"/>
              </a:ext>
            </a:extLst>
          </p:cNvPr>
          <p:cNvSpPr>
            <a:spLocks noGrp="1"/>
          </p:cNvSpPr>
          <p:nvPr>
            <p:ph idx="1"/>
          </p:nvPr>
        </p:nvSpPr>
        <p:spPr>
          <a:xfrm>
            <a:off x="838200" y="3361267"/>
            <a:ext cx="3305175" cy="2582333"/>
          </a:xfrm>
        </p:spPr>
        <p:txBody>
          <a:bodyPr>
            <a:normAutofit lnSpcReduction="10000"/>
          </a:bodyPr>
          <a:lstStyle/>
          <a:p>
            <a:pPr marL="0" lvl="0" indent="0">
              <a:lnSpc>
                <a:spcPct val="110000"/>
              </a:lnSpc>
              <a:spcBef>
                <a:spcPts val="0"/>
              </a:spcBef>
              <a:buClr>
                <a:srgbClr val="000000"/>
              </a:buClr>
              <a:buSzPts val="1200"/>
              <a:buNone/>
              <a:defRPr/>
            </a:pPr>
            <a:r>
              <a:rPr lang="de-DE" sz="1200" kern="0">
                <a:solidFill>
                  <a:srgbClr val="000000"/>
                </a:solidFill>
                <a:latin typeface="+mj-lt"/>
                <a:ea typeface="Arial"/>
                <a:cs typeface="Arial"/>
                <a:sym typeface="Arial"/>
              </a:rPr>
              <a:t>verantwortet:</a:t>
            </a:r>
            <a:endParaRPr lang="de-DE" sz="1200" kern="0">
              <a:solidFill>
                <a:srgbClr val="000000"/>
              </a:solidFill>
              <a:latin typeface="+mj-lt"/>
              <a:cs typeface="Arial"/>
            </a:endParaRPr>
          </a:p>
          <a:p>
            <a:pPr lvl="0">
              <a:lnSpc>
                <a:spcPct val="100000"/>
              </a:lnSpc>
              <a:spcBef>
                <a:spcPts val="600"/>
              </a:spcBef>
              <a:buClr>
                <a:srgbClr val="000000"/>
              </a:buClr>
              <a:buSzPts val="1200"/>
              <a:buFont typeface="Arial"/>
              <a:buChar char="•"/>
              <a:defRPr/>
            </a:pPr>
            <a:r>
              <a:rPr lang="de-DE" sz="1200" kern="0">
                <a:solidFill>
                  <a:srgbClr val="000000"/>
                </a:solidFill>
                <a:ea typeface="Arial"/>
                <a:cs typeface="Arial"/>
                <a:sym typeface="Arial"/>
              </a:rPr>
              <a:t>die Produktvision und deren Verständnis bei allen Stakeholdern</a:t>
            </a:r>
            <a:endParaRPr lang="de-DE" sz="1200" kern="0">
              <a:solidFill>
                <a:srgbClr val="000000"/>
              </a:solidFill>
              <a:cs typeface="Arial"/>
            </a:endParaRPr>
          </a:p>
          <a:p>
            <a:pPr lvl="0">
              <a:lnSpc>
                <a:spcPct val="100000"/>
              </a:lnSpc>
              <a:spcBef>
                <a:spcPts val="600"/>
              </a:spcBef>
              <a:buClr>
                <a:srgbClr val="000000"/>
              </a:buClr>
              <a:buSzPts val="1200"/>
              <a:buFont typeface="Arial"/>
              <a:buChar char="•"/>
              <a:defRPr/>
            </a:pPr>
            <a:r>
              <a:rPr lang="de-DE" sz="1200" kern="0">
                <a:solidFill>
                  <a:srgbClr val="000000"/>
                </a:solidFill>
                <a:ea typeface="Arial"/>
                <a:cs typeface="Arial"/>
                <a:sym typeface="Arial"/>
              </a:rPr>
              <a:t>die Wirtschaftlichkeit des Projektes</a:t>
            </a:r>
          </a:p>
          <a:p>
            <a:pPr lvl="0">
              <a:lnSpc>
                <a:spcPct val="100000"/>
              </a:lnSpc>
              <a:spcBef>
                <a:spcPts val="600"/>
              </a:spcBef>
              <a:buClr>
                <a:srgbClr val="000000"/>
              </a:buClr>
              <a:buSzPts val="1200"/>
              <a:buFont typeface="Arial"/>
              <a:buChar char="•"/>
              <a:defRPr/>
            </a:pPr>
            <a:endParaRPr lang="de-DE" sz="1200" kern="0">
              <a:solidFill>
                <a:srgbClr val="000000"/>
              </a:solidFill>
              <a:cs typeface="Arial"/>
            </a:endParaRPr>
          </a:p>
          <a:p>
            <a:pPr marL="0" lvl="0" indent="0">
              <a:lnSpc>
                <a:spcPct val="110000"/>
              </a:lnSpc>
              <a:spcBef>
                <a:spcPts val="600"/>
              </a:spcBef>
              <a:buClr>
                <a:srgbClr val="000000"/>
              </a:buClr>
              <a:buSzPts val="1200"/>
              <a:buNone/>
              <a:defRPr/>
            </a:pPr>
            <a:r>
              <a:rPr lang="de-DE" sz="1200" b="1" kern="0">
                <a:solidFill>
                  <a:srgbClr val="000000"/>
                </a:solidFill>
                <a:latin typeface="+mj-lt"/>
                <a:ea typeface="Arial"/>
                <a:cs typeface="Arial"/>
                <a:sym typeface="Arial"/>
              </a:rPr>
              <a:t>Aufgaben</a:t>
            </a:r>
            <a:r>
              <a:rPr lang="de-DE" sz="1200" kern="0">
                <a:solidFill>
                  <a:srgbClr val="000000"/>
                </a:solidFill>
                <a:latin typeface="+mj-lt"/>
                <a:ea typeface="Arial"/>
                <a:cs typeface="Arial"/>
                <a:sym typeface="Arial"/>
              </a:rPr>
              <a:t>:</a:t>
            </a:r>
            <a:endParaRPr lang="de-DE" sz="1200" kern="0">
              <a:solidFill>
                <a:srgbClr val="000000"/>
              </a:solidFill>
              <a:latin typeface="+mj-lt"/>
              <a:cs typeface="Arial"/>
            </a:endParaRPr>
          </a:p>
          <a:p>
            <a:pPr lvl="0">
              <a:lnSpc>
                <a:spcPct val="100000"/>
              </a:lnSpc>
              <a:spcBef>
                <a:spcPts val="600"/>
              </a:spcBef>
              <a:buClr>
                <a:srgbClr val="000000"/>
              </a:buClr>
              <a:buSzPts val="1200"/>
              <a:buFont typeface="Arial"/>
              <a:buChar char="•"/>
              <a:defRPr/>
            </a:pPr>
            <a:r>
              <a:rPr lang="de-DE" sz="1200" kern="0">
                <a:solidFill>
                  <a:srgbClr val="000000"/>
                </a:solidFill>
                <a:ea typeface="Arial"/>
                <a:cs typeface="Arial"/>
                <a:sym typeface="Arial"/>
              </a:rPr>
              <a:t>Kommunikation mit den Stakeholdern</a:t>
            </a:r>
            <a:endParaRPr lang="de-DE" sz="1200" kern="0">
              <a:solidFill>
                <a:srgbClr val="000000"/>
              </a:solidFill>
              <a:cs typeface="Arial"/>
            </a:endParaRPr>
          </a:p>
          <a:p>
            <a:pPr lvl="0">
              <a:lnSpc>
                <a:spcPct val="100000"/>
              </a:lnSpc>
              <a:spcBef>
                <a:spcPts val="600"/>
              </a:spcBef>
              <a:buClr>
                <a:srgbClr val="000000"/>
              </a:buClr>
              <a:buSzPts val="1200"/>
              <a:buFont typeface="Arial"/>
              <a:buChar char="•"/>
              <a:defRPr/>
            </a:pPr>
            <a:r>
              <a:rPr lang="de-DE" sz="1200" kern="0">
                <a:solidFill>
                  <a:srgbClr val="000000"/>
                </a:solidFill>
                <a:ea typeface="Arial"/>
                <a:cs typeface="Arial"/>
                <a:sym typeface="Arial"/>
              </a:rPr>
              <a:t>Integration der Kundenwünsche in das Projekt</a:t>
            </a:r>
            <a:endParaRPr lang="de-DE" sz="1200" kern="0">
              <a:solidFill>
                <a:srgbClr val="000000"/>
              </a:solidFill>
              <a:cs typeface="Arial"/>
            </a:endParaRPr>
          </a:p>
          <a:p>
            <a:pPr lvl="0">
              <a:lnSpc>
                <a:spcPct val="100000"/>
              </a:lnSpc>
              <a:spcBef>
                <a:spcPts val="600"/>
              </a:spcBef>
              <a:buClr>
                <a:srgbClr val="000000"/>
              </a:buClr>
              <a:buSzPts val="1200"/>
              <a:buFont typeface="Arial"/>
              <a:buChar char="•"/>
              <a:defRPr/>
            </a:pPr>
            <a:r>
              <a:rPr lang="de-DE" sz="1200" kern="0">
                <a:solidFill>
                  <a:srgbClr val="000000"/>
                </a:solidFill>
                <a:ea typeface="Arial"/>
                <a:cs typeface="Arial"/>
                <a:sym typeface="Arial"/>
              </a:rPr>
              <a:t>Pflege und Priorisierung der Anforderungen (</a:t>
            </a:r>
            <a:r>
              <a:rPr lang="de-DE" sz="1200" kern="0" err="1">
                <a:solidFill>
                  <a:srgbClr val="000000"/>
                </a:solidFill>
                <a:ea typeface="Arial"/>
                <a:cs typeface="Arial"/>
                <a:sym typeface="Arial"/>
              </a:rPr>
              <a:t>Product</a:t>
            </a:r>
            <a:r>
              <a:rPr lang="de-DE" sz="1200" kern="0">
                <a:solidFill>
                  <a:srgbClr val="000000"/>
                </a:solidFill>
                <a:ea typeface="Arial"/>
                <a:cs typeface="Arial"/>
                <a:sym typeface="Arial"/>
              </a:rPr>
              <a:t> Backlog)</a:t>
            </a:r>
            <a:endParaRPr lang="de-DE" sz="1200" kern="0">
              <a:solidFill>
                <a:srgbClr val="000000"/>
              </a:solidFill>
              <a:cs typeface="Arial"/>
            </a:endParaRPr>
          </a:p>
          <a:p>
            <a:endParaRPr lang="de-DE"/>
          </a:p>
        </p:txBody>
      </p:sp>
      <p:sp>
        <p:nvSpPr>
          <p:cNvPr id="4" name="Inhaltsplatzhalter 6">
            <a:extLst>
              <a:ext uri="{FF2B5EF4-FFF2-40B4-BE49-F238E27FC236}">
                <a16:creationId xmlns:a16="http://schemas.microsoft.com/office/drawing/2014/main" id="{DE85AEF6-F815-16EE-AC80-6899F204E0DD}"/>
              </a:ext>
            </a:extLst>
          </p:cNvPr>
          <p:cNvSpPr txBox="1">
            <a:spLocks/>
          </p:cNvSpPr>
          <p:nvPr/>
        </p:nvSpPr>
        <p:spPr>
          <a:xfrm>
            <a:off x="4743451" y="3361267"/>
            <a:ext cx="3305176" cy="25823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buClr>
                <a:srgbClr val="000000"/>
              </a:buClr>
              <a:buSzPts val="1200"/>
              <a:buFont typeface="Arial" panose="020B0604020202020204" pitchFamily="34" charset="0"/>
              <a:buNone/>
              <a:defRPr/>
            </a:pPr>
            <a:r>
              <a:rPr lang="de-DE" sz="1200" kern="0">
                <a:solidFill>
                  <a:srgbClr val="000000"/>
                </a:solidFill>
                <a:latin typeface="+mj-lt"/>
                <a:ea typeface="Arial"/>
                <a:cs typeface="Arial"/>
                <a:sym typeface="Arial"/>
              </a:rPr>
              <a:t>verantwortet:</a:t>
            </a:r>
            <a:endParaRPr lang="de-DE" sz="1200" kern="0">
              <a:solidFill>
                <a:srgbClr val="000000"/>
              </a:solidFill>
              <a:latin typeface="+mj-lt"/>
              <a:cs typeface="Arial"/>
            </a:endParaRPr>
          </a:p>
          <a:p>
            <a:pPr>
              <a:lnSpc>
                <a:spcPct val="100000"/>
              </a:lnSpc>
              <a:spcBef>
                <a:spcPts val="600"/>
              </a:spcBef>
              <a:buClr>
                <a:srgbClr val="000000"/>
              </a:buClr>
              <a:buSzPts val="1200"/>
              <a:buFont typeface="Arial"/>
              <a:buChar char="•"/>
              <a:defRPr/>
            </a:pPr>
            <a:r>
              <a:rPr lang="de-DE" sz="1200" kern="0">
                <a:solidFill>
                  <a:srgbClr val="000000"/>
                </a:solidFill>
                <a:ea typeface="Arial"/>
                <a:cs typeface="Arial"/>
                <a:sym typeface="Arial"/>
              </a:rPr>
              <a:t>Die korrekte Durchführung von </a:t>
            </a:r>
            <a:r>
              <a:rPr lang="de-DE" sz="1200" kern="0" err="1">
                <a:solidFill>
                  <a:srgbClr val="000000"/>
                </a:solidFill>
                <a:ea typeface="Arial"/>
                <a:cs typeface="Arial"/>
                <a:sym typeface="Arial"/>
              </a:rPr>
              <a:t>Scrum</a:t>
            </a:r>
            <a:r>
              <a:rPr lang="de-DE" sz="1200" kern="0">
                <a:solidFill>
                  <a:srgbClr val="000000"/>
                </a:solidFill>
                <a:ea typeface="Arial"/>
                <a:cs typeface="Arial"/>
                <a:sym typeface="Arial"/>
              </a:rPr>
              <a:t> im Team​</a:t>
            </a:r>
          </a:p>
          <a:p>
            <a:pPr>
              <a:lnSpc>
                <a:spcPct val="100000"/>
              </a:lnSpc>
              <a:spcBef>
                <a:spcPts val="600"/>
              </a:spcBef>
              <a:buClr>
                <a:srgbClr val="000000"/>
              </a:buClr>
              <a:buSzPts val="1200"/>
              <a:buFont typeface="Arial"/>
              <a:buChar char="•"/>
              <a:defRPr/>
            </a:pPr>
            <a:r>
              <a:rPr lang="de-DE" sz="1200" kern="0">
                <a:solidFill>
                  <a:srgbClr val="000000"/>
                </a:solidFill>
                <a:ea typeface="Arial"/>
                <a:cs typeface="Arial"/>
                <a:sym typeface="Arial"/>
              </a:rPr>
              <a:t>Prozessoptimierung</a:t>
            </a:r>
          </a:p>
          <a:p>
            <a:pPr>
              <a:lnSpc>
                <a:spcPct val="100000"/>
              </a:lnSpc>
              <a:spcBef>
                <a:spcPts val="600"/>
              </a:spcBef>
              <a:buClr>
                <a:srgbClr val="000000"/>
              </a:buClr>
              <a:buSzPts val="1200"/>
              <a:buFont typeface="Arial"/>
              <a:buChar char="•"/>
              <a:defRPr/>
            </a:pPr>
            <a:endParaRPr lang="de-DE" sz="1200" kern="0">
              <a:solidFill>
                <a:srgbClr val="000000"/>
              </a:solidFill>
              <a:cs typeface="Arial"/>
            </a:endParaRPr>
          </a:p>
          <a:p>
            <a:pPr marL="0" indent="0">
              <a:lnSpc>
                <a:spcPct val="110000"/>
              </a:lnSpc>
              <a:spcBef>
                <a:spcPts val="600"/>
              </a:spcBef>
              <a:buClr>
                <a:srgbClr val="000000"/>
              </a:buClr>
              <a:buSzPts val="1200"/>
              <a:buFont typeface="Arial" panose="020B0604020202020204" pitchFamily="34" charset="0"/>
              <a:buNone/>
              <a:defRPr/>
            </a:pPr>
            <a:r>
              <a:rPr lang="de-DE" sz="1200" b="1" kern="0">
                <a:solidFill>
                  <a:srgbClr val="000000"/>
                </a:solidFill>
                <a:latin typeface="+mj-lt"/>
                <a:ea typeface="Arial"/>
                <a:cs typeface="Arial"/>
                <a:sym typeface="Arial"/>
              </a:rPr>
              <a:t>Aufgaben</a:t>
            </a:r>
            <a:r>
              <a:rPr lang="de-DE" sz="1200" kern="0">
                <a:solidFill>
                  <a:srgbClr val="000000"/>
                </a:solidFill>
                <a:latin typeface="+mj-lt"/>
                <a:ea typeface="Arial"/>
                <a:cs typeface="Arial"/>
                <a:sym typeface="Arial"/>
              </a:rPr>
              <a:t>:</a:t>
            </a:r>
            <a:endParaRPr lang="de-DE" sz="1200" kern="0">
              <a:solidFill>
                <a:srgbClr val="000000"/>
              </a:solidFill>
              <a:latin typeface="+mj-lt"/>
              <a:cs typeface="Arial"/>
            </a:endParaRPr>
          </a:p>
          <a:p>
            <a:pPr>
              <a:lnSpc>
                <a:spcPct val="100000"/>
              </a:lnSpc>
              <a:spcBef>
                <a:spcPts val="600"/>
              </a:spcBef>
              <a:buClr>
                <a:srgbClr val="000000"/>
              </a:buClr>
              <a:buSzPts val="1200"/>
              <a:buFont typeface="Arial"/>
              <a:buChar char="•"/>
              <a:defRPr/>
            </a:pPr>
            <a:r>
              <a:rPr lang="de-DE" sz="1200" kern="0">
                <a:solidFill>
                  <a:srgbClr val="000000"/>
                </a:solidFill>
                <a:ea typeface="Arial"/>
                <a:cs typeface="Arial"/>
                <a:sym typeface="Arial"/>
              </a:rPr>
              <a:t>Beseitigen von Hindernissen</a:t>
            </a:r>
          </a:p>
          <a:p>
            <a:pPr>
              <a:lnSpc>
                <a:spcPct val="100000"/>
              </a:lnSpc>
              <a:spcBef>
                <a:spcPts val="600"/>
              </a:spcBef>
              <a:buClr>
                <a:srgbClr val="000000"/>
              </a:buClr>
              <a:buSzPts val="1200"/>
              <a:buFont typeface="Arial"/>
              <a:buChar char="•"/>
              <a:defRPr/>
            </a:pPr>
            <a:r>
              <a:rPr lang="de-DE" sz="1200" kern="0">
                <a:solidFill>
                  <a:srgbClr val="000000"/>
                </a:solidFill>
                <a:ea typeface="Arial"/>
                <a:cs typeface="Arial"/>
                <a:sym typeface="Arial"/>
              </a:rPr>
              <a:t>Schützen des Teams​</a:t>
            </a:r>
            <a:endParaRPr lang="de-DE"/>
          </a:p>
        </p:txBody>
      </p:sp>
      <p:sp>
        <p:nvSpPr>
          <p:cNvPr id="5" name="Inhaltsplatzhalter 6">
            <a:extLst>
              <a:ext uri="{FF2B5EF4-FFF2-40B4-BE49-F238E27FC236}">
                <a16:creationId xmlns:a16="http://schemas.microsoft.com/office/drawing/2014/main" id="{48872A2F-23CA-D5CC-7DFF-604897C31DAB}"/>
              </a:ext>
            </a:extLst>
          </p:cNvPr>
          <p:cNvSpPr txBox="1">
            <a:spLocks/>
          </p:cNvSpPr>
          <p:nvPr/>
        </p:nvSpPr>
        <p:spPr>
          <a:xfrm>
            <a:off x="8410575" y="3361267"/>
            <a:ext cx="3154891" cy="2709333"/>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buClr>
                <a:srgbClr val="000000"/>
              </a:buClr>
              <a:buSzPts val="1200"/>
              <a:buFont typeface="Arial" panose="020B0604020202020204" pitchFamily="34" charset="0"/>
              <a:buNone/>
              <a:defRPr/>
            </a:pPr>
            <a:r>
              <a:rPr lang="de-DE" sz="1200" kern="0">
                <a:solidFill>
                  <a:srgbClr val="000000"/>
                </a:solidFill>
                <a:latin typeface="+mj-lt"/>
                <a:ea typeface="Arial"/>
                <a:cs typeface="Arial"/>
                <a:sym typeface="Arial"/>
              </a:rPr>
              <a:t>verantwortet:</a:t>
            </a:r>
            <a:endParaRPr lang="de-DE" sz="1200" kern="0">
              <a:solidFill>
                <a:srgbClr val="000000"/>
              </a:solidFill>
              <a:latin typeface="+mj-lt"/>
              <a:cs typeface="Arial"/>
            </a:endParaRPr>
          </a:p>
          <a:p>
            <a:pPr>
              <a:lnSpc>
                <a:spcPct val="100000"/>
              </a:lnSpc>
              <a:spcBef>
                <a:spcPts val="600"/>
              </a:spcBef>
              <a:buClr>
                <a:srgbClr val="000000"/>
              </a:buClr>
              <a:buSzPts val="1200"/>
              <a:buFont typeface="Arial"/>
              <a:buChar char="•"/>
              <a:defRPr/>
            </a:pPr>
            <a:r>
              <a:rPr lang="de-DE" sz="1300" kern="0">
                <a:solidFill>
                  <a:srgbClr val="000000"/>
                </a:solidFill>
                <a:ea typeface="Arial"/>
                <a:cs typeface="Arial"/>
                <a:sym typeface="Arial"/>
              </a:rPr>
              <a:t>Umsetzung der notwendigen operativen Aufgaben</a:t>
            </a:r>
          </a:p>
          <a:p>
            <a:pPr>
              <a:lnSpc>
                <a:spcPct val="110000"/>
              </a:lnSpc>
              <a:spcBef>
                <a:spcPts val="600"/>
              </a:spcBef>
              <a:buClr>
                <a:srgbClr val="000000"/>
              </a:buClr>
              <a:buSzPts val="1200"/>
              <a:buFont typeface="Arial"/>
              <a:buChar char="•"/>
              <a:defRPr/>
            </a:pPr>
            <a:endParaRPr lang="de-DE" sz="1200" kern="0">
              <a:solidFill>
                <a:srgbClr val="000000"/>
              </a:solidFill>
              <a:cs typeface="Arial"/>
            </a:endParaRPr>
          </a:p>
          <a:p>
            <a:pPr marL="0" indent="0">
              <a:lnSpc>
                <a:spcPct val="110000"/>
              </a:lnSpc>
              <a:spcBef>
                <a:spcPts val="600"/>
              </a:spcBef>
              <a:buClr>
                <a:srgbClr val="000000"/>
              </a:buClr>
              <a:buSzPts val="1200"/>
              <a:buFont typeface="Arial" panose="020B0604020202020204" pitchFamily="34" charset="0"/>
              <a:buNone/>
              <a:defRPr/>
            </a:pPr>
            <a:r>
              <a:rPr lang="de-DE" sz="1200" b="1" kern="0">
                <a:solidFill>
                  <a:srgbClr val="000000"/>
                </a:solidFill>
                <a:latin typeface="+mj-lt"/>
                <a:ea typeface="Arial"/>
                <a:cs typeface="Arial"/>
                <a:sym typeface="Arial"/>
              </a:rPr>
              <a:t>Aufgaben</a:t>
            </a:r>
            <a:r>
              <a:rPr lang="de-DE" sz="1200" kern="0">
                <a:solidFill>
                  <a:srgbClr val="000000"/>
                </a:solidFill>
                <a:latin typeface="+mj-lt"/>
                <a:ea typeface="Arial"/>
                <a:cs typeface="Arial"/>
                <a:sym typeface="Arial"/>
              </a:rPr>
              <a:t>:</a:t>
            </a:r>
            <a:endParaRPr lang="de-DE" sz="1200" kern="0">
              <a:solidFill>
                <a:srgbClr val="000000"/>
              </a:solidFill>
              <a:latin typeface="+mj-lt"/>
              <a:cs typeface="Arial"/>
            </a:endParaRPr>
          </a:p>
          <a:p>
            <a:pPr>
              <a:lnSpc>
                <a:spcPct val="100000"/>
              </a:lnSpc>
              <a:spcBef>
                <a:spcPts val="600"/>
              </a:spcBef>
              <a:buClr>
                <a:srgbClr val="000000"/>
              </a:buClr>
              <a:buSzPts val="1200"/>
              <a:buFont typeface="Arial"/>
              <a:buChar char="•"/>
              <a:defRPr/>
            </a:pPr>
            <a:r>
              <a:rPr lang="de-DE" sz="1300" kern="0">
                <a:solidFill>
                  <a:srgbClr val="000000"/>
                </a:solidFill>
                <a:ea typeface="Arial"/>
                <a:cs typeface="Arial"/>
                <a:sym typeface="Arial"/>
              </a:rPr>
              <a:t>Schätzen ihren Aufwand für die Umsetzung der Anforderungen (</a:t>
            </a:r>
            <a:r>
              <a:rPr lang="de-DE" sz="1300" kern="0" err="1">
                <a:solidFill>
                  <a:srgbClr val="000000"/>
                </a:solidFill>
                <a:ea typeface="Arial"/>
                <a:cs typeface="Arial"/>
                <a:sym typeface="Arial"/>
              </a:rPr>
              <a:t>Product</a:t>
            </a:r>
            <a:r>
              <a:rPr lang="de-DE" sz="1300" kern="0">
                <a:solidFill>
                  <a:srgbClr val="000000"/>
                </a:solidFill>
                <a:ea typeface="Arial"/>
                <a:cs typeface="Arial"/>
                <a:sym typeface="Arial"/>
              </a:rPr>
              <a:t> Backlog)​</a:t>
            </a:r>
          </a:p>
          <a:p>
            <a:pPr>
              <a:lnSpc>
                <a:spcPct val="100000"/>
              </a:lnSpc>
              <a:spcBef>
                <a:spcPts val="600"/>
              </a:spcBef>
              <a:buClr>
                <a:srgbClr val="000000"/>
              </a:buClr>
              <a:buSzPts val="1200"/>
              <a:buFont typeface="Arial"/>
              <a:buChar char="•"/>
              <a:defRPr/>
            </a:pPr>
            <a:r>
              <a:rPr lang="de-DE" sz="1300" kern="0">
                <a:solidFill>
                  <a:srgbClr val="000000"/>
                </a:solidFill>
                <a:ea typeface="Arial"/>
                <a:cs typeface="Arial"/>
                <a:sym typeface="Arial"/>
              </a:rPr>
              <a:t>„Ziehen“ sich Aufgaben für den Sprint eigenständig (Pull-Prinzip)</a:t>
            </a:r>
          </a:p>
          <a:p>
            <a:pPr>
              <a:lnSpc>
                <a:spcPct val="100000"/>
              </a:lnSpc>
              <a:spcBef>
                <a:spcPts val="600"/>
              </a:spcBef>
              <a:buClr>
                <a:srgbClr val="000000"/>
              </a:buClr>
              <a:buSzPts val="1200"/>
              <a:buFont typeface="Arial"/>
              <a:buChar char="•"/>
              <a:defRPr/>
            </a:pPr>
            <a:r>
              <a:rPr lang="de-DE" sz="1300" kern="0">
                <a:solidFill>
                  <a:srgbClr val="000000"/>
                </a:solidFill>
                <a:ea typeface="Arial"/>
                <a:cs typeface="Arial"/>
                <a:sym typeface="Arial"/>
              </a:rPr>
              <a:t>Managen sich selbst</a:t>
            </a:r>
          </a:p>
          <a:p>
            <a:pPr>
              <a:lnSpc>
                <a:spcPct val="100000"/>
              </a:lnSpc>
              <a:spcBef>
                <a:spcPts val="600"/>
              </a:spcBef>
              <a:buClr>
                <a:srgbClr val="000000"/>
              </a:buClr>
              <a:buSzPts val="1200"/>
              <a:buFont typeface="Arial"/>
              <a:buChar char="•"/>
              <a:defRPr/>
            </a:pPr>
            <a:r>
              <a:rPr lang="de-DE" sz="1300" kern="0">
                <a:solidFill>
                  <a:srgbClr val="000000"/>
                </a:solidFill>
                <a:ea typeface="Arial"/>
                <a:cs typeface="Arial"/>
                <a:sym typeface="Arial"/>
              </a:rPr>
              <a:t>„Bauen“ / entwickeln das Produkt​</a:t>
            </a:r>
          </a:p>
        </p:txBody>
      </p:sp>
      <p:sp>
        <p:nvSpPr>
          <p:cNvPr id="8" name="Textfeld 7">
            <a:extLst>
              <a:ext uri="{FF2B5EF4-FFF2-40B4-BE49-F238E27FC236}">
                <a16:creationId xmlns:a16="http://schemas.microsoft.com/office/drawing/2014/main" id="{86193210-89DA-CECA-4CF9-2AEEA9CA0943}"/>
              </a:ext>
            </a:extLst>
          </p:cNvPr>
          <p:cNvSpPr txBox="1"/>
          <p:nvPr/>
        </p:nvSpPr>
        <p:spPr>
          <a:xfrm>
            <a:off x="838200" y="2797225"/>
            <a:ext cx="3114676"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err="1">
                <a:ln>
                  <a:noFill/>
                </a:ln>
                <a:effectLst/>
                <a:uLnTx/>
                <a:uFillTx/>
                <a:latin typeface="+mj-lt"/>
                <a:ea typeface="Arial"/>
                <a:cs typeface="Arial"/>
                <a:sym typeface="Arial"/>
              </a:rPr>
              <a:t>Product</a:t>
            </a:r>
            <a:r>
              <a:rPr kumimoji="0" lang="de-DE" sz="1400" b="0" i="0" u="none" strike="noStrike" kern="0" cap="none" spc="0" normalizeH="0" baseline="0" noProof="0">
                <a:ln>
                  <a:noFill/>
                </a:ln>
                <a:effectLst/>
                <a:uLnTx/>
                <a:uFillTx/>
                <a:latin typeface="+mj-lt"/>
                <a:ea typeface="Arial"/>
                <a:cs typeface="Arial"/>
                <a:sym typeface="Arial"/>
              </a:rPr>
              <a:t> </a:t>
            </a:r>
            <a:r>
              <a:rPr kumimoji="0" lang="de-DE" sz="1400" b="0" i="0" u="none" strike="noStrike" kern="0" cap="none" spc="0" normalizeH="0" baseline="0" noProof="0" err="1">
                <a:ln>
                  <a:noFill/>
                </a:ln>
                <a:effectLst/>
                <a:uLnTx/>
                <a:uFillTx/>
                <a:latin typeface="+mj-lt"/>
                <a:ea typeface="Arial"/>
                <a:cs typeface="Arial"/>
                <a:sym typeface="Arial"/>
              </a:rPr>
              <a:t>Owner</a:t>
            </a:r>
            <a:endParaRPr kumimoji="0" lang="de-DE" sz="1050" b="0" i="0" u="none" strike="noStrike" kern="0" cap="none" spc="0" normalizeH="0" baseline="0" noProof="0">
              <a:ln>
                <a:noFill/>
              </a:ln>
              <a:effectLst/>
              <a:uLnTx/>
              <a:uFillTx/>
              <a:latin typeface="+mj-lt"/>
              <a:cs typeface="Arial"/>
            </a:endParaRPr>
          </a:p>
        </p:txBody>
      </p:sp>
      <p:sp>
        <p:nvSpPr>
          <p:cNvPr id="9" name="Textfeld 8">
            <a:extLst>
              <a:ext uri="{FF2B5EF4-FFF2-40B4-BE49-F238E27FC236}">
                <a16:creationId xmlns:a16="http://schemas.microsoft.com/office/drawing/2014/main" id="{EFCFFCD0-F7BD-7EFF-DD53-8E078303709E}"/>
              </a:ext>
            </a:extLst>
          </p:cNvPr>
          <p:cNvSpPr txBox="1"/>
          <p:nvPr/>
        </p:nvSpPr>
        <p:spPr>
          <a:xfrm>
            <a:off x="4743451" y="2797225"/>
            <a:ext cx="3081336"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err="1">
                <a:ln>
                  <a:noFill/>
                </a:ln>
                <a:solidFill>
                  <a:srgbClr val="000000"/>
                </a:solidFill>
                <a:effectLst/>
                <a:uLnTx/>
                <a:uFillTx/>
                <a:latin typeface="+mj-lt"/>
                <a:ea typeface="Arial"/>
                <a:cs typeface="Arial"/>
                <a:sym typeface="Arial"/>
              </a:rPr>
              <a:t>Scrum</a:t>
            </a:r>
            <a:r>
              <a:rPr kumimoji="0" lang="de-DE" sz="1400" b="0" i="0" u="none" strike="noStrike" kern="0" cap="none" spc="0" normalizeH="0" baseline="0" noProof="0">
                <a:ln>
                  <a:noFill/>
                </a:ln>
                <a:solidFill>
                  <a:srgbClr val="000000"/>
                </a:solidFill>
                <a:effectLst/>
                <a:uLnTx/>
                <a:uFillTx/>
                <a:latin typeface="+mj-lt"/>
                <a:ea typeface="Arial"/>
                <a:cs typeface="Arial"/>
                <a:sym typeface="Arial"/>
              </a:rPr>
              <a:t> Master</a:t>
            </a:r>
            <a:endParaRPr kumimoji="0" lang="de-DE" sz="1050" b="0" i="0" u="none" strike="noStrike" kern="0" cap="none" spc="0" normalizeH="0" baseline="0" noProof="0">
              <a:ln>
                <a:noFill/>
              </a:ln>
              <a:solidFill>
                <a:srgbClr val="000000"/>
              </a:solidFill>
              <a:effectLst/>
              <a:uLnTx/>
              <a:uFillTx/>
              <a:latin typeface="+mj-lt"/>
              <a:cs typeface="Arial"/>
            </a:endParaRPr>
          </a:p>
        </p:txBody>
      </p:sp>
      <p:sp>
        <p:nvSpPr>
          <p:cNvPr id="10" name="Textfeld 9">
            <a:extLst>
              <a:ext uri="{FF2B5EF4-FFF2-40B4-BE49-F238E27FC236}">
                <a16:creationId xmlns:a16="http://schemas.microsoft.com/office/drawing/2014/main" id="{7A52EEF5-6BC6-ACD8-0ABC-307FE43DF70A}"/>
              </a:ext>
            </a:extLst>
          </p:cNvPr>
          <p:cNvSpPr txBox="1"/>
          <p:nvPr/>
        </p:nvSpPr>
        <p:spPr>
          <a:xfrm>
            <a:off x="8410576" y="2797225"/>
            <a:ext cx="2943223"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err="1">
                <a:ln>
                  <a:noFill/>
                </a:ln>
                <a:solidFill>
                  <a:srgbClr val="000000"/>
                </a:solidFill>
                <a:effectLst/>
                <a:uLnTx/>
                <a:uFillTx/>
                <a:latin typeface="+mj-lt"/>
                <a:ea typeface="Arial"/>
                <a:cs typeface="Arial"/>
                <a:sym typeface="Arial"/>
              </a:rPr>
              <a:t>Scrum</a:t>
            </a:r>
            <a:r>
              <a:rPr kumimoji="0" lang="de-DE" sz="1400" b="0" i="0" u="none" strike="noStrike" kern="0" cap="none" spc="0" normalizeH="0" baseline="0" noProof="0">
                <a:ln>
                  <a:noFill/>
                </a:ln>
                <a:solidFill>
                  <a:srgbClr val="000000"/>
                </a:solidFill>
                <a:effectLst/>
                <a:uLnTx/>
                <a:uFillTx/>
                <a:latin typeface="+mj-lt"/>
                <a:ea typeface="Arial"/>
                <a:cs typeface="Arial"/>
                <a:sym typeface="Arial"/>
              </a:rPr>
              <a:t> Team</a:t>
            </a:r>
            <a:endParaRPr kumimoji="0" lang="de-DE" sz="1050" b="0" i="0" u="none" strike="noStrike" kern="0" cap="none" spc="0" normalizeH="0" baseline="0" noProof="0">
              <a:ln>
                <a:noFill/>
              </a:ln>
              <a:solidFill>
                <a:srgbClr val="000000"/>
              </a:solidFill>
              <a:effectLst/>
              <a:uLnTx/>
              <a:uFillTx/>
              <a:latin typeface="+mj-lt"/>
              <a:cs typeface="Arial"/>
            </a:endParaRPr>
          </a:p>
        </p:txBody>
      </p:sp>
      <p:pic>
        <p:nvPicPr>
          <p:cNvPr id="11" name="Grafik 10">
            <a:extLst>
              <a:ext uri="{FF2B5EF4-FFF2-40B4-BE49-F238E27FC236}">
                <a16:creationId xmlns:a16="http://schemas.microsoft.com/office/drawing/2014/main" id="{8B95CA83-870C-AE2B-A058-C127B887EA8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129369" y="1958791"/>
            <a:ext cx="380468" cy="777013"/>
          </a:xfrm>
          <a:prstGeom prst="rect">
            <a:avLst/>
          </a:prstGeom>
        </p:spPr>
      </p:pic>
      <p:pic>
        <p:nvPicPr>
          <p:cNvPr id="13" name="Grafik 12">
            <a:extLst>
              <a:ext uri="{FF2B5EF4-FFF2-40B4-BE49-F238E27FC236}">
                <a16:creationId xmlns:a16="http://schemas.microsoft.com/office/drawing/2014/main" id="{5102611F-C392-5E95-359F-98BA328E1A0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884539" y="2027317"/>
            <a:ext cx="819150" cy="639961"/>
          </a:xfrm>
          <a:prstGeom prst="rect">
            <a:avLst/>
          </a:prstGeom>
        </p:spPr>
      </p:pic>
      <p:pic>
        <p:nvPicPr>
          <p:cNvPr id="15" name="Grafik 14">
            <a:extLst>
              <a:ext uri="{FF2B5EF4-FFF2-40B4-BE49-F238E27FC236}">
                <a16:creationId xmlns:a16="http://schemas.microsoft.com/office/drawing/2014/main" id="{57E575A5-D6D7-6C17-29DF-1879AA06E71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rot="13440252">
            <a:off x="9405626" y="1986606"/>
            <a:ext cx="936185" cy="922714"/>
          </a:xfrm>
          <a:prstGeom prst="rect">
            <a:avLst/>
          </a:prstGeom>
        </p:spPr>
      </p:pic>
    </p:spTree>
    <p:extLst>
      <p:ext uri="{BB962C8B-B14F-4D97-AF65-F5344CB8AC3E}">
        <p14:creationId xmlns:p14="http://schemas.microsoft.com/office/powerpoint/2010/main" val="537375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8D4CE-ED58-9828-D39B-D0B7CCB7A85F}"/>
            </a:ext>
          </a:extLst>
        </p:cNvPr>
        <p:cNvGrpSpPr/>
        <p:nvPr/>
      </p:nvGrpSpPr>
      <p:grpSpPr>
        <a:xfrm>
          <a:off x="0" y="0"/>
          <a:ext cx="0" cy="0"/>
          <a:chOff x="0" y="0"/>
          <a:chExt cx="0" cy="0"/>
        </a:xfrm>
      </p:grpSpPr>
      <p:sp>
        <p:nvSpPr>
          <p:cNvPr id="2" name="Google Shape;122;p19">
            <a:extLst>
              <a:ext uri="{FF2B5EF4-FFF2-40B4-BE49-F238E27FC236}">
                <a16:creationId xmlns:a16="http://schemas.microsoft.com/office/drawing/2014/main" id="{6067E2EF-3068-5883-AA13-42BB61ED275D}"/>
              </a:ext>
            </a:extLst>
          </p:cNvPr>
          <p:cNvSpPr txBox="1">
            <a:spLocks/>
          </p:cNvSpPr>
          <p:nvPr/>
        </p:nvSpPr>
        <p:spPr>
          <a:xfrm>
            <a:off x="838200" y="360431"/>
            <a:ext cx="10515600" cy="1048039"/>
          </a:xfrm>
          <a:prstGeom prst="rect">
            <a:avLst/>
          </a:prstGeom>
          <a:noFill/>
          <a:ln>
            <a:noFill/>
          </a:ln>
        </p:spPr>
        <p:txBody>
          <a:bodyPr spcFirstLastPara="1" vert="horz" wrap="square" lIns="91425" tIns="45700" rIns="91425" bIns="45700" rtlCol="0" anchor="b" anchorCtr="0">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
                <a:srgbClr val="00AADE"/>
              </a:buClr>
              <a:buSzPts val="3600"/>
              <a:buFontTx/>
              <a:buNone/>
              <a:tabLst/>
              <a:defRPr/>
            </a:pPr>
            <a:r>
              <a:rPr kumimoji="0" lang="en-US" sz="3200" b="0" i="0" u="none" strike="noStrike" kern="1200" cap="none" spc="0" normalizeH="0" baseline="0" noProof="0" err="1">
                <a:ln>
                  <a:noFill/>
                </a:ln>
                <a:solidFill>
                  <a:srgbClr val="3B3B3B"/>
                </a:solidFill>
                <a:effectLst/>
                <a:uLnTx/>
                <a:uFillTx/>
                <a:latin typeface="Nunito SemiBold"/>
                <a:ea typeface="+mj-ea"/>
                <a:cs typeface="+mj-cs"/>
                <a:sym typeface="Arial"/>
              </a:rPr>
              <a:t>Prozesse</a:t>
            </a:r>
            <a:r>
              <a:rPr kumimoji="0" lang="en-US" sz="3200" b="0" i="0" u="none" strike="noStrike" kern="1200" cap="none" spc="0" normalizeH="0" baseline="0" noProof="0">
                <a:ln>
                  <a:noFill/>
                </a:ln>
                <a:solidFill>
                  <a:srgbClr val="3B3B3B"/>
                </a:solidFill>
                <a:effectLst/>
                <a:uLnTx/>
                <a:uFillTx/>
                <a:latin typeface="Nunito SemiBold"/>
                <a:ea typeface="+mj-ea"/>
                <a:cs typeface="+mj-cs"/>
                <a:sym typeface="Arial"/>
              </a:rPr>
              <a:t> </a:t>
            </a:r>
            <a:r>
              <a:rPr kumimoji="0" lang="en-US" sz="3200" b="0" i="0" u="none" strike="noStrike" kern="1200" cap="none" spc="0" normalizeH="0" baseline="0" noProof="0" err="1">
                <a:ln>
                  <a:noFill/>
                </a:ln>
                <a:solidFill>
                  <a:srgbClr val="3B3B3B"/>
                </a:solidFill>
                <a:effectLst/>
                <a:uLnTx/>
                <a:uFillTx/>
                <a:latin typeface="Nunito SemiBold"/>
                <a:ea typeface="+mj-ea"/>
                <a:cs typeface="+mj-cs"/>
                <a:sym typeface="Arial"/>
              </a:rPr>
              <a:t>im</a:t>
            </a:r>
            <a:r>
              <a:rPr kumimoji="0" lang="en-US" sz="3200" b="0" i="0" u="none" strike="noStrike" kern="1200" cap="none" spc="0" normalizeH="0" baseline="0" noProof="0">
                <a:ln>
                  <a:noFill/>
                </a:ln>
                <a:solidFill>
                  <a:srgbClr val="3B3B3B"/>
                </a:solidFill>
                <a:effectLst/>
                <a:uLnTx/>
                <a:uFillTx/>
                <a:latin typeface="Nunito SemiBold"/>
                <a:ea typeface="+mj-ea"/>
                <a:cs typeface="+mj-cs"/>
                <a:sym typeface="Arial"/>
              </a:rPr>
              <a:t> SCRUM</a:t>
            </a:r>
            <a:endParaRPr kumimoji="0" lang="de-DE" sz="3600" b="0" i="0" u="none" strike="noStrike" kern="1200" cap="none" spc="0" normalizeH="0" baseline="0" noProof="0">
              <a:ln>
                <a:noFill/>
              </a:ln>
              <a:solidFill>
                <a:srgbClr val="03AADF"/>
              </a:solidFill>
              <a:effectLst/>
              <a:uLnTx/>
              <a:uFillTx/>
              <a:latin typeface="Nunito SemiBold"/>
              <a:ea typeface="+mj-ea"/>
              <a:cs typeface="+mj-cs"/>
              <a:sym typeface="Arial"/>
            </a:endParaRPr>
          </a:p>
        </p:txBody>
      </p:sp>
      <p:sp>
        <p:nvSpPr>
          <p:cNvPr id="3" name="Foliennummernplatzhalter 2">
            <a:extLst>
              <a:ext uri="{FF2B5EF4-FFF2-40B4-BE49-F238E27FC236}">
                <a16:creationId xmlns:a16="http://schemas.microsoft.com/office/drawing/2014/main" id="{A426BD95-9879-BCA8-032F-6BBC1104524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29</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cxnSp>
        <p:nvCxnSpPr>
          <p:cNvPr id="22" name="Gerade Verbindung mit Pfeil 21">
            <a:extLst>
              <a:ext uri="{FF2B5EF4-FFF2-40B4-BE49-F238E27FC236}">
                <a16:creationId xmlns:a16="http://schemas.microsoft.com/office/drawing/2014/main" id="{48528AF9-FB81-6C6F-6164-7F0D8E299C61}"/>
              </a:ext>
            </a:extLst>
          </p:cNvPr>
          <p:cNvCxnSpPr>
            <a:cxnSpLocks/>
          </p:cNvCxnSpPr>
          <p:nvPr/>
        </p:nvCxnSpPr>
        <p:spPr>
          <a:xfrm flipV="1">
            <a:off x="7369963" y="1450805"/>
            <a:ext cx="609305" cy="481535"/>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3" name="Gerade Verbindung mit Pfeil 22">
            <a:extLst>
              <a:ext uri="{FF2B5EF4-FFF2-40B4-BE49-F238E27FC236}">
                <a16:creationId xmlns:a16="http://schemas.microsoft.com/office/drawing/2014/main" id="{0CECF4F7-4AE5-97D0-28DD-41B41DC0EBFD}"/>
              </a:ext>
            </a:extLst>
          </p:cNvPr>
          <p:cNvCxnSpPr>
            <a:cxnSpLocks/>
          </p:cNvCxnSpPr>
          <p:nvPr/>
        </p:nvCxnSpPr>
        <p:spPr>
          <a:xfrm flipH="1">
            <a:off x="7493002" y="1603791"/>
            <a:ext cx="578102" cy="449286"/>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nvGrpSpPr>
          <p:cNvPr id="24" name="Google Shape;254;p29">
            <a:extLst>
              <a:ext uri="{FF2B5EF4-FFF2-40B4-BE49-F238E27FC236}">
                <a16:creationId xmlns:a16="http://schemas.microsoft.com/office/drawing/2014/main" id="{116AAB0B-5B93-E354-A639-8066CD55517C}"/>
              </a:ext>
            </a:extLst>
          </p:cNvPr>
          <p:cNvGrpSpPr/>
          <p:nvPr/>
        </p:nvGrpSpPr>
        <p:grpSpPr>
          <a:xfrm>
            <a:off x="8722205" y="3995954"/>
            <a:ext cx="2863474" cy="716219"/>
            <a:chOff x="8717755" y="4070213"/>
            <a:chExt cx="3234647" cy="975185"/>
          </a:xfrm>
        </p:grpSpPr>
        <p:sp>
          <p:nvSpPr>
            <p:cNvPr id="26" name="Google Shape;256;p29">
              <a:extLst>
                <a:ext uri="{FF2B5EF4-FFF2-40B4-BE49-F238E27FC236}">
                  <a16:creationId xmlns:a16="http://schemas.microsoft.com/office/drawing/2014/main" id="{CF439F31-0BBA-E4C3-3080-E2269B832C1B}"/>
                </a:ext>
              </a:extLst>
            </p:cNvPr>
            <p:cNvSpPr/>
            <p:nvPr/>
          </p:nvSpPr>
          <p:spPr>
            <a:xfrm>
              <a:off x="8717755" y="4070213"/>
              <a:ext cx="1080000" cy="975185"/>
            </a:xfrm>
            <a:prstGeom prst="chevron">
              <a:avLst>
                <a:gd name="adj" fmla="val 34050"/>
              </a:avLst>
            </a:prstGeom>
            <a:solidFill>
              <a:schemeClr val="accent2">
                <a:lumMod val="20000"/>
                <a:lumOff val="80000"/>
              </a:schemeClr>
            </a:solid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Calibri"/>
                <a:ea typeface="Calibri"/>
                <a:cs typeface="Calibri"/>
                <a:sym typeface="Calibri"/>
              </a:endParaRPr>
            </a:p>
          </p:txBody>
        </p:sp>
        <p:sp>
          <p:nvSpPr>
            <p:cNvPr id="27" name="Google Shape;257;p29">
              <a:extLst>
                <a:ext uri="{FF2B5EF4-FFF2-40B4-BE49-F238E27FC236}">
                  <a16:creationId xmlns:a16="http://schemas.microsoft.com/office/drawing/2014/main" id="{D73C2655-2FE1-113C-BE78-4865E50F32CC}"/>
                </a:ext>
              </a:extLst>
            </p:cNvPr>
            <p:cNvSpPr/>
            <p:nvPr/>
          </p:nvSpPr>
          <p:spPr>
            <a:xfrm>
              <a:off x="10147553" y="4070213"/>
              <a:ext cx="1080000" cy="975185"/>
            </a:xfrm>
            <a:prstGeom prst="chevron">
              <a:avLst>
                <a:gd name="adj" fmla="val 34050"/>
              </a:avLst>
            </a:prstGeom>
            <a:solidFill>
              <a:schemeClr val="accent2">
                <a:lumMod val="60000"/>
                <a:lumOff val="40000"/>
              </a:schemeClr>
            </a:solid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Calibri"/>
                <a:ea typeface="Calibri"/>
                <a:cs typeface="Calibri"/>
                <a:sym typeface="Calibri"/>
              </a:endParaRPr>
            </a:p>
          </p:txBody>
        </p:sp>
        <p:sp>
          <p:nvSpPr>
            <p:cNvPr id="28" name="Google Shape;258;p29">
              <a:extLst>
                <a:ext uri="{FF2B5EF4-FFF2-40B4-BE49-F238E27FC236}">
                  <a16:creationId xmlns:a16="http://schemas.microsoft.com/office/drawing/2014/main" id="{7D64E0A1-8B2E-8713-4ABC-BFE602A67E3C}"/>
                </a:ext>
              </a:extLst>
            </p:cNvPr>
            <p:cNvSpPr/>
            <p:nvPr/>
          </p:nvSpPr>
          <p:spPr>
            <a:xfrm>
              <a:off x="9432654" y="4070213"/>
              <a:ext cx="1080000" cy="975185"/>
            </a:xfrm>
            <a:prstGeom prst="chevron">
              <a:avLst>
                <a:gd name="adj" fmla="val 34050"/>
              </a:avLst>
            </a:prstGeom>
            <a:solidFill>
              <a:schemeClr val="accent2">
                <a:lumMod val="40000"/>
                <a:lumOff val="60000"/>
              </a:schemeClr>
            </a:solid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Calibri"/>
                <a:ea typeface="Calibri"/>
                <a:cs typeface="Calibri"/>
                <a:sym typeface="Calibri"/>
              </a:endParaRPr>
            </a:p>
          </p:txBody>
        </p:sp>
        <p:sp>
          <p:nvSpPr>
            <p:cNvPr id="29" name="Google Shape;259;p29">
              <a:extLst>
                <a:ext uri="{FF2B5EF4-FFF2-40B4-BE49-F238E27FC236}">
                  <a16:creationId xmlns:a16="http://schemas.microsoft.com/office/drawing/2014/main" id="{A007621F-FE74-DE98-BE97-270BC7963158}"/>
                </a:ext>
              </a:extLst>
            </p:cNvPr>
            <p:cNvSpPr/>
            <p:nvPr/>
          </p:nvSpPr>
          <p:spPr>
            <a:xfrm>
              <a:off x="10862452" y="4070213"/>
              <a:ext cx="1080000" cy="975185"/>
            </a:xfrm>
            <a:prstGeom prst="chevron">
              <a:avLst>
                <a:gd name="adj" fmla="val 34050"/>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2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30" name="Google Shape;260;p29">
              <a:extLst>
                <a:ext uri="{FF2B5EF4-FFF2-40B4-BE49-F238E27FC236}">
                  <a16:creationId xmlns:a16="http://schemas.microsoft.com/office/drawing/2014/main" id="{3F075D4F-2235-444B-3497-6002769D1A4B}"/>
                </a:ext>
              </a:extLst>
            </p:cNvPr>
            <p:cNvSpPr txBox="1"/>
            <p:nvPr/>
          </p:nvSpPr>
          <p:spPr>
            <a:xfrm>
              <a:off x="9065360" y="4339087"/>
              <a:ext cx="2887042" cy="390414"/>
            </a:xfrm>
            <a:prstGeom prst="rect">
              <a:avLst/>
            </a:prstGeom>
            <a:noFill/>
            <a:ln>
              <a:noFill/>
            </a:ln>
          </p:spPr>
          <p:txBody>
            <a:bodyPr spcFirstLastPara="1" wrap="square" lIns="91425" tIns="45700" rIns="91425" bIns="4570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a:ln>
                    <a:noFill/>
                  </a:ln>
                  <a:solidFill>
                    <a:schemeClr val="tx2"/>
                  </a:solidFill>
                  <a:effectLst/>
                  <a:uLnTx/>
                  <a:uFillTx/>
                  <a:latin typeface="+mj-lt"/>
                  <a:ea typeface="Calibri"/>
                  <a:cs typeface="Calibri"/>
                  <a:sym typeface="Calibri"/>
                </a:rPr>
                <a:t>Inkrement</a:t>
              </a:r>
              <a:r>
                <a:rPr kumimoji="0" lang="de-DE" sz="1600" b="0" i="0" u="none" strike="noStrike" kern="0" cap="none" spc="0" normalizeH="0" baseline="0" noProof="0">
                  <a:ln>
                    <a:noFill/>
                  </a:ln>
                  <a:solidFill>
                    <a:schemeClr val="tx2"/>
                  </a:solidFill>
                  <a:effectLst/>
                  <a:uLnTx/>
                  <a:uFillTx/>
                  <a:latin typeface="+mj-lt"/>
                  <a:ea typeface="Calibri"/>
                  <a:cs typeface="Calibri"/>
                  <a:sym typeface="Calibri"/>
                </a:rPr>
                <a:t> </a:t>
              </a:r>
              <a:r>
                <a:rPr kumimoji="0" lang="de-DE" sz="1600" b="0" i="0" u="none" strike="noStrike" kern="0" cap="none" spc="0" normalizeH="0" baseline="0" noProof="0">
                  <a:ln>
                    <a:noFill/>
                  </a:ln>
                  <a:solidFill>
                    <a:schemeClr val="tx2"/>
                  </a:solidFill>
                  <a:effectLst/>
                  <a:uLnTx/>
                  <a:uFillTx/>
                  <a:latin typeface="+mn-lt"/>
                  <a:ea typeface="Calibri"/>
                  <a:cs typeface="Calibri"/>
                  <a:sym typeface="Calibri"/>
                </a:rPr>
                <a:t>1, 2, 3, … n</a:t>
              </a:r>
              <a:endParaRPr kumimoji="0" sz="1600" b="0" i="0" u="none" strike="noStrike" kern="0" cap="none" spc="0" normalizeH="0" baseline="0" noProof="0">
                <a:ln>
                  <a:noFill/>
                </a:ln>
                <a:solidFill>
                  <a:schemeClr val="tx2"/>
                </a:solidFill>
                <a:effectLst/>
                <a:uLnTx/>
                <a:uFillTx/>
                <a:latin typeface="+mn-lt"/>
              </a:endParaRPr>
            </a:p>
          </p:txBody>
        </p:sp>
      </p:grpSp>
      <p:sp>
        <p:nvSpPr>
          <p:cNvPr id="31" name="Google Shape;246;p29">
            <a:extLst>
              <a:ext uri="{FF2B5EF4-FFF2-40B4-BE49-F238E27FC236}">
                <a16:creationId xmlns:a16="http://schemas.microsoft.com/office/drawing/2014/main" id="{A074C8A5-0F19-6EC5-387E-E9A5D1A9C6B6}"/>
              </a:ext>
            </a:extLst>
          </p:cNvPr>
          <p:cNvSpPr/>
          <p:nvPr/>
        </p:nvSpPr>
        <p:spPr>
          <a:xfrm>
            <a:off x="8085109" y="760177"/>
            <a:ext cx="900000" cy="900000"/>
          </a:xfrm>
          <a:prstGeom prst="ellipse">
            <a:avLst/>
          </a:prstGeom>
          <a:solidFill>
            <a:schemeClr val="accent1"/>
          </a:solidFill>
          <a:ln w="12700" cap="flat" cmpd="sng">
            <a:noFill/>
            <a:prstDash val="solid"/>
            <a:miter lim="800000"/>
            <a:headEnd type="none" w="sm" len="sm"/>
            <a:tailEnd type="none" w="sm" len="sm"/>
          </a:ln>
        </p:spPr>
        <p:txBody>
          <a:bodyPr spcFirstLastPara="1" wrap="square" lIns="36000" tIns="45700" rIns="36000" bIns="45700" anchor="b"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b="0" i="0" u="none" strike="noStrike" kern="0" cap="none" spc="0" normalizeH="0" baseline="0" noProof="0">
              <a:ln>
                <a:noFill/>
              </a:ln>
              <a:solidFill>
                <a:sysClr val="windowText" lastClr="000000"/>
              </a:solidFill>
              <a:effectLst/>
              <a:uLnTx/>
              <a:uFillTx/>
              <a:latin typeface="+mj-lt"/>
            </a:endParaRPr>
          </a:p>
        </p:txBody>
      </p:sp>
      <p:sp>
        <p:nvSpPr>
          <p:cNvPr id="36" name="Textfeld 35">
            <a:extLst>
              <a:ext uri="{FF2B5EF4-FFF2-40B4-BE49-F238E27FC236}">
                <a16:creationId xmlns:a16="http://schemas.microsoft.com/office/drawing/2014/main" id="{36E2E772-E921-ABB8-6ED1-6DA119A1E99A}"/>
              </a:ext>
            </a:extLst>
          </p:cNvPr>
          <p:cNvSpPr txBox="1"/>
          <p:nvPr/>
        </p:nvSpPr>
        <p:spPr>
          <a:xfrm>
            <a:off x="7979268" y="948567"/>
            <a:ext cx="111168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a:ln>
                  <a:noFill/>
                </a:ln>
                <a:solidFill>
                  <a:srgbClr val="FFFFFF"/>
                </a:solidFill>
                <a:effectLst/>
                <a:uLnTx/>
                <a:uFillTx/>
                <a:latin typeface="Nunito SemiBold"/>
                <a:cs typeface="Arial"/>
                <a:sym typeface="Arial"/>
              </a:rPr>
              <a:t>Daily</a:t>
            </a:r>
            <a:r>
              <a:rPr kumimoji="0" lang="de-DE" sz="1400" b="0" i="0" u="none" strike="noStrike" kern="0" cap="none" spc="0" normalizeH="0" baseline="0" noProof="0">
                <a:ln>
                  <a:noFill/>
                </a:ln>
                <a:solidFill>
                  <a:sysClr val="windowText" lastClr="000000"/>
                </a:solidFill>
                <a:effectLst/>
                <a:uLnTx/>
                <a:uFillTx/>
                <a:latin typeface="Nunito SemiBold"/>
                <a:cs typeface="Arial"/>
                <a:sym typeface="Arial"/>
              </a:rPr>
              <a:t> </a:t>
            </a:r>
            <a:r>
              <a:rPr kumimoji="0" lang="de-DE" sz="1400" b="0" i="0" u="none" strike="noStrike" kern="0" cap="none" spc="0" normalizeH="0" baseline="0" noProof="0" err="1">
                <a:ln>
                  <a:noFill/>
                </a:ln>
                <a:solidFill>
                  <a:srgbClr val="FFFFFF"/>
                </a:solidFill>
                <a:effectLst/>
                <a:uLnTx/>
                <a:uFillTx/>
                <a:latin typeface="Nunito SemiBold"/>
                <a:cs typeface="Arial"/>
                <a:sym typeface="Arial"/>
              </a:rPr>
              <a:t>Scrum</a:t>
            </a:r>
            <a:endParaRPr kumimoji="0" lang="de-DE" sz="1400" b="0" i="0" u="none" strike="noStrike" kern="0" cap="none" spc="0" normalizeH="0" baseline="0" noProof="0">
              <a:ln>
                <a:noFill/>
              </a:ln>
              <a:solidFill>
                <a:sysClr val="windowText" lastClr="000000"/>
              </a:solidFill>
              <a:effectLst/>
              <a:uLnTx/>
              <a:uFillTx/>
              <a:latin typeface="Nunito SemiBold"/>
              <a:cs typeface="Arial"/>
              <a:sym typeface="Arial"/>
            </a:endParaRPr>
          </a:p>
        </p:txBody>
      </p:sp>
      <p:cxnSp>
        <p:nvCxnSpPr>
          <p:cNvPr id="48" name="Gerade Verbindung mit Pfeil 47">
            <a:extLst>
              <a:ext uri="{FF2B5EF4-FFF2-40B4-BE49-F238E27FC236}">
                <a16:creationId xmlns:a16="http://schemas.microsoft.com/office/drawing/2014/main" id="{711AD3D1-94B6-ABAE-E089-7A4491283F37}"/>
              </a:ext>
            </a:extLst>
          </p:cNvPr>
          <p:cNvCxnSpPr>
            <a:cxnSpLocks/>
          </p:cNvCxnSpPr>
          <p:nvPr/>
        </p:nvCxnSpPr>
        <p:spPr>
          <a:xfrm>
            <a:off x="8102984" y="4354064"/>
            <a:ext cx="712532"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3" name="Google Shape;260;p29">
            <a:extLst>
              <a:ext uri="{FF2B5EF4-FFF2-40B4-BE49-F238E27FC236}">
                <a16:creationId xmlns:a16="http://schemas.microsoft.com/office/drawing/2014/main" id="{3E3B4A17-1431-DEED-38D0-F8A723C51F66}"/>
              </a:ext>
            </a:extLst>
          </p:cNvPr>
          <p:cNvSpPr txBox="1"/>
          <p:nvPr/>
        </p:nvSpPr>
        <p:spPr>
          <a:xfrm>
            <a:off x="2411632" y="1761711"/>
            <a:ext cx="2111791" cy="338514"/>
          </a:xfrm>
          <a:prstGeom prst="rect">
            <a:avLst/>
          </a:prstGeom>
          <a:noFill/>
          <a:ln>
            <a:noFill/>
          </a:ln>
        </p:spPr>
        <p:txBody>
          <a:bodyPr spcFirstLastPara="1" wrap="square" lIns="91425" tIns="45700" rIns="91425" bIns="4570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a:ln>
                  <a:noFill/>
                </a:ln>
                <a:solidFill>
                  <a:schemeClr val="tx2"/>
                </a:solidFill>
                <a:effectLst/>
                <a:uLnTx/>
                <a:uFillTx/>
                <a:latin typeface="+mj-lt"/>
                <a:ea typeface="Calibri"/>
                <a:cs typeface="Calibri"/>
                <a:sym typeface="Calibri"/>
              </a:rPr>
              <a:t>Sprint</a:t>
            </a:r>
            <a:r>
              <a:rPr kumimoji="0" lang="de-DE" sz="1600" b="0" i="0" u="none" strike="noStrike" kern="0" cap="none" spc="0" normalizeH="0" baseline="0" noProof="0">
                <a:ln>
                  <a:noFill/>
                </a:ln>
                <a:solidFill>
                  <a:schemeClr val="tx2"/>
                </a:solidFill>
                <a:effectLst/>
                <a:uLnTx/>
                <a:uFillTx/>
                <a:latin typeface="+mj-lt"/>
                <a:ea typeface="Calibri"/>
                <a:cs typeface="Calibri"/>
                <a:sym typeface="Calibri"/>
              </a:rPr>
              <a:t> </a:t>
            </a:r>
            <a:r>
              <a:rPr kumimoji="0" lang="de-DE" sz="1600" b="0" i="0" u="none" strike="noStrike" kern="0" cap="none" spc="0" normalizeH="0" baseline="0" noProof="0">
                <a:ln>
                  <a:noFill/>
                </a:ln>
                <a:solidFill>
                  <a:schemeClr val="tx2"/>
                </a:solidFill>
                <a:effectLst/>
                <a:uLnTx/>
                <a:uFillTx/>
                <a:latin typeface="+mn-lt"/>
                <a:ea typeface="Calibri"/>
                <a:cs typeface="Calibri"/>
                <a:sym typeface="Calibri"/>
              </a:rPr>
              <a:t>1, 2, 3, … n</a:t>
            </a:r>
            <a:endParaRPr kumimoji="0" sz="1600" b="0" i="0" u="none" strike="noStrike" kern="0" cap="none" spc="0" normalizeH="0" baseline="0" noProof="0">
              <a:ln>
                <a:noFill/>
              </a:ln>
              <a:solidFill>
                <a:schemeClr val="tx2"/>
              </a:solidFill>
              <a:effectLst/>
              <a:uLnTx/>
              <a:uFillTx/>
              <a:latin typeface="+mn-lt"/>
            </a:endParaRPr>
          </a:p>
        </p:txBody>
      </p:sp>
      <p:grpSp>
        <p:nvGrpSpPr>
          <p:cNvPr id="67" name="Gruppieren 66">
            <a:extLst>
              <a:ext uri="{FF2B5EF4-FFF2-40B4-BE49-F238E27FC236}">
                <a16:creationId xmlns:a16="http://schemas.microsoft.com/office/drawing/2014/main" id="{86420B16-8373-9159-8E15-B249300A0698}"/>
              </a:ext>
            </a:extLst>
          </p:cNvPr>
          <p:cNvGrpSpPr/>
          <p:nvPr/>
        </p:nvGrpSpPr>
        <p:grpSpPr>
          <a:xfrm>
            <a:off x="3459907" y="1305095"/>
            <a:ext cx="4798899" cy="4807752"/>
            <a:chOff x="3409105" y="1262760"/>
            <a:chExt cx="4798899" cy="4807752"/>
          </a:xfrm>
        </p:grpSpPr>
        <p:grpSp>
          <p:nvGrpSpPr>
            <p:cNvPr id="4" name="Google Shape;261;p29">
              <a:extLst>
                <a:ext uri="{FF2B5EF4-FFF2-40B4-BE49-F238E27FC236}">
                  <a16:creationId xmlns:a16="http://schemas.microsoft.com/office/drawing/2014/main" id="{E2D47F19-67D4-DF83-3BFF-4351716CEE53}"/>
                </a:ext>
              </a:extLst>
            </p:cNvPr>
            <p:cNvGrpSpPr/>
            <p:nvPr/>
          </p:nvGrpSpPr>
          <p:grpSpPr>
            <a:xfrm>
              <a:off x="3664013" y="1529207"/>
              <a:ext cx="4290159" cy="4281363"/>
              <a:chOff x="1372698" y="302461"/>
              <a:chExt cx="4290159" cy="4281363"/>
            </a:xfrm>
          </p:grpSpPr>
          <p:sp>
            <p:nvSpPr>
              <p:cNvPr id="5" name="Google Shape;262;p29">
                <a:extLst>
                  <a:ext uri="{FF2B5EF4-FFF2-40B4-BE49-F238E27FC236}">
                    <a16:creationId xmlns:a16="http://schemas.microsoft.com/office/drawing/2014/main" id="{F78CF604-B29C-5077-6B23-A26E59109BBC}"/>
                  </a:ext>
                </a:extLst>
              </p:cNvPr>
              <p:cNvSpPr/>
              <p:nvPr/>
            </p:nvSpPr>
            <p:spPr>
              <a:xfrm>
                <a:off x="1523196" y="302461"/>
                <a:ext cx="4104480" cy="4104480"/>
              </a:xfrm>
              <a:prstGeom prst="pie">
                <a:avLst>
                  <a:gd name="adj1" fmla="val 16200000"/>
                  <a:gd name="adj2" fmla="val 20520000"/>
                </a:avLst>
              </a:prstGeom>
              <a:solidFill>
                <a:srgbClr val="2F549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endParaRPr>
              </a:p>
            </p:txBody>
          </p:sp>
          <p:sp>
            <p:nvSpPr>
              <p:cNvPr id="6" name="Google Shape;263;p29">
                <a:extLst>
                  <a:ext uri="{FF2B5EF4-FFF2-40B4-BE49-F238E27FC236}">
                    <a16:creationId xmlns:a16="http://schemas.microsoft.com/office/drawing/2014/main" id="{4A099889-9C14-0AAF-438C-AF54166EA609}"/>
                  </a:ext>
                </a:extLst>
              </p:cNvPr>
              <p:cNvSpPr txBox="1"/>
              <p:nvPr/>
            </p:nvSpPr>
            <p:spPr>
              <a:xfrm>
                <a:off x="3708549" y="1196711"/>
                <a:ext cx="1319297" cy="618162"/>
              </a:xfrm>
              <a:prstGeom prst="rect">
                <a:avLst/>
              </a:prstGeom>
              <a:noFill/>
              <a:ln>
                <a:noFill/>
              </a:ln>
            </p:spPr>
            <p:txBody>
              <a:bodyPr spcFirstLastPara="1" wrap="square" lIns="17775" tIns="17775" rIns="17775" bIns="177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 typeface="Calibri"/>
                  <a:buNone/>
                  <a:tabLst/>
                  <a:defRPr/>
                </a:pPr>
                <a:r>
                  <a:rPr kumimoji="0" lang="de-DE" sz="1400" b="0" i="0" u="none" strike="noStrike" kern="0" cap="none" spc="0" normalizeH="0" baseline="0" noProof="0">
                    <a:ln>
                      <a:noFill/>
                    </a:ln>
                    <a:solidFill>
                      <a:srgbClr val="FFFFFF"/>
                    </a:solidFill>
                    <a:effectLst/>
                    <a:uLnTx/>
                    <a:uFillTx/>
                    <a:latin typeface="+mj-lt"/>
                    <a:ea typeface="Calibri"/>
                    <a:cs typeface="Calibri"/>
                    <a:sym typeface="Calibri"/>
                  </a:rPr>
                  <a:t>Entwicklung</a:t>
                </a:r>
                <a:r>
                  <a:rPr kumimoji="0" lang="de-DE" sz="1400" b="0" i="0" u="none" strike="noStrike" kern="0" cap="none" spc="0" normalizeH="0" baseline="0" noProof="0">
                    <a:ln>
                      <a:noFill/>
                    </a:ln>
                    <a:solidFill>
                      <a:srgbClr val="FFFFFF"/>
                    </a:solidFill>
                    <a:effectLst/>
                    <a:uLnTx/>
                    <a:uFillTx/>
                    <a:latin typeface="Calibri"/>
                    <a:ea typeface="Calibri"/>
                    <a:cs typeface="Calibri"/>
                    <a:sym typeface="Calibri"/>
                  </a:rPr>
                  <a:t> </a:t>
                </a:r>
                <a:r>
                  <a:rPr kumimoji="0" lang="de-DE" sz="1200" b="0" i="0" u="none" strike="noStrike" kern="0" cap="none" spc="0" normalizeH="0" baseline="0" noProof="0">
                    <a:ln>
                      <a:noFill/>
                    </a:ln>
                    <a:solidFill>
                      <a:srgbClr val="FFFFFF"/>
                    </a:solidFill>
                    <a:effectLst/>
                    <a:uLnTx/>
                    <a:uFillTx/>
                    <a:latin typeface="+mn-lt"/>
                    <a:ea typeface="Calibri"/>
                    <a:cs typeface="Calibri"/>
                    <a:sym typeface="Calibri"/>
                  </a:rPr>
                  <a:t>(Projekt-bearbeitung)</a:t>
                </a:r>
                <a:endParaRPr kumimoji="0" sz="1200" b="0" i="0" u="none" strike="noStrike" kern="0" cap="none" spc="0" normalizeH="0" baseline="0" noProof="0">
                  <a:ln>
                    <a:noFill/>
                  </a:ln>
                  <a:solidFill>
                    <a:srgbClr val="FFFFFF"/>
                  </a:solidFill>
                  <a:effectLst/>
                  <a:uLnTx/>
                  <a:uFillTx/>
                  <a:latin typeface="+mn-lt"/>
                  <a:ea typeface="Calibri"/>
                  <a:cs typeface="Calibri"/>
                  <a:sym typeface="Calibri"/>
                </a:endParaRPr>
              </a:p>
            </p:txBody>
          </p:sp>
          <p:sp>
            <p:nvSpPr>
              <p:cNvPr id="8" name="Google Shape;264;p29">
                <a:extLst>
                  <a:ext uri="{FF2B5EF4-FFF2-40B4-BE49-F238E27FC236}">
                    <a16:creationId xmlns:a16="http://schemas.microsoft.com/office/drawing/2014/main" id="{E6C3275A-D3F9-03B5-466E-C6F89EE8B9D7}"/>
                  </a:ext>
                </a:extLst>
              </p:cNvPr>
              <p:cNvSpPr/>
              <p:nvPr/>
            </p:nvSpPr>
            <p:spPr>
              <a:xfrm>
                <a:off x="1558377" y="411913"/>
                <a:ext cx="4104480" cy="4104480"/>
              </a:xfrm>
              <a:prstGeom prst="pie">
                <a:avLst>
                  <a:gd name="adj1" fmla="val 20520000"/>
                  <a:gd name="adj2" fmla="val 3240000"/>
                </a:avLst>
              </a:prstGeom>
              <a:solidFill>
                <a:srgbClr val="8DA9D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endParaRPr>
              </a:p>
            </p:txBody>
          </p:sp>
          <p:sp>
            <p:nvSpPr>
              <p:cNvPr id="9" name="Google Shape;265;p29">
                <a:extLst>
                  <a:ext uri="{FF2B5EF4-FFF2-40B4-BE49-F238E27FC236}">
                    <a16:creationId xmlns:a16="http://schemas.microsoft.com/office/drawing/2014/main" id="{2CB65033-D870-481E-1B58-E97550C656D2}"/>
                  </a:ext>
                </a:extLst>
              </p:cNvPr>
              <p:cNvSpPr txBox="1"/>
              <p:nvPr/>
            </p:nvSpPr>
            <p:spPr>
              <a:xfrm>
                <a:off x="4106871" y="2751892"/>
                <a:ext cx="1221571" cy="554487"/>
              </a:xfrm>
              <a:prstGeom prst="rect">
                <a:avLst/>
              </a:prstGeom>
              <a:noFill/>
              <a:ln>
                <a:noFill/>
              </a:ln>
            </p:spPr>
            <p:txBody>
              <a:bodyPr spcFirstLastPara="1" wrap="square" lIns="17775" tIns="17775" rIns="17775" bIns="177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 typeface="Calibri"/>
                  <a:buNone/>
                  <a:tabLst/>
                  <a:defRPr/>
                </a:pPr>
                <a:r>
                  <a:rPr kumimoji="0" lang="de-DE" sz="1400" b="0" i="0" u="none" strike="noStrike" kern="0" cap="none" spc="0" normalizeH="0" baseline="0" noProof="0">
                    <a:ln>
                      <a:noFill/>
                    </a:ln>
                    <a:solidFill>
                      <a:srgbClr val="FFFFFF"/>
                    </a:solidFill>
                    <a:effectLst/>
                    <a:uLnTx/>
                    <a:uFillTx/>
                    <a:latin typeface="+mj-lt"/>
                    <a:ea typeface="Calibri"/>
                    <a:cs typeface="Calibri"/>
                    <a:sym typeface="Calibri"/>
                  </a:rPr>
                  <a:t>Teilergebnis</a:t>
                </a:r>
                <a:endParaRPr kumimoji="0" sz="1400" b="0" i="0" u="none" strike="noStrike" kern="0" cap="none" spc="0" normalizeH="0" baseline="0" noProof="0">
                  <a:ln>
                    <a:noFill/>
                  </a:ln>
                  <a:solidFill>
                    <a:srgbClr val="000000"/>
                  </a:solidFill>
                  <a:effectLst/>
                  <a:uLnTx/>
                  <a:uFillTx/>
                  <a:latin typeface="+mj-lt"/>
                  <a:cs typeface="Arial"/>
                </a:endParaRPr>
              </a:p>
              <a:p>
                <a:pPr marL="0" marR="0" lvl="0" indent="0" algn="ctr" defTabSz="914400" rtl="0" eaLnBrk="1" fontAlgn="auto" latinLnBrk="0" hangingPunct="1">
                  <a:lnSpc>
                    <a:spcPct val="90000"/>
                  </a:lnSpc>
                  <a:spcBef>
                    <a:spcPts val="490"/>
                  </a:spcBef>
                  <a:spcAft>
                    <a:spcPts val="0"/>
                  </a:spcAft>
                  <a:buClr>
                    <a:srgbClr val="000000"/>
                  </a:buClr>
                  <a:buSzPts val="1400"/>
                  <a:buFont typeface="Calibri"/>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a:p>
                <a:pPr marL="0" marR="0" lvl="0" indent="0" algn="ctr" defTabSz="914400" rtl="0" eaLnBrk="1" fontAlgn="auto" latinLnBrk="0" hangingPunct="1">
                  <a:lnSpc>
                    <a:spcPct val="90000"/>
                  </a:lnSpc>
                  <a:spcBef>
                    <a:spcPts val="490"/>
                  </a:spcBef>
                  <a:spcAft>
                    <a:spcPts val="0"/>
                  </a:spcAft>
                  <a:buClr>
                    <a:srgbClr val="000000"/>
                  </a:buClr>
                  <a:buSzPts val="1400"/>
                  <a:buFont typeface="Calibri"/>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0" name="Google Shape;266;p29">
                <a:extLst>
                  <a:ext uri="{FF2B5EF4-FFF2-40B4-BE49-F238E27FC236}">
                    <a16:creationId xmlns:a16="http://schemas.microsoft.com/office/drawing/2014/main" id="{7CA36C3A-5571-C05B-EC00-7EF92108B44B}"/>
                  </a:ext>
                </a:extLst>
              </p:cNvPr>
              <p:cNvSpPr/>
              <p:nvPr/>
            </p:nvSpPr>
            <p:spPr>
              <a:xfrm>
                <a:off x="1465538" y="479344"/>
                <a:ext cx="4104480" cy="4104480"/>
              </a:xfrm>
              <a:prstGeom prst="pie">
                <a:avLst>
                  <a:gd name="adj1" fmla="val 3240000"/>
                  <a:gd name="adj2" fmla="val 7560000"/>
                </a:avLst>
              </a:prstGeom>
              <a:solidFill>
                <a:srgbClr val="B3C6E7"/>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endParaRPr>
              </a:p>
            </p:txBody>
          </p:sp>
          <p:sp>
            <p:nvSpPr>
              <p:cNvPr id="11" name="Google Shape;267;p29">
                <a:extLst>
                  <a:ext uri="{FF2B5EF4-FFF2-40B4-BE49-F238E27FC236}">
                    <a16:creationId xmlns:a16="http://schemas.microsoft.com/office/drawing/2014/main" id="{7779D20E-275D-C4D3-E26D-15807B92B373}"/>
                  </a:ext>
                </a:extLst>
              </p:cNvPr>
              <p:cNvSpPr txBox="1"/>
              <p:nvPr/>
            </p:nvSpPr>
            <p:spPr>
              <a:xfrm>
                <a:off x="2931424" y="3451013"/>
                <a:ext cx="1172708" cy="986222"/>
              </a:xfrm>
              <a:prstGeom prst="rect">
                <a:avLst/>
              </a:prstGeom>
              <a:noFill/>
              <a:ln>
                <a:noFill/>
              </a:ln>
            </p:spPr>
            <p:txBody>
              <a:bodyPr spcFirstLastPara="1" wrap="square" lIns="17775" tIns="17775" rIns="17775" bIns="177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 typeface="Calibri"/>
                  <a:buNone/>
                  <a:tabLst/>
                  <a:defRPr/>
                </a:pPr>
                <a:r>
                  <a:rPr kumimoji="0" lang="de-DE" sz="1400" b="0" i="0" u="none" strike="noStrike" kern="0" cap="none" spc="0" normalizeH="0" baseline="0" noProof="0">
                    <a:ln>
                      <a:noFill/>
                    </a:ln>
                    <a:solidFill>
                      <a:srgbClr val="FFFFFF"/>
                    </a:solidFill>
                    <a:effectLst/>
                    <a:uLnTx/>
                    <a:uFillTx/>
                    <a:latin typeface="+mj-lt"/>
                    <a:ea typeface="Calibri"/>
                    <a:cs typeface="Calibri"/>
                    <a:sym typeface="Calibri"/>
                  </a:rPr>
                  <a:t>Sprint Review</a:t>
                </a:r>
                <a:endParaRPr kumimoji="0" sz="1400" b="0" i="0" u="none" strike="noStrike" kern="0" cap="none" spc="0" normalizeH="0" baseline="0" noProof="0">
                  <a:ln>
                    <a:noFill/>
                  </a:ln>
                  <a:solidFill>
                    <a:srgbClr val="000000"/>
                  </a:solidFill>
                  <a:effectLst/>
                  <a:uLnTx/>
                  <a:uFillTx/>
                  <a:latin typeface="+mj-lt"/>
                  <a:cs typeface="Arial"/>
                </a:endParaRPr>
              </a:p>
              <a:p>
                <a:pPr marL="0" marR="0" lvl="0" indent="0" algn="ctr" defTabSz="914400" rtl="0" eaLnBrk="1" fontAlgn="auto" latinLnBrk="0" hangingPunct="1">
                  <a:lnSpc>
                    <a:spcPct val="90000"/>
                  </a:lnSpc>
                  <a:spcBef>
                    <a:spcPts val="490"/>
                  </a:spcBef>
                  <a:spcAft>
                    <a:spcPts val="0"/>
                  </a:spcAft>
                  <a:buClr>
                    <a:srgbClr val="000000"/>
                  </a:buClr>
                  <a:buSzPts val="1400"/>
                  <a:buFont typeface="Calibri"/>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a:p>
                <a:pPr marL="0" marR="0" lvl="0" indent="0" algn="ctr" defTabSz="914400" rtl="0" eaLnBrk="1" fontAlgn="auto" latinLnBrk="0" hangingPunct="1">
                  <a:lnSpc>
                    <a:spcPct val="90000"/>
                  </a:lnSpc>
                  <a:spcBef>
                    <a:spcPts val="490"/>
                  </a:spcBef>
                  <a:spcAft>
                    <a:spcPts val="0"/>
                  </a:spcAft>
                  <a:buClr>
                    <a:srgbClr val="000000"/>
                  </a:buClr>
                  <a:buSzPts val="1400"/>
                  <a:buFont typeface="Calibri"/>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2" name="Google Shape;268;p29">
                <a:extLst>
                  <a:ext uri="{FF2B5EF4-FFF2-40B4-BE49-F238E27FC236}">
                    <a16:creationId xmlns:a16="http://schemas.microsoft.com/office/drawing/2014/main" id="{8A10BB12-7EF9-A97F-2B40-E64FA7C6A8B5}"/>
                  </a:ext>
                </a:extLst>
              </p:cNvPr>
              <p:cNvSpPr/>
              <p:nvPr/>
            </p:nvSpPr>
            <p:spPr>
              <a:xfrm>
                <a:off x="1372698" y="411913"/>
                <a:ext cx="4104480" cy="4104480"/>
              </a:xfrm>
              <a:prstGeom prst="pie">
                <a:avLst>
                  <a:gd name="adj1" fmla="val 7560000"/>
                  <a:gd name="adj2" fmla="val 11880000"/>
                </a:avLst>
              </a:prstGeom>
              <a:solidFill>
                <a:srgbClr val="B3C6E7"/>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endParaRPr>
              </a:p>
            </p:txBody>
          </p:sp>
          <p:sp>
            <p:nvSpPr>
              <p:cNvPr id="13" name="Google Shape;269;p29">
                <a:extLst>
                  <a:ext uri="{FF2B5EF4-FFF2-40B4-BE49-F238E27FC236}">
                    <a16:creationId xmlns:a16="http://schemas.microsoft.com/office/drawing/2014/main" id="{29B4C372-00F9-A6B0-039F-A6448B984726}"/>
                  </a:ext>
                </a:extLst>
              </p:cNvPr>
              <p:cNvSpPr txBox="1"/>
              <p:nvPr/>
            </p:nvSpPr>
            <p:spPr>
              <a:xfrm>
                <a:off x="1709853" y="2870905"/>
                <a:ext cx="1221571" cy="393621"/>
              </a:xfrm>
              <a:prstGeom prst="rect">
                <a:avLst/>
              </a:prstGeom>
              <a:noFill/>
              <a:ln>
                <a:noFill/>
              </a:ln>
            </p:spPr>
            <p:txBody>
              <a:bodyPr spcFirstLastPara="1" wrap="square" lIns="17775" tIns="17775" rIns="17775" bIns="177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 typeface="Calibri"/>
                  <a:buNone/>
                  <a:tabLst/>
                  <a:defRPr/>
                </a:pPr>
                <a:r>
                  <a:rPr kumimoji="0" lang="de-DE" sz="1400" b="0" i="0" u="none" strike="noStrike" kern="0" cap="none" spc="0" normalizeH="0" baseline="0" noProof="0">
                    <a:ln>
                      <a:noFill/>
                    </a:ln>
                    <a:solidFill>
                      <a:srgbClr val="FFFFFF"/>
                    </a:solidFill>
                    <a:effectLst/>
                    <a:uLnTx/>
                    <a:uFillTx/>
                    <a:latin typeface="+mj-lt"/>
                    <a:ea typeface="Calibri"/>
                    <a:cs typeface="Calibri"/>
                    <a:sym typeface="Calibri"/>
                  </a:rPr>
                  <a:t>Sprint Retrospektive</a:t>
                </a:r>
                <a:endParaRPr kumimoji="0" sz="1400" b="0" i="0" u="none" strike="noStrike" kern="0" cap="none" spc="0" normalizeH="0" baseline="0" noProof="0">
                  <a:ln>
                    <a:noFill/>
                  </a:ln>
                  <a:solidFill>
                    <a:srgbClr val="000000"/>
                  </a:solidFill>
                  <a:effectLst/>
                  <a:uLnTx/>
                  <a:uFillTx/>
                  <a:latin typeface="+mj-lt"/>
                  <a:cs typeface="Arial"/>
                </a:endParaRPr>
              </a:p>
              <a:p>
                <a:pPr marL="0" marR="0" lvl="0" indent="0" algn="ctr" defTabSz="914400" rtl="0" eaLnBrk="1" fontAlgn="auto" latinLnBrk="0" hangingPunct="1">
                  <a:lnSpc>
                    <a:spcPct val="90000"/>
                  </a:lnSpc>
                  <a:spcBef>
                    <a:spcPts val="490"/>
                  </a:spcBef>
                  <a:spcAft>
                    <a:spcPts val="0"/>
                  </a:spcAft>
                  <a:buClr>
                    <a:srgbClr val="000000"/>
                  </a:buClr>
                  <a:buSzPts val="600"/>
                  <a:buFont typeface="Calibri"/>
                  <a:buNone/>
                  <a:tabLst/>
                  <a:defRPr/>
                </a:pPr>
                <a:endParaRPr kumimoji="0" sz="600" b="0" i="0" u="none" strike="noStrike" kern="0" cap="none" spc="0" normalizeH="0" baseline="0" noProof="0">
                  <a:ln>
                    <a:noFill/>
                  </a:ln>
                  <a:solidFill>
                    <a:srgbClr val="FFFFFF"/>
                  </a:solidFill>
                  <a:effectLst/>
                  <a:uLnTx/>
                  <a:uFillTx/>
                  <a:latin typeface="Calibri"/>
                  <a:ea typeface="Calibri"/>
                  <a:cs typeface="Calibri"/>
                  <a:sym typeface="Calibri"/>
                </a:endParaRPr>
              </a:p>
              <a:p>
                <a:pPr marL="0" marR="0" lvl="0" indent="0" algn="ctr" defTabSz="914400" rtl="0" eaLnBrk="1" fontAlgn="auto" latinLnBrk="0" hangingPunct="1">
                  <a:lnSpc>
                    <a:spcPct val="90000"/>
                  </a:lnSpc>
                  <a:spcBef>
                    <a:spcPts val="210"/>
                  </a:spcBef>
                  <a:spcAft>
                    <a:spcPts val="0"/>
                  </a:spcAft>
                  <a:buClr>
                    <a:srgbClr val="000000"/>
                  </a:buClr>
                  <a:buSzPts val="1400"/>
                  <a:buFont typeface="Calibri"/>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a:p>
                <a:pPr marL="0" marR="0" lvl="0" indent="0" algn="ctr" defTabSz="914400" rtl="0" eaLnBrk="1" fontAlgn="auto" latinLnBrk="0" hangingPunct="1">
                  <a:lnSpc>
                    <a:spcPct val="90000"/>
                  </a:lnSpc>
                  <a:spcBef>
                    <a:spcPts val="490"/>
                  </a:spcBef>
                  <a:spcAft>
                    <a:spcPts val="0"/>
                  </a:spcAft>
                  <a:buClr>
                    <a:srgbClr val="000000"/>
                  </a:buClr>
                  <a:buSzPts val="1400"/>
                  <a:buFont typeface="Calibri"/>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4" name="Google Shape;270;p29">
                <a:extLst>
                  <a:ext uri="{FF2B5EF4-FFF2-40B4-BE49-F238E27FC236}">
                    <a16:creationId xmlns:a16="http://schemas.microsoft.com/office/drawing/2014/main" id="{799970A7-407E-0F2F-FDC0-A4A94F9A2FFD}"/>
                  </a:ext>
                </a:extLst>
              </p:cNvPr>
              <p:cNvSpPr/>
              <p:nvPr/>
            </p:nvSpPr>
            <p:spPr>
              <a:xfrm>
                <a:off x="1407880" y="302461"/>
                <a:ext cx="4104480" cy="4104480"/>
              </a:xfrm>
              <a:prstGeom prst="pie">
                <a:avLst>
                  <a:gd name="adj1" fmla="val 11880000"/>
                  <a:gd name="adj2" fmla="val 16200000"/>
                </a:avLst>
              </a:prstGeom>
              <a:solidFill>
                <a:srgbClr val="8DA9D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endParaRPr>
              </a:p>
            </p:txBody>
          </p:sp>
          <p:sp>
            <p:nvSpPr>
              <p:cNvPr id="15" name="Google Shape;271;p29">
                <a:extLst>
                  <a:ext uri="{FF2B5EF4-FFF2-40B4-BE49-F238E27FC236}">
                    <a16:creationId xmlns:a16="http://schemas.microsoft.com/office/drawing/2014/main" id="{D836D17B-9A8B-1786-FBFF-E6F2441C131F}"/>
                  </a:ext>
                </a:extLst>
              </p:cNvPr>
              <p:cNvSpPr txBox="1"/>
              <p:nvPr/>
            </p:nvSpPr>
            <p:spPr>
              <a:xfrm>
                <a:off x="2025571" y="1082587"/>
                <a:ext cx="1319297" cy="732286"/>
              </a:xfrm>
              <a:prstGeom prst="rect">
                <a:avLst/>
              </a:prstGeom>
              <a:noFill/>
              <a:ln>
                <a:noFill/>
              </a:ln>
            </p:spPr>
            <p:txBody>
              <a:bodyPr spcFirstLastPara="1" wrap="square" lIns="17775" tIns="17775" rIns="17775" bIns="177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 typeface="Calibri"/>
                  <a:buNone/>
                  <a:tabLst/>
                  <a:defRPr/>
                </a:pPr>
                <a:r>
                  <a:rPr kumimoji="0" lang="de-DE" sz="1400" b="0" i="0" u="none" strike="noStrike" kern="0" cap="none" spc="0" normalizeH="0" baseline="0" noProof="0">
                    <a:ln>
                      <a:noFill/>
                    </a:ln>
                    <a:solidFill>
                      <a:srgbClr val="FFFFFF"/>
                    </a:solidFill>
                    <a:effectLst/>
                    <a:uLnTx/>
                    <a:uFillTx/>
                    <a:latin typeface="+mj-lt"/>
                    <a:ea typeface="Calibri"/>
                    <a:cs typeface="Calibri"/>
                    <a:sym typeface="Calibri"/>
                  </a:rPr>
                  <a:t>Sprintplanung</a:t>
                </a:r>
                <a:endParaRPr kumimoji="0" sz="1400" b="0" i="0" u="none" strike="noStrike" kern="0" cap="none" spc="0" normalizeH="0" baseline="0" noProof="0">
                  <a:ln>
                    <a:noFill/>
                  </a:ln>
                  <a:solidFill>
                    <a:srgbClr val="000000"/>
                  </a:solidFill>
                  <a:effectLst/>
                  <a:uLnTx/>
                  <a:uFillTx/>
                  <a:latin typeface="+mj-lt"/>
                  <a:cs typeface="Arial"/>
                </a:endParaRPr>
              </a:p>
              <a:p>
                <a:pPr marL="0" marR="0" lvl="0" indent="0" algn="ctr" defTabSz="914400" rtl="0" eaLnBrk="1" fontAlgn="auto" latinLnBrk="0" hangingPunct="1">
                  <a:lnSpc>
                    <a:spcPct val="90000"/>
                  </a:lnSpc>
                  <a:spcBef>
                    <a:spcPts val="490"/>
                  </a:spcBef>
                  <a:spcAft>
                    <a:spcPts val="0"/>
                  </a:spcAft>
                  <a:buClr>
                    <a:srgbClr val="000000"/>
                  </a:buClr>
                  <a:buSzPts val="1400"/>
                  <a:buFont typeface="Calibri"/>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p:txBody>
          </p:sp>
        </p:grpSp>
        <p:grpSp>
          <p:nvGrpSpPr>
            <p:cNvPr id="66" name="Gruppieren 65">
              <a:extLst>
                <a:ext uri="{FF2B5EF4-FFF2-40B4-BE49-F238E27FC236}">
                  <a16:creationId xmlns:a16="http://schemas.microsoft.com/office/drawing/2014/main" id="{E9EB4952-CE1C-17D3-8D5D-B53889E2A0FF}"/>
                </a:ext>
              </a:extLst>
            </p:cNvPr>
            <p:cNvGrpSpPr/>
            <p:nvPr/>
          </p:nvGrpSpPr>
          <p:grpSpPr>
            <a:xfrm>
              <a:off x="3409105" y="1262760"/>
              <a:ext cx="4798899" cy="4807752"/>
              <a:chOff x="3409105" y="1262760"/>
              <a:chExt cx="4798899" cy="4807752"/>
            </a:xfrm>
          </p:grpSpPr>
          <p:grpSp>
            <p:nvGrpSpPr>
              <p:cNvPr id="18" name="Google Shape;261;p29">
                <a:extLst>
                  <a:ext uri="{FF2B5EF4-FFF2-40B4-BE49-F238E27FC236}">
                    <a16:creationId xmlns:a16="http://schemas.microsoft.com/office/drawing/2014/main" id="{4654C680-BFF4-084C-FB36-2921C8F30E49}"/>
                  </a:ext>
                </a:extLst>
              </p:cNvPr>
              <p:cNvGrpSpPr/>
              <p:nvPr/>
            </p:nvGrpSpPr>
            <p:grpSpPr>
              <a:xfrm>
                <a:off x="3409105" y="1280806"/>
                <a:ext cx="4798899" cy="4789706"/>
                <a:chOff x="1118328" y="48374"/>
                <a:chExt cx="4798899" cy="4789706"/>
              </a:xfrm>
            </p:grpSpPr>
            <p:sp>
              <p:nvSpPr>
                <p:cNvPr id="39" name="Google Shape;273;p29">
                  <a:extLst>
                    <a:ext uri="{FF2B5EF4-FFF2-40B4-BE49-F238E27FC236}">
                      <a16:creationId xmlns:a16="http://schemas.microsoft.com/office/drawing/2014/main" id="{788ED6C5-18F8-4F38-A5E2-A84E2570C6FD}"/>
                    </a:ext>
                  </a:extLst>
                </p:cNvPr>
                <p:cNvSpPr/>
                <p:nvPr/>
              </p:nvSpPr>
              <p:spPr>
                <a:xfrm>
                  <a:off x="1304574" y="157791"/>
                  <a:ext cx="4612653" cy="4612653"/>
                </a:xfrm>
                <a:custGeom>
                  <a:avLst/>
                  <a:gdLst/>
                  <a:ahLst/>
                  <a:cxnLst/>
                  <a:rect l="l" t="t" r="r" b="b"/>
                  <a:pathLst>
                    <a:path w="120000" h="120000" extrusionOk="0">
                      <a:moveTo>
                        <a:pt x="113195" y="42715"/>
                      </a:moveTo>
                      <a:cubicBezTo>
                        <a:pt x="120114" y="64009"/>
                        <a:pt x="113668" y="87378"/>
                        <a:pt x="96810" y="102113"/>
                      </a:cubicBezTo>
                      <a:lnTo>
                        <a:pt x="99192" y="105393"/>
                      </a:lnTo>
                      <a:lnTo>
                        <a:pt x="91080" y="102785"/>
                      </a:lnTo>
                      <a:lnTo>
                        <a:pt x="90825" y="93875"/>
                      </a:lnTo>
                      <a:lnTo>
                        <a:pt x="93207" y="97154"/>
                      </a:lnTo>
                      <a:lnTo>
                        <a:pt x="93207" y="97154"/>
                      </a:lnTo>
                      <a:cubicBezTo>
                        <a:pt x="107930" y="83994"/>
                        <a:pt x="113494" y="63382"/>
                        <a:pt x="107392" y="44601"/>
                      </a:cubicBezTo>
                      <a:close/>
                    </a:path>
                  </a:pathLst>
                </a:custGeom>
                <a:solidFill>
                  <a:srgbClr val="B3C6E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endParaRPr>
                </a:p>
              </p:txBody>
            </p:sp>
            <p:sp>
              <p:nvSpPr>
                <p:cNvPr id="40" name="Google Shape;274;p29">
                  <a:extLst>
                    <a:ext uri="{FF2B5EF4-FFF2-40B4-BE49-F238E27FC236}">
                      <a16:creationId xmlns:a16="http://schemas.microsoft.com/office/drawing/2014/main" id="{9005EDEA-614B-4510-FE52-B9CAFEC0E13A}"/>
                    </a:ext>
                  </a:extLst>
                </p:cNvPr>
                <p:cNvSpPr/>
                <p:nvPr/>
              </p:nvSpPr>
              <p:spPr>
                <a:xfrm>
                  <a:off x="1211451" y="225427"/>
                  <a:ext cx="4612653" cy="4612653"/>
                </a:xfrm>
                <a:custGeom>
                  <a:avLst/>
                  <a:gdLst/>
                  <a:ahLst/>
                  <a:cxnLst/>
                  <a:rect l="l" t="t" r="r" b="b"/>
                  <a:pathLst>
                    <a:path w="120000" h="120000" extrusionOk="0">
                      <a:moveTo>
                        <a:pt x="92880" y="105248"/>
                      </a:moveTo>
                      <a:cubicBezTo>
                        <a:pt x="74766" y="118411"/>
                        <a:pt x="50547" y="119502"/>
                        <a:pt x="31322" y="108021"/>
                      </a:cubicBezTo>
                      <a:lnTo>
                        <a:pt x="28939" y="111301"/>
                      </a:lnTo>
                      <a:lnTo>
                        <a:pt x="28913" y="102779"/>
                      </a:lnTo>
                      <a:lnTo>
                        <a:pt x="37308" y="99784"/>
                      </a:lnTo>
                      <a:lnTo>
                        <a:pt x="34926" y="103063"/>
                      </a:lnTo>
                      <a:lnTo>
                        <a:pt x="34926" y="103063"/>
                      </a:lnTo>
                      <a:cubicBezTo>
                        <a:pt x="51992" y="113000"/>
                        <a:pt x="73317" y="111921"/>
                        <a:pt x="89293" y="100311"/>
                      </a:cubicBezTo>
                      <a:close/>
                    </a:path>
                  </a:pathLst>
                </a:custGeom>
                <a:solidFill>
                  <a:srgbClr val="D8E2F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endParaRPr>
                </a:p>
              </p:txBody>
            </p:sp>
            <p:sp>
              <p:nvSpPr>
                <p:cNvPr id="41" name="Google Shape;275;p29">
                  <a:extLst>
                    <a:ext uri="{FF2B5EF4-FFF2-40B4-BE49-F238E27FC236}">
                      <a16:creationId xmlns:a16="http://schemas.microsoft.com/office/drawing/2014/main" id="{629096C8-0C3C-3A27-3D33-BB3AC126369A}"/>
                    </a:ext>
                  </a:extLst>
                </p:cNvPr>
                <p:cNvSpPr/>
                <p:nvPr/>
              </p:nvSpPr>
              <p:spPr>
                <a:xfrm>
                  <a:off x="1118328" y="157791"/>
                  <a:ext cx="4612653" cy="4612653"/>
                </a:xfrm>
                <a:custGeom>
                  <a:avLst/>
                  <a:gdLst/>
                  <a:ahLst/>
                  <a:cxnLst/>
                  <a:rect l="l" t="t" r="r" b="b"/>
                  <a:pathLst>
                    <a:path w="120000" h="120000" extrusionOk="0">
                      <a:moveTo>
                        <a:pt x="27127" y="105253"/>
                      </a:moveTo>
                      <a:cubicBezTo>
                        <a:pt x="9012" y="92094"/>
                        <a:pt x="490" y="69400"/>
                        <a:pt x="5466" y="47570"/>
                      </a:cubicBezTo>
                      <a:lnTo>
                        <a:pt x="1610" y="46317"/>
                      </a:lnTo>
                      <a:lnTo>
                        <a:pt x="9707" y="43658"/>
                      </a:lnTo>
                      <a:lnTo>
                        <a:pt x="15150" y="50716"/>
                      </a:lnTo>
                      <a:lnTo>
                        <a:pt x="11296" y="49464"/>
                      </a:lnTo>
                      <a:lnTo>
                        <a:pt x="11296" y="49464"/>
                      </a:lnTo>
                      <a:cubicBezTo>
                        <a:pt x="7121" y="68765"/>
                        <a:pt x="14737" y="88710"/>
                        <a:pt x="30714" y="100316"/>
                      </a:cubicBezTo>
                      <a:close/>
                    </a:path>
                  </a:pathLst>
                </a:custGeom>
                <a:solidFill>
                  <a:srgbClr val="D8E2F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endParaRPr>
                </a:p>
              </p:txBody>
            </p:sp>
            <p:sp>
              <p:nvSpPr>
                <p:cNvPr id="42" name="Google Shape;276;p29">
                  <a:extLst>
                    <a:ext uri="{FF2B5EF4-FFF2-40B4-BE49-F238E27FC236}">
                      <a16:creationId xmlns:a16="http://schemas.microsoft.com/office/drawing/2014/main" id="{8A76DD79-5841-7604-1D41-3C2F77A83244}"/>
                    </a:ext>
                  </a:extLst>
                </p:cNvPr>
                <p:cNvSpPr/>
                <p:nvPr/>
              </p:nvSpPr>
              <p:spPr>
                <a:xfrm>
                  <a:off x="1153986" y="48374"/>
                  <a:ext cx="4612653" cy="4612653"/>
                </a:xfrm>
                <a:custGeom>
                  <a:avLst/>
                  <a:gdLst/>
                  <a:ahLst/>
                  <a:cxnLst/>
                  <a:rect l="l" t="t" r="r" b="b"/>
                  <a:pathLst>
                    <a:path w="120000" h="120000" extrusionOk="0">
                      <a:moveTo>
                        <a:pt x="6805" y="42714"/>
                      </a:moveTo>
                      <a:cubicBezTo>
                        <a:pt x="13724" y="21424"/>
                        <a:pt x="32669" y="6310"/>
                        <a:pt x="54964" y="4295"/>
                      </a:cubicBezTo>
                      <a:lnTo>
                        <a:pt x="54964" y="240"/>
                      </a:lnTo>
                      <a:lnTo>
                        <a:pt x="59995" y="7118"/>
                      </a:lnTo>
                      <a:lnTo>
                        <a:pt x="54965" y="14477"/>
                      </a:lnTo>
                      <a:lnTo>
                        <a:pt x="54965" y="10424"/>
                      </a:lnTo>
                      <a:lnTo>
                        <a:pt x="54965" y="10424"/>
                      </a:lnTo>
                      <a:cubicBezTo>
                        <a:pt x="35322" y="12419"/>
                        <a:pt x="18710" y="25823"/>
                        <a:pt x="12609" y="44600"/>
                      </a:cubicBezTo>
                      <a:close/>
                    </a:path>
                  </a:pathLst>
                </a:custGeom>
                <a:solidFill>
                  <a:srgbClr val="B3C6E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endParaRPr>
                </a:p>
              </p:txBody>
            </p:sp>
          </p:grpSp>
          <p:sp>
            <p:nvSpPr>
              <p:cNvPr id="65" name="Google Shape;272;p29">
                <a:extLst>
                  <a:ext uri="{FF2B5EF4-FFF2-40B4-BE49-F238E27FC236}">
                    <a16:creationId xmlns:a16="http://schemas.microsoft.com/office/drawing/2014/main" id="{3D715216-C3BD-3D38-52A3-68627AB0F829}"/>
                  </a:ext>
                </a:extLst>
              </p:cNvPr>
              <p:cNvSpPr/>
              <p:nvPr/>
            </p:nvSpPr>
            <p:spPr>
              <a:xfrm>
                <a:off x="3560231" y="1262760"/>
                <a:ext cx="4612653" cy="4612653"/>
              </a:xfrm>
              <a:custGeom>
                <a:avLst/>
                <a:gdLst/>
                <a:ahLst/>
                <a:cxnLst/>
                <a:rect l="l" t="t" r="r" b="b"/>
                <a:pathLst>
                  <a:path w="120000" h="120000" extrusionOk="0">
                    <a:moveTo>
                      <a:pt x="60005" y="4067"/>
                    </a:moveTo>
                    <a:lnTo>
                      <a:pt x="60005" y="4067"/>
                    </a:lnTo>
                    <a:cubicBezTo>
                      <a:pt x="82391" y="4070"/>
                      <a:pt x="102619" y="17419"/>
                      <a:pt x="111424" y="38000"/>
                    </a:cubicBezTo>
                    <a:lnTo>
                      <a:pt x="115280" y="36747"/>
                    </a:lnTo>
                    <a:lnTo>
                      <a:pt x="110293" y="43657"/>
                    </a:lnTo>
                    <a:lnTo>
                      <a:pt x="101740" y="41147"/>
                    </a:lnTo>
                    <a:lnTo>
                      <a:pt x="105594" y="39894"/>
                    </a:lnTo>
                    <a:lnTo>
                      <a:pt x="105594" y="39894"/>
                    </a:lnTo>
                    <a:cubicBezTo>
                      <a:pt x="97628" y="21829"/>
                      <a:pt x="79748" y="10171"/>
                      <a:pt x="60005" y="10169"/>
                    </a:cubicBezTo>
                    <a:close/>
                  </a:path>
                </a:pathLst>
              </a:custGeom>
              <a:solidFill>
                <a:srgbClr val="8DA9DB"/>
              </a:solidFill>
              <a:ln>
                <a:noFill/>
              </a:ln>
            </p:spPr>
            <p:txBody>
              <a:bodyPr spcFirstLastPara="1" wrap="square" lIns="91425" tIns="91425" rIns="91425" bIns="91425" anchor="ctr" anchorCtr="0">
                <a:noAutofit/>
              </a:bodyPr>
              <a:ls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marL="0" lvl="0" indent="0" algn="l" rtl="0">
                  <a:spcBef>
                    <a:spcPts val="0"/>
                  </a:spcBef>
                  <a:spcAft>
                    <a:spcPts val="0"/>
                  </a:spcAft>
                  <a:buNone/>
                </a:pPr>
                <a:r>
                  <a:rPr lang="de-DE"/>
                  <a:t> </a:t>
                </a:r>
                <a:endParaRPr/>
              </a:p>
            </p:txBody>
          </p:sp>
        </p:grpSp>
      </p:grpSp>
    </p:spTree>
    <p:extLst>
      <p:ext uri="{BB962C8B-B14F-4D97-AF65-F5344CB8AC3E}">
        <p14:creationId xmlns:p14="http://schemas.microsoft.com/office/powerpoint/2010/main" val="34827965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C596D477-3233-658A-6A4D-10A0D4FB1504}"/>
              </a:ext>
            </a:extLst>
          </p:cNvPr>
          <p:cNvSpPr>
            <a:spLocks noGrp="1"/>
          </p:cNvSpPr>
          <p:nvPr>
            <p:ph type="sldNum" sz="quarter" idx="12"/>
          </p:nvPr>
        </p:nvSpPr>
        <p:spPr/>
        <p:txBody>
          <a:bodyPr/>
          <a:lstStyle/>
          <a:p>
            <a:fld id="{F145060A-2239-4736-BEED-7C05F6B3C6E1}" type="slidenum">
              <a:rPr lang="de-DE" smtClean="0"/>
              <a:t>3</a:t>
            </a:fld>
            <a:endParaRPr lang="de-DE"/>
          </a:p>
        </p:txBody>
      </p:sp>
      <p:sp>
        <p:nvSpPr>
          <p:cNvPr id="3" name="Titel 2">
            <a:extLst>
              <a:ext uri="{FF2B5EF4-FFF2-40B4-BE49-F238E27FC236}">
                <a16:creationId xmlns:a16="http://schemas.microsoft.com/office/drawing/2014/main" id="{4C098031-6AAC-5271-DA56-632BF1E57FDC}"/>
              </a:ext>
            </a:extLst>
          </p:cNvPr>
          <p:cNvSpPr>
            <a:spLocks noGrp="1"/>
          </p:cNvSpPr>
          <p:nvPr>
            <p:ph type="title"/>
          </p:nvPr>
        </p:nvSpPr>
        <p:spPr/>
        <p:txBody>
          <a:bodyPr/>
          <a:lstStyle/>
          <a:p>
            <a:r>
              <a:rPr lang="de-DE"/>
              <a:t>Unsere Vision</a:t>
            </a:r>
          </a:p>
        </p:txBody>
      </p:sp>
      <p:pic>
        <p:nvPicPr>
          <p:cNvPr id="7" name="Inhaltsplatzhalter 6">
            <a:extLst>
              <a:ext uri="{FF2B5EF4-FFF2-40B4-BE49-F238E27FC236}">
                <a16:creationId xmlns:a16="http://schemas.microsoft.com/office/drawing/2014/main" id="{8C8C2450-412B-9FE0-38EC-2F19C123F47B}"/>
              </a:ext>
            </a:extLst>
          </p:cNvPr>
          <p:cNvPicPr>
            <a:picLocks noGrp="1" noChangeAspect="1"/>
          </p:cNvPicPr>
          <p:nvPr>
            <p:ph idx="13"/>
          </p:nvPr>
        </p:nvPicPr>
        <p:blipFill>
          <a:blip r:embed="rId3">
            <a:extLst>
              <a:ext uri="{BEBA8EAE-BF5A-486C-A8C5-ECC9F3942E4B}">
                <a14:imgProps xmlns:a14="http://schemas.microsoft.com/office/drawing/2010/main">
                  <a14:imgLayer r:embed="rId4">
                    <a14:imgEffect>
                      <a14:colorTemperature colorTemp="8800"/>
                    </a14:imgEffect>
                  </a14:imgLayer>
                </a14:imgProps>
              </a:ext>
            </a:extLst>
          </a:blip>
          <a:srcRect/>
          <a:stretch/>
        </p:blipFill>
        <p:spPr>
          <a:xfrm>
            <a:off x="7400131" y="1795463"/>
            <a:ext cx="3959225" cy="3959225"/>
          </a:xfrm>
        </p:spPr>
      </p:pic>
      <p:sp>
        <p:nvSpPr>
          <p:cNvPr id="5" name="Inhaltsplatzhalter 4">
            <a:extLst>
              <a:ext uri="{FF2B5EF4-FFF2-40B4-BE49-F238E27FC236}">
                <a16:creationId xmlns:a16="http://schemas.microsoft.com/office/drawing/2014/main" id="{E3C26A15-77D3-DE59-61B6-7999DE052FC0}"/>
              </a:ext>
            </a:extLst>
          </p:cNvPr>
          <p:cNvSpPr>
            <a:spLocks noGrp="1"/>
          </p:cNvSpPr>
          <p:nvPr>
            <p:ph idx="15"/>
          </p:nvPr>
        </p:nvSpPr>
        <p:spPr>
          <a:xfrm>
            <a:off x="839508" y="1625601"/>
            <a:ext cx="5503540" cy="4298949"/>
          </a:xfrm>
        </p:spPr>
        <p:txBody>
          <a:bodyPr/>
          <a:lstStyle/>
          <a:p>
            <a:r>
              <a:rPr lang="de-DE"/>
              <a:t>Förderung eines nachhaltigen Kulturwandels im Bereich des Wissens- und Technologietransfers</a:t>
            </a:r>
          </a:p>
        </p:txBody>
      </p:sp>
    </p:spTree>
    <p:extLst>
      <p:ext uri="{BB962C8B-B14F-4D97-AF65-F5344CB8AC3E}">
        <p14:creationId xmlns:p14="http://schemas.microsoft.com/office/powerpoint/2010/main" val="39764916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BF0F4-66A0-0527-E3E2-64565C072ADF}"/>
            </a:ext>
          </a:extLst>
        </p:cNvPr>
        <p:cNvGrpSpPr/>
        <p:nvPr/>
      </p:nvGrpSpPr>
      <p:grpSpPr>
        <a:xfrm>
          <a:off x="0" y="0"/>
          <a:ext cx="0" cy="0"/>
          <a:chOff x="0" y="0"/>
          <a:chExt cx="0" cy="0"/>
        </a:xfrm>
      </p:grpSpPr>
      <p:sp>
        <p:nvSpPr>
          <p:cNvPr id="2" name="Google Shape;122;p19">
            <a:extLst>
              <a:ext uri="{FF2B5EF4-FFF2-40B4-BE49-F238E27FC236}">
                <a16:creationId xmlns:a16="http://schemas.microsoft.com/office/drawing/2014/main" id="{CA03353B-285D-8AC2-54A7-26D474B905D5}"/>
              </a:ext>
            </a:extLst>
          </p:cNvPr>
          <p:cNvSpPr txBox="1">
            <a:spLocks/>
          </p:cNvSpPr>
          <p:nvPr/>
        </p:nvSpPr>
        <p:spPr>
          <a:xfrm>
            <a:off x="838200" y="360431"/>
            <a:ext cx="10515600" cy="1048039"/>
          </a:xfrm>
          <a:prstGeom prst="rect">
            <a:avLst/>
          </a:prstGeom>
          <a:noFill/>
          <a:ln>
            <a:noFill/>
          </a:ln>
        </p:spPr>
        <p:txBody>
          <a:bodyPr spcFirstLastPara="1" vert="horz" wrap="square" lIns="91425" tIns="45700" rIns="91425" bIns="45700" rtlCol="0" anchor="b" anchorCtr="0">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
                <a:srgbClr val="00AADE"/>
              </a:buClr>
              <a:buSzPts val="3600"/>
              <a:buFontTx/>
              <a:buNone/>
              <a:tabLst/>
              <a:defRPr/>
            </a:pPr>
            <a:r>
              <a:rPr kumimoji="0" lang="en-US" sz="3200" b="0" i="0" u="none" strike="noStrike" kern="1200" cap="none" spc="0" normalizeH="0" baseline="0" noProof="0">
                <a:ln>
                  <a:noFill/>
                </a:ln>
                <a:solidFill>
                  <a:srgbClr val="3B3B3B"/>
                </a:solidFill>
                <a:effectLst/>
                <a:uLnTx/>
                <a:uFillTx/>
                <a:latin typeface="Nunito SemiBold"/>
                <a:ea typeface="+mj-ea"/>
                <a:cs typeface="+mj-cs"/>
                <a:sym typeface="Arial"/>
              </a:rPr>
              <a:t>OKR: Objectives and Key Results</a:t>
            </a:r>
            <a:endParaRPr kumimoji="0" lang="de-DE" sz="3600" b="0" i="0" u="none" strike="noStrike" kern="1200" cap="none" spc="0" normalizeH="0" baseline="0" noProof="0">
              <a:ln>
                <a:noFill/>
              </a:ln>
              <a:solidFill>
                <a:srgbClr val="03AADF"/>
              </a:solidFill>
              <a:effectLst/>
              <a:uLnTx/>
              <a:uFillTx/>
              <a:latin typeface="Nunito SemiBold"/>
              <a:ea typeface="+mj-ea"/>
              <a:cs typeface="+mj-cs"/>
              <a:sym typeface="Arial"/>
            </a:endParaRPr>
          </a:p>
        </p:txBody>
      </p:sp>
      <p:sp>
        <p:nvSpPr>
          <p:cNvPr id="3" name="Foliennummernplatzhalter 2">
            <a:extLst>
              <a:ext uri="{FF2B5EF4-FFF2-40B4-BE49-F238E27FC236}">
                <a16:creationId xmlns:a16="http://schemas.microsoft.com/office/drawing/2014/main" id="{BEAFE341-789C-78B6-2304-1EBB6B0EC1E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30</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4" name="Inhaltsplatzhalter 3">
            <a:extLst>
              <a:ext uri="{FF2B5EF4-FFF2-40B4-BE49-F238E27FC236}">
                <a16:creationId xmlns:a16="http://schemas.microsoft.com/office/drawing/2014/main" id="{405AA296-506C-5210-BB34-E94B51D242FF}"/>
              </a:ext>
            </a:extLst>
          </p:cNvPr>
          <p:cNvSpPr>
            <a:spLocks noGrp="1"/>
          </p:cNvSpPr>
          <p:nvPr>
            <p:ph idx="1"/>
          </p:nvPr>
        </p:nvSpPr>
        <p:spPr>
          <a:xfrm>
            <a:off x="838199" y="2057400"/>
            <a:ext cx="6619875" cy="3644900"/>
          </a:xfrm>
        </p:spPr>
        <p:txBody>
          <a:bodyPr>
            <a:noAutofit/>
          </a:bodyPr>
          <a:lstStyle/>
          <a:p>
            <a:pPr marL="252000">
              <a:lnSpc>
                <a:spcPts val="1680"/>
              </a:lnSpc>
              <a:spcBef>
                <a:spcPts val="900"/>
              </a:spcBef>
            </a:pPr>
            <a:r>
              <a:rPr lang="de-DE" sz="1400" noProof="0" err="1">
                <a:latin typeface="+mj-lt"/>
              </a:rPr>
              <a:t>Objectives</a:t>
            </a:r>
            <a:r>
              <a:rPr lang="de-DE" sz="1400" noProof="0">
                <a:latin typeface="+mj-lt"/>
              </a:rPr>
              <a:t>: </a:t>
            </a:r>
            <a:r>
              <a:rPr lang="de-DE" sz="1400" noProof="0"/>
              <a:t>Welche Wirkung soll erzielt werden? (qualitativ)</a:t>
            </a:r>
          </a:p>
          <a:p>
            <a:pPr marL="252000">
              <a:lnSpc>
                <a:spcPts val="1680"/>
              </a:lnSpc>
              <a:spcBef>
                <a:spcPts val="900"/>
              </a:spcBef>
            </a:pPr>
            <a:endParaRPr lang="de-DE" sz="1400" noProof="0">
              <a:solidFill>
                <a:schemeClr val="accent1"/>
              </a:solidFill>
              <a:latin typeface="+mj-lt"/>
            </a:endParaRPr>
          </a:p>
          <a:p>
            <a:pPr marL="252000">
              <a:lnSpc>
                <a:spcPts val="1680"/>
              </a:lnSpc>
              <a:spcBef>
                <a:spcPts val="900"/>
              </a:spcBef>
            </a:pPr>
            <a:r>
              <a:rPr lang="de-DE" sz="1400" noProof="0">
                <a:latin typeface="+mj-lt"/>
              </a:rPr>
              <a:t>Key </a:t>
            </a:r>
            <a:r>
              <a:rPr lang="de-DE" sz="1400" noProof="0" err="1">
                <a:latin typeface="+mj-lt"/>
              </a:rPr>
              <a:t>Results</a:t>
            </a:r>
            <a:r>
              <a:rPr lang="de-DE" sz="1400" noProof="0">
                <a:latin typeface="+mj-lt"/>
              </a:rPr>
              <a:t>: </a:t>
            </a:r>
            <a:r>
              <a:rPr lang="de-DE" sz="1400" noProof="0"/>
              <a:t>Woran </a:t>
            </a:r>
            <a:r>
              <a:rPr lang="de-DE" sz="1400" noProof="0" err="1"/>
              <a:t>läßt</a:t>
            </a:r>
            <a:r>
              <a:rPr lang="de-DE" sz="1400" noProof="0"/>
              <a:t> sich diese Wirkung messen? (quantitative und ambitionierte, messbare Ergebnisse)</a:t>
            </a:r>
          </a:p>
          <a:p>
            <a:pPr marL="252000">
              <a:lnSpc>
                <a:spcPts val="1680"/>
              </a:lnSpc>
              <a:spcBef>
                <a:spcPts val="900"/>
              </a:spcBef>
            </a:pPr>
            <a:endParaRPr lang="de-DE" sz="1400" noProof="0">
              <a:solidFill>
                <a:schemeClr val="accent1"/>
              </a:solidFill>
              <a:latin typeface="+mj-lt"/>
            </a:endParaRPr>
          </a:p>
          <a:p>
            <a:pPr marL="252000">
              <a:lnSpc>
                <a:spcPts val="1680"/>
              </a:lnSpc>
              <a:spcBef>
                <a:spcPts val="900"/>
              </a:spcBef>
            </a:pPr>
            <a:r>
              <a:rPr lang="de-DE" sz="1400" noProof="0">
                <a:latin typeface="+mj-lt"/>
              </a:rPr>
              <a:t>Tasks: </a:t>
            </a:r>
            <a:r>
              <a:rPr lang="de-DE" sz="1400" noProof="0"/>
              <a:t>Welche konkreten Maßnahmen könnten zur Erreichung der messbaren Wirkung führen?</a:t>
            </a:r>
          </a:p>
          <a:p>
            <a:pPr marL="252000">
              <a:lnSpc>
                <a:spcPts val="1680"/>
              </a:lnSpc>
              <a:spcBef>
                <a:spcPts val="900"/>
              </a:spcBef>
            </a:pPr>
            <a:endParaRPr lang="de-DE" sz="1400" noProof="0"/>
          </a:p>
          <a:p>
            <a:pPr marL="252000">
              <a:lnSpc>
                <a:spcPts val="1680"/>
              </a:lnSpc>
              <a:spcBef>
                <a:spcPts val="900"/>
              </a:spcBef>
            </a:pPr>
            <a:r>
              <a:rPr lang="de-DE" sz="1400" noProof="0">
                <a:latin typeface="+mj-lt"/>
              </a:rPr>
              <a:t>Iteratives Erproben in OKR-Zyklen</a:t>
            </a:r>
          </a:p>
          <a:p>
            <a:pPr marL="252000">
              <a:lnSpc>
                <a:spcPts val="1680"/>
              </a:lnSpc>
              <a:spcBef>
                <a:spcPts val="900"/>
              </a:spcBef>
            </a:pPr>
            <a:endParaRPr lang="de-DE" sz="1400" noProof="0">
              <a:solidFill>
                <a:schemeClr val="accent1"/>
              </a:solidFill>
              <a:latin typeface="+mj-lt"/>
            </a:endParaRPr>
          </a:p>
          <a:p>
            <a:pPr marL="252000">
              <a:lnSpc>
                <a:spcPts val="1680"/>
              </a:lnSpc>
              <a:spcBef>
                <a:spcPts val="900"/>
              </a:spcBef>
            </a:pPr>
            <a:r>
              <a:rPr lang="de-DE" sz="1400" noProof="0">
                <a:latin typeface="+mj-lt"/>
              </a:rPr>
              <a:t>Ziel: </a:t>
            </a:r>
            <a:r>
              <a:rPr lang="de-DE" sz="1400" noProof="0"/>
              <a:t>mutiges Erproben innovativer Ansätze</a:t>
            </a:r>
          </a:p>
        </p:txBody>
      </p:sp>
      <p:sp>
        <p:nvSpPr>
          <p:cNvPr id="8" name="Ellipse 7">
            <a:extLst>
              <a:ext uri="{FF2B5EF4-FFF2-40B4-BE49-F238E27FC236}">
                <a16:creationId xmlns:a16="http://schemas.microsoft.com/office/drawing/2014/main" id="{B7938F49-47B2-B791-1698-F21E61B9C492}"/>
              </a:ext>
            </a:extLst>
          </p:cNvPr>
          <p:cNvSpPr/>
          <p:nvPr/>
        </p:nvSpPr>
        <p:spPr>
          <a:xfrm rot="18000000">
            <a:off x="9479030" y="945962"/>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5" name="Ellipse 4">
            <a:extLst>
              <a:ext uri="{FF2B5EF4-FFF2-40B4-BE49-F238E27FC236}">
                <a16:creationId xmlns:a16="http://schemas.microsoft.com/office/drawing/2014/main" id="{3BC9F927-6790-7CBE-6414-B78BF25AD8F9}"/>
              </a:ext>
            </a:extLst>
          </p:cNvPr>
          <p:cNvSpPr/>
          <p:nvPr/>
        </p:nvSpPr>
        <p:spPr>
          <a:xfrm>
            <a:off x="8297533" y="2152894"/>
            <a:ext cx="3244362" cy="3244362"/>
          </a:xfrm>
          <a:prstGeom prst="ellipse">
            <a:avLst/>
          </a:prstGeom>
          <a:blipFill>
            <a:blip r:embed="rId3"/>
            <a:stretch>
              <a:fillRect/>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Tree>
    <p:extLst>
      <p:ext uri="{BB962C8B-B14F-4D97-AF65-F5344CB8AC3E}">
        <p14:creationId xmlns:p14="http://schemas.microsoft.com/office/powerpoint/2010/main" val="3731643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0BF60-836C-ED6B-9AFF-831F75B395A1}"/>
            </a:ext>
          </a:extLst>
        </p:cNvPr>
        <p:cNvGrpSpPr/>
        <p:nvPr/>
      </p:nvGrpSpPr>
      <p:grpSpPr>
        <a:xfrm>
          <a:off x="0" y="0"/>
          <a:ext cx="0" cy="0"/>
          <a:chOff x="0" y="0"/>
          <a:chExt cx="0" cy="0"/>
        </a:xfrm>
      </p:grpSpPr>
      <p:sp>
        <p:nvSpPr>
          <p:cNvPr id="2" name="Google Shape;122;p19">
            <a:extLst>
              <a:ext uri="{FF2B5EF4-FFF2-40B4-BE49-F238E27FC236}">
                <a16:creationId xmlns:a16="http://schemas.microsoft.com/office/drawing/2014/main" id="{2DB974DF-311F-FEE2-C889-279980F3D8FC}"/>
              </a:ext>
            </a:extLst>
          </p:cNvPr>
          <p:cNvSpPr txBox="1">
            <a:spLocks/>
          </p:cNvSpPr>
          <p:nvPr/>
        </p:nvSpPr>
        <p:spPr>
          <a:xfrm>
            <a:off x="838200" y="360431"/>
            <a:ext cx="10515600" cy="1048039"/>
          </a:xfrm>
          <a:prstGeom prst="rect">
            <a:avLst/>
          </a:prstGeom>
          <a:noFill/>
          <a:ln>
            <a:noFill/>
          </a:ln>
        </p:spPr>
        <p:txBody>
          <a:bodyPr spcFirstLastPara="1" vert="horz" wrap="square" lIns="91425" tIns="45700" rIns="91425" bIns="45700" rtlCol="0" anchor="b" anchorCtr="0">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
                <a:srgbClr val="00AADE"/>
              </a:buClr>
              <a:buSzPts val="3600"/>
              <a:buFontTx/>
              <a:buNone/>
              <a:tabLst/>
              <a:defRPr/>
            </a:pPr>
            <a:r>
              <a:rPr kumimoji="0" lang="de-DE" sz="3200" b="0" i="0" u="none" strike="noStrike" kern="1200" cap="none" spc="0" normalizeH="0" baseline="0" noProof="0">
                <a:ln>
                  <a:noFill/>
                </a:ln>
                <a:solidFill>
                  <a:srgbClr val="3B3B3B"/>
                </a:solidFill>
                <a:effectLst/>
                <a:uLnTx/>
                <a:uFillTx/>
                <a:latin typeface="Nunito SemiBold"/>
                <a:ea typeface="+mj-ea"/>
                <a:cs typeface="+mj-cs"/>
                <a:sym typeface="Arial"/>
              </a:rPr>
              <a:t>OKR und SCRUM: ein Dreamteam</a:t>
            </a:r>
            <a:endParaRPr kumimoji="0" lang="de-DE" sz="3600" b="0" i="0" u="none" strike="noStrike" kern="1200" cap="none" spc="0" normalizeH="0" baseline="0" noProof="0">
              <a:ln>
                <a:noFill/>
              </a:ln>
              <a:solidFill>
                <a:srgbClr val="03AADF"/>
              </a:solidFill>
              <a:effectLst/>
              <a:uLnTx/>
              <a:uFillTx/>
              <a:latin typeface="Nunito SemiBold"/>
              <a:ea typeface="+mj-ea"/>
              <a:cs typeface="+mj-cs"/>
              <a:sym typeface="Arial"/>
            </a:endParaRPr>
          </a:p>
        </p:txBody>
      </p:sp>
      <p:sp>
        <p:nvSpPr>
          <p:cNvPr id="3" name="Foliennummernplatzhalter 2">
            <a:extLst>
              <a:ext uri="{FF2B5EF4-FFF2-40B4-BE49-F238E27FC236}">
                <a16:creationId xmlns:a16="http://schemas.microsoft.com/office/drawing/2014/main" id="{9C2AFABC-4633-8F46-A4FE-C9990F92650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31</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4" name="Google Shape;297;p31">
            <a:extLst>
              <a:ext uri="{FF2B5EF4-FFF2-40B4-BE49-F238E27FC236}">
                <a16:creationId xmlns:a16="http://schemas.microsoft.com/office/drawing/2014/main" id="{202E08D6-ACF3-D47A-5C87-31A18DB1E972}"/>
              </a:ext>
            </a:extLst>
          </p:cNvPr>
          <p:cNvSpPr/>
          <p:nvPr/>
        </p:nvSpPr>
        <p:spPr>
          <a:xfrm>
            <a:off x="838201" y="1903420"/>
            <a:ext cx="4026089" cy="587028"/>
          </a:xfrm>
          <a:prstGeom prst="roundRect">
            <a:avLst/>
          </a:prstGeom>
          <a:noFill/>
          <a:ln w="28575">
            <a:solidFill>
              <a:schemeClr val="accent6"/>
            </a:solidFill>
            <a:headEnd type="none" w="sm" len="sm"/>
            <a:tailEnd type="none" w="sm" len="sm"/>
          </a:ln>
        </p:spPr>
        <p:style>
          <a:lnRef idx="3">
            <a:schemeClr val="lt1"/>
          </a:lnRef>
          <a:fillRef idx="1">
            <a:schemeClr val="accent6"/>
          </a:fillRef>
          <a:effectRef idx="1">
            <a:schemeClr val="accent6"/>
          </a:effectRef>
          <a:fontRef idx="minor">
            <a:schemeClr val="lt1"/>
          </a:fontRef>
        </p:style>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800" b="0" i="0" u="none" strike="noStrike" kern="0" cap="none" spc="0" normalizeH="0" baseline="0" noProof="0">
                <a:ln>
                  <a:noFill/>
                </a:ln>
                <a:solidFill>
                  <a:schemeClr val="accent6"/>
                </a:solidFill>
                <a:effectLst/>
                <a:uLnTx/>
                <a:uFillTx/>
                <a:latin typeface="+mj-lt"/>
                <a:ea typeface="Calibri"/>
                <a:cs typeface="Calibri"/>
                <a:sym typeface="Calibri"/>
              </a:rPr>
              <a:t>OKR</a:t>
            </a:r>
            <a:endParaRPr kumimoji="0" sz="1400" b="0" i="0" u="none" strike="noStrike" kern="0" cap="none" spc="0" normalizeH="0" baseline="0" noProof="0">
              <a:ln>
                <a:noFill/>
              </a:ln>
              <a:solidFill>
                <a:schemeClr val="accent6"/>
              </a:solidFill>
              <a:effectLst/>
              <a:uLnTx/>
              <a:uFillTx/>
              <a:latin typeface="+mj-lt"/>
              <a:cs typeface="Arial"/>
            </a:endParaRPr>
          </a:p>
        </p:txBody>
      </p:sp>
      <p:sp>
        <p:nvSpPr>
          <p:cNvPr id="5" name="Google Shape;298;p31">
            <a:extLst>
              <a:ext uri="{FF2B5EF4-FFF2-40B4-BE49-F238E27FC236}">
                <a16:creationId xmlns:a16="http://schemas.microsoft.com/office/drawing/2014/main" id="{3621E2C4-4C79-2DDF-4626-FC967AB49BFD}"/>
              </a:ext>
            </a:extLst>
          </p:cNvPr>
          <p:cNvSpPr/>
          <p:nvPr/>
        </p:nvSpPr>
        <p:spPr>
          <a:xfrm>
            <a:off x="838200" y="2623017"/>
            <a:ext cx="1971673" cy="714503"/>
          </a:xfrm>
          <a:prstGeom prst="rect">
            <a:avLst/>
          </a:prstGeom>
          <a:noFill/>
          <a:ln w="28575">
            <a:solidFill>
              <a:srgbClr val="99D1BE"/>
            </a:solidFill>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0" u="none" strike="noStrike" kern="0" cap="none" spc="0" normalizeH="0" baseline="0" noProof="0" err="1">
                <a:ln>
                  <a:noFill/>
                </a:ln>
                <a:solidFill>
                  <a:srgbClr val="6EC3B8"/>
                </a:solidFill>
                <a:effectLst/>
                <a:uLnTx/>
                <a:uFillTx/>
                <a:latin typeface="+mj-lt"/>
                <a:ea typeface="Calibri"/>
                <a:cs typeface="Calibri"/>
                <a:sym typeface="Calibri"/>
              </a:rPr>
              <a:t>Objective</a:t>
            </a:r>
            <a:endParaRPr kumimoji="0" sz="1600" b="0" i="0" u="none" strike="noStrike" kern="0" cap="none" spc="0" normalizeH="0" baseline="0" noProof="0">
              <a:ln>
                <a:noFill/>
              </a:ln>
              <a:solidFill>
                <a:srgbClr val="6EC3B8"/>
              </a:solidFill>
              <a:effectLst/>
              <a:uLnTx/>
              <a:uFillTx/>
              <a:latin typeface="+mj-lt"/>
              <a:ea typeface="Calibri"/>
              <a:cs typeface="Calibri"/>
              <a:sym typeface="Calibri"/>
            </a:endParaRPr>
          </a:p>
        </p:txBody>
      </p:sp>
      <p:sp>
        <p:nvSpPr>
          <p:cNvPr id="6" name="Google Shape;300;p31">
            <a:extLst>
              <a:ext uri="{FF2B5EF4-FFF2-40B4-BE49-F238E27FC236}">
                <a16:creationId xmlns:a16="http://schemas.microsoft.com/office/drawing/2014/main" id="{324874F9-8E11-9991-DD0F-33A13F9C9AFC}"/>
              </a:ext>
            </a:extLst>
          </p:cNvPr>
          <p:cNvSpPr/>
          <p:nvPr/>
        </p:nvSpPr>
        <p:spPr>
          <a:xfrm>
            <a:off x="2892614" y="2623017"/>
            <a:ext cx="1971676" cy="714503"/>
          </a:xfrm>
          <a:prstGeom prst="rect">
            <a:avLst/>
          </a:prstGeom>
          <a:noFill/>
          <a:ln w="28575">
            <a:solidFill>
              <a:srgbClr val="99D1BE"/>
            </a:solidFill>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0" u="none" strike="noStrike" kern="0" cap="none" spc="0" normalizeH="0" baseline="0" noProof="0">
                <a:ln>
                  <a:noFill/>
                </a:ln>
                <a:solidFill>
                  <a:srgbClr val="6EC3B8"/>
                </a:solidFill>
                <a:effectLst/>
                <a:uLnTx/>
                <a:uFillTx/>
                <a:latin typeface="+mj-lt"/>
                <a:ea typeface="Calibri" panose="020F0502020204030204" pitchFamily="34" charset="0"/>
                <a:cs typeface="Calibri" panose="020F0502020204030204" pitchFamily="34" charset="0"/>
                <a:sym typeface="Calibri"/>
              </a:rPr>
              <a:t>Key </a:t>
            </a:r>
            <a:r>
              <a:rPr kumimoji="0" lang="de-DE" sz="1600" b="0" i="0" u="none" strike="noStrike" kern="0" cap="none" spc="0" normalizeH="0" baseline="0" noProof="0" err="1">
                <a:ln>
                  <a:noFill/>
                </a:ln>
                <a:solidFill>
                  <a:srgbClr val="6EC3B8"/>
                </a:solidFill>
                <a:effectLst/>
                <a:uLnTx/>
                <a:uFillTx/>
                <a:latin typeface="+mj-lt"/>
                <a:ea typeface="Calibri" panose="020F0502020204030204" pitchFamily="34" charset="0"/>
                <a:cs typeface="Calibri" panose="020F0502020204030204" pitchFamily="34" charset="0"/>
                <a:sym typeface="Calibri"/>
              </a:rPr>
              <a:t>Results</a:t>
            </a:r>
            <a:endParaRPr kumimoji="0" sz="1600" b="0" i="0" u="none" strike="noStrike" kern="0" cap="none" spc="0" normalizeH="0" baseline="0" noProof="0">
              <a:ln>
                <a:noFill/>
              </a:ln>
              <a:solidFill>
                <a:srgbClr val="6EC3B8"/>
              </a:solidFill>
              <a:effectLst/>
              <a:uLnTx/>
              <a:uFillTx/>
              <a:latin typeface="+mj-lt"/>
              <a:ea typeface="Calibri" panose="020F0502020204030204" pitchFamily="34" charset="0"/>
              <a:cs typeface="Calibri" panose="020F0502020204030204" pitchFamily="34" charset="0"/>
            </a:endParaRPr>
          </a:p>
        </p:txBody>
      </p:sp>
      <p:sp>
        <p:nvSpPr>
          <p:cNvPr id="9" name="Google Shape;299;p31">
            <a:extLst>
              <a:ext uri="{FF2B5EF4-FFF2-40B4-BE49-F238E27FC236}">
                <a16:creationId xmlns:a16="http://schemas.microsoft.com/office/drawing/2014/main" id="{9E2778EB-1580-5A01-5436-6B0EFCDF845F}"/>
              </a:ext>
            </a:extLst>
          </p:cNvPr>
          <p:cNvSpPr/>
          <p:nvPr/>
        </p:nvSpPr>
        <p:spPr>
          <a:xfrm>
            <a:off x="838200" y="3470087"/>
            <a:ext cx="1971674" cy="1467035"/>
          </a:xfrm>
          <a:prstGeom prst="rect">
            <a:avLst/>
          </a:prstGeom>
          <a:noFill/>
          <a:ln w="28575">
            <a:solidFill>
              <a:srgbClr val="70D2B1"/>
            </a:solidFill>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ctr" anchorCtr="0">
            <a:noAutofit/>
          </a:bodyPr>
          <a:lstStyle/>
          <a:p>
            <a:pPr marL="0" marR="0" lvl="0" indent="0" algn="ctr" defTabSz="914400" rtl="0" eaLnBrk="1" fontAlgn="auto" latinLnBrk="0" hangingPunct="1">
              <a:lnSpc>
                <a:spcPts val="1800"/>
              </a:lnSpc>
              <a:spcBef>
                <a:spcPts val="0"/>
              </a:spcBef>
              <a:spcAft>
                <a:spcPts val="0"/>
              </a:spcAft>
              <a:buClr>
                <a:srgbClr val="000000"/>
              </a:buClr>
              <a:buSzTx/>
              <a:buFont typeface="Arial"/>
              <a:buNone/>
              <a:tabLst/>
              <a:defRPr/>
            </a:pPr>
            <a:r>
              <a:rPr kumimoji="0" lang="de-DE" sz="1600" b="0" i="0" u="none" strike="noStrike" kern="0" cap="none" spc="0" normalizeH="0" baseline="0" noProof="0">
                <a:ln>
                  <a:noFill/>
                </a:ln>
                <a:solidFill>
                  <a:srgbClr val="70D2B1"/>
                </a:solidFill>
                <a:effectLst/>
                <a:uLnTx/>
                <a:uFillTx/>
                <a:latin typeface="+mj-lt"/>
                <a:ea typeface="Calibri"/>
                <a:cs typeface="Calibri"/>
                <a:sym typeface="Calibri"/>
              </a:rPr>
              <a:t>Was wollen wir erreichen? Welche Wirkung soll erzielt werden? (qualitativ)</a:t>
            </a:r>
            <a:endParaRPr kumimoji="0" sz="1600" b="0" i="0" u="none" strike="noStrike" kern="0" cap="none" spc="0" normalizeH="0" baseline="0" noProof="0">
              <a:ln>
                <a:noFill/>
              </a:ln>
              <a:solidFill>
                <a:srgbClr val="70D2B1"/>
              </a:solidFill>
              <a:effectLst/>
              <a:uLnTx/>
              <a:uFillTx/>
              <a:latin typeface="+mj-lt"/>
              <a:cs typeface="Arial"/>
            </a:endParaRPr>
          </a:p>
        </p:txBody>
      </p:sp>
      <p:sp>
        <p:nvSpPr>
          <p:cNvPr id="10" name="Google Shape;299;p31">
            <a:extLst>
              <a:ext uri="{FF2B5EF4-FFF2-40B4-BE49-F238E27FC236}">
                <a16:creationId xmlns:a16="http://schemas.microsoft.com/office/drawing/2014/main" id="{93816F14-2C47-023F-50A8-05633458867C}"/>
              </a:ext>
            </a:extLst>
          </p:cNvPr>
          <p:cNvSpPr/>
          <p:nvPr/>
        </p:nvSpPr>
        <p:spPr>
          <a:xfrm>
            <a:off x="2892614" y="3470088"/>
            <a:ext cx="1971676" cy="1467035"/>
          </a:xfrm>
          <a:prstGeom prst="rect">
            <a:avLst/>
          </a:prstGeom>
          <a:noFill/>
          <a:ln w="28575">
            <a:solidFill>
              <a:srgbClr val="70D2B1"/>
            </a:solidFill>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ctr" anchorCtr="0">
            <a:noAutofit/>
          </a:bodyPr>
          <a:lstStyle/>
          <a:p>
            <a:pPr marL="0" marR="0" lvl="0" indent="0" algn="ctr" defTabSz="914400" rtl="0" eaLnBrk="1" fontAlgn="auto" latinLnBrk="0" hangingPunct="1">
              <a:lnSpc>
                <a:spcPts val="1800"/>
              </a:lnSpc>
              <a:spcBef>
                <a:spcPts val="0"/>
              </a:spcBef>
              <a:spcAft>
                <a:spcPts val="0"/>
              </a:spcAft>
              <a:buClr>
                <a:srgbClr val="000000"/>
              </a:buClr>
              <a:buSzTx/>
              <a:buFont typeface="Arial"/>
              <a:buNone/>
              <a:tabLst/>
              <a:defRPr/>
            </a:pPr>
            <a:r>
              <a:rPr kumimoji="0" lang="de-DE" sz="1600" b="0" i="0" u="none" strike="noStrike" kern="0" cap="none" spc="0" normalizeH="0" baseline="0" noProof="0">
                <a:ln>
                  <a:noFill/>
                </a:ln>
                <a:solidFill>
                  <a:srgbClr val="70D2B1"/>
                </a:solidFill>
                <a:effectLst/>
                <a:uLnTx/>
                <a:uFillTx/>
                <a:latin typeface="+mj-lt"/>
                <a:ea typeface="Calibri"/>
                <a:cs typeface="Calibri"/>
                <a:sym typeface="Calibri"/>
              </a:rPr>
              <a:t>Welche messbaren Ergebnisse sollen erzielt werden? (quantitativ)</a:t>
            </a:r>
          </a:p>
        </p:txBody>
      </p:sp>
      <p:sp>
        <p:nvSpPr>
          <p:cNvPr id="13" name="Google Shape;297;p31">
            <a:extLst>
              <a:ext uri="{FF2B5EF4-FFF2-40B4-BE49-F238E27FC236}">
                <a16:creationId xmlns:a16="http://schemas.microsoft.com/office/drawing/2014/main" id="{687227FB-2EF9-AECE-651D-31254D53350B}"/>
              </a:ext>
            </a:extLst>
          </p:cNvPr>
          <p:cNvSpPr/>
          <p:nvPr/>
        </p:nvSpPr>
        <p:spPr>
          <a:xfrm>
            <a:off x="838201" y="5069694"/>
            <a:ext cx="4026089" cy="587028"/>
          </a:xfrm>
          <a:prstGeom prst="roundRect">
            <a:avLst/>
          </a:prstGeom>
          <a:noFill/>
          <a:ln>
            <a:solidFill>
              <a:schemeClr val="accent3"/>
            </a:solidFill>
            <a:headEnd type="none" w="sm" len="sm"/>
            <a:tailEnd type="none" w="sm" len="sm"/>
          </a:ln>
          <a:effectLst>
            <a:softEdge rad="0"/>
          </a:effectLst>
        </p:spPr>
        <p:style>
          <a:lnRef idx="3">
            <a:schemeClr val="lt1"/>
          </a:lnRef>
          <a:fillRef idx="1">
            <a:schemeClr val="accent6"/>
          </a:fillRef>
          <a:effectRef idx="1">
            <a:schemeClr val="accent6"/>
          </a:effectRef>
          <a:fontRef idx="minor">
            <a:schemeClr val="lt1"/>
          </a:fontRef>
        </p:style>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0" u="none" strike="noStrike" kern="0" cap="none" spc="0" normalizeH="0" baseline="0" noProof="0">
                <a:ln>
                  <a:noFill/>
                </a:ln>
                <a:solidFill>
                  <a:schemeClr val="accent3"/>
                </a:solidFill>
                <a:effectLst/>
                <a:uLnTx/>
                <a:uFillTx/>
                <a:latin typeface="+mj-lt"/>
                <a:ea typeface="Calibri"/>
                <a:cs typeface="Calibri"/>
                <a:sym typeface="Calibri"/>
              </a:rPr>
              <a:t>Strategische Ebene</a:t>
            </a:r>
          </a:p>
        </p:txBody>
      </p:sp>
      <p:sp>
        <p:nvSpPr>
          <p:cNvPr id="26" name="Google Shape;297;p31">
            <a:extLst>
              <a:ext uri="{FF2B5EF4-FFF2-40B4-BE49-F238E27FC236}">
                <a16:creationId xmlns:a16="http://schemas.microsoft.com/office/drawing/2014/main" id="{D9D1E336-6171-8BFD-4110-9EEBFF36C2A3}"/>
              </a:ext>
            </a:extLst>
          </p:cNvPr>
          <p:cNvSpPr/>
          <p:nvPr/>
        </p:nvSpPr>
        <p:spPr>
          <a:xfrm>
            <a:off x="7264591" y="1903420"/>
            <a:ext cx="4026089" cy="587028"/>
          </a:xfrm>
          <a:prstGeom prst="roundRect">
            <a:avLst/>
          </a:prstGeom>
          <a:noFill/>
          <a:ln>
            <a:solidFill>
              <a:schemeClr val="accent1"/>
            </a:solidFill>
            <a:headEnd type="none" w="sm" len="sm"/>
            <a:tailEnd type="none" w="sm" len="sm"/>
          </a:ln>
        </p:spPr>
        <p:style>
          <a:lnRef idx="3">
            <a:schemeClr val="lt1"/>
          </a:lnRef>
          <a:fillRef idx="1">
            <a:schemeClr val="accent6"/>
          </a:fillRef>
          <a:effectRef idx="1">
            <a:schemeClr val="accent6"/>
          </a:effectRef>
          <a:fontRef idx="minor">
            <a:schemeClr val="lt1"/>
          </a:fontRef>
        </p:style>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de-DE">
                <a:solidFill>
                  <a:schemeClr val="accent1"/>
                </a:solidFill>
                <a:latin typeface="+mj-lt"/>
                <a:sym typeface="Calibri"/>
              </a:rPr>
              <a:t>SCRUM</a:t>
            </a:r>
            <a:endParaRPr>
              <a:solidFill>
                <a:schemeClr val="accent1"/>
              </a:solidFill>
              <a:latin typeface="+mj-lt"/>
            </a:endParaRPr>
          </a:p>
        </p:txBody>
      </p:sp>
      <p:sp>
        <p:nvSpPr>
          <p:cNvPr id="27" name="Google Shape;298;p31">
            <a:extLst>
              <a:ext uri="{FF2B5EF4-FFF2-40B4-BE49-F238E27FC236}">
                <a16:creationId xmlns:a16="http://schemas.microsoft.com/office/drawing/2014/main" id="{6F4C1B94-B1D2-4470-98B2-6DA90D035377}"/>
              </a:ext>
            </a:extLst>
          </p:cNvPr>
          <p:cNvSpPr/>
          <p:nvPr/>
        </p:nvSpPr>
        <p:spPr>
          <a:xfrm>
            <a:off x="7264591" y="2625980"/>
            <a:ext cx="4026089" cy="711539"/>
          </a:xfrm>
          <a:prstGeom prst="rect">
            <a:avLst/>
          </a:prstGeom>
          <a:noFill/>
          <a:ln w="28575">
            <a:solidFill>
              <a:schemeClr val="accent1">
                <a:lumMod val="60000"/>
                <a:lumOff val="40000"/>
              </a:schemeClr>
            </a:solidFill>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0" u="none" strike="noStrike" kern="0" cap="none" spc="0" normalizeH="0" baseline="0" noProof="0">
                <a:ln>
                  <a:noFill/>
                </a:ln>
                <a:solidFill>
                  <a:schemeClr val="accent1">
                    <a:lumMod val="60000"/>
                    <a:lumOff val="40000"/>
                  </a:schemeClr>
                </a:solidFill>
                <a:effectLst/>
                <a:uLnTx/>
                <a:uFillTx/>
                <a:latin typeface="+mj-lt"/>
                <a:ea typeface="Calibri"/>
                <a:cs typeface="Calibri"/>
                <a:sym typeface="Calibri"/>
              </a:rPr>
              <a:t>Backlog</a:t>
            </a:r>
            <a:endParaRPr kumimoji="0" sz="1600" b="0" i="0" u="none" strike="noStrike" kern="0" cap="none" spc="0" normalizeH="0" baseline="0" noProof="0">
              <a:ln>
                <a:noFill/>
              </a:ln>
              <a:solidFill>
                <a:schemeClr val="accent1">
                  <a:lumMod val="60000"/>
                  <a:lumOff val="40000"/>
                </a:schemeClr>
              </a:solidFill>
              <a:effectLst/>
              <a:uLnTx/>
              <a:uFillTx/>
              <a:latin typeface="+mj-lt"/>
              <a:ea typeface="Calibri"/>
              <a:cs typeface="Calibri"/>
              <a:sym typeface="Calibri"/>
            </a:endParaRPr>
          </a:p>
        </p:txBody>
      </p:sp>
      <p:sp>
        <p:nvSpPr>
          <p:cNvPr id="29" name="Google Shape;299;p31">
            <a:extLst>
              <a:ext uri="{FF2B5EF4-FFF2-40B4-BE49-F238E27FC236}">
                <a16:creationId xmlns:a16="http://schemas.microsoft.com/office/drawing/2014/main" id="{02E13B46-688A-E2CC-FEAE-70C554DEB002}"/>
              </a:ext>
            </a:extLst>
          </p:cNvPr>
          <p:cNvSpPr/>
          <p:nvPr/>
        </p:nvSpPr>
        <p:spPr>
          <a:xfrm>
            <a:off x="7264591" y="3470090"/>
            <a:ext cx="1971674" cy="1467033"/>
          </a:xfrm>
          <a:prstGeom prst="rect">
            <a:avLst/>
          </a:prstGeom>
          <a:noFill/>
          <a:ln w="28575">
            <a:solidFill>
              <a:schemeClr val="accent1">
                <a:lumMod val="75000"/>
              </a:schemeClr>
            </a:solidFill>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ctr" anchorCtr="0">
            <a:noAutofit/>
          </a:bodyPr>
          <a:lstStyle/>
          <a:p>
            <a:pPr lvl="0" algn="ctr">
              <a:defRPr/>
            </a:pPr>
            <a:r>
              <a:rPr lang="de-DE" sz="1600">
                <a:solidFill>
                  <a:schemeClr val="accent1">
                    <a:lumMod val="75000"/>
                  </a:schemeClr>
                </a:solidFill>
                <a:latin typeface="+mj-lt"/>
                <a:ea typeface="Calibri" panose="020F0502020204030204" pitchFamily="34" charset="0"/>
                <a:cs typeface="Calibri" panose="020F0502020204030204" pitchFamily="34" charset="0"/>
                <a:sym typeface="Calibri"/>
              </a:rPr>
              <a:t>Wie wollen wir diese erreichen? </a:t>
            </a:r>
            <a:endParaRPr lang="de-DE" sz="1200">
              <a:solidFill>
                <a:schemeClr val="accent1">
                  <a:lumMod val="75000"/>
                </a:schemeClr>
              </a:solidFill>
              <a:latin typeface="+mj-lt"/>
              <a:ea typeface="Calibri" panose="020F0502020204030204" pitchFamily="34" charset="0"/>
              <a:cs typeface="Calibri" panose="020F0502020204030204" pitchFamily="34" charset="0"/>
            </a:endParaRPr>
          </a:p>
        </p:txBody>
      </p:sp>
      <p:sp>
        <p:nvSpPr>
          <p:cNvPr id="30" name="Google Shape;299;p31">
            <a:extLst>
              <a:ext uri="{FF2B5EF4-FFF2-40B4-BE49-F238E27FC236}">
                <a16:creationId xmlns:a16="http://schemas.microsoft.com/office/drawing/2014/main" id="{E82718FC-2459-3679-6B5C-B1439E2C7A64}"/>
              </a:ext>
            </a:extLst>
          </p:cNvPr>
          <p:cNvSpPr/>
          <p:nvPr/>
        </p:nvSpPr>
        <p:spPr>
          <a:xfrm>
            <a:off x="9319004" y="3470090"/>
            <a:ext cx="1971675" cy="1467033"/>
          </a:xfrm>
          <a:prstGeom prst="rect">
            <a:avLst/>
          </a:prstGeom>
          <a:noFill/>
          <a:ln w="28575">
            <a:solidFill>
              <a:schemeClr val="accent1">
                <a:lumMod val="75000"/>
              </a:schemeClr>
            </a:solidFill>
            <a:prstDash val="solid"/>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ctr" anchorCtr="0">
            <a:noAutofit/>
          </a:bodyPr>
          <a:lstStyle/>
          <a:p>
            <a:pPr marL="0" marR="0" lvl="0" indent="0" algn="ctr" defTabSz="914400" rtl="0" eaLnBrk="1" fontAlgn="auto" latinLnBrk="0" hangingPunct="1">
              <a:lnSpc>
                <a:spcPts val="1800"/>
              </a:lnSpc>
              <a:spcBef>
                <a:spcPts val="0"/>
              </a:spcBef>
              <a:spcAft>
                <a:spcPts val="0"/>
              </a:spcAft>
              <a:buClr>
                <a:srgbClr val="000000"/>
              </a:buClr>
              <a:buSzTx/>
              <a:buFont typeface="Arial"/>
              <a:buNone/>
              <a:tabLst/>
              <a:defRPr/>
            </a:pPr>
            <a:r>
              <a:rPr kumimoji="0" lang="de-DE" sz="1600" i="0" u="none" strike="noStrike" kern="0" cap="none" spc="0" normalizeH="0" baseline="0" noProof="0">
                <a:ln>
                  <a:noFill/>
                </a:ln>
                <a:solidFill>
                  <a:schemeClr val="accent1">
                    <a:lumMod val="75000"/>
                  </a:schemeClr>
                </a:solidFill>
                <a:effectLst/>
                <a:uLnTx/>
                <a:uFillTx/>
                <a:latin typeface="+mj-lt"/>
                <a:ea typeface="Calibri"/>
                <a:cs typeface="Calibri"/>
                <a:sym typeface="Calibri"/>
              </a:rPr>
              <a:t>Welche Aufgaben sind dafür zu erledigen?</a:t>
            </a:r>
          </a:p>
        </p:txBody>
      </p:sp>
      <p:sp>
        <p:nvSpPr>
          <p:cNvPr id="31" name="Google Shape;297;p31">
            <a:extLst>
              <a:ext uri="{FF2B5EF4-FFF2-40B4-BE49-F238E27FC236}">
                <a16:creationId xmlns:a16="http://schemas.microsoft.com/office/drawing/2014/main" id="{C923556C-123A-174C-3538-ADB191FE8638}"/>
              </a:ext>
            </a:extLst>
          </p:cNvPr>
          <p:cNvSpPr/>
          <p:nvPr/>
        </p:nvSpPr>
        <p:spPr>
          <a:xfrm>
            <a:off x="7264591" y="5069694"/>
            <a:ext cx="4026089" cy="587028"/>
          </a:xfrm>
          <a:prstGeom prst="roundRect">
            <a:avLst/>
          </a:prstGeom>
          <a:noFill/>
          <a:ln>
            <a:solidFill>
              <a:schemeClr val="accent3"/>
            </a:solidFill>
            <a:headEnd type="none" w="sm" len="sm"/>
            <a:tailEnd type="none" w="sm" len="sm"/>
          </a:ln>
          <a:effectLst>
            <a:softEdge rad="0"/>
          </a:effectLst>
        </p:spPr>
        <p:style>
          <a:lnRef idx="3">
            <a:schemeClr val="lt1"/>
          </a:lnRef>
          <a:fillRef idx="1">
            <a:schemeClr val="accent6"/>
          </a:fillRef>
          <a:effectRef idx="1">
            <a:schemeClr val="accent6"/>
          </a:effectRef>
          <a:fontRef idx="minor">
            <a:schemeClr val="lt1"/>
          </a:fontRef>
        </p:style>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0" u="none" strike="noStrike" kern="0" cap="none" spc="0" normalizeH="0" baseline="0" noProof="0">
                <a:ln>
                  <a:noFill/>
                </a:ln>
                <a:solidFill>
                  <a:schemeClr val="accent3"/>
                </a:solidFill>
                <a:effectLst/>
                <a:uLnTx/>
                <a:uFillTx/>
                <a:latin typeface="+mj-lt"/>
                <a:ea typeface="Calibri"/>
                <a:cs typeface="Calibri"/>
                <a:sym typeface="Calibri"/>
              </a:rPr>
              <a:t>Operative Ebene</a:t>
            </a:r>
          </a:p>
        </p:txBody>
      </p:sp>
      <p:cxnSp>
        <p:nvCxnSpPr>
          <p:cNvPr id="8" name="Gerade Verbindung mit Pfeil 7">
            <a:extLst>
              <a:ext uri="{FF2B5EF4-FFF2-40B4-BE49-F238E27FC236}">
                <a16:creationId xmlns:a16="http://schemas.microsoft.com/office/drawing/2014/main" id="{EB2AB0E0-4EE8-E5D5-4F1F-E5337A25FBCD}"/>
              </a:ext>
            </a:extLst>
          </p:cNvPr>
          <p:cNvCxnSpPr>
            <a:cxnSpLocks/>
          </p:cNvCxnSpPr>
          <p:nvPr/>
        </p:nvCxnSpPr>
        <p:spPr>
          <a:xfrm>
            <a:off x="5442570" y="3496812"/>
            <a:ext cx="1343025"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2" name="Gerade Verbindung mit Pfeil 11">
            <a:extLst>
              <a:ext uri="{FF2B5EF4-FFF2-40B4-BE49-F238E27FC236}">
                <a16:creationId xmlns:a16="http://schemas.microsoft.com/office/drawing/2014/main" id="{ED9759DD-688E-70D9-0263-66979ED30E02}"/>
              </a:ext>
            </a:extLst>
          </p:cNvPr>
          <p:cNvCxnSpPr>
            <a:cxnSpLocks/>
          </p:cNvCxnSpPr>
          <p:nvPr/>
        </p:nvCxnSpPr>
        <p:spPr>
          <a:xfrm flipH="1">
            <a:off x="5424487" y="3744462"/>
            <a:ext cx="1343025"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2419777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793CB-CE16-6178-21D2-CA03FA8392DE}"/>
            </a:ext>
          </a:extLst>
        </p:cNvPr>
        <p:cNvGrpSpPr/>
        <p:nvPr/>
      </p:nvGrpSpPr>
      <p:grpSpPr>
        <a:xfrm>
          <a:off x="0" y="0"/>
          <a:ext cx="0" cy="0"/>
          <a:chOff x="0" y="0"/>
          <a:chExt cx="0" cy="0"/>
        </a:xfrm>
      </p:grpSpPr>
      <p:sp>
        <p:nvSpPr>
          <p:cNvPr id="2" name="Google Shape;122;p19">
            <a:extLst>
              <a:ext uri="{FF2B5EF4-FFF2-40B4-BE49-F238E27FC236}">
                <a16:creationId xmlns:a16="http://schemas.microsoft.com/office/drawing/2014/main" id="{79C62F35-E16C-35B0-E38B-82FB48F20041}"/>
              </a:ext>
            </a:extLst>
          </p:cNvPr>
          <p:cNvSpPr txBox="1">
            <a:spLocks/>
          </p:cNvSpPr>
          <p:nvPr/>
        </p:nvSpPr>
        <p:spPr>
          <a:xfrm>
            <a:off x="838200" y="360431"/>
            <a:ext cx="10515600" cy="1048039"/>
          </a:xfrm>
          <a:prstGeom prst="rect">
            <a:avLst/>
          </a:prstGeom>
          <a:noFill/>
          <a:ln>
            <a:noFill/>
          </a:ln>
        </p:spPr>
        <p:txBody>
          <a:bodyPr spcFirstLastPara="1" vert="horz" wrap="square" lIns="91425" tIns="45700" rIns="91425" bIns="45700" rtlCol="0" anchor="b" anchorCtr="0">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
                <a:srgbClr val="00AADE"/>
              </a:buClr>
              <a:buSzPts val="3600"/>
              <a:buFontTx/>
              <a:buNone/>
              <a:tabLst/>
              <a:defRPr/>
            </a:pPr>
            <a:r>
              <a:rPr kumimoji="0" lang="en-US" sz="3200" b="0" i="0" u="none" strike="noStrike" kern="1200" cap="none" spc="0" normalizeH="0" baseline="0" noProof="0">
                <a:ln>
                  <a:noFill/>
                </a:ln>
                <a:solidFill>
                  <a:srgbClr val="3B3B3B"/>
                </a:solidFill>
                <a:effectLst/>
                <a:uLnTx/>
                <a:uFillTx/>
                <a:latin typeface="Nunito SemiBold"/>
                <a:ea typeface="+mj-ea"/>
                <a:cs typeface="+mj-cs"/>
                <a:sym typeface="Arial"/>
              </a:rPr>
              <a:t>OKR-</a:t>
            </a:r>
            <a:r>
              <a:rPr kumimoji="0" lang="en-US" sz="3200" b="0" i="0" u="none" strike="noStrike" kern="1200" cap="none" spc="0" normalizeH="0" baseline="0" noProof="0" err="1">
                <a:ln>
                  <a:noFill/>
                </a:ln>
                <a:solidFill>
                  <a:srgbClr val="3B3B3B"/>
                </a:solidFill>
                <a:effectLst/>
                <a:uLnTx/>
                <a:uFillTx/>
                <a:latin typeface="Nunito SemiBold"/>
                <a:ea typeface="+mj-ea"/>
                <a:cs typeface="+mj-cs"/>
                <a:sym typeface="Arial"/>
              </a:rPr>
              <a:t>Zyklus</a:t>
            </a:r>
            <a:endParaRPr kumimoji="0" lang="de-DE" sz="3600" b="0" i="0" u="none" strike="noStrike" kern="1200" cap="none" spc="0" normalizeH="0" baseline="0" noProof="0">
              <a:ln>
                <a:noFill/>
              </a:ln>
              <a:solidFill>
                <a:srgbClr val="03AADF"/>
              </a:solidFill>
              <a:effectLst/>
              <a:uLnTx/>
              <a:uFillTx/>
              <a:latin typeface="Nunito SemiBold"/>
              <a:ea typeface="+mj-ea"/>
              <a:cs typeface="+mj-cs"/>
              <a:sym typeface="Arial"/>
            </a:endParaRPr>
          </a:p>
        </p:txBody>
      </p:sp>
      <p:sp>
        <p:nvSpPr>
          <p:cNvPr id="3" name="Foliennummernplatzhalter 2">
            <a:extLst>
              <a:ext uri="{FF2B5EF4-FFF2-40B4-BE49-F238E27FC236}">
                <a16:creationId xmlns:a16="http://schemas.microsoft.com/office/drawing/2014/main" id="{25BC7EAE-1A5A-AE33-C19A-FB6C6BEB34D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32</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19" name="Textfeld 18">
            <a:extLst>
              <a:ext uri="{FF2B5EF4-FFF2-40B4-BE49-F238E27FC236}">
                <a16:creationId xmlns:a16="http://schemas.microsoft.com/office/drawing/2014/main" id="{F864DEA3-429C-BB1B-6ADD-4A9391E8FB28}"/>
              </a:ext>
            </a:extLst>
          </p:cNvPr>
          <p:cNvSpPr txBox="1"/>
          <p:nvPr/>
        </p:nvSpPr>
        <p:spPr>
          <a:xfrm>
            <a:off x="8231412" y="1100693"/>
            <a:ext cx="1111681"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a:ln>
                  <a:noFill/>
                </a:ln>
                <a:solidFill>
                  <a:srgbClr val="FFFFFF"/>
                </a:solidFill>
                <a:effectLst/>
                <a:uLnTx/>
                <a:uFillTx/>
                <a:latin typeface="Nunito SemiBold"/>
                <a:cs typeface="Arial"/>
                <a:sym typeface="Arial"/>
              </a:rPr>
              <a:t>SCRUM</a:t>
            </a:r>
            <a:endParaRPr kumimoji="0" lang="de-DE" sz="1400" b="0" i="0" u="none" strike="noStrike" kern="0" cap="none" spc="0" normalizeH="0" baseline="0" noProof="0">
              <a:ln>
                <a:noFill/>
              </a:ln>
              <a:solidFill>
                <a:sysClr val="windowText" lastClr="000000"/>
              </a:solidFill>
              <a:effectLst/>
              <a:uLnTx/>
              <a:uFillTx/>
              <a:latin typeface="Nunito SemiBold"/>
              <a:cs typeface="Arial"/>
              <a:sym typeface="Arial"/>
            </a:endParaRPr>
          </a:p>
        </p:txBody>
      </p:sp>
      <p:sp>
        <p:nvSpPr>
          <p:cNvPr id="24" name="Google Shape;246;p29">
            <a:extLst>
              <a:ext uri="{FF2B5EF4-FFF2-40B4-BE49-F238E27FC236}">
                <a16:creationId xmlns:a16="http://schemas.microsoft.com/office/drawing/2014/main" id="{77177772-6C43-717B-D2D7-51479D186132}"/>
              </a:ext>
            </a:extLst>
          </p:cNvPr>
          <p:cNvSpPr/>
          <p:nvPr/>
        </p:nvSpPr>
        <p:spPr>
          <a:xfrm>
            <a:off x="8375353" y="756795"/>
            <a:ext cx="900000" cy="900000"/>
          </a:xfrm>
          <a:prstGeom prst="ellipse">
            <a:avLst/>
          </a:prstGeom>
          <a:solidFill>
            <a:schemeClr val="accent1"/>
          </a:solidFill>
          <a:ln w="12700" cap="flat" cmpd="sng">
            <a:noFill/>
            <a:prstDash val="solid"/>
            <a:miter lim="800000"/>
            <a:headEnd type="none" w="sm" len="sm"/>
            <a:tailEnd type="none" w="sm" len="sm"/>
          </a:ln>
        </p:spPr>
        <p:txBody>
          <a:bodyPr spcFirstLastPara="1" wrap="square" lIns="36000" tIns="45700" rIns="36000" bIns="45700" anchor="b"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b="0" i="0" u="none" strike="noStrike" kern="0" cap="none" spc="0" normalizeH="0" baseline="0" noProof="0">
              <a:ln>
                <a:noFill/>
              </a:ln>
              <a:solidFill>
                <a:sysClr val="windowText" lastClr="000000"/>
              </a:solidFill>
              <a:effectLst/>
              <a:uLnTx/>
              <a:uFillTx/>
              <a:latin typeface="+mj-lt"/>
            </a:endParaRPr>
          </a:p>
        </p:txBody>
      </p:sp>
      <p:sp>
        <p:nvSpPr>
          <p:cNvPr id="25" name="Textfeld 24">
            <a:extLst>
              <a:ext uri="{FF2B5EF4-FFF2-40B4-BE49-F238E27FC236}">
                <a16:creationId xmlns:a16="http://schemas.microsoft.com/office/drawing/2014/main" id="{28312E66-47C8-0249-D81F-598EA152DB7A}"/>
              </a:ext>
            </a:extLst>
          </p:cNvPr>
          <p:cNvSpPr txBox="1"/>
          <p:nvPr/>
        </p:nvSpPr>
        <p:spPr>
          <a:xfrm>
            <a:off x="8269512" y="1071457"/>
            <a:ext cx="1111681"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a:ln>
                  <a:noFill/>
                </a:ln>
                <a:solidFill>
                  <a:srgbClr val="FFFFFF"/>
                </a:solidFill>
                <a:effectLst/>
                <a:uLnTx/>
                <a:uFillTx/>
                <a:latin typeface="Nunito SemiBold"/>
                <a:cs typeface="Arial"/>
                <a:sym typeface="Arial"/>
              </a:rPr>
              <a:t>SCRUM</a:t>
            </a:r>
            <a:endParaRPr kumimoji="0" lang="de-DE" sz="1400" b="0" i="0" u="none" strike="noStrike" kern="0" cap="none" spc="0" normalizeH="0" baseline="0" noProof="0">
              <a:ln>
                <a:noFill/>
              </a:ln>
              <a:solidFill>
                <a:sysClr val="windowText" lastClr="000000"/>
              </a:solidFill>
              <a:effectLst/>
              <a:uLnTx/>
              <a:uFillTx/>
              <a:latin typeface="Nunito SemiBold"/>
              <a:cs typeface="Arial"/>
              <a:sym typeface="Arial"/>
            </a:endParaRPr>
          </a:p>
        </p:txBody>
      </p:sp>
      <p:sp>
        <p:nvSpPr>
          <p:cNvPr id="28" name="Google Shape;246;p29">
            <a:extLst>
              <a:ext uri="{FF2B5EF4-FFF2-40B4-BE49-F238E27FC236}">
                <a16:creationId xmlns:a16="http://schemas.microsoft.com/office/drawing/2014/main" id="{70BC288A-37C6-F918-97AB-B3A853694AB5}"/>
              </a:ext>
            </a:extLst>
          </p:cNvPr>
          <p:cNvSpPr/>
          <p:nvPr/>
        </p:nvSpPr>
        <p:spPr>
          <a:xfrm>
            <a:off x="944041" y="1903372"/>
            <a:ext cx="900000" cy="900000"/>
          </a:xfrm>
          <a:prstGeom prst="ellipse">
            <a:avLst/>
          </a:prstGeom>
          <a:solidFill>
            <a:schemeClr val="accent3"/>
          </a:solidFill>
          <a:ln w="12700" cap="flat" cmpd="sng">
            <a:noFill/>
            <a:prstDash val="solid"/>
            <a:miter lim="800000"/>
            <a:headEnd type="none" w="sm" len="sm"/>
            <a:tailEnd type="none" w="sm" len="sm"/>
          </a:ln>
        </p:spPr>
        <p:txBody>
          <a:bodyPr spcFirstLastPara="1" wrap="square" lIns="36000" tIns="45700" rIns="36000" bIns="45700" anchor="b"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b="0" i="0" u="none" strike="noStrike" kern="0" cap="none" spc="0" normalizeH="0" baseline="0" noProof="0">
              <a:ln>
                <a:noFill/>
              </a:ln>
              <a:solidFill>
                <a:schemeClr val="accent3"/>
              </a:solidFill>
              <a:effectLst/>
              <a:uLnTx/>
              <a:uFillTx/>
              <a:latin typeface="+mj-lt"/>
            </a:endParaRPr>
          </a:p>
        </p:txBody>
      </p:sp>
      <p:sp>
        <p:nvSpPr>
          <p:cNvPr id="29" name="Textfeld 28">
            <a:extLst>
              <a:ext uri="{FF2B5EF4-FFF2-40B4-BE49-F238E27FC236}">
                <a16:creationId xmlns:a16="http://schemas.microsoft.com/office/drawing/2014/main" id="{F2EC703E-89DD-2A56-532B-7345F3689D52}"/>
              </a:ext>
            </a:extLst>
          </p:cNvPr>
          <p:cNvSpPr txBox="1"/>
          <p:nvPr/>
        </p:nvSpPr>
        <p:spPr>
          <a:xfrm>
            <a:off x="838200" y="2218034"/>
            <a:ext cx="1111681" cy="29238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300" b="0" i="0" u="none" strike="noStrike" kern="0" cap="none" spc="0" normalizeH="0" baseline="0" noProof="0" err="1">
                <a:ln>
                  <a:noFill/>
                </a:ln>
                <a:solidFill>
                  <a:srgbClr val="FFFFFF"/>
                </a:solidFill>
                <a:effectLst/>
                <a:uLnTx/>
                <a:uFillTx/>
                <a:latin typeface="+mj-lt"/>
                <a:sym typeface="Arial"/>
              </a:rPr>
              <a:t>Objectives</a:t>
            </a:r>
            <a:r>
              <a:rPr kumimoji="0" lang="de-DE" sz="1300" b="0" i="0" u="none" strike="noStrike" kern="0" cap="none" spc="0" normalizeH="0" baseline="0" noProof="0">
                <a:ln>
                  <a:noFill/>
                </a:ln>
                <a:solidFill>
                  <a:srgbClr val="FFFFFF"/>
                </a:solidFill>
                <a:effectLst/>
                <a:uLnTx/>
                <a:uFillTx/>
                <a:latin typeface="+mj-lt"/>
                <a:sym typeface="Arial"/>
              </a:rPr>
              <a:t> </a:t>
            </a:r>
            <a:endParaRPr kumimoji="0" lang="de-DE" sz="1300" b="0" i="0" u="none" strike="noStrike" kern="0" cap="none" spc="0" normalizeH="0" baseline="0" noProof="0">
              <a:ln>
                <a:noFill/>
              </a:ln>
              <a:solidFill>
                <a:sysClr val="windowText" lastClr="000000"/>
              </a:solidFill>
              <a:effectLst/>
              <a:uLnTx/>
              <a:uFillTx/>
              <a:latin typeface="+mj-lt"/>
              <a:sym typeface="Arial"/>
            </a:endParaRPr>
          </a:p>
        </p:txBody>
      </p:sp>
      <p:sp>
        <p:nvSpPr>
          <p:cNvPr id="30" name="Google Shape;246;p29">
            <a:extLst>
              <a:ext uri="{FF2B5EF4-FFF2-40B4-BE49-F238E27FC236}">
                <a16:creationId xmlns:a16="http://schemas.microsoft.com/office/drawing/2014/main" id="{2209F2E0-FAB1-FFA4-B6CB-F007BFF3A289}"/>
              </a:ext>
            </a:extLst>
          </p:cNvPr>
          <p:cNvSpPr/>
          <p:nvPr/>
        </p:nvSpPr>
        <p:spPr>
          <a:xfrm>
            <a:off x="2600682" y="1903372"/>
            <a:ext cx="900000" cy="900000"/>
          </a:xfrm>
          <a:prstGeom prst="ellipse">
            <a:avLst/>
          </a:prstGeom>
          <a:solidFill>
            <a:schemeClr val="accent3"/>
          </a:solidFill>
          <a:ln w="12700" cap="flat" cmpd="sng">
            <a:noFill/>
            <a:prstDash val="solid"/>
            <a:miter lim="800000"/>
            <a:headEnd type="none" w="sm" len="sm"/>
            <a:tailEnd type="none" w="sm" len="sm"/>
          </a:ln>
        </p:spPr>
        <p:txBody>
          <a:bodyPr spcFirstLastPara="1" wrap="square" lIns="36000" tIns="45700" rIns="36000" bIns="45700" anchor="b"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b="0" i="0" u="none" strike="noStrike" kern="0" cap="none" spc="0" normalizeH="0" baseline="0" noProof="0">
              <a:ln>
                <a:noFill/>
              </a:ln>
              <a:solidFill>
                <a:schemeClr val="accent3"/>
              </a:solidFill>
              <a:effectLst/>
              <a:uLnTx/>
              <a:uFillTx/>
              <a:latin typeface="+mj-lt"/>
            </a:endParaRPr>
          </a:p>
        </p:txBody>
      </p:sp>
      <p:sp>
        <p:nvSpPr>
          <p:cNvPr id="31" name="Textfeld 30">
            <a:extLst>
              <a:ext uri="{FF2B5EF4-FFF2-40B4-BE49-F238E27FC236}">
                <a16:creationId xmlns:a16="http://schemas.microsoft.com/office/drawing/2014/main" id="{0540B55D-9906-A797-6B39-E7229E7391A8}"/>
              </a:ext>
            </a:extLst>
          </p:cNvPr>
          <p:cNvSpPr txBox="1"/>
          <p:nvPr/>
        </p:nvSpPr>
        <p:spPr>
          <a:xfrm>
            <a:off x="2481852" y="2107150"/>
            <a:ext cx="1111681" cy="49244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300" b="0" i="0" u="none" strike="noStrike" kern="0" cap="none" spc="0" normalizeH="0" baseline="0" noProof="0">
                <a:ln>
                  <a:noFill/>
                </a:ln>
                <a:solidFill>
                  <a:srgbClr val="FFFFFF"/>
                </a:solidFill>
                <a:effectLst/>
                <a:uLnTx/>
                <a:uFillTx/>
                <a:latin typeface="+mj-lt"/>
                <a:cs typeface="Arial"/>
                <a:sym typeface="Arial"/>
              </a:rPr>
              <a:t>Key </a:t>
            </a:r>
            <a:br>
              <a:rPr kumimoji="0" lang="de-DE" sz="1300" b="0" i="0" u="none" strike="noStrike" kern="0" cap="none" spc="0" normalizeH="0" baseline="0" noProof="0">
                <a:ln>
                  <a:noFill/>
                </a:ln>
                <a:solidFill>
                  <a:srgbClr val="FFFFFF"/>
                </a:solidFill>
                <a:effectLst/>
                <a:uLnTx/>
                <a:uFillTx/>
                <a:latin typeface="+mj-lt"/>
                <a:cs typeface="Arial"/>
                <a:sym typeface="Arial"/>
              </a:rPr>
            </a:br>
            <a:r>
              <a:rPr kumimoji="0" lang="de-DE" sz="1300" b="0" i="0" u="none" strike="noStrike" kern="0" cap="none" spc="0" normalizeH="0" baseline="0" noProof="0" err="1">
                <a:ln>
                  <a:noFill/>
                </a:ln>
                <a:solidFill>
                  <a:srgbClr val="FFFFFF"/>
                </a:solidFill>
                <a:effectLst/>
                <a:uLnTx/>
                <a:uFillTx/>
                <a:latin typeface="+mj-lt"/>
                <a:cs typeface="Arial"/>
                <a:sym typeface="Arial"/>
              </a:rPr>
              <a:t>Results</a:t>
            </a:r>
            <a:endParaRPr kumimoji="0" lang="de-DE" sz="1300" b="0" i="0" u="none" strike="noStrike" kern="0" cap="none" spc="0" normalizeH="0" baseline="0" noProof="0">
              <a:ln>
                <a:noFill/>
              </a:ln>
              <a:solidFill>
                <a:sysClr val="windowText" lastClr="000000"/>
              </a:solidFill>
              <a:effectLst/>
              <a:uLnTx/>
              <a:uFillTx/>
              <a:latin typeface="+mj-lt"/>
              <a:cs typeface="Arial"/>
              <a:sym typeface="Arial"/>
            </a:endParaRPr>
          </a:p>
        </p:txBody>
      </p:sp>
      <p:sp>
        <p:nvSpPr>
          <p:cNvPr id="32" name="Google Shape;260;p29">
            <a:extLst>
              <a:ext uri="{FF2B5EF4-FFF2-40B4-BE49-F238E27FC236}">
                <a16:creationId xmlns:a16="http://schemas.microsoft.com/office/drawing/2014/main" id="{CD299DBD-F5EA-1138-16EA-7DEBFF494763}"/>
              </a:ext>
            </a:extLst>
          </p:cNvPr>
          <p:cNvSpPr txBox="1"/>
          <p:nvPr/>
        </p:nvSpPr>
        <p:spPr>
          <a:xfrm>
            <a:off x="4245350" y="1280305"/>
            <a:ext cx="2111791" cy="276959"/>
          </a:xfrm>
          <a:prstGeom prst="rect">
            <a:avLst/>
          </a:prstGeom>
          <a:noFill/>
          <a:ln>
            <a:noFill/>
          </a:ln>
        </p:spPr>
        <p:txBody>
          <a:bodyPr spcFirstLastPara="1" wrap="square" lIns="91425" tIns="45700" rIns="91425" bIns="4570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200" b="1" i="0" u="none" strike="noStrike" kern="0" cap="none" spc="0" normalizeH="0" baseline="0" noProof="0">
                <a:ln>
                  <a:noFill/>
                </a:ln>
                <a:solidFill>
                  <a:schemeClr val="tx2"/>
                </a:solidFill>
                <a:effectLst/>
                <a:uLnTx/>
                <a:uFillTx/>
                <a:latin typeface="+mj-lt"/>
                <a:ea typeface="Calibri"/>
                <a:cs typeface="Calibri"/>
                <a:sym typeface="Calibri"/>
              </a:rPr>
              <a:t>Iteration</a:t>
            </a:r>
            <a:r>
              <a:rPr kumimoji="0" lang="de-DE" sz="1200" b="0" i="0" u="none" strike="noStrike" kern="0" cap="none" spc="0" normalizeH="0" baseline="0" noProof="0">
                <a:ln>
                  <a:noFill/>
                </a:ln>
                <a:solidFill>
                  <a:schemeClr val="tx2"/>
                </a:solidFill>
                <a:effectLst/>
                <a:uLnTx/>
                <a:uFillTx/>
                <a:latin typeface="+mj-lt"/>
                <a:ea typeface="Calibri"/>
                <a:cs typeface="Calibri"/>
                <a:sym typeface="Calibri"/>
              </a:rPr>
              <a:t> </a:t>
            </a:r>
            <a:r>
              <a:rPr kumimoji="0" lang="de-DE" sz="1200" b="0" i="0" u="none" strike="noStrike" kern="0" cap="none" spc="0" normalizeH="0" baseline="0" noProof="0">
                <a:ln>
                  <a:noFill/>
                </a:ln>
                <a:solidFill>
                  <a:schemeClr val="tx2"/>
                </a:solidFill>
                <a:effectLst/>
                <a:uLnTx/>
                <a:uFillTx/>
                <a:latin typeface="+mn-lt"/>
                <a:ea typeface="Calibri"/>
                <a:cs typeface="Calibri"/>
                <a:sym typeface="Calibri"/>
              </a:rPr>
              <a:t>1, 2, 3, … n</a:t>
            </a:r>
            <a:endParaRPr kumimoji="0" sz="1200" b="0" i="0" u="none" strike="noStrike" kern="0" cap="none" spc="0" normalizeH="0" baseline="0" noProof="0">
              <a:ln>
                <a:noFill/>
              </a:ln>
              <a:solidFill>
                <a:schemeClr val="tx2"/>
              </a:solidFill>
              <a:effectLst/>
              <a:uLnTx/>
              <a:uFillTx/>
              <a:latin typeface="+mn-lt"/>
            </a:endParaRPr>
          </a:p>
        </p:txBody>
      </p:sp>
      <p:cxnSp>
        <p:nvCxnSpPr>
          <p:cNvPr id="34" name="Gerade Verbindung mit Pfeil 33">
            <a:extLst>
              <a:ext uri="{FF2B5EF4-FFF2-40B4-BE49-F238E27FC236}">
                <a16:creationId xmlns:a16="http://schemas.microsoft.com/office/drawing/2014/main" id="{31D40CF4-9991-534D-B611-DFE0A4666A52}"/>
              </a:ext>
            </a:extLst>
          </p:cNvPr>
          <p:cNvCxnSpPr>
            <a:cxnSpLocks/>
          </p:cNvCxnSpPr>
          <p:nvPr/>
        </p:nvCxnSpPr>
        <p:spPr>
          <a:xfrm>
            <a:off x="1951030" y="2260510"/>
            <a:ext cx="547870"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5" name="Gerade Verbindung mit Pfeil 34">
            <a:extLst>
              <a:ext uri="{FF2B5EF4-FFF2-40B4-BE49-F238E27FC236}">
                <a16:creationId xmlns:a16="http://schemas.microsoft.com/office/drawing/2014/main" id="{0DC608BC-1729-C585-2491-5A4D8B532FD8}"/>
              </a:ext>
            </a:extLst>
          </p:cNvPr>
          <p:cNvCxnSpPr>
            <a:cxnSpLocks/>
          </p:cNvCxnSpPr>
          <p:nvPr/>
        </p:nvCxnSpPr>
        <p:spPr>
          <a:xfrm flipH="1">
            <a:off x="1932947" y="2440424"/>
            <a:ext cx="565159"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3" name="Gerade Verbindung mit Pfeil 42">
            <a:extLst>
              <a:ext uri="{FF2B5EF4-FFF2-40B4-BE49-F238E27FC236}">
                <a16:creationId xmlns:a16="http://schemas.microsoft.com/office/drawing/2014/main" id="{173076C9-6F1E-6674-F84C-93854EFE37C0}"/>
              </a:ext>
            </a:extLst>
          </p:cNvPr>
          <p:cNvCxnSpPr>
            <a:cxnSpLocks/>
          </p:cNvCxnSpPr>
          <p:nvPr/>
        </p:nvCxnSpPr>
        <p:spPr>
          <a:xfrm flipV="1">
            <a:off x="7660207" y="1447423"/>
            <a:ext cx="609305" cy="481535"/>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4" name="Gerade Verbindung mit Pfeil 43">
            <a:extLst>
              <a:ext uri="{FF2B5EF4-FFF2-40B4-BE49-F238E27FC236}">
                <a16:creationId xmlns:a16="http://schemas.microsoft.com/office/drawing/2014/main" id="{B96E9C92-BF8F-BC1C-E192-2C8374A843AE}"/>
              </a:ext>
            </a:extLst>
          </p:cNvPr>
          <p:cNvCxnSpPr>
            <a:cxnSpLocks/>
          </p:cNvCxnSpPr>
          <p:nvPr/>
        </p:nvCxnSpPr>
        <p:spPr>
          <a:xfrm flipH="1">
            <a:off x="7783246" y="1600409"/>
            <a:ext cx="578102" cy="449286"/>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60" name="Gerade Verbindung mit Pfeil 59">
            <a:extLst>
              <a:ext uri="{FF2B5EF4-FFF2-40B4-BE49-F238E27FC236}">
                <a16:creationId xmlns:a16="http://schemas.microsoft.com/office/drawing/2014/main" id="{0F7B26AB-4AD2-ABE7-1674-1938142B88C3}"/>
              </a:ext>
            </a:extLst>
          </p:cNvPr>
          <p:cNvCxnSpPr>
            <a:cxnSpLocks/>
          </p:cNvCxnSpPr>
          <p:nvPr/>
        </p:nvCxnSpPr>
        <p:spPr>
          <a:xfrm>
            <a:off x="3607966" y="2260510"/>
            <a:ext cx="562130"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61" name="Gerade Verbindung mit Pfeil 60">
            <a:extLst>
              <a:ext uri="{FF2B5EF4-FFF2-40B4-BE49-F238E27FC236}">
                <a16:creationId xmlns:a16="http://schemas.microsoft.com/office/drawing/2014/main" id="{95BC0113-CA3A-F98A-9915-D50CB14CB85C}"/>
              </a:ext>
            </a:extLst>
          </p:cNvPr>
          <p:cNvCxnSpPr>
            <a:cxnSpLocks/>
          </p:cNvCxnSpPr>
          <p:nvPr/>
        </p:nvCxnSpPr>
        <p:spPr>
          <a:xfrm flipH="1">
            <a:off x="3589883" y="2440424"/>
            <a:ext cx="565953"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nvGrpSpPr>
          <p:cNvPr id="82" name="Gruppieren 81">
            <a:extLst>
              <a:ext uri="{FF2B5EF4-FFF2-40B4-BE49-F238E27FC236}">
                <a16:creationId xmlns:a16="http://schemas.microsoft.com/office/drawing/2014/main" id="{2943EFC7-B13A-47BB-F076-34298CA08312}"/>
              </a:ext>
            </a:extLst>
          </p:cNvPr>
          <p:cNvGrpSpPr/>
          <p:nvPr/>
        </p:nvGrpSpPr>
        <p:grpSpPr>
          <a:xfrm>
            <a:off x="3759418" y="1314073"/>
            <a:ext cx="4798899" cy="4793952"/>
            <a:chOff x="3418372" y="1275120"/>
            <a:chExt cx="4798899" cy="4793952"/>
          </a:xfrm>
        </p:grpSpPr>
        <p:grpSp>
          <p:nvGrpSpPr>
            <p:cNvPr id="4" name="Google Shape;261;p29">
              <a:extLst>
                <a:ext uri="{FF2B5EF4-FFF2-40B4-BE49-F238E27FC236}">
                  <a16:creationId xmlns:a16="http://schemas.microsoft.com/office/drawing/2014/main" id="{971E4FE6-8947-7BD3-EAE9-F531A2422148}"/>
                </a:ext>
              </a:extLst>
            </p:cNvPr>
            <p:cNvGrpSpPr/>
            <p:nvPr/>
          </p:nvGrpSpPr>
          <p:grpSpPr>
            <a:xfrm>
              <a:off x="3664013" y="1529207"/>
              <a:ext cx="4290159" cy="4281363"/>
              <a:chOff x="1372698" y="302461"/>
              <a:chExt cx="4290159" cy="4281363"/>
            </a:xfrm>
          </p:grpSpPr>
          <p:sp>
            <p:nvSpPr>
              <p:cNvPr id="5" name="Google Shape;262;p29">
                <a:extLst>
                  <a:ext uri="{FF2B5EF4-FFF2-40B4-BE49-F238E27FC236}">
                    <a16:creationId xmlns:a16="http://schemas.microsoft.com/office/drawing/2014/main" id="{1DCE5C1A-2179-670A-734D-387245E967FC}"/>
                  </a:ext>
                </a:extLst>
              </p:cNvPr>
              <p:cNvSpPr/>
              <p:nvPr/>
            </p:nvSpPr>
            <p:spPr>
              <a:xfrm>
                <a:off x="1523196" y="302461"/>
                <a:ext cx="4104480" cy="4104480"/>
              </a:xfrm>
              <a:prstGeom prst="pie">
                <a:avLst>
                  <a:gd name="adj1" fmla="val 16200000"/>
                  <a:gd name="adj2" fmla="val 20520000"/>
                </a:avLst>
              </a:prstGeom>
              <a:solidFill>
                <a:schemeClr val="accent3">
                  <a:lumMod val="50000"/>
                </a:scheme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endParaRPr>
              </a:p>
            </p:txBody>
          </p:sp>
          <p:sp>
            <p:nvSpPr>
              <p:cNvPr id="6" name="Google Shape;263;p29">
                <a:extLst>
                  <a:ext uri="{FF2B5EF4-FFF2-40B4-BE49-F238E27FC236}">
                    <a16:creationId xmlns:a16="http://schemas.microsoft.com/office/drawing/2014/main" id="{E8F47007-8C21-9290-2E3E-4EAA2282E45B}"/>
                  </a:ext>
                </a:extLst>
              </p:cNvPr>
              <p:cNvSpPr txBox="1"/>
              <p:nvPr/>
            </p:nvSpPr>
            <p:spPr>
              <a:xfrm>
                <a:off x="3688649" y="1096412"/>
                <a:ext cx="1319297" cy="611163"/>
              </a:xfrm>
              <a:prstGeom prst="rect">
                <a:avLst/>
              </a:prstGeom>
              <a:noFill/>
              <a:ln>
                <a:noFill/>
              </a:ln>
            </p:spPr>
            <p:txBody>
              <a:bodyPr spcFirstLastPara="1" wrap="square" lIns="17775" tIns="17775" rIns="17775" bIns="177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 typeface="Calibri"/>
                  <a:buNone/>
                  <a:tabLst/>
                  <a:defRPr/>
                </a:pPr>
                <a:r>
                  <a:rPr kumimoji="0" lang="de-DE" sz="1400" b="0" i="0" u="none" strike="noStrike" kern="0" cap="none" spc="0" normalizeH="0" baseline="0" noProof="0">
                    <a:ln>
                      <a:noFill/>
                    </a:ln>
                    <a:solidFill>
                      <a:srgbClr val="FFFFFF"/>
                    </a:solidFill>
                    <a:effectLst/>
                    <a:uLnTx/>
                    <a:uFillTx/>
                    <a:latin typeface="+mj-lt"/>
                    <a:ea typeface="Calibri"/>
                    <a:cs typeface="Calibri"/>
                    <a:sym typeface="Calibri"/>
                  </a:rPr>
                  <a:t>Entwicklung </a:t>
                </a:r>
                <a:r>
                  <a:rPr kumimoji="0" lang="de-DE" sz="1400" b="0" i="0" u="none" strike="noStrike" kern="0" cap="none" spc="0" normalizeH="0" baseline="0" noProof="0">
                    <a:ln>
                      <a:noFill/>
                    </a:ln>
                    <a:solidFill>
                      <a:srgbClr val="FFFFFF"/>
                    </a:solidFill>
                    <a:effectLst/>
                    <a:uLnTx/>
                    <a:uFillTx/>
                    <a:latin typeface="+mn-lt"/>
                    <a:ea typeface="Calibri"/>
                    <a:cs typeface="Calibri"/>
                    <a:sym typeface="Calibri"/>
                  </a:rPr>
                  <a:t>(Projekt-bearbeitung)</a:t>
                </a:r>
              </a:p>
            </p:txBody>
          </p:sp>
          <p:sp>
            <p:nvSpPr>
              <p:cNvPr id="8" name="Google Shape;264;p29">
                <a:extLst>
                  <a:ext uri="{FF2B5EF4-FFF2-40B4-BE49-F238E27FC236}">
                    <a16:creationId xmlns:a16="http://schemas.microsoft.com/office/drawing/2014/main" id="{9031BC1D-0BEB-D6D2-D312-D740B33D89F0}"/>
                  </a:ext>
                </a:extLst>
              </p:cNvPr>
              <p:cNvSpPr/>
              <p:nvPr/>
            </p:nvSpPr>
            <p:spPr>
              <a:xfrm>
                <a:off x="1558377" y="411913"/>
                <a:ext cx="4104480" cy="4104480"/>
              </a:xfrm>
              <a:prstGeom prst="pie">
                <a:avLst>
                  <a:gd name="adj1" fmla="val 20520000"/>
                  <a:gd name="adj2" fmla="val 3240000"/>
                </a:avLst>
              </a:prstGeom>
              <a:solidFill>
                <a:schemeClr val="accent3">
                  <a:lumMod val="60000"/>
                  <a:lumOff val="40000"/>
                </a:scheme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endParaRPr>
              </a:p>
            </p:txBody>
          </p:sp>
          <p:sp>
            <p:nvSpPr>
              <p:cNvPr id="9" name="Google Shape;265;p29">
                <a:extLst>
                  <a:ext uri="{FF2B5EF4-FFF2-40B4-BE49-F238E27FC236}">
                    <a16:creationId xmlns:a16="http://schemas.microsoft.com/office/drawing/2014/main" id="{CD75F423-0347-5A33-5B65-C123EDB4AE9F}"/>
                  </a:ext>
                </a:extLst>
              </p:cNvPr>
              <p:cNvSpPr txBox="1"/>
              <p:nvPr/>
            </p:nvSpPr>
            <p:spPr>
              <a:xfrm>
                <a:off x="4137466" y="2589636"/>
                <a:ext cx="1221571" cy="554487"/>
              </a:xfrm>
              <a:prstGeom prst="rect">
                <a:avLst/>
              </a:prstGeom>
              <a:noFill/>
              <a:ln>
                <a:noFill/>
              </a:ln>
            </p:spPr>
            <p:txBody>
              <a:bodyPr spcFirstLastPara="1" wrap="square" lIns="17775" tIns="17775" rIns="17775" bIns="177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 typeface="Calibri"/>
                  <a:buNone/>
                  <a:tabLst/>
                  <a:defRPr/>
                </a:pPr>
                <a:r>
                  <a:rPr kumimoji="0" lang="de-DE" sz="1400" b="0" i="0" u="none" strike="noStrike" kern="0" cap="none" spc="0" normalizeH="0" baseline="0" noProof="0">
                    <a:ln>
                      <a:noFill/>
                    </a:ln>
                    <a:solidFill>
                      <a:srgbClr val="FFFFFF"/>
                    </a:solidFill>
                    <a:effectLst/>
                    <a:uLnTx/>
                    <a:uFillTx/>
                    <a:latin typeface="+mj-lt"/>
                    <a:ea typeface="Calibri"/>
                    <a:cs typeface="Calibri"/>
                    <a:sym typeface="Calibri"/>
                  </a:rPr>
                  <a:t>OKR-Weekly</a:t>
                </a: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a:p>
                <a:pPr marL="0" marR="0" lvl="0" indent="0" algn="ctr" defTabSz="914400" rtl="0" eaLnBrk="1" fontAlgn="auto" latinLnBrk="0" hangingPunct="1">
                  <a:lnSpc>
                    <a:spcPct val="90000"/>
                  </a:lnSpc>
                  <a:spcBef>
                    <a:spcPts val="490"/>
                  </a:spcBef>
                  <a:spcAft>
                    <a:spcPts val="0"/>
                  </a:spcAft>
                  <a:buClr>
                    <a:srgbClr val="000000"/>
                  </a:buClr>
                  <a:buSzPts val="1400"/>
                  <a:buFont typeface="Calibri"/>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0" name="Google Shape;266;p29">
                <a:extLst>
                  <a:ext uri="{FF2B5EF4-FFF2-40B4-BE49-F238E27FC236}">
                    <a16:creationId xmlns:a16="http://schemas.microsoft.com/office/drawing/2014/main" id="{621749A8-684A-0123-2D16-6D8A7203B162}"/>
                  </a:ext>
                </a:extLst>
              </p:cNvPr>
              <p:cNvSpPr/>
              <p:nvPr/>
            </p:nvSpPr>
            <p:spPr>
              <a:xfrm>
                <a:off x="1465538" y="479344"/>
                <a:ext cx="4104480" cy="4104480"/>
              </a:xfrm>
              <a:prstGeom prst="pie">
                <a:avLst>
                  <a:gd name="adj1" fmla="val 3240000"/>
                  <a:gd name="adj2" fmla="val 7560000"/>
                </a:avLst>
              </a:prstGeom>
              <a:solidFill>
                <a:schemeClr val="accent3">
                  <a:lumMod val="40000"/>
                  <a:lumOff val="60000"/>
                </a:scheme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endParaRPr>
              </a:p>
            </p:txBody>
          </p:sp>
          <p:sp>
            <p:nvSpPr>
              <p:cNvPr id="11" name="Google Shape;267;p29">
                <a:extLst>
                  <a:ext uri="{FF2B5EF4-FFF2-40B4-BE49-F238E27FC236}">
                    <a16:creationId xmlns:a16="http://schemas.microsoft.com/office/drawing/2014/main" id="{7C68B7C4-5641-FDD7-0296-4F0F9EDA1B1C}"/>
                  </a:ext>
                </a:extLst>
              </p:cNvPr>
              <p:cNvSpPr txBox="1"/>
              <p:nvPr/>
            </p:nvSpPr>
            <p:spPr>
              <a:xfrm>
                <a:off x="2940152" y="3568256"/>
                <a:ext cx="1172708" cy="575922"/>
              </a:xfrm>
              <a:prstGeom prst="rect">
                <a:avLst/>
              </a:prstGeom>
              <a:noFill/>
              <a:ln>
                <a:noFill/>
              </a:ln>
            </p:spPr>
            <p:txBody>
              <a:bodyPr spcFirstLastPara="1" wrap="square" lIns="17775" tIns="17775" rIns="17775" bIns="177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 typeface="Calibri"/>
                  <a:buNone/>
                  <a:tabLst/>
                  <a:defRPr/>
                </a:pPr>
                <a:r>
                  <a:rPr kumimoji="0" lang="de-DE" sz="1400" b="0" i="0" u="none" strike="noStrike" kern="0" cap="none" spc="0" normalizeH="0" baseline="0" noProof="0">
                    <a:ln>
                      <a:noFill/>
                    </a:ln>
                    <a:solidFill>
                      <a:srgbClr val="FFFFFF"/>
                    </a:solidFill>
                    <a:effectLst/>
                    <a:uLnTx/>
                    <a:uFillTx/>
                    <a:latin typeface="+mj-lt"/>
                    <a:ea typeface="Calibri"/>
                    <a:cs typeface="Calibri"/>
                    <a:sym typeface="Calibri"/>
                  </a:rPr>
                  <a:t>OKR-Review</a:t>
                </a:r>
              </a:p>
            </p:txBody>
          </p:sp>
          <p:sp>
            <p:nvSpPr>
              <p:cNvPr id="12" name="Google Shape;268;p29">
                <a:extLst>
                  <a:ext uri="{FF2B5EF4-FFF2-40B4-BE49-F238E27FC236}">
                    <a16:creationId xmlns:a16="http://schemas.microsoft.com/office/drawing/2014/main" id="{64A9ADA2-84E8-35F5-9ABB-F551B6472A80}"/>
                  </a:ext>
                </a:extLst>
              </p:cNvPr>
              <p:cNvSpPr/>
              <p:nvPr/>
            </p:nvSpPr>
            <p:spPr>
              <a:xfrm>
                <a:off x="1372698" y="411913"/>
                <a:ext cx="4104480" cy="4104480"/>
              </a:xfrm>
              <a:prstGeom prst="pie">
                <a:avLst>
                  <a:gd name="adj1" fmla="val 7560000"/>
                  <a:gd name="adj2" fmla="val 11880000"/>
                </a:avLst>
              </a:prstGeom>
              <a:solidFill>
                <a:schemeClr val="accent3">
                  <a:lumMod val="40000"/>
                  <a:lumOff val="60000"/>
                </a:scheme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endParaRPr>
              </a:p>
            </p:txBody>
          </p:sp>
          <p:sp>
            <p:nvSpPr>
              <p:cNvPr id="13" name="Google Shape;269;p29">
                <a:extLst>
                  <a:ext uri="{FF2B5EF4-FFF2-40B4-BE49-F238E27FC236}">
                    <a16:creationId xmlns:a16="http://schemas.microsoft.com/office/drawing/2014/main" id="{18AE3701-49B8-7E95-B05A-1156C1E32B65}"/>
                  </a:ext>
                </a:extLst>
              </p:cNvPr>
              <p:cNvSpPr txBox="1"/>
              <p:nvPr/>
            </p:nvSpPr>
            <p:spPr>
              <a:xfrm>
                <a:off x="1696485" y="2522294"/>
                <a:ext cx="1234939" cy="455396"/>
              </a:xfrm>
              <a:prstGeom prst="rect">
                <a:avLst/>
              </a:prstGeom>
              <a:noFill/>
              <a:ln>
                <a:noFill/>
              </a:ln>
            </p:spPr>
            <p:txBody>
              <a:bodyPr spcFirstLastPara="1" wrap="square" lIns="17775" tIns="17775" rIns="17775" bIns="177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 typeface="Calibri"/>
                  <a:buNone/>
                  <a:tabLst/>
                  <a:defRPr/>
                </a:pPr>
                <a:r>
                  <a:rPr kumimoji="0" lang="de-DE" sz="1400" b="0" i="0" u="none" strike="noStrike" kern="0" cap="none" spc="0" normalizeH="0" baseline="0" noProof="0">
                    <a:ln>
                      <a:noFill/>
                    </a:ln>
                    <a:solidFill>
                      <a:srgbClr val="FFFFFF"/>
                    </a:solidFill>
                    <a:effectLst/>
                    <a:uLnTx/>
                    <a:uFillTx/>
                    <a:latin typeface="+mj-lt"/>
                    <a:ea typeface="Calibri"/>
                    <a:cs typeface="Calibri"/>
                    <a:sym typeface="Calibri"/>
                  </a:rPr>
                  <a:t>OKR- Retrospektive</a:t>
                </a:r>
                <a:endParaRPr kumimoji="0" sz="6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4" name="Google Shape;270;p29">
                <a:extLst>
                  <a:ext uri="{FF2B5EF4-FFF2-40B4-BE49-F238E27FC236}">
                    <a16:creationId xmlns:a16="http://schemas.microsoft.com/office/drawing/2014/main" id="{7A0757DE-E313-5A23-604C-54D145D4F631}"/>
                  </a:ext>
                </a:extLst>
              </p:cNvPr>
              <p:cNvSpPr/>
              <p:nvPr/>
            </p:nvSpPr>
            <p:spPr>
              <a:xfrm>
                <a:off x="1407880" y="302461"/>
                <a:ext cx="4104480" cy="4104480"/>
              </a:xfrm>
              <a:prstGeom prst="pie">
                <a:avLst>
                  <a:gd name="adj1" fmla="val 11880000"/>
                  <a:gd name="adj2" fmla="val 16200000"/>
                </a:avLst>
              </a:prstGeom>
              <a:solidFill>
                <a:schemeClr val="accent3">
                  <a:lumMod val="60000"/>
                  <a:lumOff val="40000"/>
                </a:scheme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endParaRPr>
              </a:p>
            </p:txBody>
          </p:sp>
          <p:sp>
            <p:nvSpPr>
              <p:cNvPr id="15" name="Google Shape;271;p29">
                <a:extLst>
                  <a:ext uri="{FF2B5EF4-FFF2-40B4-BE49-F238E27FC236}">
                    <a16:creationId xmlns:a16="http://schemas.microsoft.com/office/drawing/2014/main" id="{AE0BE922-E400-C575-1932-137B0696CD76}"/>
                  </a:ext>
                </a:extLst>
              </p:cNvPr>
              <p:cNvSpPr txBox="1"/>
              <p:nvPr/>
            </p:nvSpPr>
            <p:spPr>
              <a:xfrm>
                <a:off x="2009237" y="1032155"/>
                <a:ext cx="1319297" cy="732286"/>
              </a:xfrm>
              <a:prstGeom prst="rect">
                <a:avLst/>
              </a:prstGeom>
              <a:noFill/>
              <a:ln>
                <a:noFill/>
              </a:ln>
            </p:spPr>
            <p:txBody>
              <a:bodyPr spcFirstLastPara="1" wrap="square" lIns="17775" tIns="17775" rIns="17775" bIns="177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 typeface="Calibri"/>
                  <a:buNone/>
                  <a:tabLst/>
                  <a:defRPr/>
                </a:pPr>
                <a:r>
                  <a:rPr kumimoji="0" lang="de-DE" sz="1400" b="0" i="0" u="none" strike="noStrike" kern="0" cap="none" spc="0" normalizeH="0" baseline="0" noProof="0">
                    <a:ln>
                      <a:noFill/>
                    </a:ln>
                    <a:solidFill>
                      <a:srgbClr val="FFFFFF"/>
                    </a:solidFill>
                    <a:effectLst/>
                    <a:uLnTx/>
                    <a:uFillTx/>
                    <a:latin typeface="+mj-lt"/>
                    <a:ea typeface="Calibri"/>
                    <a:cs typeface="Calibri"/>
                    <a:sym typeface="Calibri"/>
                  </a:rPr>
                  <a:t>OKR-</a:t>
                </a:r>
                <a:r>
                  <a:rPr kumimoji="0" lang="de-DE" sz="1400" b="0" i="0" u="none" strike="noStrike" kern="0" cap="none" spc="0" normalizeH="0" baseline="0" noProof="0" err="1">
                    <a:ln>
                      <a:noFill/>
                    </a:ln>
                    <a:solidFill>
                      <a:srgbClr val="FFFFFF"/>
                    </a:solidFill>
                    <a:effectLst/>
                    <a:uLnTx/>
                    <a:uFillTx/>
                    <a:latin typeface="+mj-lt"/>
                    <a:ea typeface="Calibri"/>
                    <a:cs typeface="Calibri"/>
                    <a:sym typeface="Calibri"/>
                  </a:rPr>
                  <a:t>Planning</a:t>
                </a:r>
                <a:r>
                  <a:rPr kumimoji="0" lang="de-DE" sz="1400" b="0" i="0" u="none" strike="noStrike" kern="0" cap="none" spc="0" normalizeH="0" baseline="0" noProof="0">
                    <a:ln>
                      <a:noFill/>
                    </a:ln>
                    <a:solidFill>
                      <a:srgbClr val="FFFFFF"/>
                    </a:solidFill>
                    <a:effectLst/>
                    <a:uLnTx/>
                    <a:uFillTx/>
                    <a:latin typeface="+mj-lt"/>
                    <a:ea typeface="Calibri"/>
                    <a:cs typeface="Calibri"/>
                    <a:sym typeface="Calibri"/>
                  </a:rPr>
                  <a:t> </a:t>
                </a:r>
                <a:r>
                  <a:rPr kumimoji="0" lang="de-DE" sz="1400" b="0" i="0" u="none" strike="noStrike" kern="0" cap="none" spc="0" normalizeH="0" baseline="0" noProof="0">
                    <a:ln>
                      <a:noFill/>
                    </a:ln>
                    <a:solidFill>
                      <a:srgbClr val="FFFFFF"/>
                    </a:solidFill>
                    <a:effectLst/>
                    <a:uLnTx/>
                    <a:uFillTx/>
                    <a:latin typeface="+mn-lt"/>
                    <a:ea typeface="Calibri"/>
                    <a:cs typeface="Calibri"/>
                    <a:sym typeface="Calibri"/>
                  </a:rPr>
                  <a:t>und</a:t>
                </a:r>
                <a:r>
                  <a:rPr kumimoji="0" lang="de-DE" sz="1400" b="0" i="0" u="none" strike="noStrike" kern="0" cap="none" spc="0" normalizeH="0" baseline="0" noProof="0">
                    <a:ln>
                      <a:noFill/>
                    </a:ln>
                    <a:solidFill>
                      <a:srgbClr val="FFFFFF"/>
                    </a:solidFill>
                    <a:effectLst/>
                    <a:uLnTx/>
                    <a:uFillTx/>
                    <a:latin typeface="+mj-lt"/>
                    <a:ea typeface="Calibri"/>
                    <a:cs typeface="Calibri"/>
                    <a:sym typeface="Calibri"/>
                  </a:rPr>
                  <a:t> OKR-</a:t>
                </a:r>
                <a:r>
                  <a:rPr kumimoji="0" lang="de-DE" sz="1400" b="0" i="0" u="none" strike="noStrike" kern="0" cap="none" spc="0" normalizeH="0" baseline="0" noProof="0" err="1">
                    <a:ln>
                      <a:noFill/>
                    </a:ln>
                    <a:solidFill>
                      <a:srgbClr val="FFFFFF"/>
                    </a:solidFill>
                    <a:effectLst/>
                    <a:uLnTx/>
                    <a:uFillTx/>
                    <a:latin typeface="+mj-lt"/>
                    <a:ea typeface="Calibri"/>
                    <a:cs typeface="Calibri"/>
                    <a:sym typeface="Calibri"/>
                  </a:rPr>
                  <a:t>Refinement</a:t>
                </a:r>
                <a:endParaRPr kumimoji="0" lang="de-DE" sz="1400" b="0" i="0" u="none" strike="noStrike" kern="0" cap="none" spc="0" normalizeH="0" baseline="0" noProof="0">
                  <a:ln>
                    <a:noFill/>
                  </a:ln>
                  <a:solidFill>
                    <a:srgbClr val="FFFFFF"/>
                  </a:solidFill>
                  <a:effectLst/>
                  <a:uLnTx/>
                  <a:uFillTx/>
                  <a:latin typeface="+mj-lt"/>
                  <a:ea typeface="Calibri"/>
                  <a:cs typeface="Calibri"/>
                  <a:sym typeface="Calibri"/>
                </a:endParaRPr>
              </a:p>
            </p:txBody>
          </p:sp>
        </p:grpSp>
        <p:grpSp>
          <p:nvGrpSpPr>
            <p:cNvPr id="81" name="Gruppieren 80">
              <a:extLst>
                <a:ext uri="{FF2B5EF4-FFF2-40B4-BE49-F238E27FC236}">
                  <a16:creationId xmlns:a16="http://schemas.microsoft.com/office/drawing/2014/main" id="{D5932962-3E3B-5CB2-396F-9DC5AF5DDF8D}"/>
                </a:ext>
              </a:extLst>
            </p:cNvPr>
            <p:cNvGrpSpPr/>
            <p:nvPr/>
          </p:nvGrpSpPr>
          <p:grpSpPr>
            <a:xfrm>
              <a:off x="3418372" y="1275120"/>
              <a:ext cx="4798899" cy="4793952"/>
              <a:chOff x="3409643" y="1270874"/>
              <a:chExt cx="4798899" cy="4793952"/>
            </a:xfrm>
          </p:grpSpPr>
          <p:grpSp>
            <p:nvGrpSpPr>
              <p:cNvPr id="45" name="Google Shape;261;p29">
                <a:extLst>
                  <a:ext uri="{FF2B5EF4-FFF2-40B4-BE49-F238E27FC236}">
                    <a16:creationId xmlns:a16="http://schemas.microsoft.com/office/drawing/2014/main" id="{68871E30-E595-1BEC-A0D9-25FA6D32F930}"/>
                  </a:ext>
                </a:extLst>
              </p:cNvPr>
              <p:cNvGrpSpPr/>
              <p:nvPr/>
            </p:nvGrpSpPr>
            <p:grpSpPr>
              <a:xfrm>
                <a:off x="3409643" y="1275120"/>
                <a:ext cx="4798899" cy="4789706"/>
                <a:chOff x="1118328" y="48374"/>
                <a:chExt cx="4798899" cy="4789706"/>
              </a:xfrm>
            </p:grpSpPr>
            <p:sp>
              <p:nvSpPr>
                <p:cNvPr id="56" name="Google Shape;273;p29">
                  <a:extLst>
                    <a:ext uri="{FF2B5EF4-FFF2-40B4-BE49-F238E27FC236}">
                      <a16:creationId xmlns:a16="http://schemas.microsoft.com/office/drawing/2014/main" id="{EC0CCA9C-EBDD-125A-18EE-5BEFA8D3268C}"/>
                    </a:ext>
                  </a:extLst>
                </p:cNvPr>
                <p:cNvSpPr/>
                <p:nvPr/>
              </p:nvSpPr>
              <p:spPr>
                <a:xfrm>
                  <a:off x="1304574" y="157791"/>
                  <a:ext cx="4612653" cy="4612653"/>
                </a:xfrm>
                <a:custGeom>
                  <a:avLst/>
                  <a:gdLst/>
                  <a:ahLst/>
                  <a:cxnLst/>
                  <a:rect l="l" t="t" r="r" b="b"/>
                  <a:pathLst>
                    <a:path w="120000" h="120000" extrusionOk="0">
                      <a:moveTo>
                        <a:pt x="113195" y="42715"/>
                      </a:moveTo>
                      <a:cubicBezTo>
                        <a:pt x="120114" y="64009"/>
                        <a:pt x="113668" y="87378"/>
                        <a:pt x="96810" y="102113"/>
                      </a:cubicBezTo>
                      <a:lnTo>
                        <a:pt x="99192" y="105393"/>
                      </a:lnTo>
                      <a:lnTo>
                        <a:pt x="91080" y="102785"/>
                      </a:lnTo>
                      <a:lnTo>
                        <a:pt x="90825" y="93875"/>
                      </a:lnTo>
                      <a:lnTo>
                        <a:pt x="93207" y="97154"/>
                      </a:lnTo>
                      <a:lnTo>
                        <a:pt x="93207" y="97154"/>
                      </a:lnTo>
                      <a:cubicBezTo>
                        <a:pt x="107930" y="83994"/>
                        <a:pt x="113494" y="63382"/>
                        <a:pt x="107392" y="44601"/>
                      </a:cubicBezTo>
                      <a:close/>
                    </a:path>
                  </a:pathLst>
                </a:custGeom>
                <a:solidFill>
                  <a:schemeClr val="accent3">
                    <a:lumMod val="40000"/>
                    <a:lumOff val="6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a:p>
              </p:txBody>
            </p:sp>
            <p:sp>
              <p:nvSpPr>
                <p:cNvPr id="57" name="Google Shape;274;p29">
                  <a:extLst>
                    <a:ext uri="{FF2B5EF4-FFF2-40B4-BE49-F238E27FC236}">
                      <a16:creationId xmlns:a16="http://schemas.microsoft.com/office/drawing/2014/main" id="{087DAEE4-177B-3E95-1D41-50591C18E949}"/>
                    </a:ext>
                  </a:extLst>
                </p:cNvPr>
                <p:cNvSpPr/>
                <p:nvPr/>
              </p:nvSpPr>
              <p:spPr>
                <a:xfrm>
                  <a:off x="1211451" y="225427"/>
                  <a:ext cx="4612653" cy="4612653"/>
                </a:xfrm>
                <a:custGeom>
                  <a:avLst/>
                  <a:gdLst/>
                  <a:ahLst/>
                  <a:cxnLst/>
                  <a:rect l="l" t="t" r="r" b="b"/>
                  <a:pathLst>
                    <a:path w="120000" h="120000" extrusionOk="0">
                      <a:moveTo>
                        <a:pt x="92880" y="105248"/>
                      </a:moveTo>
                      <a:cubicBezTo>
                        <a:pt x="74766" y="118411"/>
                        <a:pt x="50547" y="119502"/>
                        <a:pt x="31322" y="108021"/>
                      </a:cubicBezTo>
                      <a:lnTo>
                        <a:pt x="28939" y="111301"/>
                      </a:lnTo>
                      <a:lnTo>
                        <a:pt x="28913" y="102779"/>
                      </a:lnTo>
                      <a:lnTo>
                        <a:pt x="37308" y="99784"/>
                      </a:lnTo>
                      <a:lnTo>
                        <a:pt x="34926" y="103063"/>
                      </a:lnTo>
                      <a:lnTo>
                        <a:pt x="34926" y="103063"/>
                      </a:lnTo>
                      <a:cubicBezTo>
                        <a:pt x="51992" y="113000"/>
                        <a:pt x="73317" y="111921"/>
                        <a:pt x="89293" y="100311"/>
                      </a:cubicBezTo>
                      <a:close/>
                    </a:path>
                  </a:pathLst>
                </a:custGeom>
                <a:solidFill>
                  <a:schemeClr val="accent3">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a:p>
              </p:txBody>
            </p:sp>
            <p:sp>
              <p:nvSpPr>
                <p:cNvPr id="58" name="Google Shape;275;p29">
                  <a:extLst>
                    <a:ext uri="{FF2B5EF4-FFF2-40B4-BE49-F238E27FC236}">
                      <a16:creationId xmlns:a16="http://schemas.microsoft.com/office/drawing/2014/main" id="{CCFEB0B6-0B7A-457E-6FA2-6284840C6A6B}"/>
                    </a:ext>
                  </a:extLst>
                </p:cNvPr>
                <p:cNvSpPr/>
                <p:nvPr/>
              </p:nvSpPr>
              <p:spPr>
                <a:xfrm>
                  <a:off x="1118328" y="157791"/>
                  <a:ext cx="4612653" cy="4612653"/>
                </a:xfrm>
                <a:custGeom>
                  <a:avLst/>
                  <a:gdLst/>
                  <a:ahLst/>
                  <a:cxnLst/>
                  <a:rect l="l" t="t" r="r" b="b"/>
                  <a:pathLst>
                    <a:path w="120000" h="120000" extrusionOk="0">
                      <a:moveTo>
                        <a:pt x="27127" y="105253"/>
                      </a:moveTo>
                      <a:cubicBezTo>
                        <a:pt x="9012" y="92094"/>
                        <a:pt x="490" y="69400"/>
                        <a:pt x="5466" y="47570"/>
                      </a:cubicBezTo>
                      <a:lnTo>
                        <a:pt x="1610" y="46317"/>
                      </a:lnTo>
                      <a:lnTo>
                        <a:pt x="9707" y="43658"/>
                      </a:lnTo>
                      <a:lnTo>
                        <a:pt x="15150" y="50716"/>
                      </a:lnTo>
                      <a:lnTo>
                        <a:pt x="11296" y="49464"/>
                      </a:lnTo>
                      <a:lnTo>
                        <a:pt x="11296" y="49464"/>
                      </a:lnTo>
                      <a:cubicBezTo>
                        <a:pt x="7121" y="68765"/>
                        <a:pt x="14737" y="88710"/>
                        <a:pt x="30714" y="100316"/>
                      </a:cubicBezTo>
                      <a:close/>
                    </a:path>
                  </a:pathLst>
                </a:custGeom>
                <a:solidFill>
                  <a:schemeClr val="accent3">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a:p>
              </p:txBody>
            </p:sp>
            <p:sp>
              <p:nvSpPr>
                <p:cNvPr id="59" name="Google Shape;276;p29">
                  <a:extLst>
                    <a:ext uri="{FF2B5EF4-FFF2-40B4-BE49-F238E27FC236}">
                      <a16:creationId xmlns:a16="http://schemas.microsoft.com/office/drawing/2014/main" id="{E519F0A4-0D6E-6B8F-8D49-62D718D11A0C}"/>
                    </a:ext>
                  </a:extLst>
                </p:cNvPr>
                <p:cNvSpPr/>
                <p:nvPr/>
              </p:nvSpPr>
              <p:spPr>
                <a:xfrm>
                  <a:off x="1153986" y="48374"/>
                  <a:ext cx="4612653" cy="4612653"/>
                </a:xfrm>
                <a:custGeom>
                  <a:avLst/>
                  <a:gdLst/>
                  <a:ahLst/>
                  <a:cxnLst/>
                  <a:rect l="l" t="t" r="r" b="b"/>
                  <a:pathLst>
                    <a:path w="120000" h="120000" extrusionOk="0">
                      <a:moveTo>
                        <a:pt x="6805" y="42714"/>
                      </a:moveTo>
                      <a:cubicBezTo>
                        <a:pt x="13724" y="21424"/>
                        <a:pt x="32669" y="6310"/>
                        <a:pt x="54964" y="4295"/>
                      </a:cubicBezTo>
                      <a:lnTo>
                        <a:pt x="54964" y="240"/>
                      </a:lnTo>
                      <a:lnTo>
                        <a:pt x="59995" y="7118"/>
                      </a:lnTo>
                      <a:lnTo>
                        <a:pt x="54965" y="14477"/>
                      </a:lnTo>
                      <a:lnTo>
                        <a:pt x="54965" y="10424"/>
                      </a:lnTo>
                      <a:lnTo>
                        <a:pt x="54965" y="10424"/>
                      </a:lnTo>
                      <a:cubicBezTo>
                        <a:pt x="35322" y="12419"/>
                        <a:pt x="18710" y="25823"/>
                        <a:pt x="12609" y="44600"/>
                      </a:cubicBezTo>
                      <a:close/>
                    </a:path>
                  </a:pathLst>
                </a:custGeom>
                <a:solidFill>
                  <a:schemeClr val="accent3">
                    <a:lumMod val="40000"/>
                    <a:lumOff val="6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a:p>
              </p:txBody>
            </p:sp>
          </p:grpSp>
          <p:sp>
            <p:nvSpPr>
              <p:cNvPr id="75" name="Google Shape;272;p29">
                <a:extLst>
                  <a:ext uri="{FF2B5EF4-FFF2-40B4-BE49-F238E27FC236}">
                    <a16:creationId xmlns:a16="http://schemas.microsoft.com/office/drawing/2014/main" id="{92E9FDED-2A32-940A-7D30-DF03D373BC7F}"/>
                  </a:ext>
                </a:extLst>
              </p:cNvPr>
              <p:cNvSpPr/>
              <p:nvPr/>
            </p:nvSpPr>
            <p:spPr>
              <a:xfrm>
                <a:off x="3551142" y="1270874"/>
                <a:ext cx="4612653" cy="4612653"/>
              </a:xfrm>
              <a:custGeom>
                <a:avLst/>
                <a:gdLst/>
                <a:ahLst/>
                <a:cxnLst/>
                <a:rect l="l" t="t" r="r" b="b"/>
                <a:pathLst>
                  <a:path w="120000" h="120000" extrusionOk="0">
                    <a:moveTo>
                      <a:pt x="60005" y="4067"/>
                    </a:moveTo>
                    <a:lnTo>
                      <a:pt x="60005" y="4067"/>
                    </a:lnTo>
                    <a:cubicBezTo>
                      <a:pt x="82391" y="4070"/>
                      <a:pt x="102619" y="17419"/>
                      <a:pt x="111424" y="38000"/>
                    </a:cubicBezTo>
                    <a:lnTo>
                      <a:pt x="115280" y="36747"/>
                    </a:lnTo>
                    <a:lnTo>
                      <a:pt x="110293" y="43657"/>
                    </a:lnTo>
                    <a:lnTo>
                      <a:pt x="101740" y="41147"/>
                    </a:lnTo>
                    <a:lnTo>
                      <a:pt x="105594" y="39894"/>
                    </a:lnTo>
                    <a:lnTo>
                      <a:pt x="105594" y="39894"/>
                    </a:lnTo>
                    <a:cubicBezTo>
                      <a:pt x="97628" y="21829"/>
                      <a:pt x="79748" y="10171"/>
                      <a:pt x="60005" y="10169"/>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marL="0" lvl="0" indent="0" algn="l" rtl="0">
                  <a:spcBef>
                    <a:spcPts val="0"/>
                  </a:spcBef>
                  <a:spcAft>
                    <a:spcPts val="0"/>
                  </a:spcAft>
                  <a:buNone/>
                </a:pPr>
                <a:r>
                  <a:rPr lang="de-DE"/>
                  <a:t> </a:t>
                </a:r>
                <a:endParaRPr/>
              </a:p>
            </p:txBody>
          </p:sp>
        </p:grpSp>
      </p:grpSp>
      <p:sp>
        <p:nvSpPr>
          <p:cNvPr id="78" name="Google Shape;260;p29">
            <a:extLst>
              <a:ext uri="{FF2B5EF4-FFF2-40B4-BE49-F238E27FC236}">
                <a16:creationId xmlns:a16="http://schemas.microsoft.com/office/drawing/2014/main" id="{4A3DC581-246E-52EE-D52D-773726889F37}"/>
              </a:ext>
            </a:extLst>
          </p:cNvPr>
          <p:cNvSpPr txBox="1"/>
          <p:nvPr/>
        </p:nvSpPr>
        <p:spPr>
          <a:xfrm>
            <a:off x="982141" y="2914822"/>
            <a:ext cx="852433" cy="400069"/>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000" i="0" u="none" strike="noStrike" kern="0" cap="none" spc="0" normalizeH="0" baseline="0" noProof="0">
                <a:ln>
                  <a:noFill/>
                </a:ln>
                <a:solidFill>
                  <a:schemeClr val="tx2"/>
                </a:solidFill>
                <a:effectLst/>
                <a:uLnTx/>
                <a:uFillTx/>
                <a:latin typeface="+mn-lt"/>
                <a:ea typeface="Calibri"/>
                <a:cs typeface="Calibri"/>
                <a:sym typeface="Calibri"/>
              </a:rPr>
              <a:t>(qualitative)​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000" i="0" u="none" strike="noStrike" kern="0" cap="none" spc="0" normalizeH="0" baseline="0" noProof="0">
                <a:ln>
                  <a:noFill/>
                </a:ln>
                <a:solidFill>
                  <a:schemeClr val="tx2"/>
                </a:solidFill>
                <a:effectLst/>
                <a:uLnTx/>
                <a:uFillTx/>
                <a:latin typeface="+mn-lt"/>
                <a:ea typeface="Calibri"/>
                <a:cs typeface="Calibri"/>
                <a:sym typeface="Calibri"/>
              </a:rPr>
              <a:t>Wirkung</a:t>
            </a:r>
            <a:endParaRPr kumimoji="0" sz="1000" i="0" u="none" strike="noStrike" kern="0" cap="none" spc="0" normalizeH="0" baseline="0" noProof="0">
              <a:ln>
                <a:noFill/>
              </a:ln>
              <a:solidFill>
                <a:schemeClr val="tx2"/>
              </a:solidFill>
              <a:effectLst/>
              <a:uLnTx/>
              <a:uFillTx/>
              <a:latin typeface="+mn-lt"/>
            </a:endParaRPr>
          </a:p>
        </p:txBody>
      </p:sp>
      <p:sp>
        <p:nvSpPr>
          <p:cNvPr id="80" name="Google Shape;260;p29">
            <a:extLst>
              <a:ext uri="{FF2B5EF4-FFF2-40B4-BE49-F238E27FC236}">
                <a16:creationId xmlns:a16="http://schemas.microsoft.com/office/drawing/2014/main" id="{672BD7B6-AA5A-BA9E-1CE7-D894E411F4FB}"/>
              </a:ext>
            </a:extLst>
          </p:cNvPr>
          <p:cNvSpPr txBox="1"/>
          <p:nvPr/>
        </p:nvSpPr>
        <p:spPr>
          <a:xfrm>
            <a:off x="2246655" y="2914822"/>
            <a:ext cx="1583693" cy="400069"/>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spcBef>
                <a:spcPts val="0"/>
              </a:spcBef>
              <a:spcAft>
                <a:spcPts val="0"/>
              </a:spcAft>
              <a:buClrTx/>
              <a:buSzTx/>
              <a:buFontTx/>
              <a:buNone/>
              <a:tabLst/>
              <a:defRPr/>
            </a:pPr>
            <a:r>
              <a:rPr kumimoji="0" lang="de-DE" sz="1000" i="0" u="none" strike="noStrike" kern="0" cap="none" spc="0" normalizeH="0" baseline="0" noProof="0">
                <a:ln>
                  <a:noFill/>
                </a:ln>
                <a:solidFill>
                  <a:schemeClr val="tx2"/>
                </a:solidFill>
                <a:effectLst/>
                <a:uLnTx/>
                <a:uFillTx/>
                <a:latin typeface="+mn-lt"/>
                <a:ea typeface="Calibri"/>
                <a:cs typeface="Calibri"/>
                <a:sym typeface="Calibri"/>
              </a:rPr>
              <a:t>(quantitative)​</a:t>
            </a:r>
          </a:p>
          <a:p>
            <a:pPr marL="0" marR="0" lvl="0" indent="0" algn="ctr" defTabSz="914400" eaLnBrk="1" fontAlgn="auto" latinLnBrk="0" hangingPunct="1">
              <a:spcBef>
                <a:spcPts val="0"/>
              </a:spcBef>
              <a:spcAft>
                <a:spcPts val="0"/>
              </a:spcAft>
              <a:buClrTx/>
              <a:buSzTx/>
              <a:buFontTx/>
              <a:buNone/>
              <a:tabLst/>
              <a:defRPr/>
            </a:pPr>
            <a:r>
              <a:rPr kumimoji="0" lang="de-DE" sz="1000" i="0" u="none" strike="noStrike" kern="0" cap="none" spc="0" normalizeH="0" baseline="0" noProof="0">
                <a:ln>
                  <a:noFill/>
                </a:ln>
                <a:solidFill>
                  <a:schemeClr val="tx2"/>
                </a:solidFill>
                <a:effectLst/>
                <a:uLnTx/>
                <a:uFillTx/>
                <a:latin typeface="+mn-lt"/>
                <a:ea typeface="Calibri"/>
                <a:cs typeface="Calibri"/>
                <a:sym typeface="Calibri"/>
              </a:rPr>
              <a:t>messbare Ergebnisse</a:t>
            </a:r>
            <a:endParaRPr kumimoji="0" sz="1000" i="0" u="none" strike="noStrike" kern="0" cap="none" spc="0" normalizeH="0" baseline="0" noProof="0">
              <a:ln>
                <a:noFill/>
              </a:ln>
              <a:solidFill>
                <a:schemeClr val="tx2"/>
              </a:solidFill>
              <a:effectLst/>
              <a:uLnTx/>
              <a:uFillTx/>
              <a:latin typeface="+mn-lt"/>
            </a:endParaRPr>
          </a:p>
        </p:txBody>
      </p:sp>
    </p:spTree>
    <p:extLst>
      <p:ext uri="{BB962C8B-B14F-4D97-AF65-F5344CB8AC3E}">
        <p14:creationId xmlns:p14="http://schemas.microsoft.com/office/powerpoint/2010/main" val="39395289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6510269A-7F9E-4FD1-5947-7649DBCE9F50}"/>
              </a:ext>
            </a:extLst>
          </p:cNvPr>
          <p:cNvSpPr>
            <a:spLocks noGrp="1"/>
          </p:cNvSpPr>
          <p:nvPr>
            <p:ph type="body" sz="quarter" idx="13"/>
          </p:nvPr>
        </p:nvSpPr>
        <p:spPr/>
        <p:txBody>
          <a:bodyPr>
            <a:normAutofit/>
          </a:bodyPr>
          <a:lstStyle/>
          <a:p>
            <a:r>
              <a:rPr lang="de-DE">
                <a:solidFill>
                  <a:srgbClr val="00AADE"/>
                </a:solidFill>
                <a:ea typeface="Arial"/>
                <a:cs typeface="Arial"/>
                <a:sym typeface="Arial"/>
              </a:rPr>
              <a:t>Was hat das alles mit unseren Transferkooperationen zu tun?</a:t>
            </a:r>
            <a:endParaRPr lang="de-DE"/>
          </a:p>
        </p:txBody>
      </p:sp>
      <p:sp>
        <p:nvSpPr>
          <p:cNvPr id="3" name="Foliennummernplatzhalter 2">
            <a:extLst>
              <a:ext uri="{FF2B5EF4-FFF2-40B4-BE49-F238E27FC236}">
                <a16:creationId xmlns:a16="http://schemas.microsoft.com/office/drawing/2014/main" id="{53E68FF7-AA0B-14D5-CD8D-911C3AC76EDD}"/>
              </a:ext>
            </a:extLst>
          </p:cNvPr>
          <p:cNvSpPr>
            <a:spLocks noGrp="1"/>
          </p:cNvSpPr>
          <p:nvPr>
            <p:ph type="sldNum" sz="quarter" idx="12"/>
          </p:nvPr>
        </p:nvSpPr>
        <p:spPr/>
        <p:txBody>
          <a:bodyPr/>
          <a:lstStyle/>
          <a:p>
            <a:fld id="{F145060A-2239-4736-BEED-7C05F6B3C6E1}" type="slidenum">
              <a:rPr lang="de-DE" smtClean="0"/>
              <a:t>33</a:t>
            </a:fld>
            <a:endParaRPr lang="de-DE"/>
          </a:p>
        </p:txBody>
      </p:sp>
    </p:spTree>
    <p:extLst>
      <p:ext uri="{BB962C8B-B14F-4D97-AF65-F5344CB8AC3E}">
        <p14:creationId xmlns:p14="http://schemas.microsoft.com/office/powerpoint/2010/main" val="10860872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80391B-CC1D-D4C1-D7EC-1B137F3672C0}"/>
            </a:ext>
          </a:extLst>
        </p:cNvPr>
        <p:cNvGrpSpPr/>
        <p:nvPr/>
      </p:nvGrpSpPr>
      <p:grpSpPr>
        <a:xfrm>
          <a:off x="0" y="0"/>
          <a:ext cx="0" cy="0"/>
          <a:chOff x="0" y="0"/>
          <a:chExt cx="0" cy="0"/>
        </a:xfrm>
      </p:grpSpPr>
      <p:sp>
        <p:nvSpPr>
          <p:cNvPr id="4" name="Ellipse 3">
            <a:extLst>
              <a:ext uri="{FF2B5EF4-FFF2-40B4-BE49-F238E27FC236}">
                <a16:creationId xmlns:a16="http://schemas.microsoft.com/office/drawing/2014/main" id="{2296DC41-A5F9-28DC-ECBD-9F695E88AD15}"/>
              </a:ext>
            </a:extLst>
          </p:cNvPr>
          <p:cNvSpPr/>
          <p:nvPr/>
        </p:nvSpPr>
        <p:spPr>
          <a:xfrm>
            <a:off x="-571501" y="10363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EFBB75B8-C39F-1A98-A031-73701E2D1B3F}"/>
              </a:ext>
            </a:extLst>
          </p:cNvPr>
          <p:cNvSpPr>
            <a:spLocks noGrp="1"/>
          </p:cNvSpPr>
          <p:nvPr>
            <p:ph type="title"/>
          </p:nvPr>
        </p:nvSpPr>
        <p:spPr/>
        <p:txBody>
          <a:bodyPr/>
          <a:lstStyle/>
          <a:p>
            <a:r>
              <a:rPr lang="de-DE" noProof="0"/>
              <a:t>Methodik des agilen Lernens als Modell </a:t>
            </a:r>
            <a:r>
              <a:rPr lang="de-DE" noProof="0" err="1"/>
              <a:t>co</a:t>
            </a:r>
            <a:r>
              <a:rPr lang="de-DE" noProof="0"/>
              <a:t>-evolutiver Transferarbeit </a:t>
            </a:r>
          </a:p>
        </p:txBody>
      </p:sp>
      <p:sp>
        <p:nvSpPr>
          <p:cNvPr id="7" name="Foliennummernplatzhalter 6">
            <a:extLst>
              <a:ext uri="{FF2B5EF4-FFF2-40B4-BE49-F238E27FC236}">
                <a16:creationId xmlns:a16="http://schemas.microsoft.com/office/drawing/2014/main" id="{A9603B81-D011-DFB6-2CA9-D5C5C23352E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34</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9" name="Inhaltsplatzhalter 8">
            <a:extLst>
              <a:ext uri="{FF2B5EF4-FFF2-40B4-BE49-F238E27FC236}">
                <a16:creationId xmlns:a16="http://schemas.microsoft.com/office/drawing/2014/main" id="{E83BC6AF-BAAF-6FBC-22BC-BE1268B4B054}"/>
              </a:ext>
            </a:extLst>
          </p:cNvPr>
          <p:cNvSpPr>
            <a:spLocks noGrp="1"/>
          </p:cNvSpPr>
          <p:nvPr>
            <p:ph idx="15"/>
          </p:nvPr>
        </p:nvSpPr>
        <p:spPr>
          <a:xfrm>
            <a:off x="4940300" y="1501709"/>
            <a:ext cx="6413500" cy="4422842"/>
          </a:xfrm>
        </p:spPr>
        <p:txBody>
          <a:bodyPr/>
          <a:lstStyle/>
          <a:p>
            <a:pPr>
              <a:lnSpc>
                <a:spcPct val="100000"/>
              </a:lnSpc>
              <a:spcBef>
                <a:spcPts val="4200"/>
              </a:spcBef>
              <a:buClrTx/>
              <a:defRPr/>
            </a:pPr>
            <a:r>
              <a:rPr lang="de-DE" i="1">
                <a:solidFill>
                  <a:srgbClr val="3B3B3B"/>
                </a:solidFill>
                <a:sym typeface="Arial"/>
              </a:rPr>
              <a:t>Einmal lernen und es passt für immer...</a:t>
            </a:r>
            <a:br>
              <a:rPr lang="de-DE" i="1">
                <a:solidFill>
                  <a:srgbClr val="3B3B3B"/>
                </a:solidFill>
                <a:sym typeface="Arial"/>
              </a:rPr>
            </a:br>
            <a:r>
              <a:rPr lang="de-DE" i="1">
                <a:solidFill>
                  <a:srgbClr val="3B3B3B"/>
                </a:solidFill>
                <a:sym typeface="Arial"/>
              </a:rPr>
              <a:t>            "ist nicht mehr".</a:t>
            </a:r>
          </a:p>
          <a:p>
            <a:pPr>
              <a:lnSpc>
                <a:spcPct val="100000"/>
              </a:lnSpc>
              <a:spcBef>
                <a:spcPts val="4200"/>
              </a:spcBef>
              <a:buClrTx/>
              <a:defRPr/>
            </a:pPr>
            <a:r>
              <a:rPr lang="de-DE" i="1">
                <a:solidFill>
                  <a:srgbClr val="3B3B3B"/>
                </a:solidFill>
                <a:sym typeface="Arial"/>
              </a:rPr>
              <a:t>Es benötigt flexiblere Methoden, die dem rapiden Wandel angemessen sind.</a:t>
            </a:r>
          </a:p>
        </p:txBody>
      </p:sp>
      <p:cxnSp>
        <p:nvCxnSpPr>
          <p:cNvPr id="5" name="Gerade Verbindung mit Pfeil 4">
            <a:extLst>
              <a:ext uri="{FF2B5EF4-FFF2-40B4-BE49-F238E27FC236}">
                <a16:creationId xmlns:a16="http://schemas.microsoft.com/office/drawing/2014/main" id="{93098DE3-FD17-31F2-1595-DCFA5D7878AE}"/>
              </a:ext>
            </a:extLst>
          </p:cNvPr>
          <p:cNvCxnSpPr/>
          <p:nvPr/>
        </p:nvCxnSpPr>
        <p:spPr>
          <a:xfrm>
            <a:off x="5257800" y="3327400"/>
            <a:ext cx="55245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 name="Ellipse 10">
            <a:extLst>
              <a:ext uri="{FF2B5EF4-FFF2-40B4-BE49-F238E27FC236}">
                <a16:creationId xmlns:a16="http://schemas.microsoft.com/office/drawing/2014/main" id="{2D18AB21-153A-3D19-BB8A-B4FCDB47DD3E}"/>
              </a:ext>
            </a:extLst>
          </p:cNvPr>
          <p:cNvSpPr>
            <a:spLocks/>
          </p:cNvSpPr>
          <p:nvPr/>
        </p:nvSpPr>
        <p:spPr>
          <a:xfrm>
            <a:off x="838200" y="1908000"/>
            <a:ext cx="3244362" cy="3244362"/>
          </a:xfrm>
          <a:prstGeom prst="ellipse">
            <a:avLst/>
          </a:prstGeom>
          <a:blipFill>
            <a:blip r:embed="rId3"/>
            <a:stretch>
              <a:fillRect/>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Tree>
    <p:extLst>
      <p:ext uri="{BB962C8B-B14F-4D97-AF65-F5344CB8AC3E}">
        <p14:creationId xmlns:p14="http://schemas.microsoft.com/office/powerpoint/2010/main" val="20737939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3B08D2-0378-733E-9C8F-6594197B9C0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C6EECF1-6133-18FE-3EB1-74B9E236DCD2}"/>
              </a:ext>
            </a:extLst>
          </p:cNvPr>
          <p:cNvSpPr>
            <a:spLocks noGrp="1"/>
          </p:cNvSpPr>
          <p:nvPr>
            <p:ph type="title"/>
          </p:nvPr>
        </p:nvSpPr>
        <p:spPr/>
        <p:txBody>
          <a:bodyPr/>
          <a:lstStyle/>
          <a:p>
            <a:r>
              <a:rPr lang="de-DE"/>
              <a:t>Methodik des agilen Lernens als Modell </a:t>
            </a:r>
            <a:r>
              <a:rPr lang="de-DE" err="1"/>
              <a:t>co</a:t>
            </a:r>
            <a:r>
              <a:rPr lang="de-DE"/>
              <a:t>-evolutiver Transferarbeit </a:t>
            </a:r>
          </a:p>
        </p:txBody>
      </p:sp>
      <p:sp>
        <p:nvSpPr>
          <p:cNvPr id="4" name="Foliennummernplatzhalter 3">
            <a:extLst>
              <a:ext uri="{FF2B5EF4-FFF2-40B4-BE49-F238E27FC236}">
                <a16:creationId xmlns:a16="http://schemas.microsoft.com/office/drawing/2014/main" id="{92012C54-DC7A-0B41-F4F3-8052E3FD3E58}"/>
              </a:ext>
            </a:extLst>
          </p:cNvPr>
          <p:cNvSpPr>
            <a:spLocks noGrp="1"/>
          </p:cNvSpPr>
          <p:nvPr>
            <p:ph type="sldNum" sz="quarter" idx="12"/>
          </p:nvPr>
        </p:nvSpPr>
        <p:spPr/>
        <p:txBody>
          <a:bodyPr/>
          <a:lstStyle/>
          <a:p>
            <a:fld id="{F145060A-2239-4736-BEED-7C05F6B3C6E1}" type="slidenum">
              <a:rPr lang="de-DE" smtClean="0"/>
              <a:t>35</a:t>
            </a:fld>
            <a:endParaRPr lang="de-DE"/>
          </a:p>
        </p:txBody>
      </p:sp>
      <p:sp>
        <p:nvSpPr>
          <p:cNvPr id="9" name="Inhaltsplatzhalter 3">
            <a:extLst>
              <a:ext uri="{FF2B5EF4-FFF2-40B4-BE49-F238E27FC236}">
                <a16:creationId xmlns:a16="http://schemas.microsoft.com/office/drawing/2014/main" id="{A6EDF1F1-2136-1E0A-59B0-43BA059ACAC8}"/>
              </a:ext>
            </a:extLst>
          </p:cNvPr>
          <p:cNvSpPr>
            <a:spLocks noGrp="1"/>
          </p:cNvSpPr>
          <p:nvPr>
            <p:ph idx="15"/>
          </p:nvPr>
        </p:nvSpPr>
        <p:spPr>
          <a:xfrm>
            <a:off x="838200" y="2200274"/>
            <a:ext cx="8867775" cy="3676651"/>
          </a:xfrm>
        </p:spPr>
        <p:txBody>
          <a:bodyPr vert="horz" lIns="91440" tIns="45720" rIns="91440" bIns="45720" rtlCol="0" anchor="t">
            <a:normAutofit/>
          </a:bodyPr>
          <a:lstStyle/>
          <a:p>
            <a:pPr marL="0" indent="0">
              <a:buNone/>
            </a:pPr>
            <a:r>
              <a:rPr lang="de-DE"/>
              <a:t>Agilität kann auch beim Lernen, die Flexibilität, Anpassungsfähigkeit und Selbstorganisation im Lernprozess fördern, ähnlich wie beim agilen Arbeiten.</a:t>
            </a:r>
            <a:br>
              <a:rPr lang="de-DE"/>
            </a:br>
            <a:endParaRPr lang="de-DE"/>
          </a:p>
          <a:p>
            <a:r>
              <a:rPr lang="de-DE">
                <a:solidFill>
                  <a:schemeClr val="accent1"/>
                </a:solidFill>
                <a:latin typeface="+mj-lt"/>
              </a:rPr>
              <a:t>Selbstorganisiert:</a:t>
            </a:r>
            <a:r>
              <a:rPr lang="de-DE"/>
              <a:t> gemeinsam werden Inhalte und Schwerpunkte gewählt</a:t>
            </a:r>
          </a:p>
          <a:p>
            <a:r>
              <a:rPr lang="de-DE">
                <a:solidFill>
                  <a:schemeClr val="accent1"/>
                </a:solidFill>
                <a:latin typeface="+mj-lt"/>
              </a:rPr>
              <a:t>Fokussiert: </a:t>
            </a:r>
            <a:r>
              <a:rPr lang="de-DE"/>
              <a:t>komplexe Gesamtzusammenhänge werden in Tasks zu bewältigbaren "Häppchen„</a:t>
            </a:r>
          </a:p>
          <a:p>
            <a:r>
              <a:rPr lang="de-DE">
                <a:solidFill>
                  <a:schemeClr val="accent1"/>
                </a:solidFill>
                <a:latin typeface="+mj-lt"/>
              </a:rPr>
              <a:t>Kollaborativ: </a:t>
            </a:r>
            <a:r>
              <a:rPr lang="de-DE"/>
              <a:t>Wissen wird "in einen Topf geworfen" und nutzt somit synergetische Effekte</a:t>
            </a:r>
          </a:p>
          <a:p>
            <a:r>
              <a:rPr lang="de-DE">
                <a:solidFill>
                  <a:schemeClr val="accent1"/>
                </a:solidFill>
                <a:latin typeface="+mj-lt"/>
              </a:rPr>
              <a:t>Co-evolutionär: </a:t>
            </a:r>
            <a:r>
              <a:rPr lang="de-DE"/>
              <a:t>Wissenstransfer als wechselseitiger Fortentwicklungsprozess</a:t>
            </a:r>
          </a:p>
          <a:p>
            <a:r>
              <a:rPr lang="de-DE">
                <a:solidFill>
                  <a:schemeClr val="accent1"/>
                </a:solidFill>
                <a:latin typeface="+mj-lt"/>
              </a:rPr>
              <a:t>Iterativ: </a:t>
            </a:r>
            <a:r>
              <a:rPr lang="de-DE"/>
              <a:t>Wissen bleibt anschlussfähig und an die Dynamik der Fortentwicklung angepasst</a:t>
            </a:r>
          </a:p>
          <a:p>
            <a:endParaRPr lang="de-DE"/>
          </a:p>
          <a:p>
            <a:pPr marL="0" indent="0">
              <a:buNone/>
            </a:pPr>
            <a:r>
              <a:rPr lang="de-DE">
                <a:latin typeface="+mj-lt"/>
              </a:rPr>
              <a:t>Ergebnis: </a:t>
            </a:r>
            <a:r>
              <a:rPr lang="de-DE"/>
              <a:t>Effizient und bedarfsorientiert in einer dynamischen Lebenswelt</a:t>
            </a:r>
          </a:p>
          <a:p>
            <a:endParaRPr lang="de-DE"/>
          </a:p>
        </p:txBody>
      </p:sp>
      <p:sp>
        <p:nvSpPr>
          <p:cNvPr id="3" name="Ellipse 2">
            <a:extLst>
              <a:ext uri="{FF2B5EF4-FFF2-40B4-BE49-F238E27FC236}">
                <a16:creationId xmlns:a16="http://schemas.microsoft.com/office/drawing/2014/main" id="{CE1106F7-D1D6-3D51-5311-AE56FDBA0C5A}"/>
              </a:ext>
            </a:extLst>
          </p:cNvPr>
          <p:cNvSpPr/>
          <p:nvPr/>
        </p:nvSpPr>
        <p:spPr>
          <a:xfrm>
            <a:off x="10163174" y="1331879"/>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pic>
        <p:nvPicPr>
          <p:cNvPr id="5" name="Grafik 4" descr="Ein Bild, das Kugel enthält.&#10;&#10;KI-generierte Inhalte können fehlerhaft sein.">
            <a:extLst>
              <a:ext uri="{FF2B5EF4-FFF2-40B4-BE49-F238E27FC236}">
                <a16:creationId xmlns:a16="http://schemas.microsoft.com/office/drawing/2014/main" id="{2E132649-53D4-2274-B5F9-53737240FE84}"/>
              </a:ext>
            </a:extLst>
          </p:cNvPr>
          <p:cNvPicPr>
            <a:picLocks noChangeAspect="1"/>
          </p:cNvPicPr>
          <p:nvPr/>
        </p:nvPicPr>
        <p:blipFill>
          <a:blip r:embed="rId3">
            <a:alphaModFix amt="85000"/>
          </a:blip>
          <a:stretch>
            <a:fillRect/>
          </a:stretch>
        </p:blipFill>
        <p:spPr>
          <a:xfrm>
            <a:off x="9581572" y="2341818"/>
            <a:ext cx="2673349" cy="2673349"/>
          </a:xfrm>
          <a:prstGeom prst="rect">
            <a:avLst/>
          </a:prstGeom>
        </p:spPr>
      </p:pic>
    </p:spTree>
    <p:extLst>
      <p:ext uri="{BB962C8B-B14F-4D97-AF65-F5344CB8AC3E}">
        <p14:creationId xmlns:p14="http://schemas.microsoft.com/office/powerpoint/2010/main" val="32407336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6073B-117B-B0CF-035E-5CBC5C3D1FE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08951DA-8A0B-DBD5-6187-F731F0CF13FD}"/>
              </a:ext>
            </a:extLst>
          </p:cNvPr>
          <p:cNvSpPr>
            <a:spLocks noGrp="1"/>
          </p:cNvSpPr>
          <p:nvPr>
            <p:ph type="title"/>
          </p:nvPr>
        </p:nvSpPr>
        <p:spPr/>
        <p:txBody>
          <a:bodyPr/>
          <a:lstStyle/>
          <a:p>
            <a:r>
              <a:rPr lang="de-DE"/>
              <a:t>Anwendung auf die eigenen Projekte</a:t>
            </a:r>
          </a:p>
        </p:txBody>
      </p:sp>
      <p:sp>
        <p:nvSpPr>
          <p:cNvPr id="3" name="Foliennummernplatzhalter 2">
            <a:extLst>
              <a:ext uri="{FF2B5EF4-FFF2-40B4-BE49-F238E27FC236}">
                <a16:creationId xmlns:a16="http://schemas.microsoft.com/office/drawing/2014/main" id="{E47778ED-7E62-EBEA-9A3A-78969D11AF1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36</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4" name="Inhaltsplatzhalter 3">
            <a:extLst>
              <a:ext uri="{FF2B5EF4-FFF2-40B4-BE49-F238E27FC236}">
                <a16:creationId xmlns:a16="http://schemas.microsoft.com/office/drawing/2014/main" id="{0501DAFF-7B0B-5D13-DB0E-B182F1F25EB3}"/>
              </a:ext>
            </a:extLst>
          </p:cNvPr>
          <p:cNvSpPr>
            <a:spLocks noGrp="1"/>
          </p:cNvSpPr>
          <p:nvPr>
            <p:ph idx="1"/>
          </p:nvPr>
        </p:nvSpPr>
        <p:spPr>
          <a:xfrm>
            <a:off x="838200" y="2680187"/>
            <a:ext cx="5137727" cy="3244362"/>
          </a:xfrm>
        </p:spPr>
        <p:txBody>
          <a:bodyPr>
            <a:normAutofit/>
          </a:bodyPr>
          <a:lstStyle/>
          <a:p>
            <a:pPr>
              <a:lnSpc>
                <a:spcPct val="150000"/>
              </a:lnSpc>
            </a:pPr>
            <a:r>
              <a:rPr lang="de-DE" sz="1800"/>
              <a:t>Was konkret bedeutet dies für Ihre Projekte?</a:t>
            </a:r>
          </a:p>
          <a:p>
            <a:pPr>
              <a:lnSpc>
                <a:spcPct val="150000"/>
              </a:lnSpc>
            </a:pPr>
            <a:r>
              <a:rPr lang="de-DE" sz="1800"/>
              <a:t>Welchen Nutzen könnten Sie entfalten?</a:t>
            </a:r>
          </a:p>
          <a:p>
            <a:pPr>
              <a:lnSpc>
                <a:spcPct val="100000"/>
              </a:lnSpc>
              <a:spcBef>
                <a:spcPts val="1800"/>
              </a:spcBef>
            </a:pPr>
            <a:r>
              <a:rPr lang="de-DE" sz="1800"/>
              <a:t>Welche Methoden haben Ihr Interesse geweckt?</a:t>
            </a:r>
          </a:p>
        </p:txBody>
      </p:sp>
      <p:sp>
        <p:nvSpPr>
          <p:cNvPr id="6" name="Ellipse 5">
            <a:extLst>
              <a:ext uri="{FF2B5EF4-FFF2-40B4-BE49-F238E27FC236}">
                <a16:creationId xmlns:a16="http://schemas.microsoft.com/office/drawing/2014/main" id="{9A62BB1F-F035-53E8-4427-9F1CFAC5B76A}"/>
              </a:ext>
            </a:extLst>
          </p:cNvPr>
          <p:cNvSpPr/>
          <p:nvPr/>
        </p:nvSpPr>
        <p:spPr>
          <a:xfrm>
            <a:off x="8447246" y="889144"/>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7" name="Ellipse 6">
            <a:extLst>
              <a:ext uri="{FF2B5EF4-FFF2-40B4-BE49-F238E27FC236}">
                <a16:creationId xmlns:a16="http://schemas.microsoft.com/office/drawing/2014/main" id="{0E09EEFC-37BA-C8F6-8FCA-0CB9327E34FA}"/>
              </a:ext>
            </a:extLst>
          </p:cNvPr>
          <p:cNvSpPr/>
          <p:nvPr/>
        </p:nvSpPr>
        <p:spPr>
          <a:xfrm>
            <a:off x="8297533" y="2152894"/>
            <a:ext cx="3351542" cy="3244362"/>
          </a:xfrm>
          <a:prstGeom prst="ellipse">
            <a:avLst/>
          </a:prstGeom>
          <a:blipFill>
            <a:blip r:embed="rId3"/>
            <a:stretch>
              <a:fillRect/>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Tree>
    <p:extLst>
      <p:ext uri="{BB962C8B-B14F-4D97-AF65-F5344CB8AC3E}">
        <p14:creationId xmlns:p14="http://schemas.microsoft.com/office/powerpoint/2010/main" val="32146157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899581-E805-82EF-1DFA-1503285CB86A}"/>
            </a:ext>
          </a:extLst>
        </p:cNvPr>
        <p:cNvGrpSpPr/>
        <p:nvPr/>
      </p:nvGrpSpPr>
      <p:grpSpPr>
        <a:xfrm>
          <a:off x="0" y="0"/>
          <a:ext cx="0" cy="0"/>
          <a:chOff x="0" y="0"/>
          <a:chExt cx="0" cy="0"/>
        </a:xfrm>
      </p:grpSpPr>
      <p:sp>
        <p:nvSpPr>
          <p:cNvPr id="4" name="Ellipse 3">
            <a:extLst>
              <a:ext uri="{FF2B5EF4-FFF2-40B4-BE49-F238E27FC236}">
                <a16:creationId xmlns:a16="http://schemas.microsoft.com/office/drawing/2014/main" id="{CCD40823-50D3-ABF4-89CC-F9F47A2A65A0}"/>
              </a:ext>
            </a:extLst>
          </p:cNvPr>
          <p:cNvSpPr/>
          <p:nvPr/>
        </p:nvSpPr>
        <p:spPr>
          <a:xfrm>
            <a:off x="-571501" y="10363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sp>
        <p:nvSpPr>
          <p:cNvPr id="6" name="Ellipse 5">
            <a:extLst>
              <a:ext uri="{FF2B5EF4-FFF2-40B4-BE49-F238E27FC236}">
                <a16:creationId xmlns:a16="http://schemas.microsoft.com/office/drawing/2014/main" id="{B101F5C7-5D9A-5C83-AA98-01CC8B04D407}"/>
              </a:ext>
            </a:extLst>
          </p:cNvPr>
          <p:cNvSpPr/>
          <p:nvPr/>
        </p:nvSpPr>
        <p:spPr>
          <a:xfrm>
            <a:off x="943561" y="2214841"/>
            <a:ext cx="3244362" cy="3244362"/>
          </a:xfrm>
          <a:prstGeom prst="ellipse">
            <a:avLst/>
          </a:prstGeom>
          <a:blipFill>
            <a:blip r:embed="rId3">
              <a:extLst>
                <a:ext uri="{BEBA8EAE-BF5A-486C-A8C5-ECC9F3942E4B}">
                  <a14:imgProps xmlns:a14="http://schemas.microsoft.com/office/drawing/2010/main">
                    <a14:imgLayer r:embed="rId4">
                      <a14:imgEffect>
                        <a14:colorTemperature colorTemp="8800"/>
                      </a14:imgEffect>
                    </a14:imgLayer>
                  </a14:imgProps>
                </a:ext>
              </a:extLst>
            </a:blip>
            <a:stretch>
              <a:fillRect/>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A97F33B9-6E69-2C70-F6DC-E0948ABA581A}"/>
              </a:ext>
            </a:extLst>
          </p:cNvPr>
          <p:cNvSpPr>
            <a:spLocks noGrp="1"/>
          </p:cNvSpPr>
          <p:nvPr>
            <p:ph type="title"/>
          </p:nvPr>
        </p:nvSpPr>
        <p:spPr/>
        <p:txBody>
          <a:bodyPr/>
          <a:lstStyle/>
          <a:p>
            <a:r>
              <a:rPr lang="de-DE" noProof="0"/>
              <a:t>Wie geht es weiter?</a:t>
            </a:r>
          </a:p>
        </p:txBody>
      </p:sp>
      <p:sp>
        <p:nvSpPr>
          <p:cNvPr id="7" name="Foliennummernplatzhalter 6">
            <a:extLst>
              <a:ext uri="{FF2B5EF4-FFF2-40B4-BE49-F238E27FC236}">
                <a16:creationId xmlns:a16="http://schemas.microsoft.com/office/drawing/2014/main" id="{81FFA993-DAFC-DFD5-6274-10F128DCFD8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37</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9" name="Inhaltsplatzhalter 8">
            <a:extLst>
              <a:ext uri="{FF2B5EF4-FFF2-40B4-BE49-F238E27FC236}">
                <a16:creationId xmlns:a16="http://schemas.microsoft.com/office/drawing/2014/main" id="{7C88CE24-4A7D-80BF-95BE-31106D430E97}"/>
              </a:ext>
            </a:extLst>
          </p:cNvPr>
          <p:cNvSpPr>
            <a:spLocks noGrp="1"/>
          </p:cNvSpPr>
          <p:nvPr>
            <p:ph idx="15"/>
          </p:nvPr>
        </p:nvSpPr>
        <p:spPr>
          <a:xfrm>
            <a:off x="4940300" y="1625601"/>
            <a:ext cx="6413500" cy="4298949"/>
          </a:xfrm>
        </p:spPr>
        <p:txBody>
          <a:bodyPr/>
          <a:lstStyle/>
          <a:p>
            <a:pPr>
              <a:lnSpc>
                <a:spcPct val="200000"/>
              </a:lnSpc>
              <a:spcBef>
                <a:spcPts val="1200"/>
              </a:spcBef>
              <a:buClrTx/>
              <a:defRPr/>
            </a:pPr>
            <a:r>
              <a:rPr lang="de-DE" i="1">
                <a:solidFill>
                  <a:srgbClr val="3B3B3B"/>
                </a:solidFill>
                <a:sym typeface="Arial"/>
              </a:rPr>
              <a:t>Rundmail mit Kontaktdaten und Präsentation</a:t>
            </a:r>
          </a:p>
          <a:p>
            <a:pPr>
              <a:lnSpc>
                <a:spcPct val="200000"/>
              </a:lnSpc>
              <a:spcBef>
                <a:spcPts val="1200"/>
              </a:spcBef>
              <a:buClrTx/>
              <a:defRPr/>
            </a:pPr>
            <a:r>
              <a:rPr lang="de-DE" i="1">
                <a:solidFill>
                  <a:srgbClr val="3B3B3B"/>
                </a:solidFill>
                <a:sym typeface="Arial"/>
              </a:rPr>
              <a:t>Nächste Veranstaltung: …</a:t>
            </a:r>
          </a:p>
          <a:p>
            <a:pPr>
              <a:lnSpc>
                <a:spcPct val="200000"/>
              </a:lnSpc>
              <a:spcBef>
                <a:spcPts val="1200"/>
              </a:spcBef>
              <a:buClrTx/>
              <a:defRPr/>
            </a:pPr>
            <a:r>
              <a:rPr lang="de-DE" i="1">
                <a:solidFill>
                  <a:srgbClr val="3B3B3B"/>
                </a:solidFill>
              </a:rPr>
              <a:t>Infos, Hinweise, …</a:t>
            </a:r>
            <a:endParaRPr lang="de-DE" i="1">
              <a:solidFill>
                <a:srgbClr val="3B3B3B"/>
              </a:solidFill>
              <a:sym typeface="Arial"/>
            </a:endParaRPr>
          </a:p>
        </p:txBody>
      </p:sp>
    </p:spTree>
    <p:extLst>
      <p:ext uri="{BB962C8B-B14F-4D97-AF65-F5344CB8AC3E}">
        <p14:creationId xmlns:p14="http://schemas.microsoft.com/office/powerpoint/2010/main" val="31525560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8F623-F50A-331D-A793-414785903452}"/>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3817F15C-F71D-674D-A832-BCA30AEF3541}"/>
              </a:ext>
            </a:extLst>
          </p:cNvPr>
          <p:cNvSpPr>
            <a:spLocks noGrp="1"/>
          </p:cNvSpPr>
          <p:nvPr>
            <p:ph type="ctrTitle"/>
          </p:nvPr>
        </p:nvSpPr>
        <p:spPr/>
        <p:txBody>
          <a:bodyPr/>
          <a:lstStyle/>
          <a:p>
            <a:r>
              <a:rPr lang="de-DE" noProof="0"/>
              <a:t>Vielen Dank für Ihr Interesse!</a:t>
            </a:r>
          </a:p>
        </p:txBody>
      </p:sp>
      <p:sp>
        <p:nvSpPr>
          <p:cNvPr id="4" name="Foliennummernplatzhalter 3">
            <a:extLst>
              <a:ext uri="{FF2B5EF4-FFF2-40B4-BE49-F238E27FC236}">
                <a16:creationId xmlns:a16="http://schemas.microsoft.com/office/drawing/2014/main" id="{3CECF3B7-FC0D-BDB2-DF29-A1D98A4D77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3B3B3B"/>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38</a:t>
            </a:fld>
            <a:endParaRPr kumimoji="0" lang="de-DE" sz="1000" b="0" i="0" u="none" strike="noStrike" kern="0" cap="none" spc="0" normalizeH="0" baseline="0" noProof="0">
              <a:ln>
                <a:noFill/>
              </a:ln>
              <a:solidFill>
                <a:srgbClr val="3B3B3B"/>
              </a:solidFill>
              <a:effectLst/>
              <a:uLnTx/>
              <a:uFillTx/>
              <a:latin typeface="Nunito Light"/>
              <a:cs typeface="Arial"/>
              <a:sym typeface="Arial"/>
            </a:endParaRPr>
          </a:p>
        </p:txBody>
      </p:sp>
      <p:sp>
        <p:nvSpPr>
          <p:cNvPr id="7" name="Textplatzhalter 6">
            <a:extLst>
              <a:ext uri="{FF2B5EF4-FFF2-40B4-BE49-F238E27FC236}">
                <a16:creationId xmlns:a16="http://schemas.microsoft.com/office/drawing/2014/main" id="{94429B2A-F428-2B54-9C71-16653760CA07}"/>
              </a:ext>
            </a:extLst>
          </p:cNvPr>
          <p:cNvSpPr>
            <a:spLocks noGrp="1"/>
          </p:cNvSpPr>
          <p:nvPr>
            <p:ph type="body" sz="quarter" idx="13"/>
          </p:nvPr>
        </p:nvSpPr>
        <p:spPr/>
        <p:txBody>
          <a:bodyPr>
            <a:normAutofit/>
          </a:bodyPr>
          <a:lstStyle/>
          <a:p>
            <a:r>
              <a:rPr lang="de-DE" noProof="0"/>
              <a:t>Name, Titel</a:t>
            </a:r>
          </a:p>
        </p:txBody>
      </p:sp>
      <p:sp>
        <p:nvSpPr>
          <p:cNvPr id="8" name="Textplatzhalter 7">
            <a:extLst>
              <a:ext uri="{FF2B5EF4-FFF2-40B4-BE49-F238E27FC236}">
                <a16:creationId xmlns:a16="http://schemas.microsoft.com/office/drawing/2014/main" id="{2B5CB167-573E-9A83-0B52-7A08C74B9AAE}"/>
              </a:ext>
            </a:extLst>
          </p:cNvPr>
          <p:cNvSpPr>
            <a:spLocks noGrp="1"/>
          </p:cNvSpPr>
          <p:nvPr>
            <p:ph type="body" sz="quarter" idx="14"/>
          </p:nvPr>
        </p:nvSpPr>
        <p:spPr/>
        <p:txBody>
          <a:bodyPr>
            <a:normAutofit/>
          </a:bodyPr>
          <a:lstStyle/>
          <a:p>
            <a:r>
              <a:rPr lang="de-DE" noProof="0"/>
              <a:t>Name, Titel</a:t>
            </a:r>
          </a:p>
        </p:txBody>
      </p:sp>
      <p:sp>
        <p:nvSpPr>
          <p:cNvPr id="9" name="Textplatzhalter 8">
            <a:extLst>
              <a:ext uri="{FF2B5EF4-FFF2-40B4-BE49-F238E27FC236}">
                <a16:creationId xmlns:a16="http://schemas.microsoft.com/office/drawing/2014/main" id="{DB40BFB4-C274-CE03-1502-F9AB0BA10670}"/>
              </a:ext>
            </a:extLst>
          </p:cNvPr>
          <p:cNvSpPr>
            <a:spLocks noGrp="1"/>
          </p:cNvSpPr>
          <p:nvPr>
            <p:ph type="body" sz="quarter" idx="15"/>
          </p:nvPr>
        </p:nvSpPr>
        <p:spPr/>
        <p:txBody>
          <a:bodyPr>
            <a:normAutofit/>
          </a:bodyPr>
          <a:lstStyle/>
          <a:p>
            <a:r>
              <a:rPr lang="de-DE" noProof="0"/>
              <a:t>Organisation</a:t>
            </a:r>
          </a:p>
          <a:p>
            <a:r>
              <a:rPr lang="de-DE" noProof="0"/>
              <a:t>E-Mail-Adresse</a:t>
            </a:r>
            <a:br>
              <a:rPr lang="de-DE" noProof="0"/>
            </a:br>
            <a:endParaRPr lang="de-DE" noProof="0"/>
          </a:p>
        </p:txBody>
      </p:sp>
      <p:sp>
        <p:nvSpPr>
          <p:cNvPr id="10" name="Textplatzhalter 9">
            <a:extLst>
              <a:ext uri="{FF2B5EF4-FFF2-40B4-BE49-F238E27FC236}">
                <a16:creationId xmlns:a16="http://schemas.microsoft.com/office/drawing/2014/main" id="{23451CCB-41D2-BFC7-ACDA-79C6BE4B636F}"/>
              </a:ext>
            </a:extLst>
          </p:cNvPr>
          <p:cNvSpPr>
            <a:spLocks noGrp="1"/>
          </p:cNvSpPr>
          <p:nvPr>
            <p:ph type="body" sz="quarter" idx="16"/>
          </p:nvPr>
        </p:nvSpPr>
        <p:spPr/>
        <p:txBody>
          <a:bodyPr>
            <a:normAutofit/>
          </a:bodyPr>
          <a:lstStyle/>
          <a:p>
            <a:r>
              <a:rPr lang="de-DE" noProof="0"/>
              <a:t>Organisation</a:t>
            </a:r>
          </a:p>
          <a:p>
            <a:r>
              <a:rPr lang="de-DE" noProof="0"/>
              <a:t>E-Mail-Adresse</a:t>
            </a:r>
          </a:p>
        </p:txBody>
      </p:sp>
    </p:spTree>
    <p:extLst>
      <p:ext uri="{BB962C8B-B14F-4D97-AF65-F5344CB8AC3E}">
        <p14:creationId xmlns:p14="http://schemas.microsoft.com/office/powerpoint/2010/main" val="3043168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llipse 5">
            <a:extLst>
              <a:ext uri="{FF2B5EF4-FFF2-40B4-BE49-F238E27FC236}">
                <a16:creationId xmlns:a16="http://schemas.microsoft.com/office/drawing/2014/main" id="{7B77BBD3-2B0A-300D-0C89-713B6ABE3AF6}"/>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7" name="Ellipse 6">
            <a:extLst>
              <a:ext uri="{FF2B5EF4-FFF2-40B4-BE49-F238E27FC236}">
                <a16:creationId xmlns:a16="http://schemas.microsoft.com/office/drawing/2014/main" id="{2CFBD027-0F6A-8922-40E2-61DB0DE78FB4}"/>
              </a:ext>
            </a:extLst>
          </p:cNvPr>
          <p:cNvSpPr>
            <a:spLocks/>
          </p:cNvSpPr>
          <p:nvPr/>
        </p:nvSpPr>
        <p:spPr>
          <a:xfrm>
            <a:off x="838200" y="1908000"/>
            <a:ext cx="3244362" cy="3244362"/>
          </a:xfrm>
          <a:prstGeom prst="ellipse">
            <a:avLst/>
          </a:prstGeom>
          <a:blipFill>
            <a:blip r:embed="rId3"/>
            <a:srcRect/>
            <a:stretch>
              <a:fillRect l="-7292" t="-5465" r="-24694" b="-59521"/>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EEFD5EA3-D640-816C-14AE-96EF6CF26AD3}"/>
              </a:ext>
            </a:extLst>
          </p:cNvPr>
          <p:cNvSpPr>
            <a:spLocks noGrp="1"/>
          </p:cNvSpPr>
          <p:nvPr>
            <p:ph type="title"/>
          </p:nvPr>
        </p:nvSpPr>
        <p:spPr/>
        <p:txBody>
          <a:bodyPr/>
          <a:lstStyle/>
          <a:p>
            <a:r>
              <a:rPr lang="de-DE"/>
              <a:t>Ihr Nutzen auf einen Blick</a:t>
            </a:r>
          </a:p>
        </p:txBody>
      </p:sp>
      <p:sp>
        <p:nvSpPr>
          <p:cNvPr id="3" name="Foliennummernplatzhalter 2">
            <a:extLst>
              <a:ext uri="{FF2B5EF4-FFF2-40B4-BE49-F238E27FC236}">
                <a16:creationId xmlns:a16="http://schemas.microsoft.com/office/drawing/2014/main" id="{E6571F2B-B4BA-C822-3120-D387DB612EF8}"/>
              </a:ext>
            </a:extLst>
          </p:cNvPr>
          <p:cNvSpPr>
            <a:spLocks noGrp="1"/>
          </p:cNvSpPr>
          <p:nvPr>
            <p:ph type="sldNum" sz="quarter" idx="12"/>
          </p:nvPr>
        </p:nvSpPr>
        <p:spPr/>
        <p:txBody>
          <a:bodyPr/>
          <a:lstStyle/>
          <a:p>
            <a:fld id="{F145060A-2239-4736-BEED-7C05F6B3C6E1}" type="slidenum">
              <a:rPr lang="de-DE" smtClean="0"/>
              <a:t>4</a:t>
            </a:fld>
            <a:endParaRPr lang="de-DE"/>
          </a:p>
        </p:txBody>
      </p:sp>
      <p:sp>
        <p:nvSpPr>
          <p:cNvPr id="5" name="Inhaltsplatzhalter 4">
            <a:extLst>
              <a:ext uri="{FF2B5EF4-FFF2-40B4-BE49-F238E27FC236}">
                <a16:creationId xmlns:a16="http://schemas.microsoft.com/office/drawing/2014/main" id="{7E842AF7-FC99-16EF-345B-98FC7421F341}"/>
              </a:ext>
            </a:extLst>
          </p:cNvPr>
          <p:cNvSpPr>
            <a:spLocks noGrp="1"/>
          </p:cNvSpPr>
          <p:nvPr>
            <p:ph idx="13"/>
          </p:nvPr>
        </p:nvSpPr>
        <p:spPr>
          <a:xfrm>
            <a:off x="6216072" y="2162174"/>
            <a:ext cx="5137727" cy="3762375"/>
          </a:xfrm>
        </p:spPr>
        <p:txBody>
          <a:bodyPr vert="horz" lIns="91440" tIns="45720" rIns="91440" bIns="45720" rtlCol="0" anchor="t">
            <a:normAutofit/>
          </a:bodyPr>
          <a:lstStyle/>
          <a:p>
            <a:pPr marL="285750" lvl="0" indent="-285750">
              <a:spcBef>
                <a:spcPts val="0"/>
              </a:spcBef>
              <a:spcAft>
                <a:spcPts val="1200"/>
              </a:spcAft>
              <a:buFont typeface="Arial"/>
              <a:buChar char="•"/>
              <a:defRPr/>
            </a:pPr>
            <a:r>
              <a:rPr lang="de-DE">
                <a:latin typeface="+mj-lt"/>
              </a:rPr>
              <a:t>Nachwuchstalente für Ihr Unternehmen kennenlernen </a:t>
            </a:r>
            <a:r>
              <a:rPr lang="de-DE"/>
              <a:t>– Bauen Sie wertvolle Kontakte zu jungen </a:t>
            </a:r>
            <a:r>
              <a:rPr lang="de-DE" err="1"/>
              <a:t>Wissenschaftler:innen</a:t>
            </a:r>
            <a:r>
              <a:rPr lang="de-DE"/>
              <a:t> auf, die frische Ideen und Perspektiven mitbringen.</a:t>
            </a:r>
          </a:p>
          <a:p>
            <a:pPr marL="285750" lvl="0" indent="-285750">
              <a:spcBef>
                <a:spcPts val="0"/>
              </a:spcBef>
              <a:spcAft>
                <a:spcPts val="1200"/>
              </a:spcAft>
              <a:buFont typeface="Arial"/>
              <a:buChar char="•"/>
              <a:defRPr/>
            </a:pPr>
            <a:r>
              <a:rPr lang="de-DE" b="1">
                <a:latin typeface="+mj-lt"/>
              </a:rPr>
              <a:t>Neue Geschäftsideen entwickeln</a:t>
            </a:r>
            <a:r>
              <a:rPr lang="de-DE">
                <a:latin typeface="+mj-lt"/>
              </a:rPr>
              <a:t> </a:t>
            </a:r>
            <a:r>
              <a:rPr lang="de-DE"/>
              <a:t>– Nutzen Sie den kreativen Austausch, um neue Ansätze zu finden und konkrete Lösungen für Ihre unternehmerischen Herausforderungen zu erarbeiten.</a:t>
            </a:r>
          </a:p>
          <a:p>
            <a:pPr marL="285750" lvl="0" indent="-285750">
              <a:spcBef>
                <a:spcPts val="0"/>
              </a:spcBef>
              <a:spcAft>
                <a:spcPts val="1200"/>
              </a:spcAft>
              <a:buFont typeface="Arial"/>
              <a:buChar char="•"/>
              <a:defRPr/>
            </a:pPr>
            <a:r>
              <a:rPr lang="de-DE" b="1">
                <a:latin typeface="+mj-lt"/>
              </a:rPr>
              <a:t>Einblicke in Zukunftstechnologien erhalten</a:t>
            </a:r>
            <a:r>
              <a:rPr lang="de-DE">
                <a:latin typeface="+mj-lt"/>
              </a:rPr>
              <a:t> </a:t>
            </a:r>
            <a:r>
              <a:rPr lang="de-DE"/>
              <a:t>– Erhalten Sie praxisnahe Impulse zu aktuellen technischen Entwicklungen, die Ihr Unternehmen wettbewerbsfähig machen können.</a:t>
            </a:r>
          </a:p>
        </p:txBody>
      </p:sp>
    </p:spTree>
    <p:extLst>
      <p:ext uri="{BB962C8B-B14F-4D97-AF65-F5344CB8AC3E}">
        <p14:creationId xmlns:p14="http://schemas.microsoft.com/office/powerpoint/2010/main" val="16169220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580A9D-7191-2ADC-A578-92E0D2F95DB9}"/>
              </a:ext>
            </a:extLst>
          </p:cNvPr>
          <p:cNvSpPr>
            <a:spLocks noGrp="1"/>
          </p:cNvSpPr>
          <p:nvPr>
            <p:ph type="title"/>
          </p:nvPr>
        </p:nvSpPr>
        <p:spPr/>
        <p:txBody>
          <a:bodyPr/>
          <a:lstStyle/>
          <a:p>
            <a:r>
              <a:rPr lang="de-DE"/>
              <a:t>Ihr Unternehmen</a:t>
            </a:r>
          </a:p>
        </p:txBody>
      </p:sp>
      <p:sp>
        <p:nvSpPr>
          <p:cNvPr id="3" name="Foliennummernplatzhalter 2">
            <a:extLst>
              <a:ext uri="{FF2B5EF4-FFF2-40B4-BE49-F238E27FC236}">
                <a16:creationId xmlns:a16="http://schemas.microsoft.com/office/drawing/2014/main" id="{878E5CA3-0814-F3E6-88E2-5F1B64F463A8}"/>
              </a:ext>
            </a:extLst>
          </p:cNvPr>
          <p:cNvSpPr>
            <a:spLocks noGrp="1"/>
          </p:cNvSpPr>
          <p:nvPr>
            <p:ph type="sldNum" sz="quarter" idx="12"/>
          </p:nvPr>
        </p:nvSpPr>
        <p:spPr/>
        <p:txBody>
          <a:bodyPr/>
          <a:lstStyle/>
          <a:p>
            <a:fld id="{F145060A-2239-4736-BEED-7C05F6B3C6E1}" type="slidenum">
              <a:rPr lang="de-DE" smtClean="0"/>
              <a:t>5</a:t>
            </a:fld>
            <a:endParaRPr lang="de-DE"/>
          </a:p>
        </p:txBody>
      </p:sp>
      <p:sp>
        <p:nvSpPr>
          <p:cNvPr id="4" name="Inhaltsplatzhalter 3">
            <a:extLst>
              <a:ext uri="{FF2B5EF4-FFF2-40B4-BE49-F238E27FC236}">
                <a16:creationId xmlns:a16="http://schemas.microsoft.com/office/drawing/2014/main" id="{A5CD3740-FCC9-D783-EB70-F0D85B259B1A}"/>
              </a:ext>
            </a:extLst>
          </p:cNvPr>
          <p:cNvSpPr>
            <a:spLocks noGrp="1"/>
          </p:cNvSpPr>
          <p:nvPr>
            <p:ph idx="1"/>
          </p:nvPr>
        </p:nvSpPr>
        <p:spPr>
          <a:xfrm>
            <a:off x="838200" y="1597025"/>
            <a:ext cx="5137727" cy="4327525"/>
          </a:xfrm>
        </p:spPr>
        <p:txBody>
          <a:bodyPr/>
          <a:lstStyle/>
          <a:p>
            <a:r>
              <a:rPr lang="de-DE"/>
              <a:t>Wer sind Sie?</a:t>
            </a:r>
          </a:p>
          <a:p>
            <a:endParaRPr lang="de-DE"/>
          </a:p>
          <a:p>
            <a:r>
              <a:rPr lang="de-DE"/>
              <a:t>In welcher Branche arbeiten Sie?</a:t>
            </a:r>
          </a:p>
          <a:p>
            <a:endParaRPr lang="de-DE"/>
          </a:p>
          <a:p>
            <a:r>
              <a:rPr lang="de-DE"/>
              <a:t>Was ist Ihre Funktion im Unternehmen?</a:t>
            </a:r>
          </a:p>
          <a:p>
            <a:endParaRPr lang="de-DE"/>
          </a:p>
          <a:p>
            <a:r>
              <a:rPr lang="de-DE"/>
              <a:t>Wie lange gibt es Ihr Unternehmen schon?</a:t>
            </a:r>
          </a:p>
          <a:p>
            <a:endParaRPr lang="de-DE"/>
          </a:p>
          <a:p>
            <a:r>
              <a:rPr lang="de-DE"/>
              <a:t>Was hat Sie dazu bewogen, heute hier teilzunehmen?</a:t>
            </a:r>
          </a:p>
        </p:txBody>
      </p:sp>
      <p:sp>
        <p:nvSpPr>
          <p:cNvPr id="9" name="Ellipse 8">
            <a:extLst>
              <a:ext uri="{FF2B5EF4-FFF2-40B4-BE49-F238E27FC236}">
                <a16:creationId xmlns:a16="http://schemas.microsoft.com/office/drawing/2014/main" id="{4DE6607C-A2E5-5848-B1CE-A1EC6B8830A9}"/>
              </a:ext>
            </a:extLst>
          </p:cNvPr>
          <p:cNvSpPr/>
          <p:nvPr/>
        </p:nvSpPr>
        <p:spPr>
          <a:xfrm rot="18000000">
            <a:off x="8189982" y="1306634"/>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pic>
        <p:nvPicPr>
          <p:cNvPr id="7" name="Inhaltsplatzhalter 10">
            <a:extLst>
              <a:ext uri="{FF2B5EF4-FFF2-40B4-BE49-F238E27FC236}">
                <a16:creationId xmlns:a16="http://schemas.microsoft.com/office/drawing/2014/main" id="{EDE9D16D-195E-7313-FDDE-2E1707AF91E7}"/>
              </a:ext>
            </a:extLst>
          </p:cNvPr>
          <p:cNvPicPr>
            <a:picLocks noChangeAspect="1"/>
          </p:cNvPicPr>
          <p:nvPr/>
        </p:nvPicPr>
        <p:blipFill>
          <a:blip r:embed="rId3"/>
          <a:srcRect t="2975" b="30359"/>
          <a:stretch>
            <a:fillRect/>
          </a:stretch>
        </p:blipFill>
        <p:spPr>
          <a:xfrm>
            <a:off x="7997825" y="1597025"/>
            <a:ext cx="3243263" cy="3243263"/>
          </a:xfrm>
          <a:prstGeom prst="ellipse">
            <a:avLst/>
          </a:prstGeom>
        </p:spPr>
      </p:pic>
    </p:spTree>
    <p:extLst>
      <p:ext uri="{BB962C8B-B14F-4D97-AF65-F5344CB8AC3E}">
        <p14:creationId xmlns:p14="http://schemas.microsoft.com/office/powerpoint/2010/main" val="761019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EE69DC-D5D3-4C93-06DF-BF631A81E855}"/>
              </a:ext>
            </a:extLst>
          </p:cNvPr>
          <p:cNvSpPr>
            <a:spLocks noGrp="1"/>
          </p:cNvSpPr>
          <p:nvPr>
            <p:ph type="title"/>
          </p:nvPr>
        </p:nvSpPr>
        <p:spPr/>
        <p:txBody>
          <a:bodyPr/>
          <a:lstStyle/>
          <a:p>
            <a:r>
              <a:rPr lang="de-DE"/>
              <a:t>Ihre Herausforderungen? </a:t>
            </a:r>
          </a:p>
        </p:txBody>
      </p:sp>
      <p:sp>
        <p:nvSpPr>
          <p:cNvPr id="4" name="Foliennummernplatzhalter 3">
            <a:extLst>
              <a:ext uri="{FF2B5EF4-FFF2-40B4-BE49-F238E27FC236}">
                <a16:creationId xmlns:a16="http://schemas.microsoft.com/office/drawing/2014/main" id="{6D574C2D-C570-CBB4-6B55-BD999C1D80DC}"/>
              </a:ext>
            </a:extLst>
          </p:cNvPr>
          <p:cNvSpPr>
            <a:spLocks noGrp="1"/>
          </p:cNvSpPr>
          <p:nvPr>
            <p:ph type="sldNum" sz="quarter" idx="12"/>
          </p:nvPr>
        </p:nvSpPr>
        <p:spPr/>
        <p:txBody>
          <a:bodyPr/>
          <a:lstStyle/>
          <a:p>
            <a:fld id="{F145060A-2239-4736-BEED-7C05F6B3C6E1}" type="slidenum">
              <a:rPr lang="de-DE" smtClean="0"/>
              <a:t>6</a:t>
            </a:fld>
            <a:endParaRPr lang="de-DE"/>
          </a:p>
        </p:txBody>
      </p:sp>
      <p:pic>
        <p:nvPicPr>
          <p:cNvPr id="12" name="Grafik 1" descr="Person mit Kletterausrüstung, die auf einem Berg steht">
            <a:extLst>
              <a:ext uri="{FF2B5EF4-FFF2-40B4-BE49-F238E27FC236}">
                <a16:creationId xmlns:a16="http://schemas.microsoft.com/office/drawing/2014/main" id="{729811D0-A751-2026-8A83-BF8B690D497E}"/>
              </a:ext>
            </a:extLst>
          </p:cNvPr>
          <p:cNvPicPr>
            <a:picLocks noChangeAspect="1"/>
          </p:cNvPicPr>
          <p:nvPr/>
        </p:nvPicPr>
        <p:blipFill rotWithShape="1">
          <a:blip r:embed="rId3"/>
          <a:stretch/>
        </p:blipFill>
        <p:spPr bwMode="auto">
          <a:xfrm>
            <a:off x="8596480" y="1436012"/>
            <a:ext cx="3240844" cy="1834227"/>
          </a:xfrm>
          <a:prstGeom prst="rect">
            <a:avLst/>
          </a:prstGeom>
          <a:effectLst/>
        </p:spPr>
      </p:pic>
      <p:pic>
        <p:nvPicPr>
          <p:cNvPr id="13" name="Grafik 2" descr="Ruderer, die ein Boot über Kopf auf einem Steg tragen">
            <a:extLst>
              <a:ext uri="{FF2B5EF4-FFF2-40B4-BE49-F238E27FC236}">
                <a16:creationId xmlns:a16="http://schemas.microsoft.com/office/drawing/2014/main" id="{2AF5EE16-5BE1-E5E3-5F65-1439488967F7}"/>
              </a:ext>
            </a:extLst>
          </p:cNvPr>
          <p:cNvPicPr>
            <a:picLocks noChangeAspect="1"/>
          </p:cNvPicPr>
          <p:nvPr/>
        </p:nvPicPr>
        <p:blipFill rotWithShape="1">
          <a:blip r:embed="rId4"/>
          <a:stretch/>
        </p:blipFill>
        <p:spPr bwMode="auto">
          <a:xfrm>
            <a:off x="8596480" y="3783566"/>
            <a:ext cx="3240844" cy="1705147"/>
          </a:xfrm>
          <a:prstGeom prst="rect">
            <a:avLst/>
          </a:prstGeom>
        </p:spPr>
      </p:pic>
      <p:pic>
        <p:nvPicPr>
          <p:cNvPr id="3" name="Picture 2">
            <a:extLst>
              <a:ext uri="{FF2B5EF4-FFF2-40B4-BE49-F238E27FC236}">
                <a16:creationId xmlns:a16="http://schemas.microsoft.com/office/drawing/2014/main" id="{66B1A853-3518-4F48-DD1C-3C097E5CC971}"/>
              </a:ext>
            </a:extLst>
          </p:cNvPr>
          <p:cNvPicPr>
            <a:picLocks noChangeAspect="1"/>
          </p:cNvPicPr>
          <p:nvPr/>
        </p:nvPicPr>
        <p:blipFill>
          <a:blip r:embed="rId5"/>
          <a:stretch>
            <a:fillRect/>
          </a:stretch>
        </p:blipFill>
        <p:spPr>
          <a:xfrm>
            <a:off x="414337" y="1411288"/>
            <a:ext cx="3157537" cy="1296987"/>
          </a:xfrm>
          <a:prstGeom prst="rect">
            <a:avLst/>
          </a:prstGeom>
        </p:spPr>
      </p:pic>
      <p:sp>
        <p:nvSpPr>
          <p:cNvPr id="15" name="TextBox 14">
            <a:extLst>
              <a:ext uri="{FF2B5EF4-FFF2-40B4-BE49-F238E27FC236}">
                <a16:creationId xmlns:a16="http://schemas.microsoft.com/office/drawing/2014/main" id="{8E411A23-D264-21BF-5B2E-100BBB9FDC3B}"/>
              </a:ext>
            </a:extLst>
          </p:cNvPr>
          <p:cNvSpPr txBox="1"/>
          <p:nvPr/>
        </p:nvSpPr>
        <p:spPr>
          <a:xfrm>
            <a:off x="357188" y="2747962"/>
            <a:ext cx="26924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700">
                <a:latin typeface="Nunito Light"/>
              </a:rPr>
              <a:t>https://www.ifo.de/fakten/2025-03-03/deutsche-industrie-faellt-im-globalen-wettbewerb-zurueck</a:t>
            </a:r>
          </a:p>
          <a:p>
            <a:pPr algn="ctr"/>
            <a:endParaRPr lang="en-US"/>
          </a:p>
        </p:txBody>
      </p:sp>
      <p:pic>
        <p:nvPicPr>
          <p:cNvPr id="17" name="Picture 16">
            <a:extLst>
              <a:ext uri="{FF2B5EF4-FFF2-40B4-BE49-F238E27FC236}">
                <a16:creationId xmlns:a16="http://schemas.microsoft.com/office/drawing/2014/main" id="{27BE8FCD-FAD6-DEA3-70E8-58B60B3483E8}"/>
              </a:ext>
            </a:extLst>
          </p:cNvPr>
          <p:cNvPicPr>
            <a:picLocks noChangeAspect="1"/>
          </p:cNvPicPr>
          <p:nvPr/>
        </p:nvPicPr>
        <p:blipFill>
          <a:blip r:embed="rId6"/>
          <a:stretch>
            <a:fillRect/>
          </a:stretch>
        </p:blipFill>
        <p:spPr>
          <a:xfrm>
            <a:off x="4564063" y="1413537"/>
            <a:ext cx="3048000" cy="1292488"/>
          </a:xfrm>
          <a:prstGeom prst="rect">
            <a:avLst/>
          </a:prstGeom>
        </p:spPr>
      </p:pic>
      <p:sp>
        <p:nvSpPr>
          <p:cNvPr id="20" name="TextBox 19">
            <a:extLst>
              <a:ext uri="{FF2B5EF4-FFF2-40B4-BE49-F238E27FC236}">
                <a16:creationId xmlns:a16="http://schemas.microsoft.com/office/drawing/2014/main" id="{6045FCE4-14B1-C4CC-EE97-252C90394303}"/>
              </a:ext>
            </a:extLst>
          </p:cNvPr>
          <p:cNvSpPr txBox="1"/>
          <p:nvPr/>
        </p:nvSpPr>
        <p:spPr>
          <a:xfrm>
            <a:off x="4429125" y="2746375"/>
            <a:ext cx="333375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700">
                <a:latin typeface="Nunito Light"/>
              </a:rPr>
              <a:t>https://www.ihk.de/gera/magazin/wirtschaft/wie-veraendert-ki-die-wirtschaftliche-entwicklung-6552290</a:t>
            </a:r>
          </a:p>
          <a:p>
            <a:pPr algn="ctr"/>
            <a:endParaRPr lang="en-US"/>
          </a:p>
        </p:txBody>
      </p:sp>
      <p:pic>
        <p:nvPicPr>
          <p:cNvPr id="21" name="Picture 20">
            <a:extLst>
              <a:ext uri="{FF2B5EF4-FFF2-40B4-BE49-F238E27FC236}">
                <a16:creationId xmlns:a16="http://schemas.microsoft.com/office/drawing/2014/main" id="{0690275C-42CB-3138-F252-A8B168E6F1D1}"/>
              </a:ext>
            </a:extLst>
          </p:cNvPr>
          <p:cNvPicPr>
            <a:picLocks noChangeAspect="1"/>
          </p:cNvPicPr>
          <p:nvPr/>
        </p:nvPicPr>
        <p:blipFill>
          <a:blip r:embed="rId7"/>
          <a:stretch>
            <a:fillRect/>
          </a:stretch>
        </p:blipFill>
        <p:spPr>
          <a:xfrm>
            <a:off x="412750" y="3630613"/>
            <a:ext cx="3452813" cy="1581150"/>
          </a:xfrm>
          <a:prstGeom prst="rect">
            <a:avLst/>
          </a:prstGeom>
        </p:spPr>
      </p:pic>
      <p:sp>
        <p:nvSpPr>
          <p:cNvPr id="23" name="TextBox 22">
            <a:extLst>
              <a:ext uri="{FF2B5EF4-FFF2-40B4-BE49-F238E27FC236}">
                <a16:creationId xmlns:a16="http://schemas.microsoft.com/office/drawing/2014/main" id="{BC2ECDDC-1F6E-4D0E-291D-BECCC4586C82}"/>
              </a:ext>
            </a:extLst>
          </p:cNvPr>
          <p:cNvSpPr txBox="1"/>
          <p:nvPr/>
        </p:nvSpPr>
        <p:spPr>
          <a:xfrm>
            <a:off x="412750" y="5278437"/>
            <a:ext cx="2357437"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700">
                <a:latin typeface="Nunito Light"/>
              </a:rPr>
              <a:t>https://www.presseportal.de/pm/56465/6080478</a:t>
            </a:r>
            <a:endParaRPr lang="en-US">
              <a:latin typeface="Nunito Light"/>
            </a:endParaRPr>
          </a:p>
          <a:p>
            <a:pPr algn="ctr"/>
            <a:endParaRPr lang="en-US"/>
          </a:p>
        </p:txBody>
      </p:sp>
      <p:pic>
        <p:nvPicPr>
          <p:cNvPr id="25" name="Picture 24">
            <a:extLst>
              <a:ext uri="{FF2B5EF4-FFF2-40B4-BE49-F238E27FC236}">
                <a16:creationId xmlns:a16="http://schemas.microsoft.com/office/drawing/2014/main" id="{64F8556D-1605-858B-5680-11818B9E236F}"/>
              </a:ext>
            </a:extLst>
          </p:cNvPr>
          <p:cNvPicPr>
            <a:picLocks noChangeAspect="1"/>
          </p:cNvPicPr>
          <p:nvPr/>
        </p:nvPicPr>
        <p:blipFill>
          <a:blip r:embed="rId8"/>
          <a:stretch>
            <a:fillRect/>
          </a:stretch>
        </p:blipFill>
        <p:spPr>
          <a:xfrm>
            <a:off x="4424363" y="3530600"/>
            <a:ext cx="3327400" cy="1693863"/>
          </a:xfrm>
          <a:prstGeom prst="rect">
            <a:avLst/>
          </a:prstGeom>
        </p:spPr>
      </p:pic>
      <p:sp>
        <p:nvSpPr>
          <p:cNvPr id="26" name="TextBox 25">
            <a:extLst>
              <a:ext uri="{FF2B5EF4-FFF2-40B4-BE49-F238E27FC236}">
                <a16:creationId xmlns:a16="http://schemas.microsoft.com/office/drawing/2014/main" id="{93E78291-1EA6-85E6-7D44-290893485432}"/>
              </a:ext>
            </a:extLst>
          </p:cNvPr>
          <p:cNvSpPr txBox="1"/>
          <p:nvPr/>
        </p:nvSpPr>
        <p:spPr>
          <a:xfrm>
            <a:off x="4349750" y="5222875"/>
            <a:ext cx="34925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700">
                <a:latin typeface="Nunito Light"/>
              </a:rPr>
              <a:t>https://www.iwkoeln.de/presse/pressemitteilungen/alexander-burstedde-jurek-tiedemann-2028-fehlen-768000-fachkraefte.html</a:t>
            </a:r>
          </a:p>
          <a:p>
            <a:pPr algn="ctr"/>
            <a:endParaRPr lang="en-US"/>
          </a:p>
        </p:txBody>
      </p:sp>
    </p:spTree>
    <p:extLst>
      <p:ext uri="{BB962C8B-B14F-4D97-AF65-F5344CB8AC3E}">
        <p14:creationId xmlns:p14="http://schemas.microsoft.com/office/powerpoint/2010/main" val="3615971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7588CD-1EAC-3A0E-DF72-A41A923FD92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36F4FA0-2BB3-7DBF-C59E-6D5B57F7FA5C}"/>
              </a:ext>
            </a:extLst>
          </p:cNvPr>
          <p:cNvSpPr>
            <a:spLocks noGrp="1"/>
          </p:cNvSpPr>
          <p:nvPr>
            <p:ph type="title"/>
          </p:nvPr>
        </p:nvSpPr>
        <p:spPr/>
        <p:txBody>
          <a:bodyPr/>
          <a:lstStyle/>
          <a:p>
            <a:r>
              <a:rPr lang="de-DE"/>
              <a:t>Hochschule X als Kooperationspartner</a:t>
            </a:r>
          </a:p>
        </p:txBody>
      </p:sp>
      <p:sp>
        <p:nvSpPr>
          <p:cNvPr id="3" name="Foliennummernplatzhalter 2">
            <a:extLst>
              <a:ext uri="{FF2B5EF4-FFF2-40B4-BE49-F238E27FC236}">
                <a16:creationId xmlns:a16="http://schemas.microsoft.com/office/drawing/2014/main" id="{297A8067-EACC-3550-0B8B-8AE1947315D5}"/>
              </a:ext>
            </a:extLst>
          </p:cNvPr>
          <p:cNvSpPr>
            <a:spLocks noGrp="1"/>
          </p:cNvSpPr>
          <p:nvPr>
            <p:ph type="sldNum" sz="quarter" idx="12"/>
          </p:nvPr>
        </p:nvSpPr>
        <p:spPr/>
        <p:txBody>
          <a:bodyPr/>
          <a:lstStyle/>
          <a:p>
            <a:fld id="{F145060A-2239-4736-BEED-7C05F6B3C6E1}" type="slidenum">
              <a:rPr lang="de-DE" smtClean="0"/>
              <a:t>7</a:t>
            </a:fld>
            <a:endParaRPr lang="de-DE"/>
          </a:p>
        </p:txBody>
      </p:sp>
      <p:sp>
        <p:nvSpPr>
          <p:cNvPr id="4" name="Inhaltsplatzhalter 3">
            <a:extLst>
              <a:ext uri="{FF2B5EF4-FFF2-40B4-BE49-F238E27FC236}">
                <a16:creationId xmlns:a16="http://schemas.microsoft.com/office/drawing/2014/main" id="{6B030AB9-CAAF-18B8-FF6D-855259BA6378}"/>
              </a:ext>
            </a:extLst>
          </p:cNvPr>
          <p:cNvSpPr>
            <a:spLocks noGrp="1"/>
          </p:cNvSpPr>
          <p:nvPr>
            <p:ph idx="1"/>
          </p:nvPr>
        </p:nvSpPr>
        <p:spPr>
          <a:xfrm>
            <a:off x="838200" y="1625601"/>
            <a:ext cx="5137727" cy="3247735"/>
          </a:xfrm>
        </p:spPr>
        <p:txBody>
          <a:bodyPr/>
          <a:lstStyle/>
          <a:p>
            <a:r>
              <a:rPr lang="de-DE"/>
              <a:t>[Platzhalter: Vorstellung der eigenen Institution/Hochschule als </a:t>
            </a:r>
            <a:r>
              <a:rPr lang="de-DE" err="1"/>
              <a:t>Kooperationspartner:in</a:t>
            </a:r>
            <a:r>
              <a:rPr lang="de-DE"/>
              <a:t>]</a:t>
            </a:r>
          </a:p>
        </p:txBody>
      </p:sp>
      <p:sp>
        <p:nvSpPr>
          <p:cNvPr id="5" name="Inhaltsplatzhalter 4">
            <a:extLst>
              <a:ext uri="{FF2B5EF4-FFF2-40B4-BE49-F238E27FC236}">
                <a16:creationId xmlns:a16="http://schemas.microsoft.com/office/drawing/2014/main" id="{29518972-2702-A8C8-23AC-36320818618A}"/>
              </a:ext>
            </a:extLst>
          </p:cNvPr>
          <p:cNvSpPr>
            <a:spLocks noGrp="1"/>
          </p:cNvSpPr>
          <p:nvPr>
            <p:ph idx="13"/>
          </p:nvPr>
        </p:nvSpPr>
        <p:spPr/>
        <p:txBody>
          <a:bodyPr/>
          <a:lstStyle/>
          <a:p>
            <a:endParaRPr lang="de-DE"/>
          </a:p>
        </p:txBody>
      </p:sp>
      <p:sp>
        <p:nvSpPr>
          <p:cNvPr id="6" name="Rechteck: abgerundete Ecken 5">
            <a:extLst>
              <a:ext uri="{FF2B5EF4-FFF2-40B4-BE49-F238E27FC236}">
                <a16:creationId xmlns:a16="http://schemas.microsoft.com/office/drawing/2014/main" id="{7929380C-79B9-63CF-372C-D160AC8DC16E}"/>
              </a:ext>
            </a:extLst>
          </p:cNvPr>
          <p:cNvSpPr/>
          <p:nvPr/>
        </p:nvSpPr>
        <p:spPr>
          <a:xfrm>
            <a:off x="828578" y="5328820"/>
            <a:ext cx="5147350" cy="595730"/>
          </a:xfrm>
          <a:prstGeom prst="roundRect">
            <a:avLst/>
          </a:prstGeom>
          <a:noFill/>
          <a:ln cap="rnd">
            <a:solidFill>
              <a:schemeClr val="accent1"/>
            </a:solidFill>
            <a:prstDash val="dash"/>
            <a:extLst>
              <a:ext uri="{C807C97D-BFC1-408E-A445-0C87EB9F89A2}">
                <ask:lineSketchStyleProps xmlns:ask="http://schemas.microsoft.com/office/drawing/2018/sketchyshapes" sd="707431813">
                  <a:custGeom>
                    <a:avLst/>
                    <a:gdLst>
                      <a:gd name="csX0" fmla="*/ 0 w 9664699"/>
                      <a:gd name="csY0" fmla="*/ 0 h 1189162"/>
                      <a:gd name="csX1" fmla="*/ 9664699 w 9664699"/>
                      <a:gd name="csY1" fmla="*/ 0 h 1189162"/>
                      <a:gd name="csX2" fmla="*/ 9664699 w 9664699"/>
                      <a:gd name="csY2" fmla="*/ 1189162 h 1189162"/>
                      <a:gd name="csX3" fmla="*/ 0 w 9664699"/>
                      <a:gd name="csY3" fmla="*/ 1189162 h 1189162"/>
                      <a:gd name="csX4" fmla="*/ 0 w 9664699"/>
                      <a:gd name="csY4" fmla="*/ 0 h 1189162"/>
                    </a:gdLst>
                    <a:ahLst/>
                    <a:cxnLst>
                      <a:cxn ang="0">
                        <a:pos x="csX0" y="csY0"/>
                      </a:cxn>
                      <a:cxn ang="0">
                        <a:pos x="csX1" y="csY1"/>
                      </a:cxn>
                      <a:cxn ang="0">
                        <a:pos x="csX2" y="csY2"/>
                      </a:cxn>
                      <a:cxn ang="0">
                        <a:pos x="csX3" y="csY3"/>
                      </a:cxn>
                      <a:cxn ang="0">
                        <a:pos x="csX4" y="csY4"/>
                      </a:cxn>
                    </a:cxnLst>
                    <a:rect l="l" t="t" r="r" b="b"/>
                    <a:pathLst>
                      <a:path w="9664699" h="1189162" extrusionOk="0">
                        <a:moveTo>
                          <a:pt x="0" y="0"/>
                        </a:moveTo>
                        <a:cubicBezTo>
                          <a:pt x="1740132" y="25622"/>
                          <a:pt x="8336550" y="-19708"/>
                          <a:pt x="9664699" y="0"/>
                        </a:cubicBezTo>
                        <a:cubicBezTo>
                          <a:pt x="9748145" y="187788"/>
                          <a:pt x="9621181" y="813161"/>
                          <a:pt x="9664699" y="1189162"/>
                        </a:cubicBezTo>
                        <a:cubicBezTo>
                          <a:pt x="5495667" y="1150048"/>
                          <a:pt x="1979071" y="1176233"/>
                          <a:pt x="0" y="1189162"/>
                        </a:cubicBezTo>
                        <a:cubicBezTo>
                          <a:pt x="-65805" y="640618"/>
                          <a:pt x="-2537" y="509077"/>
                          <a:pt x="0" y="0"/>
                        </a:cubicBezTo>
                        <a:close/>
                      </a:path>
                    </a:pathLst>
                  </a:custGeom>
                  <ask:type>
                    <ask:lineSketchNone/>
                  </ask:type>
                </ask:lineSketchStyleProps>
              </a:ext>
            </a:extLst>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r>
              <a:rPr lang="de-DE">
                <a:solidFill>
                  <a:schemeClr val="accent1"/>
                </a:solidFill>
              </a:rPr>
              <a:t>Website: </a:t>
            </a:r>
          </a:p>
        </p:txBody>
      </p:sp>
    </p:spTree>
    <p:extLst>
      <p:ext uri="{BB962C8B-B14F-4D97-AF65-F5344CB8AC3E}">
        <p14:creationId xmlns:p14="http://schemas.microsoft.com/office/powerpoint/2010/main" val="1548821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E29E1-6FFC-61D4-3AA3-294AF3A272D7}"/>
            </a:ext>
          </a:extLst>
        </p:cNvPr>
        <p:cNvGrpSpPr/>
        <p:nvPr/>
      </p:nvGrpSpPr>
      <p:grpSpPr>
        <a:xfrm>
          <a:off x="0" y="0"/>
          <a:ext cx="0" cy="0"/>
          <a:chOff x="0" y="0"/>
          <a:chExt cx="0" cy="0"/>
        </a:xfrm>
      </p:grpSpPr>
      <p:sp>
        <p:nvSpPr>
          <p:cNvPr id="6" name="Ellipse 5">
            <a:extLst>
              <a:ext uri="{FF2B5EF4-FFF2-40B4-BE49-F238E27FC236}">
                <a16:creationId xmlns:a16="http://schemas.microsoft.com/office/drawing/2014/main" id="{58D5107C-343A-1AA2-69A3-F5402FA5B999}"/>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7" name="Ellipse 6">
            <a:extLst>
              <a:ext uri="{FF2B5EF4-FFF2-40B4-BE49-F238E27FC236}">
                <a16:creationId xmlns:a16="http://schemas.microsoft.com/office/drawing/2014/main" id="{190557BD-E524-55FD-6202-E69C0AF9F024}"/>
              </a:ext>
            </a:extLst>
          </p:cNvPr>
          <p:cNvSpPr>
            <a:spLocks/>
          </p:cNvSpPr>
          <p:nvPr/>
        </p:nvSpPr>
        <p:spPr>
          <a:xfrm>
            <a:off x="838200" y="1908000"/>
            <a:ext cx="3244362" cy="3244362"/>
          </a:xfrm>
          <a:prstGeom prst="ellipse">
            <a:avLst/>
          </a:prstGeom>
          <a:blipFill>
            <a:blip r:embed="rId3"/>
            <a:srcRect/>
            <a:stretch>
              <a:fillRect l="-14354" t="-527" r="-37378" b="-555"/>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9D816B14-21A1-AB40-692D-6472125EC9F2}"/>
              </a:ext>
            </a:extLst>
          </p:cNvPr>
          <p:cNvSpPr>
            <a:spLocks noGrp="1"/>
          </p:cNvSpPr>
          <p:nvPr>
            <p:ph type="title"/>
          </p:nvPr>
        </p:nvSpPr>
        <p:spPr/>
        <p:txBody>
          <a:bodyPr/>
          <a:lstStyle/>
          <a:p>
            <a:r>
              <a:rPr lang="de-DE"/>
              <a:t>Nutzen von Transferpartnerschaften zwischen Wirtschaft und Wissenschaft</a:t>
            </a:r>
          </a:p>
        </p:txBody>
      </p:sp>
      <p:sp>
        <p:nvSpPr>
          <p:cNvPr id="3" name="Foliennummernplatzhalter 2">
            <a:extLst>
              <a:ext uri="{FF2B5EF4-FFF2-40B4-BE49-F238E27FC236}">
                <a16:creationId xmlns:a16="http://schemas.microsoft.com/office/drawing/2014/main" id="{ED8C4ACB-D2DF-53F8-CCC3-446C3CA3637E}"/>
              </a:ext>
            </a:extLst>
          </p:cNvPr>
          <p:cNvSpPr>
            <a:spLocks noGrp="1"/>
          </p:cNvSpPr>
          <p:nvPr>
            <p:ph type="sldNum" sz="quarter" idx="12"/>
          </p:nvPr>
        </p:nvSpPr>
        <p:spPr/>
        <p:txBody>
          <a:bodyPr/>
          <a:lstStyle/>
          <a:p>
            <a:fld id="{F145060A-2239-4736-BEED-7C05F6B3C6E1}" type="slidenum">
              <a:rPr lang="de-DE" smtClean="0"/>
              <a:t>8</a:t>
            </a:fld>
            <a:endParaRPr lang="de-DE"/>
          </a:p>
        </p:txBody>
      </p:sp>
      <p:sp>
        <p:nvSpPr>
          <p:cNvPr id="5" name="Inhaltsplatzhalter 4">
            <a:extLst>
              <a:ext uri="{FF2B5EF4-FFF2-40B4-BE49-F238E27FC236}">
                <a16:creationId xmlns:a16="http://schemas.microsoft.com/office/drawing/2014/main" id="{8BA731B5-4DBB-2B2E-5D18-F79FEC3970DE}"/>
              </a:ext>
            </a:extLst>
          </p:cNvPr>
          <p:cNvSpPr>
            <a:spLocks noGrp="1"/>
          </p:cNvSpPr>
          <p:nvPr>
            <p:ph idx="13"/>
          </p:nvPr>
        </p:nvSpPr>
        <p:spPr/>
        <p:txBody>
          <a:bodyPr anchor="ctr"/>
          <a:lstStyle/>
          <a:p>
            <a:pPr marL="285750" lvl="0" indent="-285750">
              <a:spcBef>
                <a:spcPts val="0"/>
              </a:spcBef>
              <a:spcAft>
                <a:spcPts val="1200"/>
              </a:spcAft>
              <a:buFont typeface="Arial"/>
              <a:buChar char="•"/>
              <a:defRPr/>
            </a:pPr>
            <a:r>
              <a:rPr lang="de-DE"/>
              <a:t>als Treiber überlebensrelevanter Innovationsfähigkeit von Unternehmen</a:t>
            </a:r>
          </a:p>
          <a:p>
            <a:pPr marL="285750" lvl="0" indent="-285750">
              <a:spcBef>
                <a:spcPts val="0"/>
              </a:spcBef>
              <a:spcAft>
                <a:spcPts val="1200"/>
              </a:spcAft>
              <a:buFont typeface="Arial"/>
              <a:buChar char="•"/>
              <a:defRPr/>
            </a:pPr>
            <a:r>
              <a:rPr lang="de-DE"/>
              <a:t>Wissenschaftliche Transferpartnerschaften als ausgelagerte Forschungs- &amp; Entwicklungs-Ressource (F&amp;E) für KMUs</a:t>
            </a:r>
          </a:p>
          <a:p>
            <a:pPr marL="285750" lvl="0" indent="-285750">
              <a:spcBef>
                <a:spcPts val="0"/>
              </a:spcBef>
              <a:spcAft>
                <a:spcPts val="1200"/>
              </a:spcAft>
              <a:buFont typeface="Arial"/>
              <a:buChar char="•"/>
              <a:defRPr/>
            </a:pPr>
            <a:r>
              <a:rPr lang="de-DE" err="1"/>
              <a:t>Wissenschaftler:innen</a:t>
            </a:r>
            <a:r>
              <a:rPr lang="de-DE"/>
              <a:t> als Innovations-</a:t>
            </a:r>
            <a:r>
              <a:rPr lang="de-DE" err="1"/>
              <a:t>Enabler</a:t>
            </a:r>
            <a:r>
              <a:rPr lang="de-DE"/>
              <a:t>. Erhöhung der „Absorptive </a:t>
            </a:r>
            <a:r>
              <a:rPr lang="de-DE" err="1"/>
              <a:t>Capacity</a:t>
            </a:r>
            <a:r>
              <a:rPr lang="de-DE"/>
              <a:t>“ von KMUs für technologische Trends</a:t>
            </a:r>
          </a:p>
        </p:txBody>
      </p:sp>
    </p:spTree>
    <p:extLst>
      <p:ext uri="{BB962C8B-B14F-4D97-AF65-F5344CB8AC3E}">
        <p14:creationId xmlns:p14="http://schemas.microsoft.com/office/powerpoint/2010/main" val="1045674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E27A4-E9E6-E7EF-1081-28DAC44EAF30}"/>
            </a:ext>
          </a:extLst>
        </p:cNvPr>
        <p:cNvGrpSpPr/>
        <p:nvPr/>
      </p:nvGrpSpPr>
      <p:grpSpPr>
        <a:xfrm>
          <a:off x="0" y="0"/>
          <a:ext cx="0" cy="0"/>
          <a:chOff x="0" y="0"/>
          <a:chExt cx="0" cy="0"/>
        </a:xfrm>
      </p:grpSpPr>
      <p:sp>
        <p:nvSpPr>
          <p:cNvPr id="5" name="Textplatzhalter 4">
            <a:extLst>
              <a:ext uri="{FF2B5EF4-FFF2-40B4-BE49-F238E27FC236}">
                <a16:creationId xmlns:a16="http://schemas.microsoft.com/office/drawing/2014/main" id="{D7A965AB-96AE-B4BD-F961-8C240D97AA5B}"/>
              </a:ext>
            </a:extLst>
          </p:cNvPr>
          <p:cNvSpPr>
            <a:spLocks noGrp="1"/>
          </p:cNvSpPr>
          <p:nvPr>
            <p:ph type="body" sz="quarter" idx="13"/>
          </p:nvPr>
        </p:nvSpPr>
        <p:spPr/>
        <p:txBody>
          <a:bodyPr>
            <a:normAutofit fontScale="85000" lnSpcReduction="10000"/>
          </a:bodyPr>
          <a:lstStyle/>
          <a:p>
            <a:pPr>
              <a:lnSpc>
                <a:spcPct val="100000"/>
              </a:lnSpc>
              <a:spcBef>
                <a:spcPts val="0"/>
              </a:spcBef>
            </a:pPr>
            <a:r>
              <a:rPr lang="de-DE" sz="4400" b="0" i="0" u="none" strike="noStrike">
                <a:solidFill>
                  <a:srgbClr val="00B0F0"/>
                </a:solidFill>
                <a:effectLst/>
              </a:rPr>
              <a:t>Ergebnisse einer Unternehmens-Befragung im Rahmen des Forschungsprojekts </a:t>
            </a:r>
            <a:r>
              <a:rPr lang="de-DE" sz="4400" b="0" i="1" u="none" strike="noStrike">
                <a:solidFill>
                  <a:srgbClr val="00B0F0"/>
                </a:solidFill>
                <a:effectLst/>
              </a:rPr>
              <a:t>Transferkompetenzen vermitteln</a:t>
            </a:r>
            <a:endParaRPr lang="de-DE" sz="4400" i="1">
              <a:solidFill>
                <a:srgbClr val="00B0F0"/>
              </a:solidFill>
            </a:endParaRPr>
          </a:p>
        </p:txBody>
      </p:sp>
      <p:sp>
        <p:nvSpPr>
          <p:cNvPr id="3" name="Foliennummernplatzhalter 2">
            <a:extLst>
              <a:ext uri="{FF2B5EF4-FFF2-40B4-BE49-F238E27FC236}">
                <a16:creationId xmlns:a16="http://schemas.microsoft.com/office/drawing/2014/main" id="{3506F90A-5006-38F7-8F5B-EB6E790975B5}"/>
              </a:ext>
            </a:extLst>
          </p:cNvPr>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defTabSz="914400" eaLnBrk="1" fontAlgn="auto" latinLnBrk="0" hangingPunct="1">
                <a:lnSpc>
                  <a:spcPct val="100000"/>
                </a:lnSpc>
                <a:spcBef>
                  <a:spcPts val="0"/>
                </a:spcBef>
                <a:spcAft>
                  <a:spcPts val="0"/>
                </a:spcAft>
                <a:buClr>
                  <a:srgbClr val="000000"/>
                </a:buClr>
                <a:buSzTx/>
                <a:buFont typeface="Arial"/>
                <a:buNone/>
                <a:tabLst/>
                <a:defRPr/>
              </a:pPr>
              <a:t>9</a:t>
            </a:fld>
            <a:endParaRPr kumimoji="0" lang="en-US" sz="1800"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978269258"/>
      </p:ext>
    </p:extLst>
  </p:cSld>
  <p:clrMapOvr>
    <a:masterClrMapping/>
  </p:clrMapOvr>
</p:sld>
</file>

<file path=ppt/theme/theme1.xml><?xml version="1.0" encoding="utf-8"?>
<a:theme xmlns:a="http://schemas.openxmlformats.org/drawingml/2006/main" name="TraKo">
  <a:themeElements>
    <a:clrScheme name="Benutzerdefiniert 5">
      <a:dk1>
        <a:srgbClr val="000000"/>
      </a:dk1>
      <a:lt1>
        <a:srgbClr val="FFFFFF"/>
      </a:lt1>
      <a:dk2>
        <a:srgbClr val="3B3B3B"/>
      </a:dk2>
      <a:lt2>
        <a:srgbClr val="D6D7D6"/>
      </a:lt2>
      <a:accent1>
        <a:srgbClr val="03AADF"/>
      </a:accent1>
      <a:accent2>
        <a:srgbClr val="9ED8ED"/>
      </a:accent2>
      <a:accent3>
        <a:srgbClr val="F75777"/>
      </a:accent3>
      <a:accent4>
        <a:srgbClr val="5C202C"/>
      </a:accent4>
      <a:accent5>
        <a:srgbClr val="DFF2F9"/>
      </a:accent5>
      <a:accent6>
        <a:srgbClr val="33A47E"/>
      </a:accent6>
      <a:hlink>
        <a:srgbClr val="A8AAA8"/>
      </a:hlink>
      <a:folHlink>
        <a:srgbClr val="B88FA8"/>
      </a:folHlink>
    </a:clrScheme>
    <a:fontScheme name="Benutzerdefiniert 5">
      <a:majorFont>
        <a:latin typeface="Nunito SemiBold"/>
        <a:ea typeface=""/>
        <a:cs typeface=""/>
      </a:majorFont>
      <a:minorFont>
        <a:latin typeface="Nuni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TraKo">
  <a:themeElements>
    <a:clrScheme name="Benutzerdefiniert 5">
      <a:dk1>
        <a:srgbClr val="000000"/>
      </a:dk1>
      <a:lt1>
        <a:srgbClr val="FFFFFF"/>
      </a:lt1>
      <a:dk2>
        <a:srgbClr val="3B3B3B"/>
      </a:dk2>
      <a:lt2>
        <a:srgbClr val="D6D7D6"/>
      </a:lt2>
      <a:accent1>
        <a:srgbClr val="03AADF"/>
      </a:accent1>
      <a:accent2>
        <a:srgbClr val="9ED8ED"/>
      </a:accent2>
      <a:accent3>
        <a:srgbClr val="F75777"/>
      </a:accent3>
      <a:accent4>
        <a:srgbClr val="5C202C"/>
      </a:accent4>
      <a:accent5>
        <a:srgbClr val="DFF2F9"/>
      </a:accent5>
      <a:accent6>
        <a:srgbClr val="33A47E"/>
      </a:accent6>
      <a:hlink>
        <a:srgbClr val="A8AAA8"/>
      </a:hlink>
      <a:folHlink>
        <a:srgbClr val="B88FA8"/>
      </a:folHlink>
    </a:clrScheme>
    <a:fontScheme name="Benutzerdefiniert 5">
      <a:majorFont>
        <a:latin typeface="Nunito SemiBold"/>
        <a:ea typeface=""/>
        <a:cs typeface=""/>
      </a:majorFont>
      <a:minorFont>
        <a:latin typeface="Nuni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82003a2-c4fd-4033-885c-2890ce1adbb7">
      <Terms xmlns="http://schemas.microsoft.com/office/infopath/2007/PartnerControls"/>
    </lcf76f155ced4ddcb4097134ff3c332f>
    <TaxCatchAll xmlns="5f911d65-aa41-495d-a2b3-536201c33d6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A3CF0A9ACE28BE4D9D6DFFBE8108E266" ma:contentTypeVersion="13" ma:contentTypeDescription="Ein neues Dokument erstellen." ma:contentTypeScope="" ma:versionID="0cfb9ff33a690da279c75ab60f64e0bc">
  <xsd:schema xmlns:xsd="http://www.w3.org/2001/XMLSchema" xmlns:xs="http://www.w3.org/2001/XMLSchema" xmlns:p="http://schemas.microsoft.com/office/2006/metadata/properties" xmlns:ns2="282003a2-c4fd-4033-885c-2890ce1adbb7" xmlns:ns3="5f911d65-aa41-495d-a2b3-536201c33d64" targetNamespace="http://schemas.microsoft.com/office/2006/metadata/properties" ma:root="true" ma:fieldsID="f7c4c132e6a27d8e0dc6b382143adc68" ns2:_="" ns3:_="">
    <xsd:import namespace="282003a2-c4fd-4033-885c-2890ce1adbb7"/>
    <xsd:import namespace="5f911d65-aa41-495d-a2b3-536201c33d6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2003a2-c4fd-4033-885c-2890ce1ad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6eb20c4f-c5c2-492b-9954-d638c64bfe9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911d65-aa41-495d-a2b3-536201c33d64"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1fc756b-9822-4b7f-aea3-8aee6a11675a}" ma:internalName="TaxCatchAll" ma:showField="CatchAllData" ma:web="5f911d65-aa41-495d-a2b3-536201c33d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E7081E5-BAE7-46E4-9C09-CD6EEDF0ABDC}">
  <ds:schemaRefs>
    <ds:schemaRef ds:uri="282003a2-c4fd-4033-885c-2890ce1adbb7"/>
    <ds:schemaRef ds:uri="5f911d65-aa41-495d-a2b3-536201c33d64"/>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19A52B06-7835-4EF3-A596-41008A120940}">
  <ds:schemaRefs>
    <ds:schemaRef ds:uri="282003a2-c4fd-4033-885c-2890ce1adbb7"/>
    <ds:schemaRef ds:uri="5f911d65-aa41-495d-a2b3-536201c33d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AEB830E-0914-4F2C-BEA0-009D210861F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7223</Words>
  <Application>Microsoft Office PowerPoint</Application>
  <PresentationFormat>Widescreen</PresentationFormat>
  <Paragraphs>1082</Paragraphs>
  <Slides>38</Slides>
  <Notes>33</Notes>
  <HiddenSlides>0</HiddenSlides>
  <MMClips>0</MMClips>
  <ScaleCrop>false</ScaleCrop>
  <HeadingPairs>
    <vt:vector size="4" baseType="variant">
      <vt:variant>
        <vt:lpstr>Theme</vt:lpstr>
      </vt:variant>
      <vt:variant>
        <vt:i4>2</vt:i4>
      </vt:variant>
      <vt:variant>
        <vt:lpstr>Slide Titles</vt:lpstr>
      </vt:variant>
      <vt:variant>
        <vt:i4>38</vt:i4>
      </vt:variant>
    </vt:vector>
  </HeadingPairs>
  <TitlesOfParts>
    <vt:vector size="40" baseType="lpstr">
      <vt:lpstr>TraKo</vt:lpstr>
      <vt:lpstr>1_TraKo</vt:lpstr>
      <vt:lpstr>Wissens- und Technologietransfer für KMU</vt:lpstr>
      <vt:lpstr>Agenda</vt:lpstr>
      <vt:lpstr>Unsere Vision</vt:lpstr>
      <vt:lpstr>Ihr Nutzen auf einen Blick</vt:lpstr>
      <vt:lpstr>Ihr Unternehmen</vt:lpstr>
      <vt:lpstr>Ihre Herausforderungen? </vt:lpstr>
      <vt:lpstr>Hochschule X als Kooperationspartner</vt:lpstr>
      <vt:lpstr>Nutzen von Transferpartnerschaften zwischen Wirtschaft und Wissenschaft</vt:lpstr>
      <vt:lpstr>PowerPoint Presentation</vt:lpstr>
      <vt:lpstr>Allgemeine Innovationsfähigkeit</vt:lpstr>
      <vt:lpstr>Innovation wird von einigen KMU als wichtig erachtet, aber...</vt:lpstr>
      <vt:lpstr>Kontakt zu Forschung und Wissenschaft</vt:lpstr>
      <vt:lpstr>Kontakt zu Forschung und Wissenschaft</vt:lpstr>
      <vt:lpstr>Hemmende Faktoren für Wissenstransfer</vt:lpstr>
      <vt:lpstr>Fördernde Faktoren von Transfer und Innovation</vt:lpstr>
      <vt:lpstr>Transfer, aber wohin? Das Quadruple Helix-Modell</vt:lpstr>
      <vt:lpstr>Arten der Innovation</vt:lpstr>
      <vt:lpstr>Exponentialität vs. Linearität</vt:lpstr>
      <vt:lpstr>Absorptive Capacity</vt:lpstr>
      <vt:lpstr>Wissenschaft und Wirtschaft – wirklich zwei Welten? Diskussion</vt:lpstr>
      <vt:lpstr>PowerPoint Presentation</vt:lpstr>
      <vt:lpstr>Wissens- und Technologietransfer für KMU</vt:lpstr>
      <vt:lpstr>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Methodik des agilen Lernens als Modell co-evolutiver Transferarbeit </vt:lpstr>
      <vt:lpstr>Methodik des agilen Lernens als Modell co-evolutiver Transferarbeit </vt:lpstr>
      <vt:lpstr>Anwendung auf die eigenen Projekte</vt:lpstr>
      <vt:lpstr>Wie geht es weiter?</vt:lpstr>
      <vt:lpstr>Vielen Dank für Ihr Interesse!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Zuggal, Anna</cp:lastModifiedBy>
  <cp:revision>3</cp:revision>
  <dcterms:modified xsi:type="dcterms:W3CDTF">2026-04-14T10:39:11Z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0x010100A3CF0A9ACE28BE4D9D6DFFBE8108E266</vt:lpwstr>
  </property>
</Properties>
</file>