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trictFirstAndLastChars="0" saveSubsetFonts="1" autoCompressPictures="0">
  <p:sldMasterIdLst>
    <p:sldMasterId id="2147483667" r:id="rId4"/>
  </p:sldMasterIdLst>
  <p:notesMasterIdLst>
    <p:notesMasterId r:id="rId20"/>
  </p:notesMasterIdLst>
  <p:handoutMasterIdLst>
    <p:handoutMasterId r:id="rId21"/>
  </p:handoutMasterIdLst>
  <p:sldIdLst>
    <p:sldId id="606" r:id="rId5"/>
    <p:sldId id="605" r:id="rId6"/>
    <p:sldId id="581" r:id="rId7"/>
    <p:sldId id="603" r:id="rId8"/>
    <p:sldId id="582" r:id="rId9"/>
    <p:sldId id="521" r:id="rId10"/>
    <p:sldId id="594" r:id="rId11"/>
    <p:sldId id="483" r:id="rId12"/>
    <p:sldId id="597" r:id="rId13"/>
    <p:sldId id="595" r:id="rId14"/>
    <p:sldId id="596" r:id="rId15"/>
    <p:sldId id="600" r:id="rId16"/>
    <p:sldId id="601" r:id="rId17"/>
    <p:sldId id="607" r:id="rId18"/>
    <p:sldId id="604" r:id="rId19"/>
  </p:sldIdLst>
  <p:sldSz cx="12192000" cy="6858000"/>
  <p:notesSz cx="7104063" cy="10234613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or" initials="M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B8B8"/>
    <a:srgbClr val="665E60"/>
    <a:srgbClr val="DF829D"/>
    <a:srgbClr val="6EC3B8"/>
    <a:srgbClr val="DE829D"/>
    <a:srgbClr val="C5E7F3"/>
    <a:srgbClr val="F9FBED"/>
    <a:srgbClr val="F7F7BF"/>
    <a:srgbClr val="F6F4AA"/>
    <a:srgbClr val="FDF1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95" autoAdjust="0"/>
    <p:restoredTop sz="88696" autoAdjust="0"/>
  </p:normalViewPr>
  <p:slideViewPr>
    <p:cSldViewPr snapToGrid="0">
      <p:cViewPr varScale="1">
        <p:scale>
          <a:sx n="95" d="100"/>
          <a:sy n="95" d="100"/>
        </p:scale>
        <p:origin x="102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EC5E1127-A4AF-9ACD-C2A9-2D228935B5F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F90B5DF-8EC0-14CF-4BEB-D117AE4500E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3301DC-7A83-4970-A490-F76A2FA7ABC5}" type="datetimeFigureOut">
              <a:rPr lang="de-DE" smtClean="0"/>
              <a:t>25.06.2026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1D35592-A137-4298-524E-5C9193880CB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56607B7-A765-9D1F-7DB2-AB5CBB97F7D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80AD7F-2360-4449-988C-B9198978F0C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586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078427" cy="513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4023992" y="0"/>
            <a:ext cx="3078427" cy="513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481013" y="1279525"/>
            <a:ext cx="6142037" cy="3454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de-DE"/>
          </a:p>
        </p:txBody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710407" y="4925408"/>
            <a:ext cx="5683250" cy="4029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721107"/>
            <a:ext cx="3078427" cy="513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‹Nr.›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162300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dirty="0" err="1"/>
              <a:t>now</a:t>
            </a:r>
            <a:r>
              <a:rPr lang="de-DE" dirty="0"/>
              <a:t> </a:t>
            </a:r>
            <a:r>
              <a:rPr lang="de-DE" dirty="0" err="1"/>
              <a:t>reached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b="1" dirty="0" err="1"/>
              <a:t>ideation</a:t>
            </a:r>
            <a:r>
              <a:rPr lang="de-DE" b="1" dirty="0"/>
              <a:t> </a:t>
            </a:r>
            <a:r>
              <a:rPr lang="de-DE" b="1" dirty="0" err="1"/>
              <a:t>phase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Design </a:t>
            </a:r>
            <a:r>
              <a:rPr lang="de-DE" dirty="0" err="1"/>
              <a:t>Thinking</a:t>
            </a:r>
            <a:r>
              <a:rPr lang="de-DE" dirty="0"/>
              <a:t> </a:t>
            </a:r>
            <a:r>
              <a:rPr lang="de-DE" dirty="0" err="1"/>
              <a:t>Process</a:t>
            </a:r>
            <a:r>
              <a:rPr lang="de-DE" dirty="0"/>
              <a:t>. Point out </a:t>
            </a:r>
            <a:r>
              <a:rPr lang="de-DE" dirty="0" err="1"/>
              <a:t>that</a:t>
            </a:r>
            <a:r>
              <a:rPr lang="de-DE" dirty="0"/>
              <a:t>, in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full</a:t>
            </a:r>
            <a:r>
              <a:rPr lang="de-DE" dirty="0"/>
              <a:t> </a:t>
            </a:r>
            <a:r>
              <a:rPr lang="de-DE" dirty="0" err="1"/>
              <a:t>process</a:t>
            </a:r>
            <a:r>
              <a:rPr lang="de-DE" dirty="0"/>
              <a:t>, </a:t>
            </a:r>
            <a:r>
              <a:rPr lang="de-DE" dirty="0" err="1"/>
              <a:t>this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typically</a:t>
            </a:r>
            <a:r>
              <a:rPr lang="de-DE" dirty="0"/>
              <a:t> </a:t>
            </a:r>
            <a:r>
              <a:rPr lang="de-DE" dirty="0" err="1"/>
              <a:t>followed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b="1" dirty="0"/>
              <a:t> </a:t>
            </a:r>
            <a:r>
              <a:rPr lang="de-DE" b="1" dirty="0" err="1"/>
              <a:t>prototyping</a:t>
            </a:r>
            <a:r>
              <a:rPr lang="de-DE" b="1" dirty="0"/>
              <a:t> </a:t>
            </a:r>
            <a:r>
              <a:rPr lang="de-DE" dirty="0"/>
              <a:t>and </a:t>
            </a:r>
            <a:r>
              <a:rPr lang="de-DE" b="1" dirty="0" err="1"/>
              <a:t>testing</a:t>
            </a:r>
            <a:r>
              <a:rPr lang="de-DE" b="1" dirty="0"/>
              <a:t> </a:t>
            </a:r>
            <a:r>
              <a:rPr lang="de-DE" dirty="0"/>
              <a:t>–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, </a:t>
            </a:r>
            <a:r>
              <a:rPr lang="de-DE" dirty="0" err="1"/>
              <a:t>refining</a:t>
            </a:r>
            <a:r>
              <a:rPr lang="de-DE" dirty="0"/>
              <a:t>, </a:t>
            </a:r>
            <a:r>
              <a:rPr lang="de-DE" dirty="0" err="1"/>
              <a:t>trialling</a:t>
            </a:r>
            <a:r>
              <a:rPr lang="de-DE" dirty="0"/>
              <a:t> and </a:t>
            </a:r>
            <a:r>
              <a:rPr lang="de-DE" dirty="0" err="1"/>
              <a:t>testing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developed</a:t>
            </a:r>
            <a:r>
              <a:rPr lang="de-DE" dirty="0"/>
              <a:t> </a:t>
            </a:r>
            <a:r>
              <a:rPr lang="de-DE" dirty="0" err="1"/>
              <a:t>ideas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users</a:t>
            </a:r>
            <a:r>
              <a:rPr lang="de-DE" dirty="0"/>
              <a:t>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industry</a:t>
            </a:r>
            <a:r>
              <a:rPr lang="de-DE" dirty="0"/>
              <a:t> </a:t>
            </a:r>
            <a:r>
              <a:rPr lang="de-DE" dirty="0" err="1"/>
              <a:t>partners</a:t>
            </a:r>
            <a:r>
              <a:rPr lang="de-DE" dirty="0"/>
              <a:t>.</a:t>
            </a:r>
            <a:br>
              <a:rPr lang="de-DE" dirty="0"/>
            </a:br>
            <a:r>
              <a:rPr lang="de-DE" dirty="0"/>
              <a:t>As </a:t>
            </a:r>
            <a:r>
              <a:rPr lang="de-DE" dirty="0" err="1"/>
              <a:t>workshop</a:t>
            </a:r>
            <a:r>
              <a:rPr lang="de-DE" dirty="0"/>
              <a:t> time </a:t>
            </a:r>
            <a:r>
              <a:rPr lang="de-DE" dirty="0" err="1"/>
              <a:t>is</a:t>
            </a:r>
            <a:r>
              <a:rPr lang="de-DE" dirty="0"/>
              <a:t> limited, end </a:t>
            </a:r>
            <a:r>
              <a:rPr lang="de-DE" dirty="0" err="1"/>
              <a:t>here</a:t>
            </a:r>
            <a:r>
              <a:rPr lang="de-DE" dirty="0"/>
              <a:t>. Tell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participants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workshop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intended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provide</a:t>
            </a:r>
            <a:r>
              <a:rPr lang="de-DE" dirty="0"/>
              <a:t> a </a:t>
            </a:r>
            <a:r>
              <a:rPr lang="de-DE" b="1" dirty="0" err="1"/>
              <a:t>catalyst</a:t>
            </a:r>
            <a:r>
              <a:rPr lang="de-DE" b="1" dirty="0"/>
              <a:t> </a:t>
            </a:r>
            <a:r>
              <a:rPr lang="de-DE" b="1" dirty="0" err="1"/>
              <a:t>for</a:t>
            </a:r>
            <a:r>
              <a:rPr lang="de-DE" b="1" dirty="0"/>
              <a:t> </a:t>
            </a:r>
            <a:r>
              <a:rPr lang="de-DE" b="1" dirty="0" err="1"/>
              <a:t>further</a:t>
            </a:r>
            <a:r>
              <a:rPr lang="de-DE" b="1" dirty="0"/>
              <a:t> </a:t>
            </a:r>
            <a:r>
              <a:rPr lang="de-DE" b="1" dirty="0" err="1"/>
              <a:t>collaboration</a:t>
            </a:r>
            <a:r>
              <a:rPr lang="de-DE" b="1" dirty="0"/>
              <a:t> and </a:t>
            </a:r>
            <a:r>
              <a:rPr lang="de-DE" b="1" dirty="0" err="1"/>
              <a:t>innovation</a:t>
            </a:r>
            <a:r>
              <a:rPr lang="de-DE" dirty="0"/>
              <a:t>. </a:t>
            </a:r>
            <a:r>
              <a:rPr lang="de-DE" dirty="0" err="1"/>
              <a:t>Encourage</a:t>
            </a:r>
            <a:r>
              <a:rPr lang="de-DE" dirty="0"/>
              <a:t> </a:t>
            </a:r>
            <a:r>
              <a:rPr lang="de-DE" dirty="0" err="1"/>
              <a:t>them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continue</a:t>
            </a:r>
            <a:r>
              <a:rPr lang="de-DE" dirty="0"/>
              <a:t> </a:t>
            </a:r>
            <a:r>
              <a:rPr lang="de-DE" dirty="0" err="1"/>
              <a:t>developing</a:t>
            </a:r>
            <a:r>
              <a:rPr lang="de-DE" dirty="0"/>
              <a:t> and </a:t>
            </a:r>
            <a:r>
              <a:rPr lang="de-DE" dirty="0" err="1"/>
              <a:t>exploring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ideas</a:t>
            </a:r>
            <a:r>
              <a:rPr lang="de-DE" dirty="0"/>
              <a:t> and </a:t>
            </a:r>
            <a:r>
              <a:rPr lang="de-DE" dirty="0" err="1"/>
              <a:t>contacts</a:t>
            </a:r>
            <a:r>
              <a:rPr lang="de-DE" dirty="0"/>
              <a:t> </a:t>
            </a:r>
            <a:r>
              <a:rPr lang="de-DE" dirty="0" err="1"/>
              <a:t>they</a:t>
            </a:r>
            <a:r>
              <a:rPr lang="de-DE" dirty="0"/>
              <a:t> </a:t>
            </a: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dirty="0" err="1"/>
              <a:t>started</a:t>
            </a:r>
            <a:r>
              <a:rPr lang="de-DE" dirty="0"/>
              <a:t> on </a:t>
            </a:r>
            <a:r>
              <a:rPr lang="de-DE" dirty="0" err="1"/>
              <a:t>their</a:t>
            </a:r>
            <a:r>
              <a:rPr lang="de-DE" dirty="0"/>
              <a:t> own.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357271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On this slide, show participants </a:t>
            </a:r>
            <a:r>
              <a:rPr lang="de-DE" b="1" dirty="0"/>
              <a:t>which funding programmes </a:t>
            </a:r>
            <a:r>
              <a:rPr lang="de-DE" dirty="0"/>
              <a:t>are available</a:t>
            </a:r>
            <a:r>
              <a:rPr lang="de-DE" b="1" dirty="0"/>
              <a:t> to </a:t>
            </a:r>
            <a:r>
              <a:rPr lang="de-DE" dirty="0"/>
              <a:t>help them</a:t>
            </a:r>
            <a:r>
              <a:rPr lang="de-DE" b="1" dirty="0"/>
              <a:t> bring their ideas to fruition and </a:t>
            </a:r>
            <a:r>
              <a:rPr lang="de-DE" dirty="0"/>
              <a:t>foster</a:t>
            </a:r>
            <a:r>
              <a:rPr lang="de-DE" b="1" dirty="0"/>
              <a:t> collaboration between academia and industry</a:t>
            </a:r>
            <a:r>
              <a:rPr lang="de-DE" dirty="0"/>
              <a:t>. Give a few current examples tailored to each federal state and area of focus, highlight the relevant advisory services, and encourage participants to research suitable calls for proposals </a:t>
            </a:r>
            <a:r>
              <a:rPr lang="de-DE" dirty="0" err="1"/>
              <a:t>themselves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develop</a:t>
            </a:r>
            <a:r>
              <a:rPr lang="de-DE" dirty="0"/>
              <a:t> </a:t>
            </a:r>
            <a:r>
              <a:rPr lang="de-DE" dirty="0" err="1"/>
              <a:t>their</a:t>
            </a:r>
            <a:r>
              <a:rPr lang="de-DE" dirty="0"/>
              <a:t> </a:t>
            </a:r>
            <a:r>
              <a:rPr lang="de-DE" dirty="0" err="1"/>
              <a:t>project</a:t>
            </a:r>
            <a:r>
              <a:rPr lang="de-DE" dirty="0"/>
              <a:t> </a:t>
            </a:r>
            <a:r>
              <a:rPr lang="de-DE" dirty="0" err="1"/>
              <a:t>ideas</a:t>
            </a:r>
            <a:r>
              <a:rPr lang="de-DE" dirty="0"/>
              <a:t> </a:t>
            </a:r>
            <a:r>
              <a:rPr lang="de-DE" dirty="0" err="1"/>
              <a:t>further</a:t>
            </a:r>
            <a:r>
              <a:rPr lang="de-DE" dirty="0"/>
              <a:t>.</a:t>
            </a:r>
          </a:p>
          <a:p>
            <a:endParaRPr lang="de-DE" dirty="0"/>
          </a:p>
          <a:p>
            <a:endParaRPr lang="de-DE" dirty="0"/>
          </a:p>
          <a:p>
            <a:pPr rtl="0" fontAlgn="base"/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u="sng" dirty="0"/>
              <a:t>Image sources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Photo: </a:t>
            </a:r>
            <a:r>
              <a:rPr lang="de-DE" dirty="0" err="1"/>
              <a:t>Unsplash</a:t>
            </a:r>
            <a:endParaRPr lang="de-DE" dirty="0"/>
          </a:p>
          <a:p>
            <a:endParaRPr lang="en-US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13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336075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6AB6E9-5F47-DF3C-CA05-075204CFA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1F587634-B218-66A8-5A08-E8BE74A4E7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A14EF4D-BE65-5BF8-927B-38A8901AD7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de-DE" dirty="0"/>
              <a:t>[You can list further information, events and contacts here as you wish]</a:t>
            </a:r>
          </a:p>
          <a:p>
            <a:pPr rtl="0" fontAlgn="base"/>
            <a:endParaRPr lang="en-US" dirty="0"/>
          </a:p>
          <a:p>
            <a:pPr rtl="0" fontAlgn="base"/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u="sng" dirty="0"/>
              <a:t>Image sources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Photo: </a:t>
            </a:r>
            <a:r>
              <a:rPr lang="de-DE" dirty="0" err="1"/>
              <a:t>Unsplash</a:t>
            </a:r>
            <a:endParaRPr lang="de-DE" dirty="0"/>
          </a:p>
          <a:p>
            <a:endParaRPr lang="en-US" dirty="0"/>
          </a:p>
          <a:p>
            <a:pPr rtl="0" fontAlgn="base"/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476B1D4-659C-9668-4BEC-01540245462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14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92338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15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077606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 err="1"/>
              <a:t>Your</a:t>
            </a:r>
            <a:r>
              <a:rPr lang="de-DE" b="1" dirty="0"/>
              <a:t> Company – A Brief Round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Introductions</a:t>
            </a:r>
            <a:r>
              <a:rPr lang="de-DE" b="1" dirty="0"/>
              <a:t> </a:t>
            </a:r>
          </a:p>
          <a:p>
            <a:r>
              <a:rPr lang="de-DE" b="1" dirty="0"/>
              <a:t>(keep it very brief; allow 1 minute per person, depending on the size of the group) </a:t>
            </a:r>
          </a:p>
          <a:p>
            <a:endParaRPr lang="de-DE" dirty="0"/>
          </a:p>
          <a:p>
            <a:r>
              <a:rPr lang="de-DE" b="1" dirty="0" err="1"/>
              <a:t>Please</a:t>
            </a:r>
            <a:r>
              <a:rPr lang="de-DE" b="1" dirty="0"/>
              <a:t> </a:t>
            </a:r>
            <a:r>
              <a:rPr lang="de-DE" b="1" dirty="0" err="1"/>
              <a:t>introduce</a:t>
            </a:r>
            <a:r>
              <a:rPr lang="de-DE" b="1" dirty="0"/>
              <a:t> </a:t>
            </a:r>
            <a:r>
              <a:rPr lang="de-DE" b="1" dirty="0" err="1"/>
              <a:t>yourself</a:t>
            </a:r>
            <a:r>
              <a:rPr lang="de-DE" b="1" dirty="0"/>
              <a:t> </a:t>
            </a:r>
            <a:r>
              <a:rPr lang="de-DE" b="1" dirty="0" err="1"/>
              <a:t>briefly</a:t>
            </a:r>
            <a:r>
              <a:rPr lang="de-DE" b="1" dirty="0"/>
              <a:t>: </a:t>
            </a:r>
          </a:p>
          <a:p>
            <a:pPr lvl="1"/>
            <a:r>
              <a:rPr lang="de-DE" b="1" dirty="0"/>
              <a:t>Name &amp; </a:t>
            </a:r>
            <a:r>
              <a:rPr lang="de-DE" b="1" dirty="0" err="1"/>
              <a:t>company</a:t>
            </a:r>
            <a:endParaRPr lang="de-DE" dirty="0"/>
          </a:p>
          <a:p>
            <a:pPr lvl="1"/>
            <a:r>
              <a:rPr lang="de-DE" b="1" dirty="0"/>
              <a:t>Industry &amp; </a:t>
            </a:r>
            <a:r>
              <a:rPr lang="de-DE" b="1" dirty="0" err="1"/>
              <a:t>role</a:t>
            </a:r>
            <a:r>
              <a:rPr lang="de-DE" b="1" dirty="0"/>
              <a:t> </a:t>
            </a:r>
            <a:r>
              <a:rPr lang="de-DE" dirty="0"/>
              <a:t>(e.g. IT, R&amp;D, HR)</a:t>
            </a:r>
          </a:p>
          <a:p>
            <a:pPr lvl="1"/>
            <a:r>
              <a:rPr lang="de-DE" b="1" dirty="0"/>
              <a:t>Age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company</a:t>
            </a:r>
            <a:endParaRPr lang="de-DE" dirty="0"/>
          </a:p>
          <a:p>
            <a:pPr lvl="1"/>
            <a:r>
              <a:rPr lang="de-DE" b="1" dirty="0" err="1"/>
              <a:t>Your</a:t>
            </a:r>
            <a:r>
              <a:rPr lang="de-DE" b="1" dirty="0"/>
              <a:t> </a:t>
            </a:r>
            <a:r>
              <a:rPr lang="de-DE" b="1" dirty="0" err="1"/>
              <a:t>reason</a:t>
            </a:r>
            <a:r>
              <a:rPr lang="de-DE" b="1" dirty="0"/>
              <a:t> </a:t>
            </a:r>
            <a:r>
              <a:rPr lang="de-DE" b="1" dirty="0" err="1"/>
              <a:t>for</a:t>
            </a:r>
            <a:r>
              <a:rPr lang="de-DE" b="1" dirty="0"/>
              <a:t> </a:t>
            </a:r>
            <a:r>
              <a:rPr lang="de-DE" b="1" dirty="0" err="1"/>
              <a:t>being</a:t>
            </a:r>
            <a:r>
              <a:rPr lang="de-DE" b="1" dirty="0"/>
              <a:t> </a:t>
            </a:r>
            <a:r>
              <a:rPr lang="de-DE" b="1" dirty="0" err="1"/>
              <a:t>here</a:t>
            </a:r>
            <a:r>
              <a:rPr lang="de-DE" b="1" dirty="0"/>
              <a:t>: </a:t>
            </a:r>
            <a:r>
              <a:rPr lang="de-DE" dirty="0" err="1"/>
              <a:t>Why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here</a:t>
            </a:r>
            <a:r>
              <a:rPr lang="de-DE" dirty="0"/>
              <a:t> </a:t>
            </a:r>
            <a:r>
              <a:rPr lang="de-DE" dirty="0" err="1"/>
              <a:t>today</a:t>
            </a:r>
            <a:r>
              <a:rPr lang="de-DE" dirty="0"/>
              <a:t>?</a:t>
            </a:r>
          </a:p>
          <a:p>
            <a:pPr lvl="1"/>
            <a:endParaRPr lang="de-DE" dirty="0"/>
          </a:p>
          <a:p>
            <a:r>
              <a:rPr lang="de-DE" b="1" dirty="0" err="1"/>
              <a:t>Why</a:t>
            </a:r>
            <a:r>
              <a:rPr lang="de-DE" b="1" dirty="0"/>
              <a:t>?</a:t>
            </a:r>
            <a:endParaRPr lang="de-DE" dirty="0"/>
          </a:p>
          <a:p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answers</a:t>
            </a:r>
            <a:r>
              <a:rPr lang="de-DE" dirty="0"/>
              <a:t> will </a:t>
            </a:r>
            <a:r>
              <a:rPr lang="de-DE" dirty="0" err="1"/>
              <a:t>help</a:t>
            </a:r>
            <a:r>
              <a:rPr lang="de-DE" dirty="0"/>
              <a:t> </a:t>
            </a:r>
            <a:r>
              <a:rPr lang="de-DE" dirty="0" err="1"/>
              <a:t>us</a:t>
            </a:r>
            <a:r>
              <a:rPr lang="de-DE" dirty="0"/>
              <a:t> </a:t>
            </a:r>
            <a:r>
              <a:rPr lang="de-DE" dirty="0" err="1"/>
              <a:t>tailor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content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meet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needs</a:t>
            </a:r>
            <a:r>
              <a:rPr lang="de-DE" dirty="0"/>
              <a:t>.</a:t>
            </a:r>
          </a:p>
          <a:p>
            <a:endParaRPr lang="de-DE" dirty="0"/>
          </a:p>
          <a:p>
            <a:r>
              <a:rPr lang="de-DE" b="1" dirty="0"/>
              <a:t>Transition:</a:t>
            </a:r>
            <a:endParaRPr lang="de-DE" dirty="0"/>
          </a:p>
          <a:p>
            <a:r>
              <a:rPr lang="de-DE" dirty="0" err="1"/>
              <a:t>Thank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very</a:t>
            </a:r>
            <a:r>
              <a:rPr lang="de-DE" dirty="0"/>
              <a:t> </a:t>
            </a:r>
            <a:r>
              <a:rPr lang="de-DE" dirty="0" err="1"/>
              <a:t>much</a:t>
            </a:r>
            <a:r>
              <a:rPr lang="de-DE" dirty="0"/>
              <a:t>!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this</a:t>
            </a:r>
            <a:r>
              <a:rPr lang="de-DE" dirty="0"/>
              <a:t> </a:t>
            </a:r>
            <a:r>
              <a:rPr lang="de-DE" dirty="0" err="1"/>
              <a:t>diversity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sectors</a:t>
            </a:r>
            <a:r>
              <a:rPr lang="de-DE" dirty="0"/>
              <a:t> and </a:t>
            </a:r>
            <a:r>
              <a:rPr lang="de-DE" dirty="0" err="1"/>
              <a:t>perspectives</a:t>
            </a:r>
            <a:r>
              <a:rPr lang="de-DE" dirty="0"/>
              <a:t>, </a:t>
            </a:r>
            <a:r>
              <a:rPr lang="de-DE" dirty="0" err="1"/>
              <a:t>we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perfectly</a:t>
            </a:r>
            <a:r>
              <a:rPr lang="de-DE" dirty="0"/>
              <a:t> </a:t>
            </a:r>
            <a:r>
              <a:rPr lang="de-DE" dirty="0" err="1"/>
              <a:t>positioned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tackle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b="1" dirty="0" err="1"/>
              <a:t>current</a:t>
            </a:r>
            <a:r>
              <a:rPr lang="de-DE" b="1" dirty="0"/>
              <a:t> </a:t>
            </a:r>
            <a:r>
              <a:rPr lang="de-DE" b="1" dirty="0" err="1"/>
              <a:t>challenges</a:t>
            </a:r>
            <a:r>
              <a:rPr lang="de-DE" b="1" dirty="0"/>
              <a:t> </a:t>
            </a:r>
            <a:r>
              <a:rPr lang="de-DE" dirty="0" err="1"/>
              <a:t>facing</a:t>
            </a:r>
            <a:r>
              <a:rPr lang="de-DE" dirty="0"/>
              <a:t> </a:t>
            </a:r>
            <a:r>
              <a:rPr lang="de-DE" dirty="0" err="1"/>
              <a:t>many</a:t>
            </a:r>
            <a:r>
              <a:rPr lang="de-DE" dirty="0"/>
              <a:t> </a:t>
            </a:r>
            <a:r>
              <a:rPr lang="de-DE" dirty="0" err="1"/>
              <a:t>companies</a:t>
            </a:r>
            <a:r>
              <a:rPr lang="de-DE" dirty="0"/>
              <a:t> in Germany.</a:t>
            </a:r>
          </a:p>
          <a:p>
            <a:endParaRPr lang="de-DE" dirty="0"/>
          </a:p>
          <a:p>
            <a:pPr rtl="0" fontAlgn="base"/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u="sng" dirty="0"/>
              <a:t>Image sources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Photo: </a:t>
            </a:r>
            <a:r>
              <a:rPr lang="de-DE" dirty="0" err="1"/>
              <a:t>Unsplash</a:t>
            </a:r>
            <a:endParaRPr lang="de-DE" dirty="0"/>
          </a:p>
          <a:p>
            <a:endParaRPr lang="en-US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302066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75EC2A-8F03-29B9-2E9D-79EB865CE1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02920502-1F40-8DD4-8ECC-BB2F17F321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12FF997B-5B22-47AB-572F-F6E064223C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de-DE" dirty="0"/>
              <a:t>This slide serves as an optional placeholder for your own thematic input, allowing you to frame the module within a specific overarching theme (e.g. industry, technology or field of application). You may include a brief technical introduction here, but this is not mandatory – the module can be delivered in full even without a thematic focus. Only use this slide if it offers clear added value for your target audience or context.</a:t>
            </a:r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5883FB4-0A28-26C6-BE8E-EF30E11D079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492072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b="1" dirty="0"/>
              <a:t>1. Key Message of </a:t>
            </a:r>
            <a:r>
              <a:rPr lang="de-DE" sz="1200" b="1" dirty="0" err="1"/>
              <a:t>the</a:t>
            </a:r>
            <a:r>
              <a:rPr lang="de-DE" sz="1200" b="1" dirty="0"/>
              <a:t> Slide</a:t>
            </a:r>
          </a:p>
          <a:p>
            <a:r>
              <a:rPr lang="de-DE" sz="1200" dirty="0"/>
              <a:t>Speed dating is designed to get participants talking to one another quickly and to highlight individual interests in the workshop topic.</a:t>
            </a:r>
          </a:p>
          <a:p>
            <a:endParaRPr lang="de-DE" sz="1200" dirty="0"/>
          </a:p>
          <a:p>
            <a:r>
              <a:rPr lang="de-DE" b="1" dirty="0"/>
              <a:t>2. Contextualisation</a:t>
            </a:r>
          </a:p>
          <a:p>
            <a:r>
              <a:rPr lang="de-DE" dirty="0"/>
              <a:t>This slide opens the interactive part of the workshop. Participants formulate their own concerns whilst getting to </a:t>
            </a:r>
            <a:r>
              <a:rPr lang="de-DE" dirty="0" err="1"/>
              <a:t>know</a:t>
            </a:r>
            <a:r>
              <a:rPr lang="de-DE" dirty="0"/>
              <a:t> </a:t>
            </a:r>
            <a:r>
              <a:rPr lang="de-DE" dirty="0" err="1"/>
              <a:t>others</a:t>
            </a:r>
            <a:r>
              <a:rPr lang="de-DE" dirty="0"/>
              <a:t>‘ </a:t>
            </a:r>
            <a:r>
              <a:rPr lang="de-DE" dirty="0" err="1"/>
              <a:t>perspectives</a:t>
            </a:r>
            <a:r>
              <a:rPr lang="de-DE" dirty="0"/>
              <a:t>. </a:t>
            </a:r>
          </a:p>
          <a:p>
            <a:r>
              <a:rPr lang="de-DE" dirty="0"/>
              <a:t>This creates a </a:t>
            </a:r>
            <a:r>
              <a:rPr lang="de-DE" dirty="0" err="1"/>
              <a:t>common</a:t>
            </a:r>
            <a:r>
              <a:rPr lang="de-DE" dirty="0"/>
              <a:t> starting point for the subsequent exercises. </a:t>
            </a:r>
          </a:p>
          <a:p>
            <a:endParaRPr lang="de-DE" dirty="0"/>
          </a:p>
          <a:p>
            <a:r>
              <a:rPr lang="de-DE" b="1" dirty="0"/>
              <a:t>3. Explanation of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Slide’s</a:t>
            </a:r>
            <a:r>
              <a:rPr lang="de-DE" b="1" dirty="0"/>
              <a:t> Content</a:t>
            </a:r>
          </a:p>
          <a:p>
            <a:endParaRPr lang="de-DE" b="1" dirty="0"/>
          </a:p>
          <a:p>
            <a:r>
              <a:rPr lang="de-DE" i="1" dirty="0"/>
              <a:t>Brief discussion about your personal interest in the topic: </a:t>
            </a:r>
          </a:p>
          <a:p>
            <a:r>
              <a:rPr lang="de-DE" dirty="0" err="1"/>
              <a:t>Each</a:t>
            </a:r>
            <a:r>
              <a:rPr lang="de-DE" dirty="0"/>
              <a:t> person explains why they are attending the workshop and what expectations or questions they have.</a:t>
            </a:r>
          </a:p>
          <a:p>
            <a:endParaRPr lang="de-DE" i="1" dirty="0"/>
          </a:p>
          <a:p>
            <a:r>
              <a:rPr lang="de-DE" i="1" dirty="0"/>
              <a:t>90 </a:t>
            </a:r>
            <a:r>
              <a:rPr lang="de-DE" i="1" dirty="0" err="1"/>
              <a:t>seconds</a:t>
            </a:r>
            <a:r>
              <a:rPr lang="de-DE" i="1" dirty="0"/>
              <a:t>’ </a:t>
            </a:r>
            <a:r>
              <a:rPr lang="de-DE" i="1" dirty="0" err="1"/>
              <a:t>speaking</a:t>
            </a:r>
            <a:r>
              <a:rPr lang="de-DE" i="1" dirty="0"/>
              <a:t> time per person: </a:t>
            </a:r>
            <a:r>
              <a:rPr lang="de-DE" dirty="0"/>
              <a:t>A clear time limit to ensure responses remain concise, focused and accessible.</a:t>
            </a:r>
          </a:p>
          <a:p>
            <a:endParaRPr lang="de-DE" dirty="0"/>
          </a:p>
          <a:p>
            <a:r>
              <a:rPr lang="de-DE" i="1" dirty="0"/>
              <a:t>Rotation every 3 minutes: </a:t>
            </a:r>
            <a:r>
              <a:rPr lang="de-DE" dirty="0"/>
              <a:t>The outer circle moves one place to the right, so that different conversation partners meet.</a:t>
            </a:r>
          </a:p>
          <a:p>
            <a:endParaRPr lang="de-DE" dirty="0"/>
          </a:p>
          <a:p>
            <a:r>
              <a:rPr lang="de-DE" i="1" dirty="0"/>
              <a:t>Objective: </a:t>
            </a:r>
            <a:r>
              <a:rPr lang="de-DE" dirty="0"/>
              <a:t>Rapid relationship-building, identification of shared interests and the first thematic overlaps.</a:t>
            </a:r>
          </a:p>
          <a:p>
            <a:endParaRPr lang="de-DE" dirty="0"/>
          </a:p>
          <a:p>
            <a:endParaRPr lang="de-DE" sz="1200" dirty="0"/>
          </a:p>
          <a:p>
            <a:endParaRPr lang="de-DE" sz="1200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379331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b="1" dirty="0"/>
              <a:t>1. Key Message of </a:t>
            </a:r>
            <a:r>
              <a:rPr lang="de-DE" sz="1200" b="1" dirty="0" err="1"/>
              <a:t>the</a:t>
            </a:r>
            <a:r>
              <a:rPr lang="de-DE" sz="1200" b="1" dirty="0"/>
              <a:t> Slide</a:t>
            </a:r>
          </a:p>
          <a:p>
            <a:r>
              <a:rPr lang="de-DE" sz="1200" dirty="0"/>
              <a:t>After the speed dating session, participants will form groups with whom they wish to explore their topics in greater depth. </a:t>
            </a:r>
          </a:p>
          <a:p>
            <a:r>
              <a:rPr lang="de-DE" sz="1200" dirty="0"/>
              <a:t>Group sizes </a:t>
            </a:r>
            <a:r>
              <a:rPr lang="de-DE" sz="1200" dirty="0" err="1"/>
              <a:t>are</a:t>
            </a:r>
            <a:r>
              <a:rPr lang="de-DE" sz="1200" dirty="0"/>
              <a:t> flexible and </a:t>
            </a:r>
            <a:r>
              <a:rPr lang="de-DE" sz="1200" dirty="0" err="1"/>
              <a:t>determined</a:t>
            </a:r>
            <a:r>
              <a:rPr lang="de-DE" sz="1200" dirty="0"/>
              <a:t> by overlapping topics and interests.</a:t>
            </a:r>
            <a:endParaRPr lang="de-DE" sz="1200" dirty="0">
              <a:latin typeface="Calibri"/>
              <a:ea typeface="Calibri"/>
              <a:cs typeface="Calibri"/>
            </a:endParaRPr>
          </a:p>
          <a:p>
            <a:endParaRPr lang="de-DE" sz="1200" dirty="0">
              <a:latin typeface="Calibri"/>
              <a:ea typeface="Calibri"/>
              <a:cs typeface="Calibri"/>
            </a:endParaRPr>
          </a:p>
          <a:p>
            <a:r>
              <a:rPr lang="de-DE" sz="1200" b="1" dirty="0"/>
              <a:t>2. Integration into </a:t>
            </a:r>
            <a:r>
              <a:rPr lang="de-DE" sz="1200" b="1" dirty="0" err="1"/>
              <a:t>the</a:t>
            </a:r>
            <a:r>
              <a:rPr lang="de-DE" sz="1200" b="1" dirty="0"/>
              <a:t> </a:t>
            </a:r>
            <a:r>
              <a:rPr lang="de-DE" sz="1200" b="1" dirty="0" err="1"/>
              <a:t>Thematic</a:t>
            </a:r>
            <a:r>
              <a:rPr lang="de-DE" sz="1200" b="1" dirty="0"/>
              <a:t> </a:t>
            </a:r>
            <a:r>
              <a:rPr lang="de-DE" sz="1200" b="1" dirty="0" err="1"/>
              <a:t>Context</a:t>
            </a:r>
            <a:endParaRPr lang="de-DE" sz="1200" b="1" dirty="0"/>
          </a:p>
          <a:p>
            <a:r>
              <a:rPr lang="de-DE" sz="1200" dirty="0"/>
              <a:t>This slide bridges the gap between the initial get-together and </a:t>
            </a:r>
            <a:r>
              <a:rPr lang="de-DE" sz="1200" dirty="0" err="1"/>
              <a:t>the</a:t>
            </a:r>
            <a:r>
              <a:rPr lang="de-DE" sz="1200" dirty="0"/>
              <a:t> </a:t>
            </a:r>
            <a:r>
              <a:rPr lang="de-DE" sz="1200" dirty="0" err="1"/>
              <a:t>workshop‘s</a:t>
            </a:r>
            <a:r>
              <a:rPr lang="de-DE" sz="1200" dirty="0"/>
              <a:t> </a:t>
            </a:r>
            <a:r>
              <a:rPr lang="de-DE" sz="1200" dirty="0" err="1"/>
              <a:t>thematic</a:t>
            </a:r>
            <a:r>
              <a:rPr lang="de-DE" sz="1200" dirty="0"/>
              <a:t> </a:t>
            </a:r>
            <a:r>
              <a:rPr lang="de-DE" sz="1200" dirty="0" err="1"/>
              <a:t>exploration</a:t>
            </a:r>
            <a:r>
              <a:rPr lang="de-DE" sz="1200" dirty="0"/>
              <a:t>. </a:t>
            </a:r>
          </a:p>
          <a:p>
            <a:r>
              <a:rPr lang="de-DE" sz="1200" dirty="0" err="1"/>
              <a:t>Now</a:t>
            </a:r>
            <a:r>
              <a:rPr lang="de-DE" sz="1200" dirty="0"/>
              <a:t> that individual interests have been identified, </a:t>
            </a:r>
            <a:r>
              <a:rPr lang="de-DE" sz="1200" dirty="0" err="1"/>
              <a:t>the</a:t>
            </a:r>
            <a:r>
              <a:rPr lang="de-DE" sz="1200" dirty="0"/>
              <a:t> </a:t>
            </a:r>
            <a:r>
              <a:rPr lang="de-DE" sz="1200" dirty="0" err="1"/>
              <a:t>goal</a:t>
            </a:r>
            <a:r>
              <a:rPr lang="de-DE" sz="1200" dirty="0"/>
              <a:t> is to form groups that will later work together on ideas for transfer. </a:t>
            </a:r>
          </a:p>
          <a:p>
            <a:r>
              <a:rPr lang="de-DE" dirty="0"/>
              <a:t>Group formation is </a:t>
            </a:r>
            <a:r>
              <a:rPr lang="de-DE" sz="1200" dirty="0"/>
              <a:t>self-organised to reveal genuine clusters </a:t>
            </a:r>
            <a:r>
              <a:rPr lang="de-DE" sz="1200" dirty="0" err="1"/>
              <a:t>of</a:t>
            </a:r>
            <a:r>
              <a:rPr lang="de-DE" sz="1200" dirty="0"/>
              <a:t> </a:t>
            </a:r>
            <a:r>
              <a:rPr lang="de-DE" sz="1200" dirty="0" err="1"/>
              <a:t>interest</a:t>
            </a:r>
            <a:r>
              <a:rPr lang="de-DE" sz="1200" dirty="0"/>
              <a:t> </a:t>
            </a:r>
            <a:r>
              <a:rPr lang="de-DE" sz="1200" dirty="0" err="1"/>
              <a:t>rather</a:t>
            </a:r>
            <a:r>
              <a:rPr lang="de-DE" sz="1200" dirty="0"/>
              <a:t> </a:t>
            </a:r>
            <a:r>
              <a:rPr lang="de-DE" sz="1200" dirty="0" err="1"/>
              <a:t>than</a:t>
            </a:r>
            <a:r>
              <a:rPr lang="de-DE" sz="1200" dirty="0"/>
              <a:t> artificial pairings.</a:t>
            </a:r>
          </a:p>
          <a:p>
            <a:endParaRPr lang="de-DE" sz="1200" dirty="0"/>
          </a:p>
          <a:p>
            <a:r>
              <a:rPr lang="de-DE" sz="1200" b="1" dirty="0"/>
              <a:t>3. Explanation of </a:t>
            </a:r>
            <a:r>
              <a:rPr lang="de-DE" sz="1200" b="1" dirty="0" err="1"/>
              <a:t>the</a:t>
            </a:r>
            <a:r>
              <a:rPr lang="de-DE" sz="1200" b="1" dirty="0"/>
              <a:t> </a:t>
            </a:r>
            <a:r>
              <a:rPr lang="de-DE" sz="1200" b="1" dirty="0" err="1"/>
              <a:t>Slide’s</a:t>
            </a:r>
            <a:r>
              <a:rPr lang="de-DE" sz="1200" b="1" dirty="0"/>
              <a:t> Content</a:t>
            </a:r>
          </a:p>
          <a:p>
            <a:r>
              <a:rPr lang="de-DE" sz="1200" i="1" dirty="0"/>
              <a:t>“Get together”: </a:t>
            </a:r>
            <a:r>
              <a:rPr lang="de-DE" sz="1200" dirty="0"/>
              <a:t>Participants actively seek out </a:t>
            </a:r>
            <a:r>
              <a:rPr lang="de-DE" sz="1200" dirty="0" err="1"/>
              <a:t>people</a:t>
            </a:r>
            <a:r>
              <a:rPr lang="de-DE" sz="1200" dirty="0"/>
              <a:t> whose concerns, perspectives or needs they found particularly interesting </a:t>
            </a:r>
            <a:r>
              <a:rPr lang="de-DE" dirty="0"/>
              <a:t>or relevant</a:t>
            </a:r>
            <a:r>
              <a:rPr lang="de-DE" sz="1200" dirty="0"/>
              <a:t>.</a:t>
            </a:r>
          </a:p>
          <a:p>
            <a:endParaRPr lang="de-DE" sz="1200" dirty="0"/>
          </a:p>
          <a:p>
            <a:r>
              <a:rPr lang="de-DE" sz="1200" i="1" dirty="0"/>
              <a:t>Flexible Group Sizes: </a:t>
            </a:r>
          </a:p>
          <a:p>
            <a:r>
              <a:rPr lang="de-DE" sz="1200" dirty="0" err="1"/>
              <a:t>There</a:t>
            </a:r>
            <a:r>
              <a:rPr lang="de-DE" sz="1200" dirty="0"/>
              <a:t> are no set rules — whether one-on-one discussions, small groups or larger clusters, anything is possible. </a:t>
            </a:r>
          </a:p>
          <a:p>
            <a:r>
              <a:rPr lang="de-DE" sz="1200" dirty="0"/>
              <a:t>The key is </a:t>
            </a:r>
            <a:r>
              <a:rPr lang="de-DE" sz="1200" dirty="0" err="1"/>
              <a:t>that</a:t>
            </a:r>
            <a:r>
              <a:rPr lang="de-DE" sz="1200" dirty="0"/>
              <a:t> a </a:t>
            </a:r>
            <a:r>
              <a:rPr lang="de-DE" sz="1200" dirty="0" err="1"/>
              <a:t>shared</a:t>
            </a:r>
            <a:r>
              <a:rPr lang="de-DE" sz="1200" dirty="0"/>
              <a:t> </a:t>
            </a:r>
            <a:r>
              <a:rPr lang="de-DE" sz="1200" dirty="0" err="1"/>
              <a:t>interest</a:t>
            </a:r>
            <a:r>
              <a:rPr lang="de-DE" sz="1200" dirty="0"/>
              <a:t> </a:t>
            </a:r>
            <a:r>
              <a:rPr lang="de-DE" sz="1200" dirty="0" err="1"/>
              <a:t>unites</a:t>
            </a:r>
            <a:r>
              <a:rPr lang="de-DE" sz="1200" dirty="0"/>
              <a:t> </a:t>
            </a:r>
            <a:r>
              <a:rPr lang="de-DE" sz="1200" dirty="0" err="1"/>
              <a:t>the</a:t>
            </a:r>
            <a:r>
              <a:rPr lang="de-DE" sz="1200" dirty="0"/>
              <a:t> </a:t>
            </a:r>
            <a:r>
              <a:rPr lang="de-DE" sz="1200" dirty="0" err="1"/>
              <a:t>groups</a:t>
            </a:r>
            <a:r>
              <a:rPr lang="de-DE" sz="1200" dirty="0"/>
              <a:t>.</a:t>
            </a:r>
          </a:p>
          <a:p>
            <a:endParaRPr lang="de-DE" sz="1200" dirty="0"/>
          </a:p>
          <a:p>
            <a:r>
              <a:rPr lang="de-DE" sz="1200" i="1" dirty="0"/>
              <a:t>Objective: </a:t>
            </a:r>
            <a:r>
              <a:rPr lang="de-DE" sz="1200" dirty="0"/>
              <a:t>Formation </a:t>
            </a:r>
            <a:r>
              <a:rPr lang="de-DE" sz="1200" dirty="0" err="1"/>
              <a:t>of</a:t>
            </a:r>
            <a:r>
              <a:rPr lang="de-DE" sz="1200" dirty="0"/>
              <a:t> </a:t>
            </a:r>
            <a:r>
              <a:rPr lang="de-DE" sz="1200" dirty="0" err="1"/>
              <a:t>functional</a:t>
            </a:r>
            <a:r>
              <a:rPr lang="de-DE" sz="1200" dirty="0"/>
              <a:t> groups that will work on tasks together as the workshop progresses.</a:t>
            </a:r>
          </a:p>
          <a:p>
            <a:endParaRPr lang="de-DE" sz="1200" dirty="0"/>
          </a:p>
          <a:p>
            <a:endParaRPr lang="de-DE" dirty="0"/>
          </a:p>
          <a:p>
            <a:endParaRPr lang="de-DE" dirty="0"/>
          </a:p>
          <a:p>
            <a:pPr rtl="0" fontAlgn="base"/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u="sng" dirty="0"/>
              <a:t>Image sources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Photo: </a:t>
            </a:r>
            <a:r>
              <a:rPr lang="de-DE" dirty="0" err="1"/>
              <a:t>Unsplash</a:t>
            </a:r>
            <a:endParaRPr lang="de-DE" dirty="0"/>
          </a:p>
          <a:p>
            <a:endParaRPr lang="en-US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556578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/>
              <a:t>1. Key </a:t>
            </a:r>
            <a:r>
              <a:rPr lang="de-DE" b="1" dirty="0" err="1"/>
              <a:t>message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slide</a:t>
            </a:r>
            <a:endParaRPr lang="de-DE" b="1" dirty="0"/>
          </a:p>
          <a:p>
            <a:r>
              <a:rPr lang="de-DE" dirty="0" err="1"/>
              <a:t>Participants</a:t>
            </a:r>
            <a:r>
              <a:rPr lang="de-DE" dirty="0"/>
              <a:t> </a:t>
            </a:r>
            <a:r>
              <a:rPr lang="de-DE" dirty="0" err="1"/>
              <a:t>analyse</a:t>
            </a:r>
            <a:r>
              <a:rPr lang="de-DE" dirty="0"/>
              <a:t> </a:t>
            </a:r>
            <a:r>
              <a:rPr lang="de-DE" dirty="0" err="1"/>
              <a:t>their</a:t>
            </a:r>
            <a:r>
              <a:rPr lang="de-DE" dirty="0"/>
              <a:t> </a:t>
            </a:r>
            <a:r>
              <a:rPr lang="de-DE" dirty="0" err="1"/>
              <a:t>research</a:t>
            </a:r>
            <a:r>
              <a:rPr lang="de-DE" dirty="0"/>
              <a:t> </a:t>
            </a:r>
            <a:r>
              <a:rPr lang="de-DE" dirty="0" err="1"/>
              <a:t>question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four</a:t>
            </a:r>
            <a:r>
              <a:rPr lang="de-DE" dirty="0"/>
              <a:t> </a:t>
            </a:r>
            <a:r>
              <a:rPr lang="de-DE" dirty="0" err="1"/>
              <a:t>perspectives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Quadruple</a:t>
            </a:r>
            <a:r>
              <a:rPr lang="de-DE" dirty="0"/>
              <a:t> Helix </a:t>
            </a:r>
            <a:r>
              <a:rPr lang="de-DE" dirty="0" err="1"/>
              <a:t>model</a:t>
            </a:r>
            <a:r>
              <a:rPr lang="de-DE" dirty="0"/>
              <a:t> (</a:t>
            </a:r>
            <a:r>
              <a:rPr lang="de-DE" dirty="0" err="1"/>
              <a:t>academia</a:t>
            </a:r>
            <a:r>
              <a:rPr lang="de-DE" dirty="0"/>
              <a:t>, </a:t>
            </a:r>
            <a:r>
              <a:rPr lang="de-DE" dirty="0" err="1"/>
              <a:t>business</a:t>
            </a:r>
            <a:r>
              <a:rPr lang="de-DE" dirty="0"/>
              <a:t>, </a:t>
            </a:r>
            <a:r>
              <a:rPr lang="de-DE" dirty="0" err="1"/>
              <a:t>politics</a:t>
            </a:r>
            <a:r>
              <a:rPr lang="de-DE" dirty="0"/>
              <a:t>/</a:t>
            </a:r>
            <a:r>
              <a:rPr lang="de-DE" dirty="0" err="1"/>
              <a:t>administration</a:t>
            </a:r>
            <a:r>
              <a:rPr lang="de-DE" dirty="0"/>
              <a:t>, </a:t>
            </a:r>
            <a:r>
              <a:rPr lang="de-DE" dirty="0" err="1"/>
              <a:t>civil</a:t>
            </a:r>
            <a:r>
              <a:rPr lang="de-DE" dirty="0"/>
              <a:t> </a:t>
            </a:r>
            <a:r>
              <a:rPr lang="de-DE" dirty="0" err="1"/>
              <a:t>society</a:t>
            </a:r>
            <a:r>
              <a:rPr lang="de-DE" dirty="0"/>
              <a:t>) </a:t>
            </a:r>
            <a:r>
              <a:rPr lang="en-US" dirty="0"/>
              <a:t>to identify differing interests, needs, risks,</a:t>
            </a:r>
            <a:r>
              <a:rPr lang="de-DE" dirty="0"/>
              <a:t> and </a:t>
            </a:r>
            <a:r>
              <a:rPr lang="de-DE" dirty="0" err="1"/>
              <a:t>expectations</a:t>
            </a:r>
            <a:r>
              <a:rPr lang="de-DE" dirty="0"/>
              <a:t>. By </a:t>
            </a:r>
            <a:r>
              <a:rPr lang="de-DE" dirty="0" err="1"/>
              <a:t>employing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i="1" dirty="0" err="1"/>
              <a:t>devil’s</a:t>
            </a:r>
            <a:r>
              <a:rPr lang="de-DE" dirty="0"/>
              <a:t> </a:t>
            </a:r>
            <a:r>
              <a:rPr lang="de-DE" i="1" dirty="0" err="1"/>
              <a:t>advocate</a:t>
            </a:r>
            <a:r>
              <a:rPr lang="de-DE" dirty="0"/>
              <a:t> </a:t>
            </a:r>
            <a:r>
              <a:rPr lang="de-DE" dirty="0" err="1"/>
              <a:t>method</a:t>
            </a:r>
            <a:r>
              <a:rPr lang="de-DE" dirty="0"/>
              <a:t>, blind </a:t>
            </a:r>
            <a:r>
              <a:rPr lang="de-DE" dirty="0" err="1"/>
              <a:t>spots</a:t>
            </a:r>
            <a:r>
              <a:rPr lang="de-DE" dirty="0"/>
              <a:t> and potential </a:t>
            </a:r>
            <a:r>
              <a:rPr lang="de-DE" dirty="0" err="1"/>
              <a:t>conflicts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actively</a:t>
            </a:r>
            <a:r>
              <a:rPr lang="de-DE" dirty="0"/>
              <a:t> </a:t>
            </a:r>
            <a:r>
              <a:rPr lang="de-DE" dirty="0" err="1"/>
              <a:t>identified</a:t>
            </a:r>
            <a:r>
              <a:rPr lang="de-DE" dirty="0"/>
              <a:t>. </a:t>
            </a:r>
          </a:p>
          <a:p>
            <a:endParaRPr lang="de-DE" dirty="0"/>
          </a:p>
          <a:p>
            <a:r>
              <a:rPr lang="de-DE" b="1" dirty="0"/>
              <a:t>2. Integration </a:t>
            </a:r>
            <a:r>
              <a:rPr lang="de-DE" b="1" dirty="0" err="1"/>
              <a:t>into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thematic</a:t>
            </a:r>
            <a:r>
              <a:rPr lang="de-DE" b="1" dirty="0"/>
              <a:t> </a:t>
            </a:r>
            <a:r>
              <a:rPr lang="de-DE" b="1" dirty="0" err="1"/>
              <a:t>context</a:t>
            </a:r>
            <a:endParaRPr lang="de-DE" b="1" dirty="0"/>
          </a:p>
          <a:p>
            <a:r>
              <a:rPr lang="de-DE" dirty="0"/>
              <a:t>This </a:t>
            </a:r>
            <a:r>
              <a:rPr lang="de-DE" dirty="0" err="1"/>
              <a:t>exercise</a:t>
            </a:r>
            <a:r>
              <a:rPr lang="de-DE" dirty="0"/>
              <a:t> </a:t>
            </a:r>
            <a:r>
              <a:rPr lang="de-DE" dirty="0" err="1"/>
              <a:t>serves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</a:t>
            </a:r>
            <a:r>
              <a:rPr lang="de-DE" dirty="0" err="1"/>
              <a:t>thorough</a:t>
            </a:r>
            <a:r>
              <a:rPr lang="de-DE" dirty="0"/>
              <a:t> </a:t>
            </a:r>
            <a:r>
              <a:rPr lang="de-DE" dirty="0" err="1"/>
              <a:t>preparation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collaborative</a:t>
            </a:r>
            <a:r>
              <a:rPr lang="de-DE" dirty="0"/>
              <a:t> </a:t>
            </a:r>
            <a:r>
              <a:rPr lang="de-DE" dirty="0" err="1"/>
              <a:t>knowledge</a:t>
            </a:r>
            <a:r>
              <a:rPr lang="de-DE" dirty="0"/>
              <a:t> </a:t>
            </a:r>
            <a:r>
              <a:rPr lang="de-DE" dirty="0" err="1"/>
              <a:t>transfer</a:t>
            </a:r>
            <a:r>
              <a:rPr lang="de-DE" dirty="0"/>
              <a:t>. The </a:t>
            </a:r>
            <a:r>
              <a:rPr lang="de-DE" dirty="0" err="1"/>
              <a:t>Quadruple</a:t>
            </a:r>
            <a:r>
              <a:rPr lang="de-DE" dirty="0"/>
              <a:t> Helix </a:t>
            </a:r>
            <a:r>
              <a:rPr lang="de-DE" dirty="0" err="1"/>
              <a:t>model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a </a:t>
            </a:r>
            <a:r>
              <a:rPr lang="de-DE" dirty="0" err="1"/>
              <a:t>key</a:t>
            </a:r>
            <a:r>
              <a:rPr lang="de-DE" dirty="0"/>
              <a:t> </a:t>
            </a:r>
            <a:r>
              <a:rPr lang="de-DE" dirty="0" err="1"/>
              <a:t>innovation</a:t>
            </a:r>
            <a:r>
              <a:rPr lang="de-DE" dirty="0"/>
              <a:t> </a:t>
            </a:r>
            <a:r>
              <a:rPr lang="de-DE" dirty="0" err="1"/>
              <a:t>model</a:t>
            </a:r>
            <a:r>
              <a:rPr lang="de-DE" dirty="0"/>
              <a:t>, </a:t>
            </a:r>
            <a:r>
              <a:rPr lang="de-DE" dirty="0" err="1"/>
              <a:t>used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Fraunhofer </a:t>
            </a:r>
            <a:r>
              <a:rPr lang="de-DE" dirty="0" err="1"/>
              <a:t>among</a:t>
            </a:r>
            <a:r>
              <a:rPr lang="de-DE" dirty="0"/>
              <a:t> </a:t>
            </a:r>
            <a:r>
              <a:rPr lang="de-DE" dirty="0" err="1"/>
              <a:t>others</a:t>
            </a:r>
            <a:r>
              <a:rPr lang="de-DE" dirty="0"/>
              <a:t>,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reflects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complexity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modern </a:t>
            </a:r>
            <a:r>
              <a:rPr lang="de-DE" dirty="0" err="1"/>
              <a:t>innovation</a:t>
            </a:r>
            <a:r>
              <a:rPr lang="de-DE" dirty="0"/>
              <a:t> </a:t>
            </a:r>
            <a:r>
              <a:rPr lang="de-DE" dirty="0" err="1"/>
              <a:t>processes</a:t>
            </a:r>
            <a:r>
              <a:rPr lang="de-DE" dirty="0"/>
              <a:t>: multi-</a:t>
            </a:r>
            <a:r>
              <a:rPr lang="de-DE" dirty="0" err="1"/>
              <a:t>stakeholder</a:t>
            </a:r>
            <a:r>
              <a:rPr lang="de-DE" dirty="0"/>
              <a:t>, </a:t>
            </a:r>
            <a:r>
              <a:rPr lang="de-DE" dirty="0" err="1"/>
              <a:t>networked</a:t>
            </a:r>
            <a:r>
              <a:rPr lang="de-DE" dirty="0"/>
              <a:t> </a:t>
            </a:r>
            <a:r>
              <a:rPr lang="de-DE" dirty="0" err="1"/>
              <a:t>systems</a:t>
            </a:r>
            <a:r>
              <a:rPr lang="de-DE" dirty="0"/>
              <a:t>, and </a:t>
            </a:r>
            <a:r>
              <a:rPr lang="de-DE" dirty="0" err="1"/>
              <a:t>broad</a:t>
            </a:r>
            <a:r>
              <a:rPr lang="de-DE" dirty="0"/>
              <a:t> </a:t>
            </a:r>
            <a:r>
              <a:rPr lang="de-DE" dirty="0" err="1"/>
              <a:t>societal</a:t>
            </a:r>
            <a:r>
              <a:rPr lang="de-DE" dirty="0"/>
              <a:t> </a:t>
            </a:r>
            <a:r>
              <a:rPr lang="de-DE" dirty="0" err="1"/>
              <a:t>impact</a:t>
            </a:r>
            <a:r>
              <a:rPr lang="de-DE" dirty="0"/>
              <a:t> – </a:t>
            </a:r>
            <a:r>
              <a:rPr lang="de-DE" dirty="0" err="1"/>
              <a:t>particularly</a:t>
            </a:r>
            <a:r>
              <a:rPr lang="de-DE" dirty="0"/>
              <a:t> in </a:t>
            </a:r>
            <a:r>
              <a:rPr lang="de-DE" dirty="0" err="1"/>
              <a:t>cross-cutting</a:t>
            </a:r>
            <a:r>
              <a:rPr lang="de-DE" dirty="0"/>
              <a:t> </a:t>
            </a:r>
            <a:r>
              <a:rPr lang="de-DE" dirty="0" err="1"/>
              <a:t>topics</a:t>
            </a:r>
            <a:r>
              <a:rPr lang="de-DE" dirty="0"/>
              <a:t> such </a:t>
            </a:r>
            <a:r>
              <a:rPr lang="de-DE" dirty="0" err="1"/>
              <a:t>as</a:t>
            </a:r>
            <a:r>
              <a:rPr lang="de-DE" dirty="0"/>
              <a:t> AI, </a:t>
            </a:r>
            <a:r>
              <a:rPr lang="de-DE" dirty="0" err="1"/>
              <a:t>automation</a:t>
            </a:r>
            <a:r>
              <a:rPr lang="de-DE" dirty="0"/>
              <a:t>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sustainable</a:t>
            </a:r>
            <a:r>
              <a:rPr lang="de-DE" dirty="0"/>
              <a:t> </a:t>
            </a:r>
            <a:r>
              <a:rPr lang="de-DE" dirty="0" err="1"/>
              <a:t>technologies</a:t>
            </a:r>
            <a:r>
              <a:rPr lang="de-DE" dirty="0"/>
              <a:t>. The </a:t>
            </a:r>
            <a:r>
              <a:rPr lang="de-DE" dirty="0" err="1"/>
              <a:t>slide</a:t>
            </a:r>
            <a:r>
              <a:rPr lang="de-DE" dirty="0"/>
              <a:t> </a:t>
            </a:r>
            <a:r>
              <a:rPr lang="de-DE" dirty="0" err="1"/>
              <a:t>thus</a:t>
            </a:r>
            <a:r>
              <a:rPr lang="de-DE" dirty="0"/>
              <a:t> </a:t>
            </a:r>
            <a:r>
              <a:rPr lang="de-DE" dirty="0" err="1"/>
              <a:t>shifts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focus</a:t>
            </a:r>
            <a:r>
              <a:rPr lang="de-DE" dirty="0"/>
              <a:t> </a:t>
            </a:r>
            <a:r>
              <a:rPr lang="de-DE" dirty="0" err="1"/>
              <a:t>away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individual </a:t>
            </a:r>
            <a:r>
              <a:rPr lang="de-DE" dirty="0" err="1"/>
              <a:t>intellectual</a:t>
            </a:r>
            <a:r>
              <a:rPr lang="de-DE" dirty="0"/>
              <a:t> </a:t>
            </a:r>
            <a:r>
              <a:rPr lang="de-DE" dirty="0" err="1"/>
              <a:t>curiosity</a:t>
            </a:r>
            <a:r>
              <a:rPr lang="de-DE" dirty="0"/>
              <a:t> </a:t>
            </a:r>
            <a:r>
              <a:rPr lang="de-DE" dirty="0" err="1"/>
              <a:t>towards</a:t>
            </a:r>
            <a:r>
              <a:rPr lang="de-DE" dirty="0"/>
              <a:t> a </a:t>
            </a:r>
            <a:r>
              <a:rPr lang="de-DE" dirty="0" err="1"/>
              <a:t>systemic</a:t>
            </a:r>
            <a:r>
              <a:rPr lang="de-DE" dirty="0"/>
              <a:t> </a:t>
            </a:r>
            <a:r>
              <a:rPr lang="de-DE" dirty="0" err="1"/>
              <a:t>perspective</a:t>
            </a:r>
            <a:r>
              <a:rPr lang="de-DE" dirty="0"/>
              <a:t>, </a:t>
            </a:r>
            <a:r>
              <a:rPr lang="de-DE" dirty="0" err="1"/>
              <a:t>which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essential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successful</a:t>
            </a:r>
            <a:r>
              <a:rPr lang="de-DE" dirty="0"/>
              <a:t> </a:t>
            </a:r>
            <a:r>
              <a:rPr lang="de-DE" dirty="0" err="1"/>
              <a:t>knowledge</a:t>
            </a:r>
            <a:r>
              <a:rPr lang="de-DE" dirty="0"/>
              <a:t> </a:t>
            </a:r>
            <a:r>
              <a:rPr lang="de-DE" dirty="0" err="1"/>
              <a:t>transfer</a:t>
            </a:r>
            <a:r>
              <a:rPr lang="de-DE" dirty="0"/>
              <a:t>. </a:t>
            </a:r>
          </a:p>
          <a:p>
            <a:endParaRPr lang="de-DE" dirty="0"/>
          </a:p>
          <a:p>
            <a:r>
              <a:rPr lang="de-DE" b="1" dirty="0"/>
              <a:t>3. Explanation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slide’s</a:t>
            </a:r>
            <a:r>
              <a:rPr lang="de-DE" b="1" dirty="0"/>
              <a:t> </a:t>
            </a:r>
            <a:r>
              <a:rPr lang="de-DE" b="1" dirty="0" err="1"/>
              <a:t>content</a:t>
            </a:r>
            <a:endParaRPr lang="de-DE" b="1" dirty="0"/>
          </a:p>
          <a:p>
            <a:endParaRPr lang="de-DE" b="1" dirty="0"/>
          </a:p>
          <a:p>
            <a:r>
              <a:rPr lang="de-DE" b="1" dirty="0" err="1"/>
              <a:t>Significance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Quadruple</a:t>
            </a:r>
            <a:r>
              <a:rPr lang="de-DE" b="1" dirty="0"/>
              <a:t> Helix </a:t>
            </a:r>
            <a:r>
              <a:rPr lang="de-DE" b="1" dirty="0" err="1"/>
              <a:t>model</a:t>
            </a:r>
            <a:endParaRPr lang="de-DE" dirty="0"/>
          </a:p>
          <a:p>
            <a:r>
              <a:rPr lang="de-DE" dirty="0" err="1"/>
              <a:t>Four</a:t>
            </a:r>
            <a:r>
              <a:rPr lang="de-DE" dirty="0"/>
              <a:t> </a:t>
            </a:r>
            <a:r>
              <a:rPr lang="de-DE" dirty="0" err="1"/>
              <a:t>spheres</a:t>
            </a:r>
            <a:r>
              <a:rPr lang="de-DE" dirty="0"/>
              <a:t>: </a:t>
            </a:r>
            <a:r>
              <a:rPr lang="de-DE" b="1" dirty="0" err="1"/>
              <a:t>science</a:t>
            </a:r>
            <a:r>
              <a:rPr lang="de-DE" dirty="0"/>
              <a:t>, </a:t>
            </a:r>
            <a:r>
              <a:rPr lang="de-DE" b="1" dirty="0" err="1"/>
              <a:t>business</a:t>
            </a:r>
            <a:r>
              <a:rPr lang="de-DE" dirty="0"/>
              <a:t>, </a:t>
            </a:r>
            <a:r>
              <a:rPr lang="de-DE" b="1" dirty="0" err="1"/>
              <a:t>politics</a:t>
            </a:r>
            <a:r>
              <a:rPr lang="de-DE" b="1" dirty="0"/>
              <a:t>/</a:t>
            </a:r>
            <a:r>
              <a:rPr lang="de-DE" b="1" dirty="0" err="1"/>
              <a:t>administration</a:t>
            </a:r>
            <a:r>
              <a:rPr lang="de-DE" dirty="0"/>
              <a:t>, </a:t>
            </a:r>
            <a:r>
              <a:rPr lang="de-DE" b="1" dirty="0" err="1"/>
              <a:t>civil</a:t>
            </a:r>
            <a:r>
              <a:rPr lang="de-DE" b="1" dirty="0"/>
              <a:t> </a:t>
            </a:r>
            <a:r>
              <a:rPr lang="de-DE" b="1" dirty="0" err="1"/>
              <a:t>society</a:t>
            </a:r>
            <a:r>
              <a:rPr lang="de-DE" dirty="0"/>
              <a:t>.</a:t>
            </a:r>
          </a:p>
          <a:p>
            <a:r>
              <a:rPr lang="de-DE" dirty="0"/>
              <a:t>The </a:t>
            </a:r>
            <a:r>
              <a:rPr lang="de-DE" dirty="0" err="1"/>
              <a:t>model</a:t>
            </a:r>
            <a:r>
              <a:rPr lang="de-DE" dirty="0"/>
              <a:t> </a:t>
            </a:r>
            <a:r>
              <a:rPr lang="de-DE" dirty="0" err="1"/>
              <a:t>appears</a:t>
            </a:r>
            <a:r>
              <a:rPr lang="de-DE" dirty="0"/>
              <a:t> </a:t>
            </a:r>
            <a:r>
              <a:rPr lang="de-DE" dirty="0" err="1"/>
              <a:t>complex</a:t>
            </a:r>
            <a:r>
              <a:rPr lang="de-DE" dirty="0"/>
              <a:t>, but </a:t>
            </a:r>
            <a:r>
              <a:rPr lang="de-DE" dirty="0" err="1"/>
              <a:t>it</a:t>
            </a:r>
            <a:r>
              <a:rPr lang="de-DE" dirty="0"/>
              <a:t> </a:t>
            </a:r>
            <a:r>
              <a:rPr lang="de-DE" dirty="0" err="1"/>
              <a:t>reflects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realistic</a:t>
            </a:r>
            <a:r>
              <a:rPr lang="de-DE" dirty="0"/>
              <a:t> </a:t>
            </a:r>
            <a:r>
              <a:rPr lang="de-DE" dirty="0" err="1"/>
              <a:t>conditions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modern </a:t>
            </a:r>
            <a:r>
              <a:rPr lang="de-DE" dirty="0" err="1"/>
              <a:t>innovation</a:t>
            </a:r>
            <a:r>
              <a:rPr lang="de-DE" dirty="0"/>
              <a:t> and </a:t>
            </a:r>
            <a:r>
              <a:rPr lang="de-DE" dirty="0" err="1"/>
              <a:t>transfer</a:t>
            </a:r>
            <a:r>
              <a:rPr lang="de-DE" dirty="0"/>
              <a:t> </a:t>
            </a:r>
            <a:r>
              <a:rPr lang="de-DE" dirty="0" err="1"/>
              <a:t>processes</a:t>
            </a:r>
            <a:r>
              <a:rPr lang="de-DE" dirty="0"/>
              <a:t>. </a:t>
            </a:r>
          </a:p>
          <a:p>
            <a:r>
              <a:rPr lang="de-DE" dirty="0"/>
              <a:t>Innovative </a:t>
            </a:r>
            <a:r>
              <a:rPr lang="de-DE" dirty="0" err="1"/>
              <a:t>strength</a:t>
            </a:r>
            <a:r>
              <a:rPr lang="de-DE" dirty="0"/>
              <a:t> </a:t>
            </a:r>
            <a:r>
              <a:rPr lang="de-DE" dirty="0" err="1"/>
              <a:t>arises</a:t>
            </a:r>
            <a:r>
              <a:rPr lang="de-DE" dirty="0"/>
              <a:t> </a:t>
            </a:r>
            <a:r>
              <a:rPr lang="de-DE" dirty="0" err="1"/>
              <a:t>only</a:t>
            </a:r>
            <a:r>
              <a:rPr lang="de-DE" dirty="0"/>
              <a:t> </a:t>
            </a:r>
            <a:r>
              <a:rPr lang="de-DE" dirty="0" err="1"/>
              <a:t>through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interconnection</a:t>
            </a:r>
            <a:r>
              <a:rPr lang="de-DE" dirty="0"/>
              <a:t> and </a:t>
            </a:r>
            <a:r>
              <a:rPr lang="de-DE" dirty="0" err="1"/>
              <a:t>collaboration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these</a:t>
            </a:r>
            <a:r>
              <a:rPr lang="de-DE" dirty="0"/>
              <a:t> </a:t>
            </a:r>
            <a:r>
              <a:rPr lang="de-DE" dirty="0" err="1"/>
              <a:t>stakeholder</a:t>
            </a:r>
            <a:r>
              <a:rPr lang="de-DE" dirty="0"/>
              <a:t> </a:t>
            </a:r>
            <a:r>
              <a:rPr lang="de-DE" dirty="0" err="1"/>
              <a:t>groups</a:t>
            </a:r>
            <a:r>
              <a:rPr lang="de-DE" dirty="0"/>
              <a:t>. </a:t>
            </a:r>
          </a:p>
          <a:p>
            <a:endParaRPr lang="de-DE" dirty="0"/>
          </a:p>
          <a:p>
            <a:r>
              <a:rPr lang="de-DE" b="1" dirty="0"/>
              <a:t>Task </a:t>
            </a:r>
            <a:r>
              <a:rPr lang="de-DE" b="1" dirty="0" err="1"/>
              <a:t>for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teams</a:t>
            </a:r>
            <a:endParaRPr lang="de-DE" dirty="0"/>
          </a:p>
          <a:p>
            <a:r>
              <a:rPr lang="de-DE" dirty="0" err="1"/>
              <a:t>Each</a:t>
            </a:r>
            <a:r>
              <a:rPr lang="de-DE" dirty="0"/>
              <a:t> </a:t>
            </a:r>
            <a:r>
              <a:rPr lang="de-DE" dirty="0" err="1"/>
              <a:t>group</a:t>
            </a:r>
            <a:r>
              <a:rPr lang="de-DE" dirty="0"/>
              <a:t> </a:t>
            </a:r>
            <a:r>
              <a:rPr lang="de-DE" dirty="0" err="1"/>
              <a:t>chooses</a:t>
            </a:r>
            <a:r>
              <a:rPr lang="de-DE" dirty="0"/>
              <a:t> </a:t>
            </a:r>
            <a:r>
              <a:rPr lang="de-DE" dirty="0" err="1"/>
              <a:t>its</a:t>
            </a:r>
            <a:r>
              <a:rPr lang="de-DE" dirty="0"/>
              <a:t> </a:t>
            </a:r>
            <a:r>
              <a:rPr lang="de-DE" i="1" dirty="0"/>
              <a:t>own </a:t>
            </a:r>
            <a:r>
              <a:rPr lang="de-DE" i="1" dirty="0" err="1"/>
              <a:t>topic</a:t>
            </a:r>
            <a:r>
              <a:rPr lang="de-DE" i="1" dirty="0"/>
              <a:t> </a:t>
            </a:r>
            <a:r>
              <a:rPr lang="de-DE" dirty="0"/>
              <a:t>and </a:t>
            </a:r>
            <a:r>
              <a:rPr lang="de-DE" dirty="0" err="1"/>
              <a:t>examines</a:t>
            </a:r>
            <a:r>
              <a:rPr lang="de-DE" dirty="0"/>
              <a:t> </a:t>
            </a:r>
            <a:r>
              <a:rPr lang="de-DE" dirty="0" err="1"/>
              <a:t>it</a:t>
            </a:r>
            <a:r>
              <a:rPr lang="de-DE" dirty="0"/>
              <a:t> in turn </a:t>
            </a:r>
            <a:r>
              <a:rPr lang="de-DE" dirty="0" err="1"/>
              <a:t>from</a:t>
            </a:r>
            <a:r>
              <a:rPr lang="de-DE" dirty="0"/>
              <a:t> all </a:t>
            </a:r>
            <a:r>
              <a:rPr lang="de-DE" dirty="0" err="1"/>
              <a:t>four</a:t>
            </a:r>
            <a:r>
              <a:rPr lang="de-DE" dirty="0"/>
              <a:t> </a:t>
            </a:r>
            <a:r>
              <a:rPr lang="de-DE" dirty="0" err="1"/>
              <a:t>perspectives</a:t>
            </a:r>
            <a:r>
              <a:rPr lang="de-DE" dirty="0"/>
              <a:t>. </a:t>
            </a:r>
          </a:p>
          <a:p>
            <a:r>
              <a:rPr lang="de-DE" dirty="0"/>
              <a:t>The </a:t>
            </a:r>
            <a:r>
              <a:rPr lang="de-DE" dirty="0" err="1"/>
              <a:t>results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recorded</a:t>
            </a:r>
            <a:r>
              <a:rPr lang="de-DE" dirty="0"/>
              <a:t>,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example</a:t>
            </a:r>
            <a:r>
              <a:rPr lang="de-DE" dirty="0"/>
              <a:t>, on a </a:t>
            </a:r>
            <a:r>
              <a:rPr lang="de-DE" dirty="0" err="1"/>
              <a:t>flipchart</a:t>
            </a:r>
            <a:r>
              <a:rPr lang="de-DE" dirty="0"/>
              <a:t> </a:t>
            </a:r>
            <a:r>
              <a:rPr lang="de-DE" dirty="0" err="1"/>
              <a:t>or</a:t>
            </a:r>
            <a:r>
              <a:rPr lang="de-DE" dirty="0"/>
              <a:t> online on a </a:t>
            </a:r>
            <a:r>
              <a:rPr lang="de-DE" dirty="0" err="1"/>
              <a:t>Miroboard</a:t>
            </a:r>
            <a:r>
              <a:rPr lang="de-DE" dirty="0"/>
              <a:t>. </a:t>
            </a:r>
          </a:p>
          <a:p>
            <a:r>
              <a:rPr lang="de-DE" dirty="0"/>
              <a:t>Key </a:t>
            </a:r>
            <a:r>
              <a:rPr lang="de-DE" dirty="0" err="1"/>
              <a:t>questions</a:t>
            </a:r>
            <a:r>
              <a:rPr lang="de-DE" dirty="0"/>
              <a:t>:</a:t>
            </a:r>
          </a:p>
          <a:p>
            <a:pPr lvl="1"/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needs</a:t>
            </a:r>
            <a:r>
              <a:rPr lang="de-DE" dirty="0"/>
              <a:t>, </a:t>
            </a:r>
            <a:r>
              <a:rPr lang="de-DE" dirty="0" err="1"/>
              <a:t>opportunities</a:t>
            </a:r>
            <a:r>
              <a:rPr lang="de-DE" dirty="0"/>
              <a:t>,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expectations</a:t>
            </a:r>
            <a:r>
              <a:rPr lang="de-DE" dirty="0"/>
              <a:t> </a:t>
            </a:r>
            <a:r>
              <a:rPr lang="de-DE" dirty="0" err="1"/>
              <a:t>does</a:t>
            </a:r>
            <a:r>
              <a:rPr lang="de-DE" dirty="0"/>
              <a:t> </a:t>
            </a:r>
            <a:r>
              <a:rPr lang="de-DE" dirty="0" err="1"/>
              <a:t>each</a:t>
            </a:r>
            <a:r>
              <a:rPr lang="de-DE" dirty="0"/>
              <a:t> </a:t>
            </a:r>
            <a:r>
              <a:rPr lang="de-DE" dirty="0" err="1"/>
              <a:t>sphere</a:t>
            </a:r>
            <a:r>
              <a:rPr lang="de-DE" dirty="0"/>
              <a:t> </a:t>
            </a:r>
            <a:r>
              <a:rPr lang="de-DE" dirty="0" err="1"/>
              <a:t>have</a:t>
            </a:r>
            <a:r>
              <a:rPr lang="de-DE" dirty="0"/>
              <a:t>?</a:t>
            </a:r>
          </a:p>
          <a:p>
            <a:pPr lvl="1"/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fears</a:t>
            </a:r>
            <a:r>
              <a:rPr lang="de-DE" dirty="0"/>
              <a:t>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resistance</a:t>
            </a:r>
            <a:r>
              <a:rPr lang="de-DE" dirty="0"/>
              <a:t> </a:t>
            </a:r>
            <a:r>
              <a:rPr lang="de-DE" dirty="0" err="1"/>
              <a:t>might</a:t>
            </a:r>
            <a:r>
              <a:rPr lang="de-DE" dirty="0"/>
              <a:t> </a:t>
            </a:r>
            <a:r>
              <a:rPr lang="de-DE" dirty="0" err="1"/>
              <a:t>arise</a:t>
            </a:r>
            <a:r>
              <a:rPr lang="de-DE" dirty="0"/>
              <a:t>?</a:t>
            </a:r>
          </a:p>
          <a:p>
            <a:pPr lvl="1"/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conflicts</a:t>
            </a:r>
            <a:r>
              <a:rPr lang="de-DE" dirty="0"/>
              <a:t>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clashes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interest</a:t>
            </a:r>
            <a:r>
              <a:rPr lang="de-DE" dirty="0"/>
              <a:t> </a:t>
            </a:r>
            <a:r>
              <a:rPr lang="de-DE" dirty="0" err="1"/>
              <a:t>might</a:t>
            </a:r>
            <a:r>
              <a:rPr lang="de-DE" dirty="0"/>
              <a:t> </a:t>
            </a:r>
            <a:r>
              <a:rPr lang="de-DE" dirty="0" err="1"/>
              <a:t>become</a:t>
            </a:r>
            <a:r>
              <a:rPr lang="de-DE" dirty="0"/>
              <a:t> apparent?</a:t>
            </a:r>
          </a:p>
          <a:p>
            <a:pPr lvl="1"/>
            <a:endParaRPr lang="de-DE" dirty="0"/>
          </a:p>
          <a:p>
            <a:r>
              <a:rPr lang="de-DE" b="1" dirty="0" err="1"/>
              <a:t>Devil’s</a:t>
            </a:r>
            <a:r>
              <a:rPr lang="de-DE" b="1" dirty="0"/>
              <a:t> Advocate</a:t>
            </a:r>
            <a:endParaRPr lang="de-DE" dirty="0"/>
          </a:p>
          <a:p>
            <a:r>
              <a:rPr lang="de-DE" dirty="0" err="1"/>
              <a:t>Objective</a:t>
            </a:r>
            <a:r>
              <a:rPr lang="de-DE" dirty="0"/>
              <a:t>: </a:t>
            </a:r>
            <a:r>
              <a:rPr lang="de-DE" i="1" dirty="0" err="1"/>
              <a:t>To</a:t>
            </a:r>
            <a:r>
              <a:rPr lang="de-DE" i="1" dirty="0"/>
              <a:t> </a:t>
            </a:r>
            <a:r>
              <a:rPr lang="de-DE" i="1" dirty="0" err="1"/>
              <a:t>think</a:t>
            </a:r>
            <a:r>
              <a:rPr lang="de-DE" i="1" dirty="0"/>
              <a:t> </a:t>
            </a:r>
            <a:r>
              <a:rPr lang="de-DE" i="1" dirty="0" err="1"/>
              <a:t>deliberately</a:t>
            </a:r>
            <a:r>
              <a:rPr lang="de-DE" i="1" dirty="0"/>
              <a:t> </a:t>
            </a:r>
            <a:r>
              <a:rPr lang="de-DE" i="1" dirty="0" err="1"/>
              <a:t>pessimistically</a:t>
            </a:r>
            <a:r>
              <a:rPr lang="de-DE" dirty="0"/>
              <a:t>.</a:t>
            </a:r>
          </a:p>
          <a:p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worst-case</a:t>
            </a:r>
            <a:r>
              <a:rPr lang="de-DE" dirty="0"/>
              <a:t> </a:t>
            </a:r>
            <a:r>
              <a:rPr lang="de-DE" dirty="0" err="1"/>
              <a:t>scenario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each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four</a:t>
            </a:r>
            <a:r>
              <a:rPr lang="de-DE" dirty="0"/>
              <a:t> </a:t>
            </a:r>
            <a:r>
              <a:rPr lang="de-DE" dirty="0" err="1"/>
              <a:t>perspectives</a:t>
            </a:r>
            <a:r>
              <a:rPr lang="de-DE" dirty="0"/>
              <a:t>?</a:t>
            </a:r>
          </a:p>
          <a:p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risks</a:t>
            </a:r>
            <a:r>
              <a:rPr lang="de-DE" dirty="0"/>
              <a:t> </a:t>
            </a:r>
            <a:r>
              <a:rPr lang="de-DE" dirty="0" err="1"/>
              <a:t>would</a:t>
            </a:r>
            <a:r>
              <a:rPr lang="de-DE" dirty="0"/>
              <a:t> </a:t>
            </a:r>
            <a:r>
              <a:rPr lang="de-DE" dirty="0" err="1"/>
              <a:t>jeopardise</a:t>
            </a:r>
            <a:r>
              <a:rPr lang="de-DE" dirty="0"/>
              <a:t> </a:t>
            </a:r>
            <a:r>
              <a:rPr lang="de-DE" dirty="0" err="1"/>
              <a:t>innovation</a:t>
            </a:r>
            <a:r>
              <a:rPr lang="de-DE" dirty="0"/>
              <a:t>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transfer</a:t>
            </a:r>
            <a:r>
              <a:rPr lang="de-DE" dirty="0"/>
              <a:t>?</a:t>
            </a:r>
          </a:p>
          <a:p>
            <a:r>
              <a:rPr lang="de-DE" dirty="0"/>
              <a:t>This </a:t>
            </a:r>
            <a:r>
              <a:rPr lang="de-DE" dirty="0" err="1"/>
              <a:t>exercise</a:t>
            </a:r>
            <a:r>
              <a:rPr lang="de-DE" dirty="0"/>
              <a:t> </a:t>
            </a:r>
            <a:r>
              <a:rPr lang="de-DE" dirty="0" err="1"/>
              <a:t>helps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develop</a:t>
            </a:r>
            <a:r>
              <a:rPr lang="de-DE" dirty="0"/>
              <a:t> </a:t>
            </a:r>
            <a:r>
              <a:rPr lang="de-DE" dirty="0" err="1"/>
              <a:t>realistic</a:t>
            </a:r>
            <a:r>
              <a:rPr lang="de-DE" dirty="0"/>
              <a:t> </a:t>
            </a:r>
            <a:r>
              <a:rPr lang="de-DE" dirty="0" err="1"/>
              <a:t>strategies</a:t>
            </a:r>
            <a:r>
              <a:rPr lang="de-DE" dirty="0"/>
              <a:t> and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avoid</a:t>
            </a:r>
            <a:r>
              <a:rPr lang="de-DE" dirty="0"/>
              <a:t> ‘blind </a:t>
            </a:r>
            <a:r>
              <a:rPr lang="de-DE" dirty="0" err="1"/>
              <a:t>spots</a:t>
            </a:r>
            <a:r>
              <a:rPr lang="de-DE" dirty="0"/>
              <a:t>’. </a:t>
            </a:r>
          </a:p>
          <a:p>
            <a:endParaRPr lang="de-DE" dirty="0"/>
          </a:p>
          <a:p>
            <a:r>
              <a:rPr lang="de-DE" b="1" dirty="0"/>
              <a:t>Method</a:t>
            </a:r>
            <a:endParaRPr lang="de-DE" dirty="0"/>
          </a:p>
          <a:p>
            <a:r>
              <a:rPr lang="de-DE" dirty="0"/>
              <a:t>All </a:t>
            </a:r>
            <a:r>
              <a:rPr lang="de-DE" dirty="0" err="1"/>
              <a:t>ideas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noted</a:t>
            </a:r>
            <a:r>
              <a:rPr lang="de-DE" dirty="0"/>
              <a:t> down,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example</a:t>
            </a:r>
            <a:r>
              <a:rPr lang="de-DE" dirty="0"/>
              <a:t>, on a </a:t>
            </a:r>
            <a:r>
              <a:rPr lang="de-DE" dirty="0" err="1"/>
              <a:t>flipchart</a:t>
            </a:r>
            <a:r>
              <a:rPr lang="de-DE" dirty="0"/>
              <a:t> </a:t>
            </a:r>
            <a:r>
              <a:rPr lang="de-DE" dirty="0" err="1"/>
              <a:t>or</a:t>
            </a:r>
            <a:r>
              <a:rPr lang="de-DE" dirty="0"/>
              <a:t> a </a:t>
            </a:r>
            <a:r>
              <a:rPr lang="de-DE" dirty="0" err="1"/>
              <a:t>Miroboard</a:t>
            </a:r>
            <a:r>
              <a:rPr lang="de-DE" dirty="0"/>
              <a:t>.</a:t>
            </a:r>
          </a:p>
          <a:p>
            <a:r>
              <a:rPr lang="de-DE" dirty="0" err="1"/>
              <a:t>Only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describing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problem</a:t>
            </a:r>
            <a:r>
              <a:rPr lang="de-DE" dirty="0"/>
              <a:t> in a </a:t>
            </a:r>
            <a:r>
              <a:rPr lang="de-DE" dirty="0" err="1"/>
              <a:t>way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does</a:t>
            </a:r>
            <a:r>
              <a:rPr lang="de-DE" dirty="0"/>
              <a:t> </a:t>
            </a:r>
            <a:r>
              <a:rPr lang="de-DE" dirty="0" err="1"/>
              <a:t>justice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its</a:t>
            </a:r>
            <a:r>
              <a:rPr lang="de-DE" dirty="0"/>
              <a:t> </a:t>
            </a:r>
            <a:r>
              <a:rPr lang="de-DE" dirty="0" err="1"/>
              <a:t>complexity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a </a:t>
            </a:r>
            <a:r>
              <a:rPr lang="de-DE" dirty="0" err="1"/>
              <a:t>solution</a:t>
            </a:r>
            <a:r>
              <a:rPr lang="de-DE" dirty="0"/>
              <a:t> </a:t>
            </a:r>
            <a:r>
              <a:rPr lang="de-DE" dirty="0" err="1"/>
              <a:t>tailored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needs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developed</a:t>
            </a:r>
            <a:r>
              <a:rPr lang="de-DE" dirty="0"/>
              <a:t>! </a:t>
            </a:r>
          </a:p>
          <a:p>
            <a:endParaRPr lang="de-DE" dirty="0"/>
          </a:p>
          <a:p>
            <a:r>
              <a:rPr lang="de-DE" b="1" dirty="0"/>
              <a:t>References </a:t>
            </a:r>
          </a:p>
          <a:p>
            <a:r>
              <a:rPr lang="de-DE" dirty="0"/>
              <a:t>Schütz, F., Schroth, F., </a:t>
            </a:r>
            <a:r>
              <a:rPr lang="de-DE" dirty="0" err="1"/>
              <a:t>Muschner</a:t>
            </a:r>
            <a:r>
              <a:rPr lang="de-DE" dirty="0"/>
              <a:t>, A., &amp; </a:t>
            </a:r>
            <a:r>
              <a:rPr lang="de-DE" dirty="0" err="1"/>
              <a:t>Schraudner</a:t>
            </a:r>
            <a:r>
              <a:rPr lang="de-DE" dirty="0"/>
              <a:t>, M. (2018). </a:t>
            </a:r>
            <a:r>
              <a:rPr lang="de-DE" dirty="0" err="1"/>
              <a:t>Defining</a:t>
            </a:r>
            <a:r>
              <a:rPr lang="de-DE" dirty="0"/>
              <a:t> </a:t>
            </a:r>
            <a:r>
              <a:rPr lang="de-DE" dirty="0" err="1"/>
              <a:t>functional</a:t>
            </a:r>
            <a:r>
              <a:rPr lang="de-DE" dirty="0"/>
              <a:t> </a:t>
            </a:r>
            <a:r>
              <a:rPr lang="de-DE" dirty="0" err="1"/>
              <a:t>roles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research</a:t>
            </a:r>
            <a:r>
              <a:rPr lang="de-DE" dirty="0"/>
              <a:t> </a:t>
            </a:r>
            <a:r>
              <a:rPr lang="de-DE" dirty="0" err="1"/>
              <a:t>institutions</a:t>
            </a:r>
            <a:r>
              <a:rPr lang="de-DE" dirty="0"/>
              <a:t> in </a:t>
            </a:r>
            <a:r>
              <a:rPr lang="de-DE" dirty="0" err="1"/>
              <a:t>helix</a:t>
            </a:r>
            <a:r>
              <a:rPr lang="de-DE" dirty="0"/>
              <a:t> </a:t>
            </a:r>
            <a:r>
              <a:rPr lang="de-DE" dirty="0" err="1"/>
              <a:t>innovation</a:t>
            </a:r>
            <a:r>
              <a:rPr lang="de-DE" dirty="0"/>
              <a:t> </a:t>
            </a:r>
            <a:r>
              <a:rPr lang="de-DE" dirty="0" err="1"/>
              <a:t>networks</a:t>
            </a:r>
            <a:r>
              <a:rPr lang="de-DE" dirty="0"/>
              <a:t>. Journal </a:t>
            </a:r>
            <a:r>
              <a:rPr lang="de-DE" dirty="0" err="1"/>
              <a:t>of</a:t>
            </a:r>
            <a:r>
              <a:rPr lang="de-DE" dirty="0"/>
              <a:t> Technology Management &amp; Innovation, 13(4), 47–53. https://doi.org/10.4067/S0718-27242018000400047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937257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b="1" dirty="0"/>
              <a:t>1. Key Message </a:t>
            </a:r>
            <a:r>
              <a:rPr lang="de-DE" sz="1200" b="1" dirty="0" err="1"/>
              <a:t>of</a:t>
            </a:r>
            <a:r>
              <a:rPr lang="de-DE" sz="1200" b="1" dirty="0"/>
              <a:t> </a:t>
            </a:r>
            <a:r>
              <a:rPr lang="de-DE" sz="1200" b="1" dirty="0" err="1"/>
              <a:t>the</a:t>
            </a:r>
            <a:r>
              <a:rPr lang="de-DE" sz="1200" b="1" dirty="0"/>
              <a:t> Slide</a:t>
            </a:r>
          </a:p>
          <a:p>
            <a:r>
              <a:rPr lang="de-DE" sz="1200" dirty="0" err="1"/>
              <a:t>Participants</a:t>
            </a:r>
            <a:r>
              <a:rPr lang="de-DE" sz="1200" dirty="0"/>
              <a:t> </a:t>
            </a:r>
            <a:r>
              <a:rPr lang="de-DE" sz="1200" dirty="0" err="1"/>
              <a:t>formulate</a:t>
            </a:r>
            <a:r>
              <a:rPr lang="de-DE" sz="1200" dirty="0"/>
              <a:t> </a:t>
            </a:r>
            <a:r>
              <a:rPr lang="de-DE" sz="1200" dirty="0" err="1"/>
              <a:t>How</a:t>
            </a:r>
            <a:r>
              <a:rPr lang="de-DE" sz="1200" dirty="0"/>
              <a:t>-</a:t>
            </a:r>
            <a:r>
              <a:rPr lang="de-DE" sz="1200" dirty="0" err="1"/>
              <a:t>Might</a:t>
            </a:r>
            <a:r>
              <a:rPr lang="de-DE" sz="1200" dirty="0"/>
              <a:t>-</a:t>
            </a:r>
            <a:r>
              <a:rPr lang="de-DE" sz="1200" dirty="0" err="1"/>
              <a:t>We</a:t>
            </a:r>
            <a:r>
              <a:rPr lang="de-DE" sz="1200" dirty="0"/>
              <a:t>-Q</a:t>
            </a:r>
            <a:r>
              <a:rPr lang="de-DE" dirty="0"/>
              <a:t>uestions </a:t>
            </a:r>
            <a:r>
              <a:rPr lang="de-DE" sz="1200" dirty="0" err="1"/>
              <a:t>to</a:t>
            </a:r>
            <a:r>
              <a:rPr lang="de-DE" sz="1200" dirty="0"/>
              <a:t> </a:t>
            </a:r>
            <a:r>
              <a:rPr lang="de-DE" dirty="0" err="1"/>
              <a:t>derive</a:t>
            </a:r>
            <a:r>
              <a:rPr lang="de-DE" dirty="0"/>
              <a:t> </a:t>
            </a:r>
            <a:r>
              <a:rPr lang="de-DE" sz="1200" dirty="0" err="1"/>
              <a:t>concrete</a:t>
            </a:r>
            <a:r>
              <a:rPr lang="de-DE" sz="1200" dirty="0"/>
              <a:t>, </a:t>
            </a:r>
            <a:r>
              <a:rPr lang="de-DE" sz="1200" dirty="0" err="1"/>
              <a:t>solution-oriented</a:t>
            </a:r>
            <a:r>
              <a:rPr lang="de-DE" sz="1200" dirty="0"/>
              <a:t> </a:t>
            </a:r>
            <a:r>
              <a:rPr lang="de-DE" dirty="0" err="1"/>
              <a:t>innovation</a:t>
            </a:r>
            <a:r>
              <a:rPr lang="de-DE" dirty="0"/>
              <a:t> </a:t>
            </a:r>
            <a:r>
              <a:rPr lang="de-DE" dirty="0" err="1"/>
              <a:t>questions</a:t>
            </a:r>
            <a:r>
              <a:rPr lang="de-DE" sz="1200" dirty="0"/>
              <a:t> </a:t>
            </a:r>
            <a:r>
              <a:rPr lang="de-DE" sz="1200" dirty="0" err="1"/>
              <a:t>from</a:t>
            </a:r>
            <a:r>
              <a:rPr lang="de-DE" sz="1200" dirty="0"/>
              <a:t> </a:t>
            </a:r>
            <a:r>
              <a:rPr lang="de-DE" sz="1200" dirty="0" err="1"/>
              <a:t>stakeholder</a:t>
            </a:r>
            <a:r>
              <a:rPr lang="de-DE" sz="1200" dirty="0"/>
              <a:t> </a:t>
            </a:r>
            <a:r>
              <a:rPr lang="de-DE" sz="1200" dirty="0" err="1"/>
              <a:t>needs</a:t>
            </a:r>
            <a:r>
              <a:rPr lang="de-DE" sz="1200" dirty="0"/>
              <a:t>. </a:t>
            </a:r>
          </a:p>
          <a:p>
            <a:r>
              <a:rPr lang="de-DE" sz="1200" dirty="0"/>
              <a:t>This </a:t>
            </a:r>
            <a:r>
              <a:rPr lang="de-DE" sz="1200" dirty="0" err="1"/>
              <a:t>method</a:t>
            </a:r>
            <a:r>
              <a:rPr lang="de-DE" sz="1200" dirty="0"/>
              <a:t> </a:t>
            </a:r>
            <a:r>
              <a:rPr lang="de-DE" sz="1200" dirty="0" err="1"/>
              <a:t>systematically</a:t>
            </a:r>
            <a:r>
              <a:rPr lang="de-DE" sz="1200" dirty="0"/>
              <a:t> </a:t>
            </a:r>
            <a:r>
              <a:rPr lang="de-DE" sz="1200" dirty="0" err="1"/>
              <a:t>translates</a:t>
            </a:r>
            <a:r>
              <a:rPr lang="de-DE" sz="1200" dirty="0"/>
              <a:t> </a:t>
            </a:r>
            <a:r>
              <a:rPr lang="de-DE" sz="1200" dirty="0" err="1"/>
              <a:t>complex</a:t>
            </a:r>
            <a:r>
              <a:rPr lang="de-DE" sz="1200" dirty="0"/>
              <a:t> </a:t>
            </a:r>
            <a:r>
              <a:rPr lang="de-DE" sz="1200" dirty="0" err="1"/>
              <a:t>challenges</a:t>
            </a:r>
            <a:r>
              <a:rPr lang="de-DE" sz="1200" dirty="0"/>
              <a:t> </a:t>
            </a:r>
            <a:r>
              <a:rPr lang="de-DE" sz="1200" dirty="0" err="1"/>
              <a:t>into</a:t>
            </a:r>
            <a:r>
              <a:rPr lang="de-DE" sz="1200" dirty="0"/>
              <a:t> </a:t>
            </a:r>
            <a:r>
              <a:rPr lang="de-DE" sz="1200" dirty="0" err="1"/>
              <a:t>actionable</a:t>
            </a:r>
            <a:r>
              <a:rPr lang="de-DE" sz="1200" dirty="0"/>
              <a:t> </a:t>
            </a:r>
            <a:r>
              <a:rPr lang="de-DE" sz="1200" dirty="0" err="1"/>
              <a:t>development</a:t>
            </a:r>
            <a:r>
              <a:rPr lang="de-DE" sz="1200" dirty="0"/>
              <a:t> </a:t>
            </a:r>
            <a:r>
              <a:rPr lang="de-DE" sz="1200" dirty="0" err="1"/>
              <a:t>directions</a:t>
            </a:r>
            <a:r>
              <a:rPr lang="de-DE" sz="1200" dirty="0"/>
              <a:t>.</a:t>
            </a:r>
          </a:p>
          <a:p>
            <a:endParaRPr lang="de-DE" sz="1200" dirty="0"/>
          </a:p>
          <a:p>
            <a:r>
              <a:rPr lang="de-DE" sz="1200" b="1" dirty="0"/>
              <a:t>2. Integration </a:t>
            </a:r>
            <a:r>
              <a:rPr lang="de-DE" sz="1200" b="1" dirty="0" err="1"/>
              <a:t>into</a:t>
            </a:r>
            <a:r>
              <a:rPr lang="de-DE" sz="1200" b="1" dirty="0"/>
              <a:t> </a:t>
            </a:r>
            <a:r>
              <a:rPr lang="de-DE" sz="1200" b="1" dirty="0" err="1"/>
              <a:t>the</a:t>
            </a:r>
            <a:r>
              <a:rPr lang="de-DE" sz="1200" b="1" dirty="0"/>
              <a:t> </a:t>
            </a:r>
            <a:r>
              <a:rPr lang="de-DE" sz="1200" b="1" dirty="0" err="1"/>
              <a:t>Thematic</a:t>
            </a:r>
            <a:r>
              <a:rPr lang="de-DE" sz="1200" b="1" dirty="0"/>
              <a:t> </a:t>
            </a:r>
            <a:r>
              <a:rPr lang="de-DE" sz="1200" b="1" dirty="0" err="1"/>
              <a:t>Context</a:t>
            </a:r>
            <a:endParaRPr lang="de-DE" sz="1200" b="1" dirty="0"/>
          </a:p>
          <a:p>
            <a:r>
              <a:rPr lang="de-DE" sz="1200" dirty="0"/>
              <a:t>This </a:t>
            </a:r>
            <a:r>
              <a:rPr lang="de-DE" sz="1200" dirty="0" err="1"/>
              <a:t>slide</a:t>
            </a:r>
            <a:r>
              <a:rPr lang="de-DE" sz="1200" dirty="0"/>
              <a:t> </a:t>
            </a:r>
            <a:r>
              <a:rPr lang="en-US" sz="1200" dirty="0"/>
              <a:t>directly ties into the previous analysis of the quadruple-helix</a:t>
            </a:r>
            <a:r>
              <a:rPr lang="de-DE" sz="1200" dirty="0"/>
              <a:t> </a:t>
            </a:r>
            <a:r>
              <a:rPr lang="de-DE" sz="1200" dirty="0" err="1"/>
              <a:t>perspectives</a:t>
            </a:r>
            <a:r>
              <a:rPr lang="de-DE" sz="1200" dirty="0"/>
              <a:t>. </a:t>
            </a:r>
          </a:p>
          <a:p>
            <a:r>
              <a:rPr lang="de-DE" sz="1200" dirty="0" err="1"/>
              <a:t>Now</a:t>
            </a:r>
            <a:r>
              <a:rPr lang="de-DE" sz="1200" dirty="0"/>
              <a:t> </a:t>
            </a:r>
            <a:r>
              <a:rPr lang="de-DE" sz="1200" dirty="0" err="1"/>
              <a:t>that</a:t>
            </a:r>
            <a:r>
              <a:rPr lang="de-DE" sz="1200" dirty="0"/>
              <a:t> </a:t>
            </a:r>
            <a:r>
              <a:rPr lang="de-DE" sz="1200" dirty="0" err="1"/>
              <a:t>the</a:t>
            </a:r>
            <a:r>
              <a:rPr lang="de-DE" sz="1200" dirty="0"/>
              <a:t> </a:t>
            </a:r>
            <a:r>
              <a:rPr lang="de-DE" sz="1200" dirty="0" err="1"/>
              <a:t>needs</a:t>
            </a:r>
            <a:r>
              <a:rPr lang="de-DE" sz="1200" dirty="0"/>
              <a:t>, </a:t>
            </a:r>
            <a:r>
              <a:rPr lang="de-DE" sz="1200" dirty="0" err="1"/>
              <a:t>conflicts</a:t>
            </a:r>
            <a:r>
              <a:rPr lang="de-DE" sz="1200" dirty="0"/>
              <a:t> and </a:t>
            </a:r>
            <a:r>
              <a:rPr lang="de-DE" sz="1200" dirty="0" err="1"/>
              <a:t>challenges</a:t>
            </a:r>
            <a:r>
              <a:rPr lang="de-DE" sz="1200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various</a:t>
            </a:r>
            <a:r>
              <a:rPr lang="de-DE" dirty="0"/>
              <a:t> </a:t>
            </a:r>
            <a:r>
              <a:rPr lang="de-DE" dirty="0" err="1"/>
              <a:t>stakeholders</a:t>
            </a:r>
            <a:r>
              <a:rPr lang="de-DE" dirty="0"/>
              <a:t> </a:t>
            </a:r>
            <a:r>
              <a:rPr lang="de-DE" sz="1200" dirty="0" err="1"/>
              <a:t>have</a:t>
            </a:r>
            <a:r>
              <a:rPr lang="de-DE" sz="1200" dirty="0"/>
              <a:t> </a:t>
            </a:r>
            <a:r>
              <a:rPr lang="de-DE" sz="1200" dirty="0" err="1"/>
              <a:t>been</a:t>
            </a:r>
            <a:r>
              <a:rPr lang="de-DE" sz="1200" dirty="0"/>
              <a:t> </a:t>
            </a:r>
            <a:r>
              <a:rPr lang="de-DE" sz="1200" dirty="0" err="1"/>
              <a:t>identified</a:t>
            </a:r>
            <a:r>
              <a:rPr lang="de-DE" sz="1200" dirty="0"/>
              <a:t>, </a:t>
            </a:r>
            <a:r>
              <a:rPr lang="de-DE" sz="1200" dirty="0" err="1"/>
              <a:t>the</a:t>
            </a:r>
            <a:r>
              <a:rPr lang="de-DE" sz="1200" dirty="0"/>
              <a:t> </a:t>
            </a:r>
            <a:r>
              <a:rPr lang="de-DE" sz="1200" dirty="0" err="1"/>
              <a:t>aim</a:t>
            </a:r>
            <a:r>
              <a:rPr lang="de-DE" sz="1200" dirty="0"/>
              <a:t> </a:t>
            </a:r>
            <a:r>
              <a:rPr lang="de-DE" sz="1200" dirty="0" err="1"/>
              <a:t>is</a:t>
            </a:r>
            <a:r>
              <a:rPr lang="de-DE" sz="1200" dirty="0"/>
              <a:t> </a:t>
            </a:r>
            <a:r>
              <a:rPr lang="de-DE" sz="1200" dirty="0" err="1"/>
              <a:t>to</a:t>
            </a:r>
            <a:r>
              <a:rPr lang="de-DE" sz="1200" dirty="0"/>
              <a:t> </a:t>
            </a:r>
            <a:r>
              <a:rPr lang="de-DE" sz="1200" dirty="0" err="1"/>
              <a:t>translate</a:t>
            </a:r>
            <a:r>
              <a:rPr lang="de-DE" sz="1200" dirty="0"/>
              <a:t> </a:t>
            </a:r>
            <a:r>
              <a:rPr lang="de-DE" sz="1200" dirty="0" err="1"/>
              <a:t>these</a:t>
            </a:r>
            <a:r>
              <a:rPr lang="de-DE" sz="1200" dirty="0"/>
              <a:t> </a:t>
            </a:r>
            <a:r>
              <a:rPr lang="de-DE" sz="1200" dirty="0" err="1"/>
              <a:t>insights</a:t>
            </a:r>
            <a:r>
              <a:rPr lang="de-DE" sz="1200" dirty="0"/>
              <a:t> </a:t>
            </a:r>
            <a:r>
              <a:rPr lang="de-DE" sz="1200" dirty="0" err="1"/>
              <a:t>into</a:t>
            </a:r>
            <a:r>
              <a:rPr lang="de-DE" sz="1200" dirty="0"/>
              <a:t> </a:t>
            </a:r>
            <a:r>
              <a:rPr lang="de-DE" sz="1200" dirty="0" err="1"/>
              <a:t>constructive</a:t>
            </a:r>
            <a:r>
              <a:rPr lang="de-DE" sz="1200" dirty="0"/>
              <a:t> </a:t>
            </a:r>
            <a:r>
              <a:rPr lang="de-DE" sz="1200" dirty="0" err="1"/>
              <a:t>guiding</a:t>
            </a:r>
            <a:r>
              <a:rPr lang="de-DE" sz="1200" dirty="0"/>
              <a:t> </a:t>
            </a:r>
            <a:r>
              <a:rPr lang="de-DE" sz="1200" dirty="0" err="1"/>
              <a:t>questions</a:t>
            </a:r>
            <a:r>
              <a:rPr lang="de-DE" sz="1200" dirty="0"/>
              <a:t> </a:t>
            </a:r>
            <a:r>
              <a:rPr lang="de-DE" sz="1200" dirty="0" err="1"/>
              <a:t>for</a:t>
            </a:r>
            <a:r>
              <a:rPr lang="de-DE" sz="1200" dirty="0"/>
              <a:t> </a:t>
            </a:r>
            <a:r>
              <a:rPr lang="de-DE" sz="1200" dirty="0" err="1"/>
              <a:t>further</a:t>
            </a:r>
            <a:r>
              <a:rPr lang="de-DE" sz="1200" dirty="0"/>
              <a:t> </a:t>
            </a:r>
            <a:r>
              <a:rPr lang="de-DE" sz="1200" dirty="0" err="1"/>
              <a:t>idea</a:t>
            </a:r>
            <a:r>
              <a:rPr lang="de-DE" sz="1200" dirty="0"/>
              <a:t> </a:t>
            </a:r>
            <a:r>
              <a:rPr lang="de-DE" sz="1200" dirty="0" err="1"/>
              <a:t>development</a:t>
            </a:r>
            <a:r>
              <a:rPr lang="de-DE" sz="1200" dirty="0"/>
              <a:t>.</a:t>
            </a:r>
            <a:r>
              <a:rPr lang="de-DE" dirty="0"/>
              <a:t> </a:t>
            </a:r>
            <a:r>
              <a:rPr lang="de-DE" sz="1200" dirty="0"/>
              <a:t>The HMW </a:t>
            </a:r>
            <a:r>
              <a:rPr lang="de-DE" sz="1200" dirty="0" err="1"/>
              <a:t>method</a:t>
            </a:r>
            <a:r>
              <a:rPr lang="de-DE" sz="1200" dirty="0"/>
              <a:t> </a:t>
            </a:r>
            <a:r>
              <a:rPr lang="de-DE" sz="1200" dirty="0" err="1"/>
              <a:t>is</a:t>
            </a:r>
            <a:r>
              <a:rPr lang="de-DE" sz="1200" dirty="0"/>
              <a:t> a </a:t>
            </a:r>
            <a:r>
              <a:rPr lang="de-DE" sz="1200" dirty="0" err="1"/>
              <a:t>key</a:t>
            </a:r>
            <a:r>
              <a:rPr lang="de-DE" sz="1200" dirty="0"/>
              <a:t> </a:t>
            </a:r>
            <a:r>
              <a:rPr lang="de-DE" sz="1200" dirty="0" err="1"/>
              <a:t>phase</a:t>
            </a:r>
            <a:r>
              <a:rPr lang="de-DE" sz="1200" dirty="0"/>
              <a:t> </a:t>
            </a:r>
            <a:r>
              <a:rPr lang="de-DE" sz="1200" dirty="0" err="1"/>
              <a:t>of</a:t>
            </a:r>
            <a:r>
              <a:rPr lang="de-DE" sz="1200" dirty="0"/>
              <a:t> Design </a:t>
            </a:r>
            <a:r>
              <a:rPr lang="de-DE" sz="1200" dirty="0" err="1"/>
              <a:t>Thinking</a:t>
            </a:r>
            <a:r>
              <a:rPr lang="de-DE" sz="1200" dirty="0"/>
              <a:t> and </a:t>
            </a:r>
            <a:r>
              <a:rPr lang="de-DE" sz="1200" dirty="0" err="1"/>
              <a:t>is</a:t>
            </a:r>
            <a:r>
              <a:rPr lang="de-DE" sz="1200" dirty="0"/>
              <a:t> </a:t>
            </a:r>
            <a:r>
              <a:rPr lang="de-DE" sz="1200" dirty="0" err="1"/>
              <a:t>used</a:t>
            </a:r>
            <a:r>
              <a:rPr lang="de-DE" sz="1200" dirty="0"/>
              <a:t> in </a:t>
            </a:r>
            <a:r>
              <a:rPr lang="de-DE" sz="1200" dirty="0" err="1"/>
              <a:t>the</a:t>
            </a:r>
            <a:r>
              <a:rPr lang="de-DE" sz="1200" dirty="0"/>
              <a:t> </a:t>
            </a:r>
            <a:r>
              <a:rPr lang="de-DE" sz="1200" dirty="0" err="1"/>
              <a:t>workshop</a:t>
            </a:r>
            <a:r>
              <a:rPr lang="de-DE" sz="1200" dirty="0"/>
              <a:t> </a:t>
            </a:r>
            <a:r>
              <a:rPr lang="de-DE" sz="1200" dirty="0" err="1"/>
              <a:t>to</a:t>
            </a:r>
            <a:r>
              <a:rPr lang="de-DE" sz="1200" dirty="0"/>
              <a:t> </a:t>
            </a:r>
            <a:r>
              <a:rPr lang="de-DE" sz="1200" dirty="0" err="1"/>
              <a:t>further</a:t>
            </a:r>
            <a:r>
              <a:rPr lang="de-DE" sz="1200" dirty="0"/>
              <a:t> </a:t>
            </a:r>
            <a:r>
              <a:rPr lang="de-DE" sz="1200" dirty="0" err="1"/>
              <a:t>develop</a:t>
            </a:r>
            <a:r>
              <a:rPr lang="de-DE" sz="1200" dirty="0"/>
              <a:t> </a:t>
            </a:r>
            <a:r>
              <a:rPr lang="de-DE" sz="1200" dirty="0" err="1"/>
              <a:t>research-based</a:t>
            </a:r>
            <a:r>
              <a:rPr lang="de-DE" sz="1200" dirty="0"/>
              <a:t> </a:t>
            </a:r>
            <a:r>
              <a:rPr lang="de-DE" sz="1200" dirty="0" err="1"/>
              <a:t>innovations</a:t>
            </a:r>
            <a:r>
              <a:rPr lang="de-DE" sz="1200" dirty="0"/>
              <a:t> in a </a:t>
            </a:r>
            <a:r>
              <a:rPr lang="de-DE" sz="1200" dirty="0" err="1"/>
              <a:t>targeted</a:t>
            </a:r>
            <a:r>
              <a:rPr lang="de-DE" sz="1200" dirty="0"/>
              <a:t> </a:t>
            </a:r>
            <a:r>
              <a:rPr lang="de-DE" dirty="0"/>
              <a:t>and </a:t>
            </a:r>
            <a:r>
              <a:rPr lang="de-DE" dirty="0" err="1"/>
              <a:t>needs-oriented</a:t>
            </a:r>
            <a:r>
              <a:rPr lang="de-DE" dirty="0"/>
              <a:t> </a:t>
            </a:r>
            <a:r>
              <a:rPr lang="de-DE" sz="1200" dirty="0" err="1"/>
              <a:t>manner</a:t>
            </a:r>
            <a:r>
              <a:rPr lang="de-DE" sz="1200" dirty="0"/>
              <a:t>.</a:t>
            </a:r>
          </a:p>
          <a:p>
            <a:endParaRPr lang="de-DE" sz="1200" dirty="0"/>
          </a:p>
          <a:p>
            <a:r>
              <a:rPr lang="de-DE" sz="1200" b="1" dirty="0"/>
              <a:t>3. Explanation </a:t>
            </a:r>
            <a:r>
              <a:rPr lang="de-DE" sz="1200" b="1" dirty="0" err="1"/>
              <a:t>of</a:t>
            </a:r>
            <a:r>
              <a:rPr lang="de-DE" sz="1200" b="1" dirty="0"/>
              <a:t> </a:t>
            </a:r>
            <a:r>
              <a:rPr lang="de-DE" sz="1200" b="1" dirty="0" err="1"/>
              <a:t>the</a:t>
            </a:r>
            <a:r>
              <a:rPr lang="de-DE" sz="1200" b="1" dirty="0"/>
              <a:t> </a:t>
            </a:r>
            <a:r>
              <a:rPr lang="de-DE" sz="1200" b="1" dirty="0" err="1"/>
              <a:t>Slide’s</a:t>
            </a:r>
            <a:r>
              <a:rPr lang="de-DE" sz="1200" b="1" dirty="0"/>
              <a:t> Content</a:t>
            </a:r>
          </a:p>
          <a:p>
            <a:endParaRPr lang="de-DE" sz="1200" b="1" dirty="0"/>
          </a:p>
          <a:p>
            <a:r>
              <a:rPr lang="de-DE" sz="1200" b="1" dirty="0"/>
              <a:t>Formula </a:t>
            </a:r>
            <a:r>
              <a:rPr lang="de-DE" sz="1200" b="1" dirty="0" err="1"/>
              <a:t>for</a:t>
            </a:r>
            <a:r>
              <a:rPr lang="de-DE" sz="1200" b="1" dirty="0"/>
              <a:t> </a:t>
            </a:r>
            <a:r>
              <a:rPr lang="de-DE" sz="1200" b="1" dirty="0" err="1"/>
              <a:t>How</a:t>
            </a:r>
            <a:r>
              <a:rPr lang="de-DE" sz="1200" b="1" dirty="0"/>
              <a:t>-</a:t>
            </a:r>
            <a:r>
              <a:rPr lang="de-DE" sz="1200" b="1" dirty="0" err="1"/>
              <a:t>Might</a:t>
            </a:r>
            <a:r>
              <a:rPr lang="de-DE" sz="1200" b="1" dirty="0"/>
              <a:t>-</a:t>
            </a:r>
            <a:r>
              <a:rPr lang="de-DE" sz="1200" b="1" dirty="0" err="1"/>
              <a:t>We</a:t>
            </a:r>
            <a:r>
              <a:rPr lang="de-DE" sz="1200" b="1" dirty="0"/>
              <a:t>-Questions</a:t>
            </a:r>
            <a:br>
              <a:rPr lang="de-DE" sz="1200" dirty="0"/>
            </a:br>
            <a:r>
              <a:rPr lang="de-DE" sz="1200" i="1" dirty="0" err="1"/>
              <a:t>How</a:t>
            </a:r>
            <a:r>
              <a:rPr lang="de-DE" sz="1200" i="1" dirty="0"/>
              <a:t> </a:t>
            </a:r>
            <a:r>
              <a:rPr lang="de-DE" sz="1200" i="1" dirty="0" err="1"/>
              <a:t>might</a:t>
            </a:r>
            <a:r>
              <a:rPr lang="de-DE" sz="1200" i="1" dirty="0"/>
              <a:t> </a:t>
            </a:r>
            <a:r>
              <a:rPr lang="de-DE" sz="1200" i="1" dirty="0" err="1"/>
              <a:t>we</a:t>
            </a:r>
            <a:r>
              <a:rPr lang="de-DE" sz="1200" i="1" dirty="0"/>
              <a:t> </a:t>
            </a:r>
            <a:r>
              <a:rPr lang="de-DE" sz="1200" i="1" dirty="0" err="1"/>
              <a:t>achieve</a:t>
            </a:r>
            <a:r>
              <a:rPr lang="de-DE" sz="1200" i="1" dirty="0"/>
              <a:t> [</a:t>
            </a:r>
            <a:r>
              <a:rPr lang="de-DE" sz="1200" i="1" dirty="0" err="1"/>
              <a:t>solution</a:t>
            </a:r>
            <a:r>
              <a:rPr lang="de-DE" sz="1200" i="1" dirty="0"/>
              <a:t> </a:t>
            </a:r>
            <a:r>
              <a:rPr lang="de-DE" sz="1200" i="1" dirty="0" err="1"/>
              <a:t>idea</a:t>
            </a:r>
            <a:r>
              <a:rPr lang="de-DE" sz="1200" i="1" dirty="0"/>
              <a:t>] </a:t>
            </a:r>
            <a:r>
              <a:rPr lang="de-DE" sz="1200" i="1" dirty="0" err="1"/>
              <a:t>to</a:t>
            </a:r>
            <a:r>
              <a:rPr lang="de-DE" sz="1200" i="1" dirty="0"/>
              <a:t> </a:t>
            </a:r>
            <a:r>
              <a:rPr lang="de-DE" sz="1200" i="1" dirty="0" err="1"/>
              <a:t>meet</a:t>
            </a:r>
            <a:r>
              <a:rPr lang="de-DE" sz="1200" i="1" dirty="0"/>
              <a:t> [</a:t>
            </a:r>
            <a:r>
              <a:rPr lang="de-DE" sz="1200" i="1" dirty="0" err="1"/>
              <a:t>the</a:t>
            </a:r>
            <a:r>
              <a:rPr lang="de-DE" sz="1200" i="1" dirty="0"/>
              <a:t> </a:t>
            </a:r>
            <a:r>
              <a:rPr lang="de-DE" sz="1200" i="1" dirty="0" err="1"/>
              <a:t>needs</a:t>
            </a:r>
            <a:r>
              <a:rPr lang="de-DE" sz="1200" i="1" dirty="0"/>
              <a:t> </a:t>
            </a:r>
            <a:r>
              <a:rPr lang="de-DE" sz="1200" i="1" dirty="0" err="1"/>
              <a:t>of</a:t>
            </a:r>
            <a:r>
              <a:rPr lang="de-DE" sz="1200" i="1" dirty="0"/>
              <a:t> </a:t>
            </a:r>
            <a:r>
              <a:rPr lang="de-DE" sz="1200" i="1" dirty="0" err="1"/>
              <a:t>the</a:t>
            </a:r>
            <a:r>
              <a:rPr lang="de-DE" sz="1200" i="1" dirty="0"/>
              <a:t> </a:t>
            </a:r>
            <a:r>
              <a:rPr lang="de-DE" sz="1200" i="1" dirty="0" err="1"/>
              <a:t>respective</a:t>
            </a:r>
            <a:r>
              <a:rPr lang="de-DE" sz="1200" i="1" dirty="0"/>
              <a:t> </a:t>
            </a:r>
            <a:r>
              <a:rPr lang="de-DE" sz="1200" i="1" dirty="0" err="1"/>
              <a:t>stakeholders</a:t>
            </a:r>
            <a:r>
              <a:rPr lang="de-DE" sz="1200" i="1" dirty="0"/>
              <a:t>]?</a:t>
            </a:r>
            <a:endParaRPr lang="de-DE" sz="1200" dirty="0"/>
          </a:p>
          <a:p>
            <a:r>
              <a:rPr lang="de-DE" sz="1200" dirty="0"/>
              <a:t>This </a:t>
            </a:r>
            <a:r>
              <a:rPr lang="de-DE" sz="1200" dirty="0" err="1"/>
              <a:t>formulation</a:t>
            </a:r>
            <a:r>
              <a:rPr lang="de-DE" sz="1200" dirty="0"/>
              <a:t> </a:t>
            </a:r>
            <a:r>
              <a:rPr lang="de-DE" sz="1200" dirty="0" err="1"/>
              <a:t>enables</a:t>
            </a:r>
            <a:r>
              <a:rPr lang="de-DE" sz="1200" dirty="0"/>
              <a:t> </a:t>
            </a:r>
            <a:r>
              <a:rPr lang="de-DE" sz="1200" dirty="0" err="1"/>
              <a:t>problems</a:t>
            </a:r>
            <a:r>
              <a:rPr lang="de-DE" sz="1200" dirty="0"/>
              <a:t> </a:t>
            </a:r>
            <a:r>
              <a:rPr lang="de-DE" sz="1200" dirty="0" err="1"/>
              <a:t>to</a:t>
            </a:r>
            <a:r>
              <a:rPr lang="de-DE" sz="1200" dirty="0"/>
              <a:t> </a:t>
            </a:r>
            <a:r>
              <a:rPr lang="de-DE" sz="1200" dirty="0" err="1"/>
              <a:t>be</a:t>
            </a:r>
            <a:r>
              <a:rPr lang="de-DE" sz="1200" dirty="0"/>
              <a:t> </a:t>
            </a:r>
            <a:r>
              <a:rPr lang="de-DE" sz="1200" dirty="0" err="1"/>
              <a:t>approached</a:t>
            </a:r>
            <a:r>
              <a:rPr lang="de-DE" sz="1200" dirty="0"/>
              <a:t> in an open, </a:t>
            </a:r>
            <a:r>
              <a:rPr lang="de-DE" sz="1200" dirty="0" err="1"/>
              <a:t>solution-oriented</a:t>
            </a:r>
            <a:r>
              <a:rPr lang="de-DE" sz="1200" dirty="0"/>
              <a:t> </a:t>
            </a:r>
            <a:r>
              <a:rPr lang="de-DE" sz="1200" dirty="0" err="1"/>
              <a:t>manner</a:t>
            </a:r>
            <a:r>
              <a:rPr lang="de-DE" sz="1200" dirty="0"/>
              <a:t> </a:t>
            </a:r>
            <a:r>
              <a:rPr lang="de-DE" sz="1200" dirty="0" err="1"/>
              <a:t>without</a:t>
            </a:r>
            <a:r>
              <a:rPr lang="de-DE" sz="1200" dirty="0"/>
              <a:t> </a:t>
            </a:r>
            <a:r>
              <a:rPr lang="de-DE" sz="1200" dirty="0" err="1"/>
              <a:t>being</a:t>
            </a:r>
            <a:r>
              <a:rPr lang="de-DE" sz="1200" dirty="0"/>
              <a:t> </a:t>
            </a:r>
            <a:r>
              <a:rPr lang="de-DE" sz="1200" dirty="0" err="1"/>
              <a:t>overly</a:t>
            </a:r>
            <a:r>
              <a:rPr lang="de-DE" sz="1200" dirty="0"/>
              <a:t> </a:t>
            </a:r>
            <a:r>
              <a:rPr lang="de-DE" sz="1200" dirty="0" err="1"/>
              <a:t>narrow</a:t>
            </a:r>
            <a:r>
              <a:rPr lang="de-DE" sz="1200" dirty="0"/>
              <a:t>.</a:t>
            </a:r>
          </a:p>
          <a:p>
            <a:endParaRPr lang="de-DE" sz="1200" dirty="0"/>
          </a:p>
          <a:p>
            <a:r>
              <a:rPr lang="de-DE" sz="1200" b="1" dirty="0" err="1"/>
              <a:t>Steps</a:t>
            </a:r>
            <a:r>
              <a:rPr lang="de-DE" sz="1200" b="1" dirty="0"/>
              <a:t>:</a:t>
            </a:r>
          </a:p>
          <a:p>
            <a:endParaRPr lang="de-DE" sz="1200" dirty="0"/>
          </a:p>
          <a:p>
            <a:r>
              <a:rPr lang="de-DE" sz="1200" b="1" dirty="0" err="1"/>
              <a:t>Identify</a:t>
            </a:r>
            <a:r>
              <a:rPr lang="de-DE" sz="1200" b="1" dirty="0"/>
              <a:t> </a:t>
            </a:r>
            <a:r>
              <a:rPr lang="de-DE" sz="1200" b="1" dirty="0" err="1"/>
              <a:t>the</a:t>
            </a:r>
            <a:r>
              <a:rPr lang="de-DE" sz="1200" b="1" dirty="0"/>
              <a:t> </a:t>
            </a:r>
            <a:r>
              <a:rPr lang="de-DE" sz="1200" b="1" dirty="0" err="1"/>
              <a:t>needs</a:t>
            </a:r>
            <a:r>
              <a:rPr lang="de-DE" sz="1200" b="1" dirty="0"/>
              <a:t> </a:t>
            </a:r>
            <a:r>
              <a:rPr lang="de-DE" sz="1200" b="1" dirty="0" err="1"/>
              <a:t>of</a:t>
            </a:r>
            <a:r>
              <a:rPr lang="de-DE" sz="1200" b="1" dirty="0"/>
              <a:t> </a:t>
            </a:r>
            <a:r>
              <a:rPr lang="de-DE" sz="1200" b="1" dirty="0" err="1"/>
              <a:t>the</a:t>
            </a:r>
            <a:r>
              <a:rPr lang="de-DE" sz="1200" b="1" dirty="0"/>
              <a:t> relevant </a:t>
            </a:r>
            <a:r>
              <a:rPr lang="de-DE" sz="1200" b="1" dirty="0" err="1"/>
              <a:t>stakeholders</a:t>
            </a:r>
            <a:r>
              <a:rPr lang="de-DE" sz="1200" b="1" dirty="0"/>
              <a:t>.</a:t>
            </a:r>
            <a:br>
              <a:rPr lang="de-DE" sz="1200" dirty="0"/>
            </a:br>
            <a:r>
              <a:rPr lang="de-DE" sz="1200" dirty="0"/>
              <a:t>– Use </a:t>
            </a:r>
            <a:r>
              <a:rPr lang="de-DE" sz="1200" dirty="0" err="1"/>
              <a:t>the</a:t>
            </a:r>
            <a:r>
              <a:rPr lang="de-DE" sz="1200" dirty="0"/>
              <a:t> </a:t>
            </a:r>
            <a:r>
              <a:rPr lang="de-DE" sz="1200" dirty="0" err="1"/>
              <a:t>results</a:t>
            </a:r>
            <a:r>
              <a:rPr lang="de-DE" sz="1200" dirty="0"/>
              <a:t> </a:t>
            </a:r>
            <a:r>
              <a:rPr lang="de-DE" sz="1200" dirty="0" err="1"/>
              <a:t>from</a:t>
            </a:r>
            <a:r>
              <a:rPr lang="de-DE" sz="1200" dirty="0"/>
              <a:t> </a:t>
            </a:r>
            <a:r>
              <a:rPr lang="de-DE" sz="1200" dirty="0" err="1"/>
              <a:t>the</a:t>
            </a:r>
            <a:r>
              <a:rPr lang="de-DE" sz="1200" dirty="0"/>
              <a:t> </a:t>
            </a:r>
            <a:r>
              <a:rPr lang="de-DE" sz="1200" dirty="0" err="1"/>
              <a:t>quadruple</a:t>
            </a:r>
            <a:r>
              <a:rPr lang="de-DE" sz="1200" dirty="0"/>
              <a:t>-helix </a:t>
            </a:r>
            <a:r>
              <a:rPr lang="de-DE" sz="1200" dirty="0" err="1"/>
              <a:t>analysis</a:t>
            </a:r>
            <a:r>
              <a:rPr lang="de-DE" sz="1200" dirty="0"/>
              <a:t>.</a:t>
            </a:r>
            <a:br>
              <a:rPr lang="de-DE" sz="1200" dirty="0"/>
            </a:br>
            <a:r>
              <a:rPr lang="de-DE" sz="1200" dirty="0"/>
              <a:t>– Focus on </a:t>
            </a:r>
            <a:r>
              <a:rPr lang="de-DE" sz="1200" dirty="0" err="1"/>
              <a:t>needs</a:t>
            </a:r>
            <a:r>
              <a:rPr lang="de-DE" sz="1200" dirty="0"/>
              <a:t>, </a:t>
            </a:r>
            <a:r>
              <a:rPr lang="de-DE" sz="1200" dirty="0" err="1"/>
              <a:t>challenges</a:t>
            </a:r>
            <a:r>
              <a:rPr lang="de-DE" sz="1200" dirty="0"/>
              <a:t>, and </a:t>
            </a:r>
            <a:r>
              <a:rPr lang="de-DE" sz="1200" dirty="0" err="1"/>
              <a:t>expectations</a:t>
            </a:r>
            <a:r>
              <a:rPr lang="de-DE" sz="1200" dirty="0"/>
              <a:t>.</a:t>
            </a:r>
            <a:br>
              <a:rPr lang="de-DE" sz="1200" dirty="0"/>
            </a:br>
            <a:r>
              <a:rPr lang="de-DE" sz="1200" dirty="0"/>
              <a:t>– Take </a:t>
            </a:r>
            <a:r>
              <a:rPr lang="de-DE" sz="1200" dirty="0" err="1"/>
              <a:t>conflicts</a:t>
            </a:r>
            <a:r>
              <a:rPr lang="de-DE" sz="1200" dirty="0"/>
              <a:t> </a:t>
            </a:r>
            <a:r>
              <a:rPr lang="de-DE" sz="1200" dirty="0" err="1"/>
              <a:t>or</a:t>
            </a:r>
            <a:r>
              <a:rPr lang="de-DE" sz="1200" dirty="0"/>
              <a:t> ‘</a:t>
            </a:r>
            <a:r>
              <a:rPr lang="de-DE" sz="1200" dirty="0" err="1"/>
              <a:t>pain</a:t>
            </a:r>
            <a:r>
              <a:rPr lang="de-DE" sz="1200" dirty="0"/>
              <a:t> </a:t>
            </a:r>
            <a:r>
              <a:rPr lang="de-DE" sz="1200" dirty="0" err="1"/>
              <a:t>points</a:t>
            </a:r>
            <a:r>
              <a:rPr lang="de-DE" sz="1200" dirty="0"/>
              <a:t>’ </a:t>
            </a:r>
            <a:r>
              <a:rPr lang="de-DE" sz="1200" dirty="0" err="1"/>
              <a:t>into</a:t>
            </a:r>
            <a:r>
              <a:rPr lang="de-DE" sz="1200" dirty="0"/>
              <a:t> </a:t>
            </a:r>
            <a:r>
              <a:rPr lang="de-DE" sz="1200" dirty="0" err="1"/>
              <a:t>account</a:t>
            </a:r>
            <a:r>
              <a:rPr lang="de-DE" sz="1200" dirty="0"/>
              <a:t>.</a:t>
            </a:r>
          </a:p>
          <a:p>
            <a:endParaRPr lang="de-DE" sz="1200" dirty="0"/>
          </a:p>
          <a:p>
            <a:r>
              <a:rPr lang="de-DE" sz="1200" b="1" dirty="0" err="1"/>
              <a:t>Align</a:t>
            </a:r>
            <a:r>
              <a:rPr lang="de-DE" sz="1200" b="1" dirty="0"/>
              <a:t> </a:t>
            </a:r>
            <a:r>
              <a:rPr lang="de-DE" sz="1200" b="1" dirty="0" err="1"/>
              <a:t>solution</a:t>
            </a:r>
            <a:r>
              <a:rPr lang="de-DE" sz="1200" b="1" dirty="0"/>
              <a:t> </a:t>
            </a:r>
            <a:r>
              <a:rPr lang="de-DE" sz="1200" b="1" dirty="0" err="1"/>
              <a:t>ideas</a:t>
            </a:r>
            <a:r>
              <a:rPr lang="de-DE" sz="1200" b="1" dirty="0"/>
              <a:t> </a:t>
            </a:r>
            <a:r>
              <a:rPr lang="de-DE" sz="1200" b="1" dirty="0" err="1"/>
              <a:t>with</a:t>
            </a:r>
            <a:r>
              <a:rPr lang="de-DE" sz="1200" b="1" dirty="0"/>
              <a:t> </a:t>
            </a:r>
            <a:r>
              <a:rPr lang="de-DE" sz="1200" b="1" dirty="0" err="1"/>
              <a:t>stakeholder</a:t>
            </a:r>
            <a:r>
              <a:rPr lang="de-DE" sz="1200" b="1" dirty="0"/>
              <a:t> </a:t>
            </a:r>
            <a:r>
              <a:rPr lang="de-DE" sz="1200" b="1" dirty="0" err="1"/>
              <a:t>needs</a:t>
            </a:r>
            <a:r>
              <a:rPr lang="de-DE" sz="1200" b="1" dirty="0"/>
              <a:t>.</a:t>
            </a:r>
            <a:br>
              <a:rPr lang="de-DE" sz="1200" dirty="0"/>
            </a:br>
            <a:r>
              <a:rPr lang="de-DE" sz="1200" dirty="0"/>
              <a:t>– Gather initial </a:t>
            </a:r>
            <a:r>
              <a:rPr lang="de-DE" sz="1200" dirty="0" err="1"/>
              <a:t>ideas</a:t>
            </a:r>
            <a:r>
              <a:rPr lang="de-DE" sz="1200" dirty="0"/>
              <a:t> </a:t>
            </a:r>
            <a:r>
              <a:rPr lang="de-DE" sz="1200" dirty="0" err="1"/>
              <a:t>or</a:t>
            </a:r>
            <a:r>
              <a:rPr lang="de-DE" sz="1200" dirty="0"/>
              <a:t> </a:t>
            </a:r>
            <a:r>
              <a:rPr lang="de-DE" sz="1200" dirty="0" err="1"/>
              <a:t>approaches</a:t>
            </a:r>
            <a:r>
              <a:rPr lang="de-DE" sz="1200" dirty="0"/>
              <a:t>.</a:t>
            </a:r>
            <a:br>
              <a:rPr lang="de-DE" sz="1200" dirty="0"/>
            </a:br>
            <a:r>
              <a:rPr lang="de-DE" sz="1200" dirty="0"/>
              <a:t>– </a:t>
            </a:r>
            <a:r>
              <a:rPr lang="de-DE" sz="1200" dirty="0" err="1"/>
              <a:t>Formulate</a:t>
            </a:r>
            <a:r>
              <a:rPr lang="de-DE" sz="1200" dirty="0"/>
              <a:t> </a:t>
            </a:r>
            <a:r>
              <a:rPr lang="de-DE" sz="1200" dirty="0" err="1"/>
              <a:t>the</a:t>
            </a:r>
            <a:r>
              <a:rPr lang="de-DE" sz="1200" dirty="0"/>
              <a:t> HMW </a:t>
            </a:r>
            <a:r>
              <a:rPr lang="de-DE" sz="1200" dirty="0" err="1"/>
              <a:t>questions</a:t>
            </a:r>
            <a:r>
              <a:rPr lang="de-DE" sz="1200" dirty="0"/>
              <a:t>, </a:t>
            </a:r>
            <a:r>
              <a:rPr lang="de-DE" sz="1200" dirty="0" err="1"/>
              <a:t>which</a:t>
            </a:r>
            <a:r>
              <a:rPr lang="de-DE" sz="1200" dirty="0"/>
              <a:t> </a:t>
            </a:r>
            <a:r>
              <a:rPr lang="de-DE" sz="1200" dirty="0" err="1"/>
              <a:t>serve</a:t>
            </a:r>
            <a:r>
              <a:rPr lang="de-DE" sz="1200" dirty="0"/>
              <a:t> </a:t>
            </a:r>
            <a:r>
              <a:rPr lang="de-DE" sz="1200" dirty="0" err="1"/>
              <a:t>as</a:t>
            </a:r>
            <a:r>
              <a:rPr lang="de-DE" sz="1200" dirty="0"/>
              <a:t> a </a:t>
            </a:r>
            <a:r>
              <a:rPr lang="de-DE" sz="1200" dirty="0" err="1"/>
              <a:t>bridge</a:t>
            </a:r>
            <a:r>
              <a:rPr lang="de-DE" sz="1200" dirty="0"/>
              <a:t> </a:t>
            </a:r>
            <a:r>
              <a:rPr lang="de-DE" sz="1200" dirty="0" err="1"/>
              <a:t>between</a:t>
            </a:r>
            <a:r>
              <a:rPr lang="de-DE" sz="1200" dirty="0"/>
              <a:t> </a:t>
            </a:r>
            <a:r>
              <a:rPr lang="de-DE" sz="1200" dirty="0" err="1"/>
              <a:t>the</a:t>
            </a:r>
            <a:r>
              <a:rPr lang="de-DE" sz="1200" dirty="0"/>
              <a:t> </a:t>
            </a:r>
            <a:r>
              <a:rPr lang="de-DE" sz="1200" dirty="0" err="1"/>
              <a:t>problem</a:t>
            </a:r>
            <a:r>
              <a:rPr lang="de-DE" sz="1200" dirty="0"/>
              <a:t> and possible </a:t>
            </a:r>
            <a:r>
              <a:rPr lang="de-DE" sz="1200" dirty="0" err="1"/>
              <a:t>solutions</a:t>
            </a:r>
            <a:r>
              <a:rPr lang="de-DE" sz="1200" dirty="0"/>
              <a:t>.</a:t>
            </a:r>
            <a:br>
              <a:rPr lang="de-DE" sz="1200" dirty="0"/>
            </a:br>
            <a:r>
              <a:rPr lang="de-DE" sz="1200" dirty="0"/>
              <a:t>– </a:t>
            </a:r>
            <a:r>
              <a:rPr lang="de-DE" sz="1200" dirty="0" err="1"/>
              <a:t>Important</a:t>
            </a:r>
            <a:r>
              <a:rPr lang="de-DE" sz="1200" dirty="0"/>
              <a:t>: </a:t>
            </a:r>
            <a:r>
              <a:rPr lang="de-DE" sz="1200" dirty="0" err="1"/>
              <a:t>keep</a:t>
            </a:r>
            <a:r>
              <a:rPr lang="de-DE" sz="1200" dirty="0"/>
              <a:t> </a:t>
            </a:r>
            <a:r>
              <a:rPr lang="de-DE" sz="1200" dirty="0" err="1"/>
              <a:t>questions</a:t>
            </a:r>
            <a:r>
              <a:rPr lang="de-DE" sz="1200" dirty="0"/>
              <a:t> open-</a:t>
            </a:r>
            <a:r>
              <a:rPr lang="de-DE" sz="1200" dirty="0" err="1"/>
              <a:t>ended</a:t>
            </a:r>
            <a:r>
              <a:rPr lang="de-DE" sz="1200" dirty="0"/>
              <a:t>; do not </a:t>
            </a:r>
            <a:r>
              <a:rPr lang="de-DE" sz="1200" dirty="0" err="1"/>
              <a:t>write</a:t>
            </a:r>
            <a:r>
              <a:rPr lang="de-DE" sz="1200" dirty="0"/>
              <a:t> a </a:t>
            </a:r>
            <a:r>
              <a:rPr lang="de-DE" sz="1200" dirty="0" err="1"/>
              <a:t>problem</a:t>
            </a:r>
            <a:r>
              <a:rPr lang="de-DE" sz="1200" dirty="0"/>
              <a:t> </a:t>
            </a:r>
            <a:r>
              <a:rPr lang="de-DE" sz="1200" dirty="0" err="1"/>
              <a:t>disguised</a:t>
            </a:r>
            <a:r>
              <a:rPr lang="de-DE" sz="1200" dirty="0"/>
              <a:t> </a:t>
            </a:r>
            <a:r>
              <a:rPr lang="de-DE" sz="1200" dirty="0" err="1"/>
              <a:t>as</a:t>
            </a:r>
            <a:r>
              <a:rPr lang="de-DE" sz="1200" dirty="0"/>
              <a:t> a </a:t>
            </a:r>
            <a:r>
              <a:rPr lang="de-DE" sz="1200" dirty="0" err="1"/>
              <a:t>solution</a:t>
            </a:r>
            <a:r>
              <a:rPr lang="de-DE" sz="1200" dirty="0"/>
              <a:t>.</a:t>
            </a:r>
          </a:p>
          <a:p>
            <a:pPr marL="228600" indent="0">
              <a:lnSpc>
                <a:spcPct val="100000"/>
              </a:lnSpc>
              <a:buFontTx/>
              <a:buNone/>
            </a:pPr>
            <a:endParaRPr lang="de-DE" sz="1200" u="sng" dirty="0">
              <a:solidFill>
                <a:schemeClr val="hlink"/>
              </a:solidFill>
            </a:endParaRPr>
          </a:p>
          <a:p>
            <a:pPr marL="228600" indent="0">
              <a:buFontTx/>
            </a:pPr>
            <a:r>
              <a:rPr lang="de-DE" dirty="0">
                <a:solidFill>
                  <a:schemeClr val="tx1"/>
                </a:solidFill>
              </a:rPr>
              <a:t>Here, </a:t>
            </a:r>
            <a:r>
              <a:rPr lang="de-DE" dirty="0" err="1">
                <a:solidFill>
                  <a:schemeClr val="tx1"/>
                </a:solidFill>
              </a:rPr>
              <a:t>too</a:t>
            </a:r>
            <a:r>
              <a:rPr lang="de-DE" dirty="0">
                <a:solidFill>
                  <a:schemeClr val="tx1"/>
                </a:solidFill>
              </a:rPr>
              <a:t>, </a:t>
            </a:r>
            <a:r>
              <a:rPr lang="de-DE" dirty="0" err="1">
                <a:solidFill>
                  <a:schemeClr val="tx1"/>
                </a:solidFill>
              </a:rPr>
              <a:t>the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results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can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be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noted</a:t>
            </a:r>
            <a:r>
              <a:rPr lang="de-DE" dirty="0">
                <a:solidFill>
                  <a:schemeClr val="tx1"/>
                </a:solidFill>
              </a:rPr>
              <a:t> down on a </a:t>
            </a:r>
            <a:r>
              <a:rPr lang="de-DE" dirty="0" err="1">
                <a:solidFill>
                  <a:schemeClr val="tx1"/>
                </a:solidFill>
              </a:rPr>
              <a:t>flipchart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or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Miroboard</a:t>
            </a:r>
            <a:r>
              <a:rPr lang="de-DE" dirty="0">
                <a:solidFill>
                  <a:schemeClr val="tx1"/>
                </a:solidFill>
              </a:rPr>
              <a:t>.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79453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worksheet is also available for use.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312050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/>
              <a:t>1. Key Message of </a:t>
            </a:r>
            <a:r>
              <a:rPr lang="de-DE" b="1" dirty="0" err="1"/>
              <a:t>the</a:t>
            </a:r>
            <a:r>
              <a:rPr lang="de-DE" b="1" dirty="0"/>
              <a:t> Slide</a:t>
            </a:r>
          </a:p>
          <a:p>
            <a:r>
              <a:rPr lang="de-DE" dirty="0"/>
              <a:t>The teams present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how-might-we-questions</a:t>
            </a:r>
            <a:r>
              <a:rPr lang="de-DE" dirty="0"/>
              <a:t> they have developed and summarise key findings and possible next steps. The aim is to</a:t>
            </a:r>
          </a:p>
          <a:p>
            <a:r>
              <a:rPr lang="de-DE" dirty="0"/>
              <a:t>make the results visible, learn from one another and </a:t>
            </a:r>
            <a:r>
              <a:rPr lang="de-DE" dirty="0" err="1"/>
              <a:t>structure</a:t>
            </a:r>
            <a:r>
              <a:rPr lang="de-DE" dirty="0"/>
              <a:t> </a:t>
            </a:r>
            <a:r>
              <a:rPr lang="de-DE" dirty="0" err="1"/>
              <a:t>further</a:t>
            </a:r>
            <a:r>
              <a:rPr lang="de-DE" dirty="0"/>
              <a:t> work on the topic.</a:t>
            </a:r>
          </a:p>
          <a:p>
            <a:endParaRPr lang="de-DE" dirty="0"/>
          </a:p>
          <a:p>
            <a:r>
              <a:rPr lang="de-DE" b="1" dirty="0"/>
              <a:t>2. Contextualisation</a:t>
            </a:r>
          </a:p>
          <a:p>
            <a:r>
              <a:rPr lang="en-US" dirty="0"/>
              <a:t>This slide wraps up the workshop. After examining stakeholder perspectives (Quadruple Helix) and formulating initial innovation-oriented guiding questions, we will now share the results transparently and reflect on them together.</a:t>
            </a:r>
            <a:endParaRPr lang="de-DE" dirty="0"/>
          </a:p>
          <a:p>
            <a:endParaRPr lang="de-DE" dirty="0"/>
          </a:p>
          <a:p>
            <a:r>
              <a:rPr lang="de-DE" b="1" dirty="0"/>
              <a:t>3. Explanation of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Slide’s</a:t>
            </a:r>
            <a:r>
              <a:rPr lang="de-DE" b="1" dirty="0"/>
              <a:t> Content</a:t>
            </a:r>
          </a:p>
          <a:p>
            <a:endParaRPr lang="de-DE" b="1" dirty="0"/>
          </a:p>
          <a:p>
            <a:r>
              <a:rPr lang="de-DE" b="1" dirty="0"/>
              <a:t>What is being presented?</a:t>
            </a:r>
            <a:endParaRPr lang="de-DE" dirty="0"/>
          </a:p>
          <a:p>
            <a:r>
              <a:rPr lang="de-DE" dirty="0"/>
              <a:t>The </a:t>
            </a:r>
            <a:r>
              <a:rPr lang="de-DE" dirty="0" err="1"/>
              <a:t>formulated</a:t>
            </a:r>
            <a:r>
              <a:rPr lang="de-DE" dirty="0"/>
              <a:t> </a:t>
            </a:r>
            <a:r>
              <a:rPr lang="de-DE" dirty="0" err="1"/>
              <a:t>how-could-we-questions</a:t>
            </a:r>
            <a:r>
              <a:rPr lang="de-DE" dirty="0"/>
              <a:t>.</a:t>
            </a:r>
          </a:p>
          <a:p>
            <a:r>
              <a:rPr lang="de-DE" dirty="0"/>
              <a:t>A brief explanation of how they were derived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stakeholders</a:t>
            </a:r>
            <a:r>
              <a:rPr lang="de-DE" dirty="0"/>
              <a:t>‘ </a:t>
            </a:r>
            <a:r>
              <a:rPr lang="de-DE" dirty="0" err="1"/>
              <a:t>needs</a:t>
            </a:r>
            <a:r>
              <a:rPr lang="de-DE" dirty="0"/>
              <a:t>.</a:t>
            </a:r>
          </a:p>
          <a:p>
            <a:r>
              <a:rPr lang="de-DE" dirty="0"/>
              <a:t>Key findings from the analysis (needs, conflicts, </a:t>
            </a:r>
            <a:r>
              <a:rPr lang="de-DE" dirty="0" err="1"/>
              <a:t>opportunities</a:t>
            </a:r>
            <a:r>
              <a:rPr lang="de-DE" dirty="0"/>
              <a:t>).</a:t>
            </a:r>
          </a:p>
          <a:p>
            <a:endParaRPr lang="de-DE" dirty="0"/>
          </a:p>
          <a:p>
            <a:r>
              <a:rPr lang="de-DE" b="1" dirty="0"/>
              <a:t>Time Limit:</a:t>
            </a:r>
            <a:endParaRPr lang="de-DE" dirty="0"/>
          </a:p>
          <a:p>
            <a:r>
              <a:rPr lang="de-DE" b="1" dirty="0"/>
              <a:t>2 minutes per group </a:t>
            </a:r>
            <a:r>
              <a:rPr lang="de-DE" dirty="0"/>
              <a:t>– focus on clarity and conciseness</a:t>
            </a:r>
          </a:p>
          <a:p>
            <a:endParaRPr lang="de-DE" dirty="0"/>
          </a:p>
          <a:p>
            <a:r>
              <a:rPr lang="de-DE" b="1" dirty="0"/>
              <a:t>Reflection on </a:t>
            </a:r>
            <a:r>
              <a:rPr lang="de-DE" b="1" dirty="0" err="1"/>
              <a:t>the</a:t>
            </a:r>
            <a:r>
              <a:rPr lang="de-DE" b="1" dirty="0"/>
              <a:t> Next </a:t>
            </a:r>
            <a:r>
              <a:rPr lang="de-DE" b="1" dirty="0" err="1"/>
              <a:t>Steps</a:t>
            </a:r>
            <a:r>
              <a:rPr lang="de-DE" b="1" dirty="0"/>
              <a:t>:</a:t>
            </a:r>
            <a:endParaRPr lang="de-DE" dirty="0"/>
          </a:p>
          <a:p>
            <a:r>
              <a:rPr lang="de-DE" dirty="0"/>
              <a:t>Which HMW questions are particularly promising?</a:t>
            </a:r>
          </a:p>
          <a:p>
            <a:r>
              <a:rPr lang="de-DE" dirty="0"/>
              <a:t>Where is further clarification or research needed?</a:t>
            </a:r>
          </a:p>
          <a:p>
            <a:r>
              <a:rPr lang="de-DE" dirty="0"/>
              <a:t>Are there any outstanding issues or potential synergies that should be pursued further?</a:t>
            </a:r>
          </a:p>
          <a:p>
            <a:endParaRPr lang="de-DE" dirty="0"/>
          </a:p>
          <a:p>
            <a:r>
              <a:rPr lang="de-DE" b="1" dirty="0"/>
              <a:t>Tips for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Facilitator</a:t>
            </a:r>
            <a:r>
              <a:rPr lang="de-DE" b="1" dirty="0"/>
              <a:t>:</a:t>
            </a:r>
            <a:endParaRPr lang="de-DE" dirty="0"/>
          </a:p>
          <a:p>
            <a:r>
              <a:rPr lang="de-DE" dirty="0"/>
              <a:t>Ensure that presentations do not get bogged down in details.</a:t>
            </a:r>
          </a:p>
          <a:p>
            <a:r>
              <a:rPr lang="de-DE" dirty="0"/>
              <a:t>Ask follow-up questions that highlight the link </a:t>
            </a:r>
            <a:r>
              <a:rPr lang="de-DE" dirty="0" err="1"/>
              <a:t>between</a:t>
            </a:r>
            <a:r>
              <a:rPr lang="de-DE" dirty="0"/>
              <a:t> </a:t>
            </a:r>
            <a:r>
              <a:rPr lang="de-DE" dirty="0" err="1"/>
              <a:t>stakeholders</a:t>
            </a:r>
            <a:r>
              <a:rPr lang="de-DE" dirty="0"/>
              <a:t>‘ </a:t>
            </a:r>
            <a:r>
              <a:rPr lang="de-DE" dirty="0" err="1"/>
              <a:t>needs</a:t>
            </a:r>
            <a:r>
              <a:rPr lang="de-DE" dirty="0"/>
              <a:t> and the HMW question.</a:t>
            </a:r>
          </a:p>
          <a:p>
            <a:r>
              <a:rPr lang="de-DE" dirty="0"/>
              <a:t>Encourage groups to consider alternative perspectives in the next steps, where appropriate.</a:t>
            </a:r>
          </a:p>
          <a:p>
            <a:endParaRPr lang="de-DE" dirty="0"/>
          </a:p>
          <a:p>
            <a:endParaRPr lang="de-DE" dirty="0"/>
          </a:p>
          <a:p>
            <a:pPr rtl="0" fontAlgn="base"/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u="sng" dirty="0"/>
              <a:t>Image sources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Photo: </a:t>
            </a:r>
            <a:r>
              <a:rPr lang="de-DE" dirty="0" err="1"/>
              <a:t>Unsplash</a:t>
            </a:r>
            <a:endParaRPr lang="de-DE" dirty="0"/>
          </a:p>
          <a:p>
            <a:endParaRPr lang="en-US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830456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raKo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rafik 24" descr="Ein Bild, das Text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7B63B3F9-2110-C842-4D35-B453CCB7BF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874"/>
            <a:ext cx="12192000" cy="6854252"/>
          </a:xfrm>
          <a:prstGeom prst="rect">
            <a:avLst/>
          </a:prstGeom>
        </p:spPr>
      </p:pic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id="{8FF0F75A-F919-7EE8-7D90-FBAC020A7C13}"/>
              </a:ext>
            </a:extLst>
          </p:cNvPr>
          <p:cNvSpPr/>
          <p:nvPr userDrawn="1"/>
        </p:nvSpPr>
        <p:spPr>
          <a:xfrm>
            <a:off x="-239558" y="-228695"/>
            <a:ext cx="11709984" cy="6372223"/>
          </a:xfrm>
          <a:prstGeom prst="roundRect">
            <a:avLst>
              <a:gd name="adj" fmla="val 3223"/>
            </a:avLst>
          </a:prstGeom>
          <a:blipFill>
            <a:blip r:embed="rId3"/>
            <a:stretch>
              <a:fillRect l="-70041" t="-9129" r="-2" b="3"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0A508C2-B47D-B849-F2EC-1B9B51FAD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Untertitel 6">
            <a:extLst>
              <a:ext uri="{FF2B5EF4-FFF2-40B4-BE49-F238E27FC236}">
                <a16:creationId xmlns:a16="http://schemas.microsoft.com/office/drawing/2014/main" id="{C34F8143-6E62-C4F3-786B-B690A08F37E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9972" y="4717426"/>
            <a:ext cx="9828028" cy="372615"/>
          </a:xfrm>
        </p:spPr>
        <p:txBody>
          <a:bodyPr>
            <a:normAutofit fontScale="92500"/>
          </a:bodyPr>
          <a:lstStyle>
            <a:lvl1pPr>
              <a:buNone/>
              <a:defRPr sz="1600"/>
            </a:lvl1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DE"/>
              <a:t>Untertitel</a:t>
            </a:r>
            <a:endParaRPr lang="en-US"/>
          </a:p>
        </p:txBody>
      </p:sp>
      <p:sp>
        <p:nvSpPr>
          <p:cNvPr id="15" name="Titel 5">
            <a:extLst>
              <a:ext uri="{FF2B5EF4-FFF2-40B4-BE49-F238E27FC236}">
                <a16:creationId xmlns:a16="http://schemas.microsoft.com/office/drawing/2014/main" id="{0863D055-F2F7-D260-C41C-C570251D6B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200" y="2222500"/>
            <a:ext cx="9829800" cy="2545805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pPr>
              <a:lnSpc>
                <a:spcPct val="100000"/>
              </a:lnSpc>
            </a:pPr>
            <a:r>
              <a:rPr lang="de-DE"/>
              <a:t>Titel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05B9830-5968-8150-4B4D-B7DD06714DD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5634892"/>
            <a:ext cx="9829800" cy="288955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>
                <a:solidFill>
                  <a:schemeClr val="bg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sz="1600">
                <a:solidFill>
                  <a:schemeClr val="bg1"/>
                </a:solidFill>
                <a:latin typeface="+mn-lt"/>
              </a:rPr>
              <a:t>Datum | Name | Organisation</a:t>
            </a:r>
            <a:endParaRPr lang="en-US" sz="160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855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Bild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353C36-11EB-7DB0-7DA5-CBC1626DA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C75E3FF-0D67-E40F-DFA8-EE3029B62F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95075"/>
            <a:ext cx="3960000" cy="396000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EC3EFA-02ED-457A-B5C6-CCA428B5FB5E}" type="datetime1">
              <a:rPr lang="de-DE" smtClean="0"/>
              <a:t>25.06.2026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  <p:cxnSp>
        <p:nvCxnSpPr>
          <p:cNvPr id="11" name="Gerader Verbinder 10">
            <a:extLst>
              <a:ext uri="{FF2B5EF4-FFF2-40B4-BE49-F238E27FC236}">
                <a16:creationId xmlns:a16="http://schemas.microsoft.com/office/drawing/2014/main" id="{96D1F9E3-27CA-6C62-BDF9-D6BE0C2CCF5B}"/>
              </a:ext>
            </a:extLst>
          </p:cNvPr>
          <p:cNvCxnSpPr>
            <a:cxnSpLocks/>
          </p:cNvCxnSpPr>
          <p:nvPr userDrawn="1"/>
        </p:nvCxnSpPr>
        <p:spPr>
          <a:xfrm>
            <a:off x="0" y="6146007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026F599E-17B2-CCC9-8C4D-A45F15A8BB89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216072" y="1625601"/>
            <a:ext cx="5137727" cy="4298949"/>
          </a:xfrm>
        </p:spPr>
        <p:txBody>
          <a:bodyPr anchor="ctr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068991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Abschlussfolie, 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 descr="Ein Bild, das Text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562490DD-4581-4C07-9CCA-DEC28FB196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874"/>
            <a:ext cx="12192000" cy="6854252"/>
          </a:xfrm>
          <a:prstGeom prst="rect">
            <a:avLst/>
          </a:prstGeom>
        </p:spPr>
      </p:pic>
      <p:pic>
        <p:nvPicPr>
          <p:cNvPr id="19" name="Grafik 18" descr="Ein Bild, das Flieder, Blau, Farbigkeit, pink enthält.&#10;&#10;KI-generierte Inhalte können fehlerhaft sein.">
            <a:extLst>
              <a:ext uri="{FF2B5EF4-FFF2-40B4-BE49-F238E27FC236}">
                <a16:creationId xmlns:a16="http://schemas.microsoft.com/office/drawing/2014/main" id="{19000EA0-ED43-B2A7-646C-DFE52A823C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146007"/>
          </a:xfrm>
          <a:prstGeom prst="rect">
            <a:avLst/>
          </a:prstGeom>
        </p:spPr>
      </p:pic>
      <p:pic>
        <p:nvPicPr>
          <p:cNvPr id="21" name="Grafik 20" descr="Ein Bild, das Kunst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0FEA8C2F-B8F8-D0D2-7414-FBC9DF18392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/>
          </a:blip>
          <a:srcRect l="54033" t="-72" r="-1"/>
          <a:stretch>
            <a:fillRect/>
          </a:stretch>
        </p:blipFill>
        <p:spPr>
          <a:xfrm rot="21419811">
            <a:off x="-105463" y="-262061"/>
            <a:ext cx="9796701" cy="9975276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DF2192C-2ED5-8D8A-5249-3D4DA64AB1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199" y="1122363"/>
            <a:ext cx="5156199" cy="2387600"/>
          </a:xfrm>
        </p:spPr>
        <p:txBody>
          <a:bodyPr anchor="t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de-DE"/>
              <a:t>Vielen Dank für Ihr Interesse!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0A508C2-B47D-B849-F2EC-1B9B51FAD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>
                <a:solidFill>
                  <a:schemeClr val="tx2"/>
                </a:solidFill>
              </a:defRPr>
            </a:lvl1pPr>
          </a:lstStyle>
          <a:p>
            <a:fld id="{F145060A-2239-4736-BEED-7C05F6B3C6E1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885E9C10-DAFC-5F1D-CE1C-BECC8D034B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97599" y="4202113"/>
            <a:ext cx="5156200" cy="336764"/>
          </a:xfrm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/>
              <a:t>Name, Titel</a:t>
            </a:r>
          </a:p>
        </p:txBody>
      </p:sp>
      <p:sp>
        <p:nvSpPr>
          <p:cNvPr id="17" name="Textplatzhalter 15">
            <a:extLst>
              <a:ext uri="{FF2B5EF4-FFF2-40B4-BE49-F238E27FC236}">
                <a16:creationId xmlns:a16="http://schemas.microsoft.com/office/drawing/2014/main" id="{4C835603-5100-6DE3-A745-B7EEEEF6F99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1" y="4202113"/>
            <a:ext cx="5156200" cy="336764"/>
          </a:xfrm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/>
              <a:t>Name, Titel</a:t>
            </a:r>
          </a:p>
        </p:txBody>
      </p:sp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17AFE6A7-60EE-5F1F-5EF5-A96EB20F111C}"/>
              </a:ext>
            </a:extLst>
          </p:cNvPr>
          <p:cNvCxnSpPr>
            <a:cxnSpLocks/>
          </p:cNvCxnSpPr>
          <p:nvPr userDrawn="1"/>
        </p:nvCxnSpPr>
        <p:spPr>
          <a:xfrm>
            <a:off x="0" y="6146007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platzhalter 15">
            <a:extLst>
              <a:ext uri="{FF2B5EF4-FFF2-40B4-BE49-F238E27FC236}">
                <a16:creationId xmlns:a16="http://schemas.microsoft.com/office/drawing/2014/main" id="{7256F00B-7CBF-8862-4DB0-CC6525F4B0D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201" y="4545012"/>
            <a:ext cx="5156200" cy="120706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/>
              <a:t>Organisation</a:t>
            </a:r>
            <a:br>
              <a:rPr lang="de-DE"/>
            </a:br>
            <a:r>
              <a:rPr lang="de-DE"/>
              <a:t>E-Mail-Adresse</a:t>
            </a:r>
          </a:p>
        </p:txBody>
      </p:sp>
      <p:sp>
        <p:nvSpPr>
          <p:cNvPr id="8" name="Textplatzhalter 15">
            <a:extLst>
              <a:ext uri="{FF2B5EF4-FFF2-40B4-BE49-F238E27FC236}">
                <a16:creationId xmlns:a16="http://schemas.microsoft.com/office/drawing/2014/main" id="{4B891758-07B5-6F50-8594-92880776C60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97599" y="4545013"/>
            <a:ext cx="5156200" cy="1207059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/>
              <a:t>Organisation</a:t>
            </a:r>
            <a:br>
              <a:rPr lang="de-DE"/>
            </a:br>
            <a:r>
              <a:rPr lang="de-DE"/>
              <a:t>E-Mail-Adresse</a:t>
            </a:r>
          </a:p>
        </p:txBody>
      </p:sp>
    </p:spTree>
    <p:extLst>
      <p:ext uri="{BB962C8B-B14F-4D97-AF65-F5344CB8AC3E}">
        <p14:creationId xmlns:p14="http://schemas.microsoft.com/office/powerpoint/2010/main" val="674870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5D5D7E9B-A00A-6100-FE81-A457BD92E161}"/>
              </a:ext>
            </a:extLst>
          </p:cNvPr>
          <p:cNvSpPr/>
          <p:nvPr userDrawn="1"/>
        </p:nvSpPr>
        <p:spPr>
          <a:xfrm>
            <a:off x="-1580377" y="-683487"/>
            <a:ext cx="13042710" cy="6827111"/>
          </a:xfrm>
          <a:prstGeom prst="roundRect">
            <a:avLst>
              <a:gd name="adj" fmla="val 3223"/>
            </a:avLst>
          </a:prstGeom>
          <a:blipFill dpi="0" rotWithShape="1">
            <a:blip r:embed="rId2">
              <a:alphaModFix amt="30000"/>
            </a:blip>
            <a:srcRect/>
            <a:stretch>
              <a:fillRect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5353C36-11EB-7DB0-7DA5-CBC1626DA3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Agenda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7F8C54-F320-4193-BB7D-FB7D1E6CA566}" type="datetime1">
              <a:rPr lang="de-DE" smtClean="0"/>
              <a:t>25.06.2026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C04671CC-A209-3C2D-3FE6-5A7608C05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5601"/>
            <a:ext cx="10515600" cy="4298949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891270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raKo_Agenda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5D5D7E9B-A00A-6100-FE81-A457BD92E161}"/>
              </a:ext>
            </a:extLst>
          </p:cNvPr>
          <p:cNvSpPr/>
          <p:nvPr userDrawn="1"/>
        </p:nvSpPr>
        <p:spPr>
          <a:xfrm>
            <a:off x="-1580377" y="-683487"/>
            <a:ext cx="13042710" cy="6827111"/>
          </a:xfrm>
          <a:prstGeom prst="roundRect">
            <a:avLst>
              <a:gd name="adj" fmla="val 3223"/>
            </a:avLst>
          </a:prstGeom>
          <a:blipFill dpi="0" rotWithShape="1">
            <a:blip r:embed="rId2">
              <a:alphaModFix amt="30000"/>
            </a:blip>
            <a:srcRect/>
            <a:stretch>
              <a:fillRect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5353C36-11EB-7DB0-7DA5-CBC1626DA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C75E3FF-0D67-E40F-DFA8-EE3029B62F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lnSpc>
                <a:spcPct val="120000"/>
              </a:lnSpc>
              <a:buNone/>
              <a:defRPr/>
            </a:lvl1pPr>
            <a:lvl2pPr marL="457200" indent="0">
              <a:lnSpc>
                <a:spcPct val="120000"/>
              </a:lnSpc>
              <a:buNone/>
              <a:defRPr/>
            </a:lvl2pPr>
            <a:lvl3pPr marL="914400" indent="0">
              <a:lnSpc>
                <a:spcPct val="120000"/>
              </a:lnSpc>
              <a:buNone/>
              <a:defRPr/>
            </a:lvl3pPr>
            <a:lvl4pPr marL="1371600" indent="0">
              <a:lnSpc>
                <a:spcPct val="120000"/>
              </a:lnSpc>
              <a:buNone/>
              <a:defRPr/>
            </a:lvl4pPr>
            <a:lvl5pPr marL="1828800" indent="0">
              <a:lnSpc>
                <a:spcPct val="120000"/>
              </a:lnSpc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7F8C54-F320-4193-BB7D-FB7D1E6CA566}" type="datetime1">
              <a:rPr lang="de-DE" smtClean="0"/>
              <a:t>25.06.2026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8015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Zwischen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id="{C3A78565-0A8D-3AD3-A64C-95641CCB141D}"/>
              </a:ext>
            </a:extLst>
          </p:cNvPr>
          <p:cNvSpPr/>
          <p:nvPr userDrawn="1"/>
        </p:nvSpPr>
        <p:spPr>
          <a:xfrm>
            <a:off x="-1580377" y="-683487"/>
            <a:ext cx="13042710" cy="6827111"/>
          </a:xfrm>
          <a:prstGeom prst="roundRect">
            <a:avLst>
              <a:gd name="adj" fmla="val 3223"/>
            </a:avLst>
          </a:prstGeom>
          <a:blipFill dpi="0" rotWithShape="1">
            <a:blip r:embed="rId2">
              <a:alphaModFix amt="30000"/>
            </a:blip>
            <a:srcRect/>
            <a:stretch>
              <a:fillRect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F44CA009-3ECD-9EAE-CB96-09672B4D70F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47436" y="3002252"/>
            <a:ext cx="9829800" cy="2032000"/>
          </a:xfrm>
        </p:spPr>
        <p:txBody>
          <a:bodyPr anchor="b">
            <a:normAutofit/>
          </a:bodyPr>
          <a:lstStyle>
            <a:lvl1pPr marL="0" indent="0">
              <a:buNone/>
              <a:defRPr sz="40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1D21F7-07A2-4A0E-B28F-751FB4265719}" type="datetime1">
              <a:rPr lang="de-DE" smtClean="0"/>
              <a:t>25.06.2026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2482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Rahmen Verlau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BEBCDBA4-3B98-E169-3337-70F69EF3656F}"/>
              </a:ext>
            </a:extLst>
          </p:cNvPr>
          <p:cNvSpPr/>
          <p:nvPr userDrawn="1"/>
        </p:nvSpPr>
        <p:spPr>
          <a:xfrm>
            <a:off x="-266701" y="1413165"/>
            <a:ext cx="12744451" cy="4730460"/>
          </a:xfrm>
          <a:prstGeom prst="roundRect">
            <a:avLst>
              <a:gd name="adj" fmla="val 3223"/>
            </a:avLst>
          </a:prstGeom>
          <a:blipFill dpi="0" rotWithShape="1">
            <a:blip r:embed="rId2">
              <a:alphaModFix amt="30000"/>
            </a:blip>
            <a:srcRect/>
            <a:stretch>
              <a:fillRect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10FEBD0-18ED-4099-A624-BBC82E66EFB2}" type="datetime1">
              <a:rPr lang="de-DE" smtClean="0"/>
              <a:t>25.06.2026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1FBD5CCA-C019-0F34-FC3F-D77340E34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48039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11" name="Inhaltsplatzhalter 2">
            <a:extLst>
              <a:ext uri="{FF2B5EF4-FFF2-40B4-BE49-F238E27FC236}">
                <a16:creationId xmlns:a16="http://schemas.microsoft.com/office/drawing/2014/main" id="{B8BA7EE7-323F-0A3A-AF1D-99968DA2A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5601"/>
            <a:ext cx="10515600" cy="429894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350512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Rahmen Verlauf Zitat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BEBCDBA4-3B98-E169-3337-70F69EF3656F}"/>
              </a:ext>
            </a:extLst>
          </p:cNvPr>
          <p:cNvSpPr/>
          <p:nvPr userDrawn="1"/>
        </p:nvSpPr>
        <p:spPr>
          <a:xfrm>
            <a:off x="-266701" y="1413165"/>
            <a:ext cx="12744451" cy="4730460"/>
          </a:xfrm>
          <a:prstGeom prst="roundRect">
            <a:avLst>
              <a:gd name="adj" fmla="val 3223"/>
            </a:avLst>
          </a:prstGeom>
          <a:blipFill dpi="0" rotWithShape="1">
            <a:blip r:embed="rId2">
              <a:alphaModFix amt="30000"/>
            </a:blip>
            <a:srcRect/>
            <a:stretch>
              <a:fillRect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10FEBD0-18ED-4099-A624-BBC82E66EFB2}" type="datetime1">
              <a:rPr lang="de-DE" smtClean="0"/>
              <a:t>25.06.2026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1FBD5CCA-C019-0F34-FC3F-D77340E34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48039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A9632FE-4779-9426-7002-29A2A70213FE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7399617" y="1795075"/>
            <a:ext cx="3960000" cy="396000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271EFF72-62F7-7C48-521E-2FB893646903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839508" y="1625601"/>
            <a:ext cx="5137727" cy="4298949"/>
          </a:xfrm>
        </p:spPr>
        <p:txBody>
          <a:bodyPr anchor="ctr"/>
          <a:lstStyle>
            <a:lvl1pPr marL="0" indent="0">
              <a:buNone/>
              <a:defRPr sz="240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/>
              <a:t>Mastertextformat bearbeiten (Zitat)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155797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raKo_Inhalt 1 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353C36-11EB-7DB0-7DA5-CBC1626DA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C75E3FF-0D67-E40F-DFA8-EE3029B62F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EC4E-8B5E-4360-A8EB-570E110F299E}" type="datetime1">
              <a:rPr lang="de-DE" smtClean="0"/>
              <a:t>25.06.2026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  <p:cxnSp>
        <p:nvCxnSpPr>
          <p:cNvPr id="5" name="Gerader Verbinder 4">
            <a:extLst>
              <a:ext uri="{FF2B5EF4-FFF2-40B4-BE49-F238E27FC236}">
                <a16:creationId xmlns:a16="http://schemas.microsoft.com/office/drawing/2014/main" id="{33C4F735-5AE0-48AC-C779-DAF004371AA3}"/>
              </a:ext>
            </a:extLst>
          </p:cNvPr>
          <p:cNvCxnSpPr>
            <a:cxnSpLocks/>
          </p:cNvCxnSpPr>
          <p:nvPr userDrawn="1"/>
        </p:nvCxnSpPr>
        <p:spPr>
          <a:xfrm>
            <a:off x="0" y="6146007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7101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raKo_Inhalt 1 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: abgerundete Ecken 15">
            <a:extLst>
              <a:ext uri="{FF2B5EF4-FFF2-40B4-BE49-F238E27FC236}">
                <a16:creationId xmlns:a16="http://schemas.microsoft.com/office/drawing/2014/main" id="{C75796F6-A1F5-5C6F-F36F-1ADCD73F18BB}"/>
              </a:ext>
            </a:extLst>
          </p:cNvPr>
          <p:cNvSpPr/>
          <p:nvPr userDrawn="1"/>
        </p:nvSpPr>
        <p:spPr>
          <a:xfrm>
            <a:off x="299940" y="1707907"/>
            <a:ext cx="2401495" cy="23563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5353C36-11EB-7DB0-7DA5-CBC1626DA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EC4E-8B5E-4360-A8EB-570E110F299E}" type="datetime1">
              <a:rPr lang="de-DE" smtClean="0"/>
              <a:t>25.06.2026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  <p:cxnSp>
        <p:nvCxnSpPr>
          <p:cNvPr id="5" name="Gerader Verbinder 4">
            <a:extLst>
              <a:ext uri="{FF2B5EF4-FFF2-40B4-BE49-F238E27FC236}">
                <a16:creationId xmlns:a16="http://schemas.microsoft.com/office/drawing/2014/main" id="{33C4F735-5AE0-48AC-C779-DAF004371AA3}"/>
              </a:ext>
            </a:extLst>
          </p:cNvPr>
          <p:cNvCxnSpPr>
            <a:cxnSpLocks/>
          </p:cNvCxnSpPr>
          <p:nvPr userDrawn="1"/>
        </p:nvCxnSpPr>
        <p:spPr>
          <a:xfrm>
            <a:off x="0" y="6146007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6AFB54FE-1C9A-A8BF-D51C-C266AFFADC53}"/>
              </a:ext>
            </a:extLst>
          </p:cNvPr>
          <p:cNvSpPr/>
          <p:nvPr userDrawn="1"/>
        </p:nvSpPr>
        <p:spPr>
          <a:xfrm>
            <a:off x="5678390" y="1707907"/>
            <a:ext cx="2401495" cy="23563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Inhaltsplatzhalter 18">
            <a:extLst>
              <a:ext uri="{FF2B5EF4-FFF2-40B4-BE49-F238E27FC236}">
                <a16:creationId xmlns:a16="http://schemas.microsoft.com/office/drawing/2014/main" id="{28BD0664-97EA-6CBB-F565-4F0FA83FB83B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838200" y="3835939"/>
            <a:ext cx="5137727" cy="2088610"/>
          </a:xfrm>
        </p:spPr>
        <p:txBody>
          <a:bodyPr/>
          <a:lstStyle>
            <a:lvl1pPr>
              <a:buFont typeface="Arial" panose="020B0604020202020204" pitchFamily="34" charset="0"/>
              <a:buChar char="•"/>
              <a:defRPr/>
            </a:lvl1pPr>
          </a:lstStyle>
          <a:p>
            <a:r>
              <a:rPr lang="en-US"/>
              <a:t>Position, organization</a:t>
            </a:r>
          </a:p>
          <a:p>
            <a:r>
              <a:rPr lang="en-US"/>
              <a:t>Expertise</a:t>
            </a:r>
          </a:p>
          <a:p>
            <a:r>
              <a:rPr lang="en-US"/>
              <a:t>Focus</a:t>
            </a: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923B2532-63CC-6F28-45DE-31F1BAD4993B}"/>
              </a:ext>
            </a:extLst>
          </p:cNvPr>
          <p:cNvSpPr txBox="1">
            <a:spLocks/>
          </p:cNvSpPr>
          <p:nvPr userDrawn="1"/>
        </p:nvSpPr>
        <p:spPr>
          <a:xfrm>
            <a:off x="10889672" y="6356350"/>
            <a:ext cx="4641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00" b="0" i="0" u="none" strike="noStrike" cap="none">
                <a:solidFill>
                  <a:schemeClr val="tx1">
                    <a:tint val="82000"/>
                  </a:schemeClr>
                </a:solidFill>
                <a:latin typeface="+mn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F145060A-2239-4736-BEED-7C05F6B3C6E1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id="{1CBAD156-8BD5-D8AC-1796-FC0B4A9130EB}"/>
              </a:ext>
            </a:extLst>
          </p:cNvPr>
          <p:cNvSpPr/>
          <p:nvPr userDrawn="1"/>
        </p:nvSpPr>
        <p:spPr>
          <a:xfrm>
            <a:off x="6379307" y="1987061"/>
            <a:ext cx="1332715" cy="130765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: abgerundete Ecken 16">
            <a:extLst>
              <a:ext uri="{FF2B5EF4-FFF2-40B4-BE49-F238E27FC236}">
                <a16:creationId xmlns:a16="http://schemas.microsoft.com/office/drawing/2014/main" id="{7B38FF4F-B999-6BE2-4683-2F41E82189E0}"/>
              </a:ext>
            </a:extLst>
          </p:cNvPr>
          <p:cNvSpPr/>
          <p:nvPr userDrawn="1"/>
        </p:nvSpPr>
        <p:spPr>
          <a:xfrm>
            <a:off x="1000857" y="1987061"/>
            <a:ext cx="1332715" cy="130765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Inhaltsplatzhalter 18">
            <a:extLst>
              <a:ext uri="{FF2B5EF4-FFF2-40B4-BE49-F238E27FC236}">
                <a16:creationId xmlns:a16="http://schemas.microsoft.com/office/drawing/2014/main" id="{CCC763BD-6443-9BAC-46A1-2A0EC054246B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6215185" y="3835939"/>
            <a:ext cx="5137727" cy="2088610"/>
          </a:xfrm>
        </p:spPr>
        <p:txBody>
          <a:bodyPr/>
          <a:lstStyle>
            <a:lvl1pPr>
              <a:buFont typeface="Arial" panose="020B0604020202020204" pitchFamily="34" charset="0"/>
              <a:buChar char="•"/>
              <a:defRPr/>
            </a:lvl1pPr>
          </a:lstStyle>
          <a:p>
            <a:r>
              <a:rPr lang="en-US"/>
              <a:t>Position, organization</a:t>
            </a:r>
          </a:p>
          <a:p>
            <a:r>
              <a:rPr lang="en-US"/>
              <a:t>Expertise</a:t>
            </a:r>
          </a:p>
          <a:p>
            <a:r>
              <a:rPr lang="en-US"/>
              <a:t>Focus</a:t>
            </a:r>
          </a:p>
        </p:txBody>
      </p:sp>
      <p:sp>
        <p:nvSpPr>
          <p:cNvPr id="26" name="Bildplatzhalter 25">
            <a:extLst>
              <a:ext uri="{FF2B5EF4-FFF2-40B4-BE49-F238E27FC236}">
                <a16:creationId xmlns:a16="http://schemas.microsoft.com/office/drawing/2014/main" id="{91B8B74E-E074-7306-EE83-ACCF710AEF4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00072" y="1987631"/>
            <a:ext cx="1333500" cy="1306513"/>
          </a:xfrm>
          <a:prstGeom prst="ellipse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28" name="Bildplatzhalter 25">
            <a:extLst>
              <a:ext uri="{FF2B5EF4-FFF2-40B4-BE49-F238E27FC236}">
                <a16:creationId xmlns:a16="http://schemas.microsoft.com/office/drawing/2014/main" id="{1FB78230-275F-F30B-3EDF-123C46BFA49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379307" y="1987061"/>
            <a:ext cx="1332715" cy="1294567"/>
          </a:xfrm>
          <a:prstGeom prst="ellipse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E04D0F8D-DF51-8BEC-7C39-8172F29A9F1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8777" y="3426760"/>
            <a:ext cx="5137150" cy="273050"/>
          </a:xfrm>
        </p:spPr>
        <p:txBody>
          <a:bodyPr/>
          <a:lstStyle>
            <a:lvl1pPr>
              <a:buFontTx/>
              <a:buNone/>
              <a:defRPr>
                <a:latin typeface="+mj-lt"/>
              </a:defRPr>
            </a:lvl1pPr>
            <a:lvl2pPr>
              <a:buFontTx/>
              <a:buNone/>
              <a:defRPr>
                <a:latin typeface="+mj-lt"/>
              </a:defRPr>
            </a:lvl2pPr>
            <a:lvl3pPr algn="l">
              <a:buFontTx/>
              <a:buNone/>
              <a:defRPr sz="1600">
                <a:latin typeface="+mj-lt"/>
              </a:defRPr>
            </a:lvl3pPr>
            <a:lvl4pPr algn="l">
              <a:buFontTx/>
              <a:buNone/>
              <a:defRPr sz="1600">
                <a:latin typeface="+mj-lt"/>
              </a:defRPr>
            </a:lvl4pPr>
            <a:lvl5pPr algn="l">
              <a:buFontTx/>
              <a:buNone/>
              <a:defRPr sz="1600">
                <a:latin typeface="+mj-lt"/>
              </a:defRPr>
            </a:lvl5pPr>
            <a:lvl6pPr algn="l">
              <a:buFontTx/>
              <a:buNone/>
              <a:defRPr sz="1600">
                <a:latin typeface="+mj-lt"/>
              </a:defRPr>
            </a:lvl6pPr>
            <a:lvl7pPr algn="l">
              <a:buFontTx/>
              <a:buNone/>
              <a:defRPr sz="1600">
                <a:latin typeface="+mj-lt"/>
              </a:defRPr>
            </a:lvl7pPr>
          </a:lstStyle>
          <a:p>
            <a:pPr lvl="0"/>
            <a:r>
              <a:rPr lang="de-DE"/>
              <a:t>Name, title</a:t>
            </a:r>
          </a:p>
        </p:txBody>
      </p:sp>
      <p:sp>
        <p:nvSpPr>
          <p:cNvPr id="12" name="Textplatzhalter 8">
            <a:extLst>
              <a:ext uri="{FF2B5EF4-FFF2-40B4-BE49-F238E27FC236}">
                <a16:creationId xmlns:a16="http://schemas.microsoft.com/office/drawing/2014/main" id="{EE3F418F-610F-34F0-E15E-4D8509271EE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215762" y="3426760"/>
            <a:ext cx="5137150" cy="273050"/>
          </a:xfrm>
        </p:spPr>
        <p:txBody>
          <a:bodyPr/>
          <a:lstStyle>
            <a:lvl1pPr>
              <a:buFontTx/>
              <a:buNone/>
              <a:defRPr>
                <a:latin typeface="+mj-lt"/>
              </a:defRPr>
            </a:lvl1pPr>
            <a:lvl2pPr>
              <a:buFontTx/>
              <a:buNone/>
              <a:defRPr>
                <a:latin typeface="+mj-lt"/>
              </a:defRPr>
            </a:lvl2pPr>
            <a:lvl3pPr algn="l">
              <a:buFontTx/>
              <a:buNone/>
              <a:defRPr sz="1600">
                <a:latin typeface="+mj-lt"/>
              </a:defRPr>
            </a:lvl3pPr>
            <a:lvl4pPr algn="l">
              <a:buFontTx/>
              <a:buNone/>
              <a:defRPr sz="1600">
                <a:latin typeface="+mj-lt"/>
              </a:defRPr>
            </a:lvl4pPr>
            <a:lvl5pPr algn="l">
              <a:buFontTx/>
              <a:buNone/>
              <a:defRPr sz="1600">
                <a:latin typeface="+mj-lt"/>
              </a:defRPr>
            </a:lvl5pPr>
            <a:lvl6pPr algn="l">
              <a:buFontTx/>
              <a:buNone/>
              <a:defRPr sz="1600">
                <a:latin typeface="+mj-lt"/>
              </a:defRPr>
            </a:lvl6pPr>
            <a:lvl7pPr algn="l">
              <a:buFontTx/>
              <a:buNone/>
              <a:defRPr sz="1600">
                <a:latin typeface="+mj-lt"/>
              </a:defRPr>
            </a:lvl7pPr>
          </a:lstStyle>
          <a:p>
            <a:pPr lvl="0"/>
            <a:r>
              <a:rPr lang="de-DE"/>
              <a:t>Name, title</a:t>
            </a:r>
          </a:p>
        </p:txBody>
      </p:sp>
    </p:spTree>
    <p:extLst>
      <p:ext uri="{BB962C8B-B14F-4D97-AF65-F5344CB8AC3E}">
        <p14:creationId xmlns:p14="http://schemas.microsoft.com/office/powerpoint/2010/main" val="995646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Inhalt 2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353C36-11EB-7DB0-7DA5-CBC1626DA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7D86477-A692-4B8A-8410-2AB314B0C1EC}" type="datetime1">
              <a:rPr lang="de-DE" smtClean="0"/>
              <a:t>25.06.2026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DFA0A109-F14F-3757-5AB2-574A0CEBD3C4}"/>
              </a:ext>
            </a:extLst>
          </p:cNvPr>
          <p:cNvCxnSpPr>
            <a:cxnSpLocks/>
          </p:cNvCxnSpPr>
          <p:nvPr userDrawn="1"/>
        </p:nvCxnSpPr>
        <p:spPr>
          <a:xfrm>
            <a:off x="0" y="6146007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639508-2559-D60B-F76A-215D86486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5601"/>
            <a:ext cx="5137727" cy="429894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99020EA9-809A-4369-D7B0-6D5D4718A0B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16072" y="1625601"/>
            <a:ext cx="5137727" cy="429894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954838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15;p1" descr="Ein Bild, das Schrift, Grafiken, Text, Logo enthält.&#10;&#10;Automatisch generierte Beschreibung">
            <a:extLst>
              <a:ext uri="{FF2B5EF4-FFF2-40B4-BE49-F238E27FC236}">
                <a16:creationId xmlns:a16="http://schemas.microsoft.com/office/drawing/2014/main" id="{66D6E860-3A37-1116-D5B5-AF6B0F961E17}"/>
              </a:ext>
            </a:extLst>
          </p:cNvPr>
          <p:cNvPicPr preferRelativeResize="0"/>
          <p:nvPr userDrawn="1"/>
        </p:nvPicPr>
        <p:blipFill rotWithShape="1">
          <a:blip r:embed="rId13">
            <a:alphaModFix/>
          </a:blip>
          <a:srcRect/>
          <a:stretch/>
        </p:blipFill>
        <p:spPr>
          <a:xfrm>
            <a:off x="8037754" y="6166464"/>
            <a:ext cx="2770861" cy="70071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A2C558B-1636-6F96-A202-6EF32A8178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4803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/>
              <a:t>Edit master title format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495F3B7-65B2-9756-B0FE-1D71657AEE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625601"/>
            <a:ext cx="10515600" cy="4298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Edit master text format</a:t>
            </a:r>
          </a:p>
          <a:p>
            <a:pPr lvl="1"/>
            <a:r>
              <a:rPr lang="de-DE"/>
              <a:t>Second level</a:t>
            </a:r>
          </a:p>
          <a:p>
            <a:pPr lvl="2"/>
            <a:r>
              <a:rPr lang="de-DE"/>
              <a:t>Third level</a:t>
            </a:r>
          </a:p>
          <a:p>
            <a:pPr lvl="3"/>
            <a:r>
              <a:rPr lang="de-DE"/>
              <a:t>Fourth level</a:t>
            </a:r>
          </a:p>
          <a:p>
            <a:pPr lvl="4"/>
            <a:r>
              <a:rPr lang="de-DE"/>
              <a:t>Fifth level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51A1112-FC39-3451-283F-BB02C865CD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89672" y="6356350"/>
            <a:ext cx="4641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8467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07" r:id="rId2"/>
    <p:sldLayoutId id="2147483696" r:id="rId3"/>
    <p:sldLayoutId id="2147483683" r:id="rId4"/>
    <p:sldLayoutId id="2147483692" r:id="rId5"/>
    <p:sldLayoutId id="2147483695" r:id="rId6"/>
    <p:sldLayoutId id="2147483694" r:id="rId7"/>
    <p:sldLayoutId id="2147483702" r:id="rId8"/>
    <p:sldLayoutId id="2147483682" r:id="rId9"/>
    <p:sldLayoutId id="2147483688" r:id="rId10"/>
    <p:sldLayoutId id="2147483706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4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tertitel 1">
            <a:extLst>
              <a:ext uri="{FF2B5EF4-FFF2-40B4-BE49-F238E27FC236}">
                <a16:creationId xmlns:a16="http://schemas.microsoft.com/office/drawing/2014/main" id="{54B5D3AC-2D08-F714-07BE-36C6257CF5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de-DE" dirty="0"/>
              <a:t>Networking Workshop </a:t>
            </a:r>
            <a:r>
              <a:rPr lang="de-DE" dirty="0" err="1"/>
              <a:t>for</a:t>
            </a:r>
            <a:r>
              <a:rPr lang="de-DE" dirty="0"/>
              <a:t> Researchers and SMEs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86E9AEE-EEBD-D779-43C3-B9344931A60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err="1"/>
              <a:t>Collaboration</a:t>
            </a:r>
            <a:r>
              <a:rPr lang="de-DE" dirty="0"/>
              <a:t> </a:t>
            </a:r>
            <a:r>
              <a:rPr lang="de-DE" dirty="0" err="1"/>
              <a:t>Incubator</a:t>
            </a: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9BA11139-D9B2-7AD1-9A5E-BFF9B02144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08403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77BB20-CDAB-389C-E461-11683EE164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701FC612-D28B-528D-9C66-E19CA43790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How</a:t>
            </a:r>
            <a:r>
              <a:rPr lang="de-DE" dirty="0"/>
              <a:t>-</a:t>
            </a:r>
            <a:r>
              <a:rPr lang="de-DE" dirty="0" err="1"/>
              <a:t>Might</a:t>
            </a:r>
            <a:r>
              <a:rPr lang="de-DE" dirty="0"/>
              <a:t>-</a:t>
            </a:r>
            <a:r>
              <a:rPr lang="de-DE" dirty="0" err="1"/>
              <a:t>We</a:t>
            </a:r>
            <a:r>
              <a:rPr lang="de-DE" dirty="0"/>
              <a:t>-Questions</a:t>
            </a:r>
            <a:endParaRPr lang="de-DE" noProof="0" dirty="0"/>
          </a:p>
        </p:txBody>
      </p:sp>
      <p:sp>
        <p:nvSpPr>
          <p:cNvPr id="17" name="Foliennummernplatzhalter 16">
            <a:extLst>
              <a:ext uri="{FF2B5EF4-FFF2-40B4-BE49-F238E27FC236}">
                <a16:creationId xmlns:a16="http://schemas.microsoft.com/office/drawing/2014/main" id="{88611F3A-CA82-489D-2F71-5DE181CA8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noProof="0" smtClean="0"/>
              <a:t>10</a:t>
            </a:fld>
            <a:endParaRPr lang="de-DE" noProof="0"/>
          </a:p>
        </p:txBody>
      </p:sp>
      <p:pic>
        <p:nvPicPr>
          <p:cNvPr id="4" name="Grafik 3" descr="Ein Bild, das Grafiken, Kreis, Screenshot, Schrift enthält.&#10;&#10;KI-generierte Inhalte können fehlerhaft sein.">
            <a:extLst>
              <a:ext uri="{FF2B5EF4-FFF2-40B4-BE49-F238E27FC236}">
                <a16:creationId xmlns:a16="http://schemas.microsoft.com/office/drawing/2014/main" id="{855DF219-F480-2701-AB9C-64ED3CBB36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2169" y="365125"/>
            <a:ext cx="1595005" cy="159500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004D98B-7F36-FD51-B816-357380DC90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848" y="1591519"/>
            <a:ext cx="5593948" cy="3964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7857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1C72E8-5E5E-CC37-5979-6C8FE60E99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llipse 7">
            <a:extLst>
              <a:ext uri="{FF2B5EF4-FFF2-40B4-BE49-F238E27FC236}">
                <a16:creationId xmlns:a16="http://schemas.microsoft.com/office/drawing/2014/main" id="{61C67816-E9B1-0B33-9FDA-446BB464BD1E}"/>
              </a:ext>
            </a:extLst>
          </p:cNvPr>
          <p:cNvSpPr/>
          <p:nvPr/>
        </p:nvSpPr>
        <p:spPr>
          <a:xfrm>
            <a:off x="-571501" y="1036361"/>
            <a:ext cx="4422842" cy="4422842"/>
          </a:xfrm>
          <a:prstGeom prst="ellipse">
            <a:avLst/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noProof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B720608-FEBD-195F-A7E3-AA83D3EA3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 dirty="0" err="1"/>
              <a:t>Presenting</a:t>
            </a:r>
            <a:r>
              <a:rPr lang="de-DE" noProof="0" dirty="0"/>
              <a:t> </a:t>
            </a:r>
            <a:r>
              <a:rPr lang="de-DE" dirty="0"/>
              <a:t>R</a:t>
            </a:r>
            <a:r>
              <a:rPr lang="de-DE" noProof="0" dirty="0" err="1"/>
              <a:t>esults</a:t>
            </a:r>
            <a:endParaRPr lang="de-DE" noProof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CE11523-E8F6-457B-DE55-C48D9D772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noProof="0" smtClean="0"/>
              <a:t>11</a:t>
            </a:fld>
            <a:endParaRPr lang="de-DE" noProof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25F2B36E-397A-4929-52A3-AC81BFC0E6DC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5955150" y="1625601"/>
            <a:ext cx="5398650" cy="4298949"/>
          </a:xfrm>
        </p:spPr>
        <p:txBody>
          <a:bodyPr>
            <a:normAutofit/>
          </a:bodyPr>
          <a:lstStyle/>
          <a:p>
            <a:r>
              <a:rPr lang="de-DE" sz="1800" noProof="0" dirty="0" err="1">
                <a:latin typeface="+mj-lt"/>
              </a:rPr>
              <a:t>Present</a:t>
            </a:r>
            <a:r>
              <a:rPr lang="de-DE" sz="1800" noProof="0" dirty="0">
                <a:latin typeface="+mj-lt"/>
              </a:rPr>
              <a:t> </a:t>
            </a:r>
            <a:r>
              <a:rPr lang="de-DE" sz="1800" noProof="0" dirty="0" err="1">
                <a:latin typeface="+mj-lt"/>
              </a:rPr>
              <a:t>how-might-we</a:t>
            </a:r>
            <a:r>
              <a:rPr lang="de-DE" sz="1800" dirty="0">
                <a:latin typeface="+mj-lt"/>
              </a:rPr>
              <a:t>-q</a:t>
            </a:r>
            <a:r>
              <a:rPr lang="de-DE" sz="1800" noProof="0" dirty="0" err="1">
                <a:latin typeface="+mj-lt"/>
              </a:rPr>
              <a:t>uestions</a:t>
            </a:r>
            <a:r>
              <a:rPr lang="de-DE" sz="1800" noProof="0" dirty="0">
                <a:latin typeface="+mj-lt"/>
              </a:rPr>
              <a:t>.</a:t>
            </a:r>
          </a:p>
          <a:p>
            <a:r>
              <a:rPr lang="de-DE" sz="1800" noProof="0" dirty="0" err="1">
                <a:latin typeface="+mj-lt"/>
              </a:rPr>
              <a:t>Summarise</a:t>
            </a:r>
            <a:r>
              <a:rPr lang="de-DE" sz="1800" noProof="0" dirty="0">
                <a:latin typeface="+mj-lt"/>
              </a:rPr>
              <a:t> ideas and </a:t>
            </a:r>
            <a:r>
              <a:rPr lang="de-DE" sz="1800" noProof="0" dirty="0" err="1">
                <a:latin typeface="+mj-lt"/>
              </a:rPr>
              <a:t>insights</a:t>
            </a:r>
            <a:r>
              <a:rPr lang="de-DE" sz="1800" noProof="0" dirty="0">
                <a:latin typeface="+mj-lt"/>
              </a:rPr>
              <a:t>.</a:t>
            </a:r>
          </a:p>
          <a:p>
            <a:r>
              <a:rPr lang="de-DE" sz="1800" noProof="0" dirty="0">
                <a:latin typeface="+mj-lt"/>
              </a:rPr>
              <a:t>Reflect on </a:t>
            </a:r>
            <a:r>
              <a:rPr lang="de-DE" sz="1800" noProof="0" dirty="0" err="1">
                <a:latin typeface="+mj-lt"/>
              </a:rPr>
              <a:t>the</a:t>
            </a:r>
            <a:r>
              <a:rPr lang="de-DE" sz="1800" noProof="0" dirty="0">
                <a:latin typeface="+mj-lt"/>
              </a:rPr>
              <a:t> </a:t>
            </a:r>
            <a:r>
              <a:rPr lang="de-DE" sz="1800" noProof="0" dirty="0" err="1">
                <a:latin typeface="+mj-lt"/>
              </a:rPr>
              <a:t>next</a:t>
            </a:r>
            <a:r>
              <a:rPr lang="de-DE" sz="1800" noProof="0" dirty="0">
                <a:latin typeface="+mj-lt"/>
              </a:rPr>
              <a:t> </a:t>
            </a:r>
            <a:r>
              <a:rPr lang="de-DE" sz="1800" noProof="0" dirty="0" err="1">
                <a:latin typeface="+mj-lt"/>
              </a:rPr>
              <a:t>steps</a:t>
            </a:r>
            <a:r>
              <a:rPr lang="de-DE" sz="1800" noProof="0" dirty="0">
                <a:latin typeface="+mj-lt"/>
              </a:rPr>
              <a:t>.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B69A6E25-6906-2BD9-A920-2187A23ED819}"/>
              </a:ext>
            </a:extLst>
          </p:cNvPr>
          <p:cNvSpPr/>
          <p:nvPr/>
        </p:nvSpPr>
        <p:spPr>
          <a:xfrm>
            <a:off x="943561" y="2214841"/>
            <a:ext cx="3244362" cy="3244362"/>
          </a:xfrm>
          <a:prstGeom prst="ellipse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noProof="0" dirty="0"/>
          </a:p>
        </p:txBody>
      </p:sp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id="{80DA437D-6E96-13D5-167C-2C8A6BC96E3C}"/>
              </a:ext>
            </a:extLst>
          </p:cNvPr>
          <p:cNvSpPr/>
          <p:nvPr/>
        </p:nvSpPr>
        <p:spPr>
          <a:xfrm>
            <a:off x="3179449" y="1670074"/>
            <a:ext cx="1607943" cy="157770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3">
                  <a:lumMod val="20000"/>
                  <a:lumOff val="80000"/>
                  <a:alpha val="57000"/>
                </a:schemeClr>
              </a:gs>
              <a:gs pos="6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189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1800" b="0" i="1" u="none" strike="noStrike" kern="0" cap="none" spc="0" normalizeH="0" baseline="0" noProof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2 min</a:t>
            </a:r>
          </a:p>
        </p:txBody>
      </p:sp>
    </p:spTree>
    <p:extLst>
      <p:ext uri="{BB962C8B-B14F-4D97-AF65-F5344CB8AC3E}">
        <p14:creationId xmlns:p14="http://schemas.microsoft.com/office/powerpoint/2010/main" val="18807392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9353BE-3C02-62C9-67B5-069DBF57FD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47F6B06-120D-4E26-479F-52AADE69F3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/>
              <a:t>Design </a:t>
            </a:r>
            <a:r>
              <a:rPr lang="de-DE" noProof="0" err="1"/>
              <a:t>Thinking </a:t>
            </a:r>
            <a:r>
              <a:rPr lang="de-DE" noProof="0"/>
              <a:t>Process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7999B377-4DDA-8A84-A8D1-602416C7C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noProof="0" smtClean="0"/>
              <a:t>12</a:t>
            </a:fld>
            <a:endParaRPr lang="de-DE" noProof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0527CF8-B33C-C8A4-0CA4-A6537EA7E06C}"/>
              </a:ext>
            </a:extLst>
          </p:cNvPr>
          <p:cNvGrpSpPr/>
          <p:nvPr/>
        </p:nvGrpSpPr>
        <p:grpSpPr>
          <a:xfrm>
            <a:off x="434653" y="1068917"/>
            <a:ext cx="10834095" cy="5286375"/>
            <a:chOff x="615517" y="1068917"/>
            <a:chExt cx="10834095" cy="5286375"/>
          </a:xfrm>
        </p:grpSpPr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B199BEA4-6143-17DC-EC17-F7B34D1E96EC}"/>
                </a:ext>
              </a:extLst>
            </p:cNvPr>
            <p:cNvSpPr/>
            <p:nvPr/>
          </p:nvSpPr>
          <p:spPr>
            <a:xfrm>
              <a:off x="615517" y="3155048"/>
              <a:ext cx="1596095" cy="1596095"/>
            </a:xfrm>
            <a:prstGeom prst="ellipse">
              <a:avLst/>
            </a:prstGeom>
            <a:noFill/>
            <a:ln cap="rnd">
              <a:solidFill>
                <a:schemeClr val="bg1">
                  <a:lumMod val="65000"/>
                </a:schemeClr>
              </a:solidFill>
              <a:prstDash val="dash"/>
              <a:extLst>
                <a:ext uri="{C807C97D-BFC1-408E-A445-0C87EB9F89A2}">
                  <ask:lineSketchStyleProps xmlns:ask="http://schemas.microsoft.com/office/drawing/2018/sketchyshapes" sd="707431813">
                    <a:custGeom>
                      <a:avLst/>
                      <a:gdLst>
                        <a:gd name="csX0" fmla="*/ 0 w 9664699"/>
                        <a:gd name="csY0" fmla="*/ 0 h 1189162"/>
                        <a:gd name="csX1" fmla="*/ 9664699 w 9664699"/>
                        <a:gd name="csY1" fmla="*/ 0 h 1189162"/>
                        <a:gd name="csX2" fmla="*/ 9664699 w 9664699"/>
                        <a:gd name="csY2" fmla="*/ 1189162 h 1189162"/>
                        <a:gd name="csX3" fmla="*/ 0 w 9664699"/>
                        <a:gd name="csY3" fmla="*/ 1189162 h 1189162"/>
                        <a:gd name="csX4" fmla="*/ 0 w 9664699"/>
                        <a:gd name="csY4" fmla="*/ 0 h 1189162"/>
                      </a:gdLst>
                      <a:ahLst/>
                      <a:cxnLst>
                        <a:cxn ang="0">
                          <a:pos x="csX0" y="csY0"/>
                        </a:cxn>
                        <a:cxn ang="0">
                          <a:pos x="csX1" y="csY1"/>
                        </a:cxn>
                        <a:cxn ang="0">
                          <a:pos x="csX2" y="csY2"/>
                        </a:cxn>
                        <a:cxn ang="0">
                          <a:pos x="csX3" y="csY3"/>
                        </a:cxn>
                        <a:cxn ang="0">
                          <a:pos x="csX4" y="csY4"/>
                        </a:cxn>
                      </a:cxnLst>
                      <a:rect l="l" t="t" r="r" b="b"/>
                      <a:pathLst>
                        <a:path w="9664699" h="1189162" extrusionOk="0">
                          <a:moveTo>
                            <a:pt x="0" y="0"/>
                          </a:moveTo>
                          <a:cubicBezTo>
                            <a:pt x="1740132" y="25622"/>
                            <a:pt x="8336550" y="-19708"/>
                            <a:pt x="9664699" y="0"/>
                          </a:cubicBezTo>
                          <a:cubicBezTo>
                            <a:pt x="9748145" y="187788"/>
                            <a:pt x="9621181" y="813161"/>
                            <a:pt x="9664699" y="1189162"/>
                          </a:cubicBezTo>
                          <a:cubicBezTo>
                            <a:pt x="5495667" y="1150048"/>
                            <a:pt x="1979071" y="1176233"/>
                            <a:pt x="0" y="1189162"/>
                          </a:cubicBezTo>
                          <a:cubicBezTo>
                            <a:pt x="-65805" y="640618"/>
                            <a:pt x="-2537" y="509077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5">
                <a:shade val="15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spcAft>
                  <a:spcPts val="600"/>
                </a:spcAft>
              </a:pPr>
              <a:r>
                <a:rPr lang="de-DE" sz="110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Challenge</a:t>
              </a:r>
              <a:endParaRPr lang="de-DE" sz="11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C7E024B8-9601-F95F-9B2E-D1D41E4AC739}"/>
                </a:ext>
              </a:extLst>
            </p:cNvPr>
            <p:cNvSpPr/>
            <p:nvPr/>
          </p:nvSpPr>
          <p:spPr>
            <a:xfrm>
              <a:off x="9853517" y="3155047"/>
              <a:ext cx="1596095" cy="1596095"/>
            </a:xfrm>
            <a:prstGeom prst="ellipse">
              <a:avLst/>
            </a:prstGeom>
            <a:noFill/>
            <a:ln cap="rnd">
              <a:solidFill>
                <a:schemeClr val="bg1">
                  <a:lumMod val="65000"/>
                </a:schemeClr>
              </a:solidFill>
              <a:prstDash val="dash"/>
              <a:extLst>
                <a:ext uri="{C807C97D-BFC1-408E-A445-0C87EB9F89A2}">
                  <ask:lineSketchStyleProps xmlns:ask="http://schemas.microsoft.com/office/drawing/2018/sketchyshapes" sd="707431813">
                    <a:custGeom>
                      <a:avLst/>
                      <a:gdLst>
                        <a:gd name="csX0" fmla="*/ 0 w 9664699"/>
                        <a:gd name="csY0" fmla="*/ 0 h 1189162"/>
                        <a:gd name="csX1" fmla="*/ 9664699 w 9664699"/>
                        <a:gd name="csY1" fmla="*/ 0 h 1189162"/>
                        <a:gd name="csX2" fmla="*/ 9664699 w 9664699"/>
                        <a:gd name="csY2" fmla="*/ 1189162 h 1189162"/>
                        <a:gd name="csX3" fmla="*/ 0 w 9664699"/>
                        <a:gd name="csY3" fmla="*/ 1189162 h 1189162"/>
                        <a:gd name="csX4" fmla="*/ 0 w 9664699"/>
                        <a:gd name="csY4" fmla="*/ 0 h 1189162"/>
                      </a:gdLst>
                      <a:ahLst/>
                      <a:cxnLst>
                        <a:cxn ang="0">
                          <a:pos x="csX0" y="csY0"/>
                        </a:cxn>
                        <a:cxn ang="0">
                          <a:pos x="csX1" y="csY1"/>
                        </a:cxn>
                        <a:cxn ang="0">
                          <a:pos x="csX2" y="csY2"/>
                        </a:cxn>
                        <a:cxn ang="0">
                          <a:pos x="csX3" y="csY3"/>
                        </a:cxn>
                        <a:cxn ang="0">
                          <a:pos x="csX4" y="csY4"/>
                        </a:cxn>
                      </a:cxnLst>
                      <a:rect l="l" t="t" r="r" b="b"/>
                      <a:pathLst>
                        <a:path w="9664699" h="1189162" extrusionOk="0">
                          <a:moveTo>
                            <a:pt x="0" y="0"/>
                          </a:moveTo>
                          <a:cubicBezTo>
                            <a:pt x="1740132" y="25622"/>
                            <a:pt x="8336550" y="-19708"/>
                            <a:pt x="9664699" y="0"/>
                          </a:cubicBezTo>
                          <a:cubicBezTo>
                            <a:pt x="9748145" y="187788"/>
                            <a:pt x="9621181" y="813161"/>
                            <a:pt x="9664699" y="1189162"/>
                          </a:cubicBezTo>
                          <a:cubicBezTo>
                            <a:pt x="5495667" y="1150048"/>
                            <a:pt x="1979071" y="1176233"/>
                            <a:pt x="0" y="1189162"/>
                          </a:cubicBezTo>
                          <a:cubicBezTo>
                            <a:pt x="-65805" y="640618"/>
                            <a:pt x="-2537" y="509077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5">
                <a:shade val="15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spcAft>
                  <a:spcPts val="600"/>
                </a:spcAft>
              </a:pPr>
              <a:r>
                <a:rPr lang="de-DE" sz="110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Innovation</a:t>
              </a:r>
              <a:endParaRPr lang="de-DE" sz="11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pic>
          <p:nvPicPr>
            <p:cNvPr id="6" name="Picture 5" descr="Ein Bild, das Diagramm, Grafiken, Screenshot, Farbigkeit enthält.&#10;&#10;KI-generierte Inhalte können fehlerhaft sein.">
              <a:extLst>
                <a:ext uri="{FF2B5EF4-FFF2-40B4-BE49-F238E27FC236}">
                  <a16:creationId xmlns:a16="http://schemas.microsoft.com/office/drawing/2014/main" id="{D5B56B88-653B-B616-3AC3-9783F7FFB7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8167" y="1068917"/>
              <a:ext cx="9229725" cy="5286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573197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54C751-C82D-D6C7-0F51-BEE75EA285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llipse 7">
            <a:extLst>
              <a:ext uri="{FF2B5EF4-FFF2-40B4-BE49-F238E27FC236}">
                <a16:creationId xmlns:a16="http://schemas.microsoft.com/office/drawing/2014/main" id="{9913B270-76AC-35DB-D28A-6649FD1B622C}"/>
              </a:ext>
            </a:extLst>
          </p:cNvPr>
          <p:cNvSpPr/>
          <p:nvPr/>
        </p:nvSpPr>
        <p:spPr>
          <a:xfrm>
            <a:off x="-571501" y="1036361"/>
            <a:ext cx="4422842" cy="4422842"/>
          </a:xfrm>
          <a:prstGeom prst="ellipse">
            <a:avLst/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noProof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7F65832-2EC2-B2A5-24FA-86C2F5BC41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 dirty="0"/>
              <a:t>Who </a:t>
            </a:r>
            <a:r>
              <a:rPr lang="de-DE" dirty="0"/>
              <a:t>C</a:t>
            </a:r>
            <a:r>
              <a:rPr lang="de-DE" noProof="0" dirty="0"/>
              <a:t>an </a:t>
            </a:r>
            <a:r>
              <a:rPr lang="de-DE" dirty="0"/>
              <a:t>H</a:t>
            </a:r>
            <a:r>
              <a:rPr lang="de-DE" noProof="0" dirty="0" err="1"/>
              <a:t>elp</a:t>
            </a:r>
            <a:r>
              <a:rPr lang="de-DE" noProof="0" dirty="0"/>
              <a:t> </a:t>
            </a:r>
            <a:r>
              <a:rPr lang="de-DE" dirty="0"/>
              <a:t>N</a:t>
            </a:r>
            <a:r>
              <a:rPr lang="de-DE" noProof="0" dirty="0" err="1"/>
              <a:t>avigate</a:t>
            </a:r>
            <a:r>
              <a:rPr lang="de-DE" noProof="0" dirty="0"/>
              <a:t> </a:t>
            </a:r>
            <a:r>
              <a:rPr lang="de-DE" noProof="0" dirty="0" err="1"/>
              <a:t>the</a:t>
            </a:r>
            <a:r>
              <a:rPr lang="de-DE" noProof="0" dirty="0"/>
              <a:t> </a:t>
            </a:r>
            <a:r>
              <a:rPr lang="de-DE" dirty="0"/>
              <a:t>M</a:t>
            </a:r>
            <a:r>
              <a:rPr lang="de-DE" noProof="0" dirty="0" err="1"/>
              <a:t>aze</a:t>
            </a:r>
            <a:r>
              <a:rPr lang="de-DE" noProof="0" dirty="0"/>
              <a:t> </a:t>
            </a:r>
            <a:r>
              <a:rPr lang="de-DE" noProof="0" dirty="0" err="1"/>
              <a:t>of</a:t>
            </a:r>
            <a:r>
              <a:rPr lang="de-DE" noProof="0" dirty="0"/>
              <a:t> </a:t>
            </a:r>
            <a:r>
              <a:rPr lang="de-DE" dirty="0"/>
              <a:t>F</a:t>
            </a:r>
            <a:r>
              <a:rPr lang="de-DE" noProof="0" dirty="0" err="1"/>
              <a:t>unding</a:t>
            </a:r>
            <a:r>
              <a:rPr lang="de-DE" noProof="0" dirty="0"/>
              <a:t> </a:t>
            </a:r>
            <a:r>
              <a:rPr lang="de-DE" dirty="0"/>
              <a:t>O</a:t>
            </a:r>
            <a:r>
              <a:rPr lang="de-DE" noProof="0" dirty="0" err="1"/>
              <a:t>ptions</a:t>
            </a:r>
            <a:r>
              <a:rPr lang="de-DE" noProof="0" dirty="0"/>
              <a:t>?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1343969-B0AF-64E7-E311-7AB3B9415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noProof="0" smtClean="0"/>
              <a:t>13</a:t>
            </a:fld>
            <a:endParaRPr lang="de-DE" noProof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D1B0CA57-65D0-4376-B539-54EB2C23A720}"/>
              </a:ext>
            </a:extLst>
          </p:cNvPr>
          <p:cNvSpPr>
            <a:spLocks noGrp="1"/>
          </p:cNvSpPr>
          <p:nvPr>
            <p:ph idx="15"/>
          </p:nvPr>
        </p:nvSpPr>
        <p:spPr/>
        <p:txBody>
          <a:bodyPr>
            <a:normAutofit/>
          </a:bodyPr>
          <a:lstStyle/>
          <a:p>
            <a:r>
              <a:rPr lang="de-DE" noProof="0" dirty="0">
                <a:latin typeface="+mj-lt"/>
              </a:rPr>
              <a:t>Funding Call 1</a:t>
            </a:r>
          </a:p>
          <a:p>
            <a:endParaRPr lang="de-DE" noProof="0" dirty="0">
              <a:latin typeface="+mj-lt"/>
            </a:endParaRPr>
          </a:p>
          <a:p>
            <a:r>
              <a:rPr lang="de-DE" noProof="0" dirty="0">
                <a:latin typeface="+mj-lt"/>
              </a:rPr>
              <a:t>Funding Call 2</a:t>
            </a:r>
          </a:p>
          <a:p>
            <a:endParaRPr lang="de-DE" dirty="0">
              <a:latin typeface="+mj-lt"/>
            </a:endParaRPr>
          </a:p>
          <a:p>
            <a:r>
              <a:rPr lang="de-DE" noProof="0" dirty="0">
                <a:latin typeface="+mj-lt"/>
              </a:rPr>
              <a:t>…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F6FC1C6C-9B43-5AA6-4052-403BA1E0DAC8}"/>
              </a:ext>
            </a:extLst>
          </p:cNvPr>
          <p:cNvSpPr/>
          <p:nvPr/>
        </p:nvSpPr>
        <p:spPr>
          <a:xfrm>
            <a:off x="943561" y="2214841"/>
            <a:ext cx="3244362" cy="324436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25290275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899581-E805-82EF-1DFA-1503285CB8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llipse 7">
            <a:extLst>
              <a:ext uri="{FF2B5EF4-FFF2-40B4-BE49-F238E27FC236}">
                <a16:creationId xmlns:a16="http://schemas.microsoft.com/office/drawing/2014/main" id="{063FFD69-1973-A878-E212-9E193789665D}"/>
              </a:ext>
            </a:extLst>
          </p:cNvPr>
          <p:cNvSpPr/>
          <p:nvPr/>
        </p:nvSpPr>
        <p:spPr>
          <a:xfrm>
            <a:off x="-571501" y="1036361"/>
            <a:ext cx="4422842" cy="4422842"/>
          </a:xfrm>
          <a:prstGeom prst="ellipse">
            <a:avLst/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noProof="0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82E4282D-2C91-D328-5959-5BAAF1807063}"/>
              </a:ext>
            </a:extLst>
          </p:cNvPr>
          <p:cNvSpPr/>
          <p:nvPr/>
        </p:nvSpPr>
        <p:spPr>
          <a:xfrm>
            <a:off x="943561" y="2214841"/>
            <a:ext cx="3244362" cy="3244362"/>
          </a:xfrm>
          <a:prstGeom prst="ellipse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8800"/>
                      </a14:imgEffect>
                    </a14:imgLayer>
                  </a14:imgProps>
                </a:ext>
              </a:extLst>
            </a:blip>
            <a:srcRect/>
            <a:stretch>
              <a:fillRect l="-2" t="-18154" r="-7883" b="-16702"/>
            </a:stretch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de-DE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Light"/>
              <a:ea typeface="+mn-ea"/>
              <a:cs typeface="+mn-cs"/>
              <a:sym typeface="Arial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97F33B9-6E69-2C70-F6DC-E0948ABA5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 dirty="0" err="1"/>
              <a:t>What</a:t>
            </a:r>
            <a:r>
              <a:rPr lang="de-DE" noProof="0" dirty="0"/>
              <a:t> </a:t>
            </a:r>
            <a:r>
              <a:rPr lang="de-DE" dirty="0"/>
              <a:t>H</a:t>
            </a:r>
            <a:r>
              <a:rPr lang="de-DE" noProof="0" dirty="0" err="1"/>
              <a:t>appens</a:t>
            </a:r>
            <a:r>
              <a:rPr lang="de-DE" noProof="0" dirty="0"/>
              <a:t> </a:t>
            </a:r>
            <a:r>
              <a:rPr lang="de-DE" dirty="0"/>
              <a:t>N</a:t>
            </a:r>
            <a:r>
              <a:rPr lang="de-DE" noProof="0" dirty="0"/>
              <a:t>ext?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1FFA993-DAFC-DFD5-6274-10F128DCF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F145060A-2239-4736-BEED-7C05F6B3C6E1}" type="slidenum">
              <a:rPr kumimoji="0" lang="de-DE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>
                    <a:tint val="82000"/>
                  </a:srgbClr>
                </a:solidFill>
                <a:effectLst/>
                <a:uLnTx/>
                <a:uFillTx/>
                <a:latin typeface="Nunito Light"/>
                <a:cs typeface="Arial"/>
                <a:sym typeface="Arial"/>
              </a:rPr>
              <a:t>14</a:t>
            </a:fld>
            <a:endParaRPr kumimoji="0" lang="de-DE" sz="10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82000"/>
                </a:srgbClr>
              </a:solidFill>
              <a:effectLst/>
              <a:uLnTx/>
              <a:uFillTx/>
              <a:latin typeface="Nunito Light"/>
              <a:cs typeface="Arial"/>
              <a:sym typeface="Arial"/>
            </a:endParaRP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FC5426F3-8ABE-66B2-8A89-8DE5AFD0C888}"/>
              </a:ext>
            </a:extLst>
          </p:cNvPr>
          <p:cNvSpPr>
            <a:spLocks noGrp="1"/>
          </p:cNvSpPr>
          <p:nvPr>
            <p:ph idx="15"/>
          </p:nvPr>
        </p:nvSpPr>
        <p:spPr/>
        <p:txBody>
          <a:bodyPr/>
          <a:lstStyle/>
          <a:p>
            <a:pPr>
              <a:lnSpc>
                <a:spcPct val="200000"/>
              </a:lnSpc>
              <a:spcBef>
                <a:spcPts val="1200"/>
              </a:spcBef>
              <a:buClrTx/>
              <a:defRPr/>
            </a:pPr>
            <a:r>
              <a:rPr lang="de-DE" i="1" dirty="0">
                <a:solidFill>
                  <a:srgbClr val="3B3B3B"/>
                </a:solidFill>
                <a:sym typeface="Arial"/>
              </a:rPr>
              <a:t>Circular email with contact details and presentation</a:t>
            </a:r>
          </a:p>
          <a:p>
            <a:pPr>
              <a:lnSpc>
                <a:spcPct val="200000"/>
              </a:lnSpc>
              <a:spcBef>
                <a:spcPts val="1200"/>
              </a:spcBef>
              <a:buClrTx/>
              <a:defRPr/>
            </a:pPr>
            <a:r>
              <a:rPr lang="de-DE" i="1" dirty="0">
                <a:solidFill>
                  <a:srgbClr val="3B3B3B"/>
                </a:solidFill>
                <a:sym typeface="Arial"/>
              </a:rPr>
              <a:t>Next event: …</a:t>
            </a:r>
          </a:p>
          <a:p>
            <a:pPr>
              <a:lnSpc>
                <a:spcPct val="200000"/>
              </a:lnSpc>
              <a:spcBef>
                <a:spcPts val="1200"/>
              </a:spcBef>
              <a:buClrTx/>
              <a:defRPr/>
            </a:pPr>
            <a:r>
              <a:rPr lang="de-DE" i="1" dirty="0">
                <a:solidFill>
                  <a:srgbClr val="3B3B3B"/>
                </a:solidFill>
              </a:rPr>
              <a:t>Information, notes, …</a:t>
            </a:r>
            <a:endParaRPr lang="de-DE" i="1" dirty="0">
              <a:solidFill>
                <a:srgbClr val="3B3B3B"/>
              </a:solidFill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220950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4EB567A-F9E1-43F9-F6E2-03ED0D37C3F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err="1"/>
              <a:t>Thank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very</a:t>
            </a:r>
            <a:r>
              <a:rPr lang="de-DE" dirty="0"/>
              <a:t> </a:t>
            </a:r>
            <a:r>
              <a:rPr lang="de-DE" dirty="0" err="1"/>
              <a:t>much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interest</a:t>
            </a:r>
            <a:r>
              <a:rPr lang="de-DE" dirty="0"/>
              <a:t>!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3F245117-273B-BDA2-F49B-1363CF720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15</a:t>
            </a:fld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4EAE4CF-C36D-7B3E-F10D-2D6EED4E537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9217733B-5578-7BD0-74BF-4A3EB92CD93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F3A5BEA2-DE96-A9A9-36C6-2EC62BF4D30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E104481A-7245-3789-E87E-E372CAD1157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598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38DCEBEF-01FA-0BE1-A725-0CC046959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Agenda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33DE8ED1-D727-FC26-290E-66E0FC47A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2</a:t>
            </a:fld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C228348F-0983-1D74-340A-5A09E9D21C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t"/>
            <a:r>
              <a:rPr lang="de-DE" dirty="0"/>
              <a:t>Spotlight: Who’s Who?</a:t>
            </a:r>
          </a:p>
          <a:p>
            <a:pPr fontAlgn="t"/>
            <a:r>
              <a:rPr lang="de-DE" dirty="0"/>
              <a:t>Speed Dating: </a:t>
            </a:r>
            <a:r>
              <a:rPr lang="de-DE" dirty="0" err="1"/>
              <a:t>Addressing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Concerns</a:t>
            </a:r>
            <a:endParaRPr lang="de-DE" dirty="0"/>
          </a:p>
          <a:p>
            <a:pPr fontAlgn="t"/>
            <a:r>
              <a:rPr lang="de-DE" dirty="0"/>
              <a:t>Formation </a:t>
            </a:r>
            <a:r>
              <a:rPr lang="de-DE" dirty="0" err="1"/>
              <a:t>of</a:t>
            </a:r>
            <a:r>
              <a:rPr lang="de-DE" dirty="0"/>
              <a:t> Groups</a:t>
            </a:r>
          </a:p>
          <a:p>
            <a:pPr fontAlgn="t"/>
            <a:r>
              <a:rPr lang="de-DE" dirty="0"/>
              <a:t>Understanding </a:t>
            </a:r>
            <a:r>
              <a:rPr lang="de-DE" dirty="0" err="1"/>
              <a:t>Complexity</a:t>
            </a:r>
            <a:r>
              <a:rPr lang="de-DE" dirty="0"/>
              <a:t> </a:t>
            </a:r>
            <a:r>
              <a:rPr lang="de-DE" dirty="0" err="1"/>
              <a:t>Using</a:t>
            </a:r>
            <a:r>
              <a:rPr lang="de-DE" dirty="0"/>
              <a:t> the Q4 Model</a:t>
            </a:r>
            <a:endParaRPr lang="de-DE" dirty="0">
              <a:solidFill>
                <a:schemeClr val="accent1"/>
              </a:solidFill>
            </a:endParaRPr>
          </a:p>
          <a:p>
            <a:pPr fontAlgn="t"/>
            <a:r>
              <a:rPr lang="de-DE" dirty="0" err="1"/>
              <a:t>Formulating</a:t>
            </a:r>
            <a:r>
              <a:rPr lang="de-DE" dirty="0"/>
              <a:t> </a:t>
            </a:r>
            <a:r>
              <a:rPr lang="de-DE" dirty="0" err="1"/>
              <a:t>How-Might-We</a:t>
            </a:r>
            <a:r>
              <a:rPr lang="de-DE" dirty="0"/>
              <a:t> Questions</a:t>
            </a:r>
          </a:p>
          <a:p>
            <a:pPr fontAlgn="t"/>
            <a:r>
              <a:rPr lang="de-DE" dirty="0" err="1"/>
              <a:t>Presenting</a:t>
            </a:r>
            <a:r>
              <a:rPr lang="de-DE" dirty="0"/>
              <a:t> </a:t>
            </a:r>
            <a:r>
              <a:rPr lang="de-DE" dirty="0" err="1"/>
              <a:t>Results</a:t>
            </a:r>
            <a:endParaRPr lang="de-DE" dirty="0"/>
          </a:p>
          <a:p>
            <a:pPr fontAlgn="t"/>
            <a:r>
              <a:rPr lang="de-DE" dirty="0" err="1"/>
              <a:t>Navigating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Funding </a:t>
            </a:r>
            <a:r>
              <a:rPr lang="de-DE" dirty="0" err="1"/>
              <a:t>Jungle</a:t>
            </a:r>
            <a:r>
              <a:rPr lang="de-DE" dirty="0"/>
              <a:t>: Who Can Assist?</a:t>
            </a:r>
          </a:p>
        </p:txBody>
      </p:sp>
    </p:spTree>
    <p:extLst>
      <p:ext uri="{BB962C8B-B14F-4D97-AF65-F5344CB8AC3E}">
        <p14:creationId xmlns:p14="http://schemas.microsoft.com/office/powerpoint/2010/main" val="2806324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580A9D-7191-2ADC-A578-92E0D2F95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Spotlight: Who‘s Who?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878E5CA3-0814-F3E6-88E2-5F1B64F46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3</a:t>
            </a:fld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5CD3740-FCC9-D783-EB70-F0D85B259B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>
                <a:latin typeface="+mj-lt"/>
              </a:rPr>
              <a:t>What</a:t>
            </a:r>
            <a:r>
              <a:rPr lang="de-DE" dirty="0">
                <a:latin typeface="+mj-lt"/>
              </a:rPr>
              <a:t> </a:t>
            </a:r>
            <a:r>
              <a:rPr lang="de-DE" dirty="0" err="1">
                <a:latin typeface="+mj-lt"/>
              </a:rPr>
              <a:t>is</a:t>
            </a:r>
            <a:r>
              <a:rPr lang="de-DE" dirty="0">
                <a:latin typeface="+mj-lt"/>
              </a:rPr>
              <a:t> </a:t>
            </a:r>
            <a:r>
              <a:rPr lang="de-DE" dirty="0" err="1">
                <a:latin typeface="+mj-lt"/>
              </a:rPr>
              <a:t>your</a:t>
            </a:r>
            <a:r>
              <a:rPr lang="de-DE" dirty="0">
                <a:latin typeface="+mj-lt"/>
              </a:rPr>
              <a:t> </a:t>
            </a:r>
            <a:r>
              <a:rPr lang="de-DE" dirty="0" err="1">
                <a:latin typeface="+mj-lt"/>
              </a:rPr>
              <a:t>name</a:t>
            </a:r>
            <a:r>
              <a:rPr lang="de-DE" dirty="0">
                <a:latin typeface="+mj-lt"/>
              </a:rPr>
              <a:t>?</a:t>
            </a:r>
          </a:p>
          <a:p>
            <a:r>
              <a:rPr lang="de-DE" dirty="0">
                <a:latin typeface="+mj-lt"/>
              </a:rPr>
              <a:t>In </a:t>
            </a:r>
            <a:r>
              <a:rPr lang="de-DE" dirty="0" err="1">
                <a:latin typeface="+mj-lt"/>
              </a:rPr>
              <a:t>which</a:t>
            </a:r>
            <a:r>
              <a:rPr lang="de-DE" dirty="0">
                <a:latin typeface="+mj-lt"/>
              </a:rPr>
              <a:t> </a:t>
            </a:r>
            <a:r>
              <a:rPr lang="de-DE" dirty="0" err="1">
                <a:latin typeface="+mj-lt"/>
              </a:rPr>
              <a:t>sector</a:t>
            </a:r>
            <a:r>
              <a:rPr lang="de-DE" dirty="0">
                <a:latin typeface="+mj-lt"/>
              </a:rPr>
              <a:t> </a:t>
            </a:r>
            <a:r>
              <a:rPr lang="de-DE" dirty="0" err="1">
                <a:latin typeface="+mj-lt"/>
              </a:rPr>
              <a:t>or</a:t>
            </a:r>
            <a:r>
              <a:rPr lang="de-DE" dirty="0">
                <a:latin typeface="+mj-lt"/>
              </a:rPr>
              <a:t> </a:t>
            </a:r>
            <a:r>
              <a:rPr lang="de-DE" dirty="0" err="1">
                <a:latin typeface="+mj-lt"/>
              </a:rPr>
              <a:t>organization</a:t>
            </a:r>
            <a:r>
              <a:rPr lang="de-DE" dirty="0">
                <a:latin typeface="+mj-lt"/>
              </a:rPr>
              <a:t> do </a:t>
            </a:r>
            <a:r>
              <a:rPr lang="de-DE" dirty="0" err="1">
                <a:latin typeface="+mj-lt"/>
              </a:rPr>
              <a:t>you</a:t>
            </a:r>
            <a:r>
              <a:rPr lang="de-DE" dirty="0">
                <a:latin typeface="+mj-lt"/>
              </a:rPr>
              <a:t> </a:t>
            </a:r>
            <a:r>
              <a:rPr lang="de-DE" dirty="0" err="1">
                <a:latin typeface="+mj-lt"/>
              </a:rPr>
              <a:t>work</a:t>
            </a:r>
            <a:r>
              <a:rPr lang="de-DE" dirty="0">
                <a:latin typeface="+mj-lt"/>
              </a:rPr>
              <a:t>?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4DE6607C-A2E5-5848-B1CE-A1EC6B8830A9}"/>
              </a:ext>
            </a:extLst>
          </p:cNvPr>
          <p:cNvSpPr/>
          <p:nvPr/>
        </p:nvSpPr>
        <p:spPr>
          <a:xfrm rot="18000000">
            <a:off x="8189982" y="1306634"/>
            <a:ext cx="4422842" cy="4422842"/>
          </a:xfrm>
          <a:prstGeom prst="ellipse">
            <a:avLst/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de-DE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Light"/>
              <a:ea typeface="+mn-ea"/>
              <a:cs typeface="+mn-cs"/>
              <a:sym typeface="Arial"/>
            </a:endParaRPr>
          </a:p>
        </p:txBody>
      </p:sp>
      <p:pic>
        <p:nvPicPr>
          <p:cNvPr id="11" name="Inhaltsplatzhalter 10">
            <a:extLst>
              <a:ext uri="{FF2B5EF4-FFF2-40B4-BE49-F238E27FC236}">
                <a16:creationId xmlns:a16="http://schemas.microsoft.com/office/drawing/2014/main" id="{1C1221C3-BE1F-8E29-F472-C6FD73BB2487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3"/>
          <a:srcRect t="2975" b="30359"/>
          <a:stretch>
            <a:fillRect/>
          </a:stretch>
        </p:blipFill>
        <p:spPr>
          <a:xfrm>
            <a:off x="7997825" y="1597025"/>
            <a:ext cx="3243263" cy="324326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610198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FA8C9B-630B-82AB-2C56-3C01F327CC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CAEB13-120C-22C2-CCB0-2B5691774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b">
            <a:normAutofit/>
          </a:bodyPr>
          <a:lstStyle/>
          <a:p>
            <a:r>
              <a:rPr lang="de-DE" dirty="0"/>
              <a:t>[Placeholder: Topic-related input]</a:t>
            </a:r>
            <a:endParaRPr lang="en-US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16173E5A-BA68-811E-5762-F6C3B46D0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4</a:t>
            </a:fld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EC5E229B-DA2F-1857-F44E-6F3694BA09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06F7C319-E412-AA20-FCAA-8077C4271C10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659151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66E3278-3F56-75F9-D857-5E9B70A35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Speed Dating: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Enquiry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0F45922B-D06E-FCB1-95F0-A782953DA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5</a:t>
            </a:fld>
            <a:endParaRPr lang="de-DE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1A920488-AED4-63F4-425F-9D6A05885AC3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 anchor="ctr"/>
          <a:lstStyle/>
          <a:p>
            <a:r>
              <a:rPr lang="de-DE" dirty="0" err="1"/>
              <a:t>Each</a:t>
            </a:r>
            <a:r>
              <a:rPr lang="de-DE" dirty="0"/>
              <a:t> </a:t>
            </a:r>
            <a:r>
              <a:rPr lang="de-DE" dirty="0" err="1"/>
              <a:t>person</a:t>
            </a:r>
            <a:r>
              <a:rPr lang="de-DE" dirty="0"/>
              <a:t> will </a:t>
            </a: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b="1" dirty="0"/>
              <a:t>90 </a:t>
            </a:r>
            <a:r>
              <a:rPr lang="de-DE" b="1" dirty="0" err="1"/>
              <a:t>seconds</a:t>
            </a:r>
            <a:r>
              <a:rPr lang="de-DE" b="1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discuss</a:t>
            </a:r>
            <a:r>
              <a:rPr lang="de-DE" dirty="0"/>
              <a:t> </a:t>
            </a:r>
            <a:r>
              <a:rPr lang="de-DE" dirty="0" err="1"/>
              <a:t>their</a:t>
            </a:r>
            <a:r>
              <a:rPr lang="de-DE" dirty="0"/>
              <a:t> personal </a:t>
            </a:r>
            <a:r>
              <a:rPr lang="de-DE" dirty="0" err="1"/>
              <a:t>interest</a:t>
            </a:r>
            <a:r>
              <a:rPr lang="de-DE" dirty="0"/>
              <a:t> in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topic</a:t>
            </a:r>
            <a:r>
              <a:rPr lang="de-DE" dirty="0"/>
              <a:t>.</a:t>
            </a:r>
          </a:p>
          <a:p>
            <a:pPr marL="0" indent="0">
              <a:buNone/>
            </a:pPr>
            <a:endParaRPr lang="de-DE" dirty="0"/>
          </a:p>
          <a:p>
            <a:r>
              <a:rPr lang="de-DE" dirty="0"/>
              <a:t>After</a:t>
            </a:r>
            <a:r>
              <a:rPr lang="de-DE" dirty="0">
                <a:latin typeface="+mj-lt"/>
              </a:rPr>
              <a:t> 3 </a:t>
            </a:r>
            <a:r>
              <a:rPr lang="de-DE" dirty="0" err="1">
                <a:latin typeface="+mj-lt"/>
              </a:rPr>
              <a:t>minutes</a:t>
            </a:r>
            <a:r>
              <a:rPr lang="de-DE" dirty="0">
                <a:latin typeface="+mj-lt"/>
              </a:rPr>
              <a:t>,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outer</a:t>
            </a:r>
            <a:r>
              <a:rPr lang="de-DE" dirty="0"/>
              <a:t> </a:t>
            </a:r>
            <a:r>
              <a:rPr lang="de-DE" dirty="0" err="1"/>
              <a:t>circle</a:t>
            </a:r>
            <a:r>
              <a:rPr lang="de-DE" dirty="0"/>
              <a:t> will </a:t>
            </a:r>
            <a:r>
              <a:rPr lang="de-DE" dirty="0" err="1"/>
              <a:t>rotate</a:t>
            </a:r>
            <a:r>
              <a:rPr lang="de-DE" dirty="0"/>
              <a:t> </a:t>
            </a:r>
            <a:r>
              <a:rPr lang="de-DE" dirty="0" err="1"/>
              <a:t>one</a:t>
            </a:r>
            <a:r>
              <a:rPr lang="de-DE" dirty="0"/>
              <a:t> </a:t>
            </a:r>
            <a:r>
              <a:rPr lang="de-DE" dirty="0" err="1"/>
              <a:t>seat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right</a:t>
            </a:r>
            <a:r>
              <a:rPr lang="de-DE" dirty="0"/>
              <a:t>​.</a:t>
            </a:r>
          </a:p>
          <a:p>
            <a:endParaRPr lang="de-DE" dirty="0"/>
          </a:p>
          <a:p>
            <a:r>
              <a:rPr lang="de-DE" dirty="0">
                <a:latin typeface="+mj-lt"/>
              </a:rPr>
              <a:t>The </a:t>
            </a:r>
            <a:r>
              <a:rPr lang="de-DE" dirty="0" err="1">
                <a:latin typeface="+mj-lt"/>
              </a:rPr>
              <a:t>aim</a:t>
            </a:r>
            <a:r>
              <a:rPr lang="de-DE" dirty="0">
                <a:latin typeface="+mj-lt"/>
              </a:rPr>
              <a:t> </a:t>
            </a:r>
            <a:r>
              <a:rPr lang="de-DE" dirty="0" err="1">
                <a:latin typeface="+mj-lt"/>
              </a:rPr>
              <a:t>of</a:t>
            </a:r>
            <a:r>
              <a:rPr lang="de-DE" dirty="0">
                <a:latin typeface="+mj-lt"/>
              </a:rPr>
              <a:t> </a:t>
            </a:r>
            <a:r>
              <a:rPr lang="de-DE" dirty="0" err="1">
                <a:latin typeface="+mj-lt"/>
              </a:rPr>
              <a:t>the</a:t>
            </a:r>
            <a:r>
              <a:rPr lang="de-DE" dirty="0">
                <a:latin typeface="+mj-lt"/>
              </a:rPr>
              <a:t> </a:t>
            </a:r>
            <a:r>
              <a:rPr lang="de-DE" dirty="0" err="1">
                <a:latin typeface="+mj-lt"/>
              </a:rPr>
              <a:t>activity</a:t>
            </a:r>
            <a:r>
              <a:rPr lang="de-DE" dirty="0">
                <a:latin typeface="+mj-lt"/>
              </a:rPr>
              <a:t> </a:t>
            </a:r>
            <a:r>
              <a:rPr lang="de-DE" dirty="0" err="1">
                <a:latin typeface="+mj-lt"/>
              </a:rPr>
              <a:t>is</a:t>
            </a:r>
            <a:r>
              <a:rPr lang="de-DE" dirty="0">
                <a:latin typeface="+mj-lt"/>
              </a:rPr>
              <a:t> </a:t>
            </a:r>
            <a:r>
              <a:rPr lang="de-DE" dirty="0" err="1">
                <a:latin typeface="+mj-lt"/>
              </a:rPr>
              <a:t>t</a:t>
            </a:r>
            <a:r>
              <a:rPr lang="de-DE" dirty="0" err="1"/>
              <a:t>o</a:t>
            </a:r>
            <a:r>
              <a:rPr lang="de-DE" dirty="0"/>
              <a:t> </a:t>
            </a:r>
            <a:r>
              <a:rPr lang="de-DE" dirty="0" err="1"/>
              <a:t>get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know</a:t>
            </a:r>
            <a:r>
              <a:rPr lang="de-DE" dirty="0"/>
              <a:t> </a:t>
            </a:r>
            <a:r>
              <a:rPr lang="de-DE" dirty="0" err="1"/>
              <a:t>each</a:t>
            </a:r>
            <a:r>
              <a:rPr lang="de-DE" dirty="0"/>
              <a:t> </a:t>
            </a:r>
            <a:r>
              <a:rPr lang="de-DE" dirty="0" err="1"/>
              <a:t>other</a:t>
            </a:r>
            <a:r>
              <a:rPr lang="de-DE" dirty="0"/>
              <a:t> and </a:t>
            </a:r>
            <a:r>
              <a:rPr lang="de-DE" dirty="0" err="1"/>
              <a:t>identify</a:t>
            </a:r>
            <a:r>
              <a:rPr lang="de-DE" dirty="0"/>
              <a:t> </a:t>
            </a:r>
            <a:r>
              <a:rPr lang="de-DE" dirty="0" err="1"/>
              <a:t>shared</a:t>
            </a:r>
            <a:r>
              <a:rPr lang="de-DE" dirty="0"/>
              <a:t> </a:t>
            </a:r>
            <a:r>
              <a:rPr lang="de-DE" dirty="0" err="1"/>
              <a:t>interests</a:t>
            </a:r>
            <a:r>
              <a:rPr lang="de-DE" dirty="0"/>
              <a:t>​.</a:t>
            </a:r>
          </a:p>
        </p:txBody>
      </p:sp>
      <p:pic>
        <p:nvPicPr>
          <p:cNvPr id="2050" name="Picture 2" descr="Ein Bild, das Kreis, Design enthält.">
            <a:extLst>
              <a:ext uri="{FF2B5EF4-FFF2-40B4-BE49-F238E27FC236}">
                <a16:creationId xmlns:a16="http://schemas.microsoft.com/office/drawing/2014/main" id="{F890CE0B-6D12-B470-56BA-44B051DFDFB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00" y="1625600"/>
            <a:ext cx="4298950" cy="429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118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531093-C2B3-F686-82F7-327B58EF5A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llipse 2">
            <a:extLst>
              <a:ext uri="{FF2B5EF4-FFF2-40B4-BE49-F238E27FC236}">
                <a16:creationId xmlns:a16="http://schemas.microsoft.com/office/drawing/2014/main" id="{30333136-839D-C934-C703-7F55C9C891F9}"/>
              </a:ext>
            </a:extLst>
          </p:cNvPr>
          <p:cNvSpPr/>
          <p:nvPr/>
        </p:nvSpPr>
        <p:spPr>
          <a:xfrm>
            <a:off x="7400150" y="1795074"/>
            <a:ext cx="3960000" cy="3960000"/>
          </a:xfrm>
          <a:prstGeom prst="ellipse">
            <a:avLst/>
          </a:prstGeom>
          <a:blipFill dpi="0" rotWithShape="1">
            <a:blip r:embed="rId3"/>
            <a:srcRect/>
            <a:stretch>
              <a:fillRect l="1" t="-28204" r="-1235" b="-28831"/>
            </a:stretch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9A75E90-0C5C-6B85-0430-3DE670C43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F145060A-2239-4736-BEED-7C05F6B3C6E1}" type="slidenum">
              <a:rPr kumimoji="0" lang="de-DE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>
                    <a:tint val="82000"/>
                  </a:srgbClr>
                </a:solidFill>
                <a:effectLst/>
                <a:uLnTx/>
                <a:uFillTx/>
                <a:latin typeface="Nunito Light"/>
                <a:cs typeface="Arial"/>
                <a:sym typeface="Arial"/>
              </a:rPr>
              <a:t>6</a:t>
            </a:fld>
            <a:endParaRPr kumimoji="0" lang="de-DE" sz="10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82000"/>
                </a:srgbClr>
              </a:solidFill>
              <a:effectLst/>
              <a:uLnTx/>
              <a:uFillTx/>
              <a:latin typeface="Nunito Light"/>
              <a:cs typeface="Arial"/>
              <a:sym typeface="Arial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F4BF372-F154-E5DA-C40D-DF71D48DE8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 dirty="0"/>
              <a:t>Who </a:t>
            </a:r>
            <a:r>
              <a:rPr lang="de-DE" noProof="0" dirty="0" err="1"/>
              <a:t>would</a:t>
            </a:r>
            <a:r>
              <a:rPr lang="de-DE" noProof="0" dirty="0"/>
              <a:t> </a:t>
            </a:r>
            <a:r>
              <a:rPr lang="de-DE" noProof="0" dirty="0" err="1"/>
              <a:t>you</a:t>
            </a:r>
            <a:r>
              <a:rPr lang="de-DE" noProof="0" dirty="0"/>
              <a:t> like </a:t>
            </a:r>
            <a:r>
              <a:rPr lang="de-DE" noProof="0" dirty="0" err="1"/>
              <a:t>to</a:t>
            </a:r>
            <a:r>
              <a:rPr lang="de-DE" noProof="0" dirty="0"/>
              <a:t> </a:t>
            </a:r>
            <a:r>
              <a:rPr lang="de-DE" noProof="0" dirty="0" err="1"/>
              <a:t>continue</a:t>
            </a:r>
            <a:r>
              <a:rPr lang="de-DE" noProof="0" dirty="0"/>
              <a:t> </a:t>
            </a:r>
            <a:r>
              <a:rPr lang="de-DE" noProof="0" dirty="0" err="1"/>
              <a:t>discussing</a:t>
            </a:r>
            <a:r>
              <a:rPr lang="de-DE" noProof="0" dirty="0"/>
              <a:t> </a:t>
            </a:r>
            <a:r>
              <a:rPr lang="de-DE" noProof="0" dirty="0" err="1"/>
              <a:t>this</a:t>
            </a:r>
            <a:r>
              <a:rPr lang="de-DE" noProof="0" dirty="0"/>
              <a:t> </a:t>
            </a:r>
            <a:r>
              <a:rPr lang="de-DE" noProof="0" dirty="0" err="1"/>
              <a:t>with</a:t>
            </a:r>
            <a:r>
              <a:rPr lang="de-DE" noProof="0" dirty="0"/>
              <a:t>?</a:t>
            </a:r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52480D35-A84F-9E22-88E5-FD3105FF924B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39508" y="1625601"/>
            <a:ext cx="5256492" cy="4298949"/>
          </a:xfrm>
        </p:spPr>
        <p:txBody>
          <a:bodyPr/>
          <a:lstStyle/>
          <a:p>
            <a:r>
              <a:rPr lang="de-DE" dirty="0"/>
              <a:t>Gather </a:t>
            </a:r>
            <a:r>
              <a:rPr lang="de-DE" dirty="0" err="1"/>
              <a:t>together</a:t>
            </a:r>
            <a:r>
              <a:rPr lang="de-DE" dirty="0"/>
              <a:t>!</a:t>
            </a:r>
          </a:p>
          <a:p>
            <a:r>
              <a:rPr lang="de-DE" dirty="0"/>
              <a:t>All </a:t>
            </a:r>
            <a:r>
              <a:rPr lang="de-DE" dirty="0" err="1"/>
              <a:t>group</a:t>
            </a:r>
            <a:r>
              <a:rPr lang="de-DE" dirty="0"/>
              <a:t> </a:t>
            </a:r>
            <a:r>
              <a:rPr lang="de-DE" dirty="0" err="1"/>
              <a:t>sizes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welcome</a:t>
            </a:r>
            <a:r>
              <a:rPr lang="de-D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036775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2CC820D-042C-9B7D-073C-49E55D1935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0084" y="1714500"/>
            <a:ext cx="3781425" cy="3810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3344FED0-DA99-2014-C992-143D47EEA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Identifying</a:t>
            </a:r>
            <a:r>
              <a:rPr lang="de-DE" dirty="0"/>
              <a:t> Relevant </a:t>
            </a:r>
            <a:r>
              <a:rPr lang="de-DE" dirty="0" err="1"/>
              <a:t>Perspectives</a:t>
            </a:r>
            <a:r>
              <a:rPr lang="de-DE" dirty="0"/>
              <a:t> </a:t>
            </a:r>
            <a:r>
              <a:rPr lang="de-DE" dirty="0" err="1"/>
              <a:t>Using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Q4 Model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4BD8A86B-C2D4-BB6E-E3AC-D3F490910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7</a:t>
            </a:fld>
            <a:endParaRPr lang="de-DE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5F95A111-DFB1-568D-99BF-B158D3D1CE59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 anchor="ctr"/>
          <a:lstStyle/>
          <a:p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does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research</a:t>
            </a:r>
            <a:r>
              <a:rPr lang="de-DE" dirty="0"/>
              <a:t> </a:t>
            </a:r>
            <a:r>
              <a:rPr lang="de-DE" dirty="0" err="1"/>
              <a:t>question</a:t>
            </a:r>
            <a:r>
              <a:rPr lang="de-DE" dirty="0"/>
              <a:t> </a:t>
            </a:r>
            <a:r>
              <a:rPr lang="de-DE" dirty="0" err="1"/>
              <a:t>look</a:t>
            </a:r>
            <a:r>
              <a:rPr lang="de-DE" dirty="0"/>
              <a:t> like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the</a:t>
            </a:r>
            <a:br>
              <a:rPr lang="de-DE" dirty="0"/>
            </a:br>
            <a:r>
              <a:rPr lang="de-DE" dirty="0"/>
              <a:t> </a:t>
            </a:r>
            <a:r>
              <a:rPr lang="de-DE" dirty="0">
                <a:latin typeface="+mj-lt"/>
              </a:rPr>
              <a:t>Q4 </a:t>
            </a:r>
            <a:r>
              <a:rPr lang="de-DE" dirty="0" err="1">
                <a:latin typeface="+mj-lt"/>
              </a:rPr>
              <a:t>perspectives</a:t>
            </a:r>
            <a:r>
              <a:rPr lang="de-DE" dirty="0"/>
              <a:t>?</a:t>
            </a:r>
          </a:p>
          <a:p>
            <a:pPr marL="0" indent="0">
              <a:buNone/>
            </a:pPr>
            <a:endParaRPr lang="de-DE" dirty="0"/>
          </a:p>
          <a:p>
            <a:r>
              <a:rPr lang="de-DE" dirty="0"/>
              <a:t>Play </a:t>
            </a:r>
            <a:r>
              <a:rPr lang="de-DE" dirty="0" err="1">
                <a:latin typeface="+mj-lt"/>
              </a:rPr>
              <a:t>devil’s</a:t>
            </a:r>
            <a:r>
              <a:rPr lang="de-DE" dirty="0">
                <a:latin typeface="+mj-lt"/>
              </a:rPr>
              <a:t> </a:t>
            </a:r>
            <a:r>
              <a:rPr lang="de-DE" dirty="0" err="1">
                <a:latin typeface="+mj-lt"/>
              </a:rPr>
              <a:t>advocate</a:t>
            </a:r>
            <a:r>
              <a:rPr lang="de-DE" dirty="0"/>
              <a:t>. </a:t>
            </a:r>
          </a:p>
          <a:p>
            <a:endParaRPr lang="de-DE" dirty="0"/>
          </a:p>
          <a:p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does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mean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research</a:t>
            </a:r>
            <a:r>
              <a:rPr lang="de-DE" dirty="0"/>
              <a:t> </a:t>
            </a:r>
            <a:r>
              <a:rPr lang="de-DE" dirty="0" err="1"/>
              <a:t>question</a:t>
            </a:r>
            <a:r>
              <a:rPr lang="de-DE" dirty="0"/>
              <a:t>?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6D6EC96D-A812-B26D-E98E-398CDB69FD2D}"/>
              </a:ext>
            </a:extLst>
          </p:cNvPr>
          <p:cNvSpPr txBox="1"/>
          <p:nvPr/>
        </p:nvSpPr>
        <p:spPr>
          <a:xfrm>
            <a:off x="1199827" y="5560061"/>
            <a:ext cx="964124" cy="20005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de-DE" sz="700" noProof="0">
                <a:latin typeface="+mn-lt"/>
              </a:rPr>
              <a:t>Schütz </a:t>
            </a:r>
            <a:r>
              <a:rPr lang="de-DE" sz="700">
                <a:latin typeface="+mn-lt"/>
              </a:rPr>
              <a:t>et al. (2018)</a:t>
            </a:r>
            <a:endParaRPr lang="de-DE" sz="700" noProof="0">
              <a:latin typeface="+mn-lt"/>
            </a:endParaRP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ABEA2931-1154-AB60-4B7B-F74DFBCCDB56}"/>
              </a:ext>
            </a:extLst>
          </p:cNvPr>
          <p:cNvSpPr/>
          <p:nvPr/>
        </p:nvSpPr>
        <p:spPr>
          <a:xfrm>
            <a:off x="2162383" y="2893548"/>
            <a:ext cx="1629720" cy="15990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3">
                  <a:lumMod val="20000"/>
                  <a:lumOff val="80000"/>
                  <a:alpha val="57000"/>
                </a:schemeClr>
              </a:gs>
              <a:gs pos="6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189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>
              <a:defRPr/>
            </a:pPr>
            <a:r>
              <a:rPr lang="de-DE" noProof="0">
                <a:solidFill>
                  <a:srgbClr val="3B3B3B"/>
                </a:solidFill>
                <a:latin typeface="Nunito SemiBold"/>
              </a:rPr>
              <a:t>Your research question</a:t>
            </a:r>
            <a:endParaRPr kumimoji="0" lang="de-DE" b="0" u="none" strike="noStrike" kern="0" cap="none" spc="0" normalizeH="0" baseline="0" noProof="0">
              <a:ln>
                <a:noFill/>
              </a:ln>
              <a:solidFill>
                <a:srgbClr val="3B3B3B"/>
              </a:solidFill>
              <a:effectLst/>
              <a:uLnTx/>
              <a:uFillTx/>
              <a:latin typeface="Nunito SemiBold"/>
              <a:ea typeface="+mn-ea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145222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F6F331-0166-B9FA-82BF-EF3C3F01FC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A49C4E63-8D41-D89E-4C41-363357AACA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noProof="0" dirty="0"/>
              <a:t>Coffee Break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B93BED5-2F20-D179-6979-FD3BEB125E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noProof="0" smtClean="0"/>
              <a:t>8</a:t>
            </a:fld>
            <a:endParaRPr lang="de-DE" noProof="0"/>
          </a:p>
        </p:txBody>
      </p:sp>
      <p:pic>
        <p:nvPicPr>
          <p:cNvPr id="8" name="Grafik 7" descr="Ein Bild, das Grafiken, Kreis enthält.&#10;&#10;KI-generierte Inhalte können fehlerhaft sein.">
            <a:extLst>
              <a:ext uri="{FF2B5EF4-FFF2-40B4-BE49-F238E27FC236}">
                <a16:creationId xmlns:a16="http://schemas.microsoft.com/office/drawing/2014/main" id="{49DF4E4F-47F2-FB23-3B16-F89ACD48D7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2012156"/>
            <a:ext cx="2833687" cy="2833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0187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D5045B-2AC5-8010-FAA6-4D18628BD2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How</a:t>
            </a:r>
            <a:r>
              <a:rPr lang="de-DE" dirty="0"/>
              <a:t>-</a:t>
            </a:r>
            <a:r>
              <a:rPr lang="de-DE" dirty="0" err="1"/>
              <a:t>Might</a:t>
            </a:r>
            <a:r>
              <a:rPr lang="de-DE" dirty="0"/>
              <a:t>-</a:t>
            </a:r>
            <a:r>
              <a:rPr lang="de-DE" dirty="0" err="1"/>
              <a:t>We</a:t>
            </a:r>
            <a:r>
              <a:rPr lang="de-DE" dirty="0"/>
              <a:t>-Questions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1F8BFA8-88C8-1CC3-56F2-6ADC55AC16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 err="1">
                <a:latin typeface="+mj-lt"/>
              </a:rPr>
              <a:t>Steps</a:t>
            </a:r>
            <a:r>
              <a:rPr lang="de-DE" dirty="0">
                <a:latin typeface="+mj-lt"/>
              </a:rPr>
              <a:t>: </a:t>
            </a:r>
          </a:p>
          <a:p>
            <a:pPr marL="342900" indent="-342900">
              <a:buFont typeface="+mj-lt"/>
              <a:buAutoNum type="arabicPeriod"/>
            </a:pPr>
            <a:r>
              <a:rPr lang="de-DE" dirty="0" err="1"/>
              <a:t>Identify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needs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relevant </a:t>
            </a:r>
            <a:r>
              <a:rPr lang="de-DE" dirty="0" err="1"/>
              <a:t>stakeholders</a:t>
            </a:r>
            <a:r>
              <a:rPr lang="de-DE" dirty="0"/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de-DE" dirty="0" err="1"/>
              <a:t>Align</a:t>
            </a:r>
            <a:r>
              <a:rPr lang="de-DE" dirty="0"/>
              <a:t> </a:t>
            </a:r>
            <a:r>
              <a:rPr lang="de-DE" dirty="0" err="1"/>
              <a:t>solution</a:t>
            </a:r>
            <a:r>
              <a:rPr lang="de-DE" dirty="0"/>
              <a:t> </a:t>
            </a:r>
            <a:r>
              <a:rPr lang="de-DE" dirty="0" err="1"/>
              <a:t>ideas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identified</a:t>
            </a:r>
            <a:r>
              <a:rPr lang="de-DE" dirty="0"/>
              <a:t> </a:t>
            </a:r>
            <a:r>
              <a:rPr lang="de-DE" dirty="0" err="1"/>
              <a:t>needs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stakeholders</a:t>
            </a:r>
            <a:r>
              <a:rPr lang="de-DE" dirty="0"/>
              <a:t>.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B2D2F90-7065-5BA6-3353-93C190860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9</a:t>
            </a:fld>
            <a:endParaRPr lang="de-DE"/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5BED1850-B59C-E3EE-14A6-7E03D2BB1EDD}"/>
              </a:ext>
            </a:extLst>
          </p:cNvPr>
          <p:cNvSpPr/>
          <p:nvPr/>
        </p:nvSpPr>
        <p:spPr>
          <a:xfrm>
            <a:off x="934454" y="2097839"/>
            <a:ext cx="9788624" cy="1113619"/>
          </a:xfrm>
          <a:prstGeom prst="roundRect">
            <a:avLst/>
          </a:prstGeom>
          <a:noFill/>
          <a:ln cap="rnd">
            <a:solidFill>
              <a:schemeClr val="accent1"/>
            </a:solidFill>
            <a:prstDash val="dash"/>
            <a:extLst>
              <a:ext uri="{C807C97D-BFC1-408E-A445-0C87EB9F89A2}">
                <ask:lineSketchStyleProps xmlns:ask="http://schemas.microsoft.com/office/drawing/2018/sketchyshapes" sd="707431813">
                  <a:custGeom>
                    <a:avLst/>
                    <a:gdLst>
                      <a:gd name="csX0" fmla="*/ 0 w 9664699"/>
                      <a:gd name="csY0" fmla="*/ 0 h 1189162"/>
                      <a:gd name="csX1" fmla="*/ 9664699 w 9664699"/>
                      <a:gd name="csY1" fmla="*/ 0 h 1189162"/>
                      <a:gd name="csX2" fmla="*/ 9664699 w 9664699"/>
                      <a:gd name="csY2" fmla="*/ 1189162 h 1189162"/>
                      <a:gd name="csX3" fmla="*/ 0 w 9664699"/>
                      <a:gd name="csY3" fmla="*/ 1189162 h 1189162"/>
                      <a:gd name="csX4" fmla="*/ 0 w 9664699"/>
                      <a:gd name="csY4" fmla="*/ 0 h 1189162"/>
                    </a:gdLst>
                    <a:ahLst/>
                    <a:cxnLst>
                      <a:cxn ang="0">
                        <a:pos x="csX0" y="csY0"/>
                      </a:cxn>
                      <a:cxn ang="0">
                        <a:pos x="csX1" y="csY1"/>
                      </a:cxn>
                      <a:cxn ang="0">
                        <a:pos x="csX2" y="csY2"/>
                      </a:cxn>
                      <a:cxn ang="0">
                        <a:pos x="csX3" y="csY3"/>
                      </a:cxn>
                      <a:cxn ang="0">
                        <a:pos x="csX4" y="csY4"/>
                      </a:cxn>
                    </a:cxnLst>
                    <a:rect l="l" t="t" r="r" b="b"/>
                    <a:pathLst>
                      <a:path w="9664699" h="1189162" extrusionOk="0">
                        <a:moveTo>
                          <a:pt x="0" y="0"/>
                        </a:moveTo>
                        <a:cubicBezTo>
                          <a:pt x="1740132" y="25622"/>
                          <a:pt x="8336550" y="-19708"/>
                          <a:pt x="9664699" y="0"/>
                        </a:cubicBezTo>
                        <a:cubicBezTo>
                          <a:pt x="9748145" y="187788"/>
                          <a:pt x="9621181" y="813161"/>
                          <a:pt x="9664699" y="1189162"/>
                        </a:cubicBezTo>
                        <a:cubicBezTo>
                          <a:pt x="5495667" y="1150048"/>
                          <a:pt x="1979071" y="1176233"/>
                          <a:pt x="0" y="1189162"/>
                        </a:cubicBezTo>
                        <a:cubicBezTo>
                          <a:pt x="-65805" y="640618"/>
                          <a:pt x="-2537" y="50907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>
              <a:spcAft>
                <a:spcPts val="600"/>
              </a:spcAft>
            </a:pPr>
            <a:r>
              <a:rPr lang="de-DE" sz="1600">
                <a:solidFill>
                  <a:schemeClr val="accent1"/>
                </a:solidFill>
                <a:latin typeface="+mj-lt"/>
              </a:rPr>
              <a:t>Formula:</a:t>
            </a:r>
          </a:p>
          <a:p>
            <a:pPr>
              <a:spcAft>
                <a:spcPts val="600"/>
              </a:spcAft>
            </a:pPr>
            <a:r>
              <a:rPr lang="de-DE" sz="1600">
                <a:solidFill>
                  <a:schemeClr val="accent1"/>
                </a:solidFill>
              </a:rPr>
              <a:t>How can we help</a:t>
            </a:r>
            <a:r>
              <a:rPr lang="de-DE" sz="1600">
                <a:solidFill>
                  <a:schemeClr val="accent1"/>
                </a:solidFill>
                <a:latin typeface="Nunito SemiBold"/>
              </a:rPr>
              <a:t> [person/target group] </a:t>
            </a:r>
            <a:r>
              <a:rPr lang="de-DE" sz="1600">
                <a:solidFill>
                  <a:schemeClr val="accent1"/>
                </a:solidFill>
              </a:rPr>
              <a:t>to </a:t>
            </a:r>
            <a:r>
              <a:rPr lang="de-DE" sz="1600">
                <a:solidFill>
                  <a:schemeClr val="accent1"/>
                </a:solidFill>
                <a:latin typeface="Nunito SemiBold"/>
              </a:rPr>
              <a:t>[need/goal] </a:t>
            </a:r>
            <a:r>
              <a:rPr lang="de-DE" sz="1600">
                <a:solidFill>
                  <a:schemeClr val="accent1"/>
                </a:solidFill>
              </a:rPr>
              <a:t>even though/despite/since/because/however </a:t>
            </a:r>
            <a:r>
              <a:rPr lang="de-DE" sz="1600">
                <a:solidFill>
                  <a:schemeClr val="accent1"/>
                </a:solidFill>
                <a:latin typeface="Nunito SemiBold"/>
              </a:rPr>
              <a:t>[context/influencing or limiting factors/problem]</a:t>
            </a:r>
            <a:r>
              <a:rPr lang="de-DE" sz="1600">
                <a:solidFill>
                  <a:schemeClr val="accent1"/>
                </a:solidFill>
                <a:latin typeface="Nunito Light"/>
              </a:rPr>
              <a:t>?</a:t>
            </a:r>
            <a:endParaRPr lang="de-DE" sz="16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089827"/>
      </p:ext>
    </p:extLst>
  </p:cSld>
  <p:clrMapOvr>
    <a:masterClrMapping/>
  </p:clrMapOvr>
</p:sld>
</file>

<file path=ppt/theme/theme1.xml><?xml version="1.0" encoding="utf-8"?>
<a:theme xmlns:a="http://schemas.openxmlformats.org/drawingml/2006/main" name="TraKo">
  <a:themeElements>
    <a:clrScheme name="Benutzerdefiniert 5">
      <a:dk1>
        <a:srgbClr val="000000"/>
      </a:dk1>
      <a:lt1>
        <a:srgbClr val="FFFFFF"/>
      </a:lt1>
      <a:dk2>
        <a:srgbClr val="3B3B3B"/>
      </a:dk2>
      <a:lt2>
        <a:srgbClr val="D6D7D6"/>
      </a:lt2>
      <a:accent1>
        <a:srgbClr val="03AADF"/>
      </a:accent1>
      <a:accent2>
        <a:srgbClr val="9ED8ED"/>
      </a:accent2>
      <a:accent3>
        <a:srgbClr val="F75777"/>
      </a:accent3>
      <a:accent4>
        <a:srgbClr val="5C202C"/>
      </a:accent4>
      <a:accent5>
        <a:srgbClr val="DFF2F9"/>
      </a:accent5>
      <a:accent6>
        <a:srgbClr val="33A47E"/>
      </a:accent6>
      <a:hlink>
        <a:srgbClr val="A8AAA8"/>
      </a:hlink>
      <a:folHlink>
        <a:srgbClr val="B88FA8"/>
      </a:folHlink>
    </a:clrScheme>
    <a:fontScheme name="Benutzerdefiniert 5">
      <a:majorFont>
        <a:latin typeface="Nunito SemiBold"/>
        <a:ea typeface=""/>
        <a:cs typeface=""/>
      </a:majorFont>
      <a:minorFont>
        <a:latin typeface="Nuni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3CF0A9ACE28BE4D9D6DFFBE8108E266" ma:contentTypeVersion="13" ma:contentTypeDescription="Ein neues Dokument erstellen." ma:contentTypeScope="" ma:versionID="0cfb9ff33a690da279c75ab60f64e0bc">
  <xsd:schema xmlns:xsd="http://www.w3.org/2001/XMLSchema" xmlns:xs="http://www.w3.org/2001/XMLSchema" xmlns:p="http://schemas.microsoft.com/office/2006/metadata/properties" xmlns:ns2="282003a2-c4fd-4033-885c-2890ce1adbb7" xmlns:ns3="5f911d65-aa41-495d-a2b3-536201c33d64" targetNamespace="http://schemas.microsoft.com/office/2006/metadata/properties" ma:root="true" ma:fieldsID="f7c4c132e6a27d8e0dc6b382143adc68" ns2:_="" ns3:_="">
    <xsd:import namespace="282003a2-c4fd-4033-885c-2890ce1adbb7"/>
    <xsd:import namespace="5f911d65-aa41-495d-a2b3-536201c33d6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2003a2-c4fd-4033-885c-2890ce1adbb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6eb20c4f-c5c2-492b-9954-d638c64bfe9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911d65-aa41-495d-a2b3-536201c33d6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51fc756b-9822-4b7f-aea3-8aee6a11675a}" ma:internalName="TaxCatchAll" ma:showField="CatchAllData" ma:web="5f911d65-aa41-495d-a2b3-536201c33d6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82003a2-c4fd-4033-885c-2890ce1adbb7">
      <Terms xmlns="http://schemas.microsoft.com/office/infopath/2007/PartnerControls"/>
    </lcf76f155ced4ddcb4097134ff3c332f>
    <TaxCatchAll xmlns="5f911d65-aa41-495d-a2b3-536201c33d64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3D5CD15-D4DA-4F72-A204-F3935066C1D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82003a2-c4fd-4033-885c-2890ce1adbb7"/>
    <ds:schemaRef ds:uri="5f911d65-aa41-495d-a2b3-536201c33d6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4E2CB3C-C7D8-4F97-A98F-27BAFD078938}">
  <ds:schemaRefs>
    <ds:schemaRef ds:uri="http://schemas.microsoft.com/office/2006/metadata/properties"/>
    <ds:schemaRef ds:uri="http://schemas.microsoft.com/office/infopath/2007/PartnerControls"/>
    <ds:schemaRef ds:uri="282003a2-c4fd-4033-885c-2890ce1adbb7"/>
    <ds:schemaRef ds:uri="5f911d65-aa41-495d-a2b3-536201c33d64"/>
  </ds:schemaRefs>
</ds:datastoreItem>
</file>

<file path=customXml/itemProps3.xml><?xml version="1.0" encoding="utf-8"?>
<ds:datastoreItem xmlns:ds="http://schemas.openxmlformats.org/officeDocument/2006/customXml" ds:itemID="{D27D900F-C134-468C-8E4A-6185C53D9F4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1992</Words>
  <Application>Microsoft Office PowerPoint</Application>
  <PresentationFormat>Breitbild</PresentationFormat>
  <Paragraphs>249</Paragraphs>
  <Slides>15</Slides>
  <Notes>13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20" baseType="lpstr">
      <vt:lpstr>Arial</vt:lpstr>
      <vt:lpstr>Calibri</vt:lpstr>
      <vt:lpstr>Nunito Light</vt:lpstr>
      <vt:lpstr>Nunito SemiBold</vt:lpstr>
      <vt:lpstr>TraKo</vt:lpstr>
      <vt:lpstr>Collaboration Incubator</vt:lpstr>
      <vt:lpstr>Agenda</vt:lpstr>
      <vt:lpstr>Spotlight: Who‘s Who?</vt:lpstr>
      <vt:lpstr>[Placeholder: Topic-related input]</vt:lpstr>
      <vt:lpstr>Speed Dating: Your Enquiry</vt:lpstr>
      <vt:lpstr>Who would you like to continue discussing this with?</vt:lpstr>
      <vt:lpstr>Identifying Relevant Perspectives Using the Q4 Model</vt:lpstr>
      <vt:lpstr>PowerPoint-Präsentation</vt:lpstr>
      <vt:lpstr>How-Might-We-Questions</vt:lpstr>
      <vt:lpstr>How-Might-We-Questions</vt:lpstr>
      <vt:lpstr>Presenting Results</vt:lpstr>
      <vt:lpstr>Design Thinking Process</vt:lpstr>
      <vt:lpstr>Who Can Help Navigate the Maze of Funding Options?</vt:lpstr>
      <vt:lpstr>What Happens Next?</vt:lpstr>
      <vt:lpstr>Thank you very much for your interest!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, docId:01F5B910DC3B7E6346DA8B8BEAC3515E</cp:keywords>
  <cp:lastModifiedBy/>
  <cp:revision>30</cp:revision>
  <dcterms:modified xsi:type="dcterms:W3CDTF">2026-06-25T09:55:57Z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0x010100A3CF0A9ACE28BE4D9D6DFFBE8108E266</vt:lpwstr>
  </property>
</Properties>
</file>