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1F2_555E345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504" r:id="rId5"/>
    <p:sldId id="505" r:id="rId6"/>
    <p:sldId id="506" r:id="rId7"/>
    <p:sldId id="508" r:id="rId8"/>
    <p:sldId id="509" r:id="rId9"/>
    <p:sldId id="498" r:id="rId10"/>
    <p:sldId id="510" r:id="rId11"/>
    <p:sldId id="511" r:id="rId12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  <p188:author id="{2EEAB5AD-F746-AF30-0036-59A1972647D5}" name="rastedt" initials="ra" userId="S::rastedt_posteo.de#ext#@fraunhofer.onmicrosoft.com::e4728032-aeb8-4b99-be1c-79b61c82c8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8B8"/>
    <a:srgbClr val="665E60"/>
    <a:srgbClr val="DF829D"/>
    <a:srgbClr val="6EC3B8"/>
    <a:srgbClr val="DE829D"/>
    <a:srgbClr val="C5E7F3"/>
    <a:srgbClr val="F9FBED"/>
    <a:srgbClr val="F7F7BF"/>
    <a:srgbClr val="F6F4AA"/>
    <a:srgbClr val="F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9AF537-E094-38F7-142D-38FE5DFE5B76}" v="2" dt="2026-04-20T09:50:45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801" autoAdjust="0"/>
  </p:normalViewPr>
  <p:slideViewPr>
    <p:cSldViewPr snapToGrid="0">
      <p:cViewPr varScale="1">
        <p:scale>
          <a:sx n="90" d="100"/>
          <a:sy n="90" d="100"/>
        </p:scale>
        <p:origin x="5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4.xml" Id="rId8" /><Relationship Type="http://schemas.openxmlformats.org/officeDocument/2006/relationships/notesMaster" Target="notesMasters/notesMaster1.xml" Id="rId13" /><Relationship Type="http://schemas.openxmlformats.org/officeDocument/2006/relationships/tableStyles" Target="tableStyles.xml" Id="rId18" /><Relationship Type="http://schemas.openxmlformats.org/officeDocument/2006/relationships/customXml" Target="../customXml/item3.xml" Id="rId3" /><Relationship Type="http://schemas.microsoft.com/office/2018/10/relationships/authors" Target="authors.xml" Id="rId21" /><Relationship Type="http://schemas.openxmlformats.org/officeDocument/2006/relationships/slide" Target="slides/slide3.xml" Id="rId7" /><Relationship Type="http://schemas.openxmlformats.org/officeDocument/2006/relationships/slide" Target="slides/slide8.xml" Id="rId12" /><Relationship Type="http://schemas.openxmlformats.org/officeDocument/2006/relationships/theme" Target="theme/theme1.xml" Id="rId17" /><Relationship Type="http://schemas.openxmlformats.org/officeDocument/2006/relationships/customXml" Target="../customXml/item2.xml" Id="rId2" /><Relationship Type="http://schemas.openxmlformats.org/officeDocument/2006/relationships/viewProps" Target="viewProps.xml" Id="rId16" /><Relationship Type="http://schemas.microsoft.com/office/2015/10/relationships/revisionInfo" Target="revisionInfo.xml" Id="rId20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slide" Target="slides/slide7.xml" Id="rId11" /><Relationship Type="http://schemas.openxmlformats.org/officeDocument/2006/relationships/slide" Target="slides/slide1.xml" Id="rId5" /><Relationship Type="http://schemas.openxmlformats.org/officeDocument/2006/relationships/presProps" Target="presProps.xml" Id="rId15" /><Relationship Type="http://schemas.openxmlformats.org/officeDocument/2006/relationships/slide" Target="slides/slide6.xml" Id="rId10" /><Relationship Type="http://schemas.openxmlformats.org/officeDocument/2006/relationships/slideMaster" Target="slideMasters/slideMaster1.xml" Id="rId4" /><Relationship Type="http://schemas.openxmlformats.org/officeDocument/2006/relationships/slide" Target="slides/slide5.xml" Id="rId9" /><Relationship Type="http://schemas.openxmlformats.org/officeDocument/2006/relationships/handoutMaster" Target="handoutMasters/handoutMaster1.xml" Id="rId14" /></Relationships>
</file>

<file path=ppt/comments/modernComment_1F2_555E34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C315E9B-E762-4586-8EDB-10CBB98FD3FE}" authorId="{2EEAB5AD-F746-AF30-0036-59A1972647D5}" created="2026-02-19T10:10:32.60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89514821" sldId="498"/>
      <ac:picMk id="2" creationId="{90AD5084-0EC6-FF4C-8232-DC589BB80A57}"/>
    </ac:deMkLst>
    <p188:txBody>
      <a:bodyPr/>
      <a:lstStyle/>
      <a:p>
        <a:r>
          <a:rPr lang="en-US"/>
          <a:t>Handout/AB Design Thinking: Define (englisch)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recommend using the slide deck in conjunction with the following materials:</a:t>
            </a:r>
            <a:endParaRPr lang="en-US" dirty="0"/>
          </a:p>
          <a:p>
            <a:pPr>
              <a:buChar char="•"/>
            </a:pPr>
            <a:r>
              <a:rPr lang="en-US"/>
              <a:t>Handout: Design Thinking – Define</a:t>
            </a:r>
            <a:endParaRPr lang="en-US" dirty="0"/>
          </a:p>
          <a:p>
            <a:pPr>
              <a:buChar char="•"/>
            </a:pPr>
            <a:r>
              <a:rPr lang="en-US"/>
              <a:t>Templates: Point-of-view-statements and How-might-we-questions</a:t>
            </a:r>
            <a:endParaRPr lang="en-US" dirty="0"/>
          </a:p>
          <a:p>
            <a:r>
              <a:rPr lang="en-US" dirty="0"/>
              <a:t> </a:t>
            </a:r>
          </a:p>
          <a:p>
            <a:r>
              <a:rPr lang="en-US" b="1"/>
              <a:t>Design Thinking in brief</a:t>
            </a:r>
            <a:endParaRPr lang="en-US"/>
          </a:p>
          <a:p>
            <a:endParaRPr lang="en-US" b="1" dirty="0"/>
          </a:p>
          <a:p>
            <a:r>
              <a:rPr lang="en-US"/>
              <a:t>The session begins with a brief introduction to the overall topic of Design Thinking.</a:t>
            </a:r>
            <a:br>
              <a:rPr lang="en-US" b="1" dirty="0"/>
            </a:br>
            <a:endParaRPr lang="en-US" b="1"/>
          </a:p>
          <a:p>
            <a:r>
              <a:rPr lang="en-US" b="1"/>
              <a:t>What is Design Thinking?</a:t>
            </a:r>
          </a:p>
          <a:p>
            <a:r>
              <a:rPr lang="en-US" dirty="0"/>
              <a:t>Design Thinking is a </a:t>
            </a:r>
            <a:r>
              <a:rPr lang="en-US" b="1" dirty="0"/>
              <a:t>multi-stage, user-</a:t>
            </a:r>
            <a:r>
              <a:rPr lang="en-US" b="1" dirty="0" err="1"/>
              <a:t>centred</a:t>
            </a:r>
            <a:r>
              <a:rPr lang="en-US" b="1" dirty="0"/>
              <a:t> framework </a:t>
            </a:r>
            <a:r>
              <a:rPr lang="en-US" dirty="0"/>
              <a:t>designed to:</a:t>
            </a:r>
          </a:p>
          <a:p>
            <a:pPr>
              <a:buChar char="•"/>
            </a:pPr>
            <a:r>
              <a:rPr lang="en-US"/>
              <a:t>systematically address complex challenges,</a:t>
            </a:r>
          </a:p>
          <a:p>
            <a:pPr>
              <a:buChar char="•"/>
            </a:pPr>
            <a:r>
              <a:rPr lang="en-US"/>
              <a:t>translate problem situations into manageable questions,</a:t>
            </a:r>
          </a:p>
          <a:p>
            <a:pPr>
              <a:buChar char="•"/>
            </a:pPr>
            <a:r>
              <a:rPr lang="en-US"/>
              <a:t>develop innovative and resource-efficient solutions.</a:t>
            </a:r>
          </a:p>
          <a:p>
            <a:r>
              <a:rPr lang="en-US"/>
              <a:t>It is not a rigid procedure, but a </a:t>
            </a:r>
            <a:r>
              <a:rPr lang="en-US" b="1"/>
              <a:t>structured learning and innovation process</a:t>
            </a:r>
            <a:r>
              <a:rPr lang="en-US"/>
              <a:t>.</a:t>
            </a:r>
            <a:br>
              <a:rPr lang="en-US" dirty="0"/>
            </a:br>
            <a:endParaRPr lang="en-US"/>
          </a:p>
          <a:p>
            <a:r>
              <a:rPr lang="en-US" b="1"/>
              <a:t>Core characteristics</a:t>
            </a:r>
          </a:p>
          <a:p>
            <a:r>
              <a:rPr lang="en-US" b="1" dirty="0"/>
              <a:t>User-</a:t>
            </a:r>
            <a:r>
              <a:rPr lang="en-US" b="1" dirty="0" err="1"/>
              <a:t>centredness</a:t>
            </a:r>
            <a:br>
              <a:rPr lang="en-US" dirty="0"/>
            </a:br>
            <a:r>
              <a:rPr lang="en-US" dirty="0"/>
              <a:t> Real needs, contexts, and experiences of the target group are at the </a:t>
            </a:r>
            <a:r>
              <a:rPr lang="en-US" dirty="0" err="1"/>
              <a:t>centre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 Internal logics or assumptions do not dominate the process; empathy and perspective-taking do.</a:t>
            </a:r>
          </a:p>
          <a:p>
            <a:r>
              <a:rPr lang="en-US" b="1"/>
              <a:t>Iterative process</a:t>
            </a:r>
            <a:br>
              <a:rPr lang="en-US" dirty="0"/>
            </a:br>
            <a:r>
              <a:rPr lang="en-US"/>
              <a:t> Ideas are not developed linearly, but tested, discarded, adapted, and refined in loops.</a:t>
            </a:r>
          </a:p>
          <a:p>
            <a:r>
              <a:rPr lang="en-US" b="1"/>
              <a:t>Interdisciplinary collaboration</a:t>
            </a:r>
            <a:br>
              <a:rPr lang="en-US" dirty="0"/>
            </a:br>
            <a:r>
              <a:rPr lang="en-US"/>
              <a:t> Different competences are deliberately combined to enable emergent solutions.</a:t>
            </a:r>
          </a:p>
          <a:p>
            <a:r>
              <a:rPr lang="en-US" b="1" dirty="0"/>
              <a:t>Resource-efficient approach</a:t>
            </a:r>
            <a:br>
              <a:rPr lang="en-US" dirty="0"/>
            </a:br>
            <a:r>
              <a:rPr lang="en-US" dirty="0"/>
              <a:t> Early prototyping prevents costly </a:t>
            </a:r>
            <a:r>
              <a:rPr lang="en-US" dirty="0" err="1"/>
              <a:t>misdevelopments</a:t>
            </a:r>
            <a:r>
              <a:rPr lang="en-US" dirty="0"/>
              <a:t> (“fail fast, learn faster”).</a:t>
            </a:r>
            <a:br>
              <a:rPr lang="en-US" dirty="0"/>
            </a:br>
            <a:endParaRPr lang="en-US"/>
          </a:p>
          <a:p>
            <a:r>
              <a:rPr lang="en-US" b="1" dirty="0"/>
              <a:t>Design Thinking as a cultural impulse</a:t>
            </a:r>
          </a:p>
          <a:p>
            <a:r>
              <a:rPr lang="en-US" dirty="0"/>
              <a:t>Design Thinking promotes:</a:t>
            </a:r>
          </a:p>
          <a:p>
            <a:pPr>
              <a:buChar char="•"/>
            </a:pPr>
            <a:r>
              <a:rPr lang="en-US" b="1"/>
              <a:t>systemic cultural change</a:t>
            </a:r>
            <a:r>
              <a:rPr lang="en-US"/>
              <a:t>,</a:t>
            </a:r>
          </a:p>
          <a:p>
            <a:pPr>
              <a:buChar char="•"/>
            </a:pPr>
            <a:r>
              <a:rPr lang="en-US"/>
              <a:t>openness in dealing with uncertainty,</a:t>
            </a:r>
          </a:p>
          <a:p>
            <a:pPr>
              <a:buChar char="•"/>
            </a:pPr>
            <a:r>
              <a:rPr lang="en-US"/>
              <a:t>experimental modes of working,</a:t>
            </a:r>
          </a:p>
          <a:p>
            <a:pPr>
              <a:buChar char="•"/>
            </a:pPr>
            <a:r>
              <a:rPr lang="en-US"/>
              <a:t>a constructive approach to failure.</a:t>
            </a:r>
            <a:br>
              <a:rPr lang="en-US" dirty="0"/>
            </a:br>
            <a:r>
              <a:rPr lang="en-US"/>
              <a:t>Particularly in times of digital transformation, multiple crises, and socio-technical disruption, this approach provides a productive structure for engaging with complexity.</a:t>
            </a:r>
          </a:p>
          <a:p>
            <a:endParaRPr lang="en-US"/>
          </a:p>
          <a:p>
            <a:r>
              <a:rPr lang="en-US" b="1"/>
              <a:t>Essential: Starting in the problem space</a:t>
            </a:r>
          </a:p>
          <a:p>
            <a:r>
              <a:rPr lang="en-US"/>
              <a:t>Design Thinking always </a:t>
            </a:r>
            <a:r>
              <a:rPr lang="en-US" b="1"/>
              <a:t>begins with the problem – never with the solution.</a:t>
            </a:r>
          </a:p>
          <a:p>
            <a:r>
              <a:rPr lang="en-US"/>
              <a:t>This means:</a:t>
            </a:r>
          </a:p>
          <a:p>
            <a:pPr>
              <a:buChar char="•"/>
            </a:pPr>
            <a:r>
              <a:rPr lang="en-US"/>
              <a:t>Assumptions are examined.</a:t>
            </a:r>
          </a:p>
          <a:p>
            <a:pPr>
              <a:buChar char="•"/>
            </a:pPr>
            <a:r>
              <a:rPr lang="en-US"/>
              <a:t>Perspectives are explored.</a:t>
            </a:r>
          </a:p>
          <a:p>
            <a:pPr>
              <a:buChar char="•"/>
            </a:pPr>
            <a:r>
              <a:rPr lang="en-US"/>
              <a:t>Needs are formulated precisely.</a:t>
            </a:r>
          </a:p>
          <a:p>
            <a:r>
              <a:rPr lang="en-US" dirty="0"/>
              <a:t>Only once a robust understanding of the problem has been established does the process move into the solution space.</a:t>
            </a:r>
          </a:p>
          <a:p>
            <a:r>
              <a:rPr lang="en-US"/>
              <a:t>This stance distinguishes Design Thinking from purely solution-oriented innovation formats.</a:t>
            </a:r>
          </a:p>
          <a:p>
            <a:endParaRPr lang="en-US" b="1"/>
          </a:p>
          <a:p>
            <a:r>
              <a:rPr lang="en-US" b="1" dirty="0"/>
              <a:t>Additional aspects for further deepening</a:t>
            </a:r>
          </a:p>
          <a:p>
            <a:r>
              <a:rPr lang="en-US" b="1"/>
              <a:t>Divergence and convergence</a:t>
            </a:r>
            <a:br>
              <a:rPr lang="en-US" dirty="0"/>
            </a:br>
            <a:r>
              <a:rPr lang="en-US"/>
              <a:t> The process deliberately alternates between phases of opening (multiple perspectives, many ideas) and phases of focusing (decision-making, consolidation).</a:t>
            </a:r>
          </a:p>
          <a:p>
            <a:r>
              <a:rPr lang="en-US" b="1"/>
              <a:t>Hypothesis-driven work</a:t>
            </a:r>
            <a:br>
              <a:rPr lang="en-US" dirty="0"/>
            </a:br>
            <a:r>
              <a:rPr lang="en-US"/>
              <a:t> Ideas are treated as testable assumptions, not as final truths.</a:t>
            </a:r>
          </a:p>
          <a:p>
            <a:r>
              <a:rPr lang="en-US" b="1" dirty="0"/>
              <a:t>Co-creation instead of expert solution</a:t>
            </a:r>
            <a:br>
              <a:rPr lang="en-US" dirty="0"/>
            </a:br>
            <a:r>
              <a:rPr lang="en-US" dirty="0"/>
              <a:t> Solutions emerge through the interplay of different actors – not through isolated expert decisions.</a:t>
            </a:r>
          </a:p>
          <a:p>
            <a:endParaRPr lang="en-US"/>
          </a:p>
          <a:p>
            <a:r>
              <a:rPr lang="en-US" b="1" dirty="0"/>
              <a:t>Facilitation notes for trainers</a:t>
            </a:r>
          </a:p>
          <a:p>
            <a:r>
              <a:rPr lang="en-US" dirty="0"/>
              <a:t>Clarify distinctions: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 err="1"/>
              <a:t>Emphasise</a:t>
            </a:r>
            <a:r>
              <a:rPr lang="en-US" dirty="0"/>
              <a:t> that Design Thinking is not a “creativity workshop,” but a structured innovation approach.</a:t>
            </a:r>
          </a:p>
          <a:p>
            <a:r>
              <a:rPr lang="en-US"/>
              <a:t>Connect to the theoretical foundation:</a:t>
            </a:r>
            <a:br>
              <a:rPr lang="en-US" dirty="0"/>
            </a:br>
            <a:r>
              <a:rPr lang="en-US" dirty="0"/>
              <a:t> Design Thinking is particularly suitable for complex, non-linearly solvable problems.</a:t>
            </a:r>
          </a:p>
          <a:p>
            <a:r>
              <a:rPr lang="en-US"/>
              <a:t>Adjust expectations:</a:t>
            </a:r>
            <a:br>
              <a:rPr lang="en-US" dirty="0"/>
            </a:br>
            <a:r>
              <a:rPr lang="en-US"/>
              <a:t> Make clear that the focus is not on perfection, but on learning progress.</a:t>
            </a:r>
          </a:p>
          <a:p>
            <a:r>
              <a:rPr lang="en-US"/>
              <a:t>Build a bridge to the next slide:</a:t>
            </a:r>
            <a:br>
              <a:rPr lang="en-US" dirty="0"/>
            </a:br>
            <a:r>
              <a:rPr lang="en-US"/>
              <a:t> Transition to the phases and explain how problem space and solution space are systematically differentiated.</a:t>
            </a:r>
          </a:p>
          <a:p>
            <a:endParaRPr lang="en-US" dirty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2513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64456-C3F5-2735-AA77-1E0942222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F5A4064-8DAC-FACF-C216-3D63F3A3F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AA0283F-8A90-74ED-636B-896AAB95D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Design </a:t>
            </a:r>
            <a:r>
              <a:rPr lang="de-DE" b="1" dirty="0" err="1"/>
              <a:t>Thinking</a:t>
            </a:r>
            <a:r>
              <a:rPr lang="de-DE" b="1" dirty="0"/>
              <a:t>: </a:t>
            </a:r>
            <a:r>
              <a:rPr lang="de-DE" b="1" dirty="0" err="1"/>
              <a:t>Overview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Phases</a:t>
            </a:r>
            <a:endParaRPr lang="en-US" b="1" dirty="0" err="1"/>
          </a:p>
          <a:p>
            <a:r>
              <a:rPr lang="de-DE" dirty="0"/>
              <a:t>This 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provides</a:t>
            </a:r>
            <a:r>
              <a:rPr lang="de-DE" dirty="0"/>
              <a:t> an </a:t>
            </a:r>
            <a:r>
              <a:rPr lang="de-DE" dirty="0" err="1"/>
              <a:t>orienting</a:t>
            </a:r>
            <a:r>
              <a:rPr lang="de-DE" dirty="0"/>
              <a:t> </a:t>
            </a:r>
            <a:r>
              <a:rPr lang="de-DE" dirty="0" err="1"/>
              <a:t>overview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entire</a:t>
            </a:r>
            <a:r>
              <a:rPr lang="de-DE" dirty="0"/>
              <a:t> Design </a:t>
            </a:r>
            <a:r>
              <a:rPr lang="de-DE" dirty="0" err="1"/>
              <a:t>Thinking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 The individual </a:t>
            </a:r>
            <a:r>
              <a:rPr lang="de-DE" dirty="0" err="1"/>
              <a:t>phases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explored</a:t>
            </a:r>
            <a:r>
              <a:rPr lang="de-DE" dirty="0"/>
              <a:t> in </a:t>
            </a:r>
            <a:r>
              <a:rPr lang="de-DE" dirty="0" err="1"/>
              <a:t>greater</a:t>
            </a:r>
            <a:r>
              <a:rPr lang="de-DE" dirty="0"/>
              <a:t> </a:t>
            </a:r>
            <a:r>
              <a:rPr lang="de-DE" dirty="0" err="1"/>
              <a:t>depth</a:t>
            </a:r>
            <a:r>
              <a:rPr lang="de-DE" dirty="0"/>
              <a:t> </a:t>
            </a:r>
            <a:r>
              <a:rPr lang="de-DE" dirty="0" err="1"/>
              <a:t>subsequently</a:t>
            </a:r>
            <a:r>
              <a:rPr lang="de-DE" dirty="0"/>
              <a:t>.</a:t>
            </a:r>
          </a:p>
          <a:p>
            <a:endParaRPr lang="de-DE" b="1"/>
          </a:p>
          <a:p>
            <a:r>
              <a:rPr lang="de-DE" b="1" dirty="0" err="1"/>
              <a:t>Left</a:t>
            </a:r>
            <a:r>
              <a:rPr lang="de-DE" b="1" dirty="0"/>
              <a:t> </a:t>
            </a:r>
            <a:r>
              <a:rPr lang="de-DE" b="1" dirty="0" err="1"/>
              <a:t>side</a:t>
            </a:r>
            <a:r>
              <a:rPr lang="de-DE" b="1" dirty="0"/>
              <a:t>: Learning Space (Problem Space)</a:t>
            </a:r>
          </a:p>
          <a:p>
            <a:r>
              <a:rPr lang="de-DE" dirty="0"/>
              <a:t>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beginning</a:t>
            </a:r>
            <a:r>
              <a:rPr lang="de-DE" dirty="0"/>
              <a:t> lies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learning</a:t>
            </a:r>
            <a:r>
              <a:rPr lang="de-DE" b="1" dirty="0"/>
              <a:t> </a:t>
            </a:r>
            <a:r>
              <a:rPr lang="de-DE" b="1" dirty="0" err="1"/>
              <a:t>space</a:t>
            </a:r>
            <a:r>
              <a:rPr lang="de-DE" b="1" dirty="0"/>
              <a:t>.</a:t>
            </a:r>
          </a:p>
          <a:p>
            <a:r>
              <a:rPr lang="de-DE" dirty="0"/>
              <a:t>This </a:t>
            </a:r>
            <a:r>
              <a:rPr lang="de-DE" dirty="0" err="1"/>
              <a:t>phase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about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, but </a:t>
            </a:r>
            <a:r>
              <a:rPr lang="de-DE" dirty="0" err="1"/>
              <a:t>about</a:t>
            </a:r>
            <a:r>
              <a:rPr lang="de-DE" dirty="0"/>
              <a:t>:</a:t>
            </a:r>
          </a:p>
          <a:p>
            <a:pPr>
              <a:buChar char="•"/>
            </a:pPr>
            <a:r>
              <a:rPr lang="de-DE" dirty="0" err="1"/>
              <a:t>broadening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endParaRPr lang="de-DE" dirty="0"/>
          </a:p>
          <a:p>
            <a:pPr>
              <a:buChar char="•"/>
            </a:pPr>
            <a:r>
              <a:rPr lang="de-DE" err="1"/>
              <a:t>exploration</a:t>
            </a:r>
            <a:endParaRPr lang="de-DE"/>
          </a:p>
          <a:p>
            <a:pPr>
              <a:buChar char="•"/>
            </a:pPr>
            <a:r>
              <a:rPr lang="de-DE" err="1"/>
              <a:t>analysis</a:t>
            </a:r>
            <a:endParaRPr lang="de-DE"/>
          </a:p>
          <a:p>
            <a:pPr>
              <a:buChar char="•"/>
            </a:pPr>
            <a:r>
              <a:rPr lang="de-DE" err="1"/>
              <a:t>understanding</a:t>
            </a:r>
            <a:endParaRPr lang="de-DE"/>
          </a:p>
          <a:p>
            <a:r>
              <a:rPr lang="de-DE" dirty="0"/>
              <a:t>Key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include</a:t>
            </a:r>
            <a:r>
              <a:rPr lang="de-DE" dirty="0"/>
              <a:t>:</a:t>
            </a:r>
          </a:p>
          <a:p>
            <a:pPr>
              <a:buChar char="•"/>
            </a:pPr>
            <a:r>
              <a:rPr lang="de-DE" dirty="0"/>
              <a:t>Who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affected</a:t>
            </a:r>
            <a:r>
              <a:rPr lang="de-DE" dirty="0"/>
              <a:t>?</a:t>
            </a:r>
          </a:p>
          <a:p>
            <a:pPr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underlying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exist</a:t>
            </a:r>
            <a:r>
              <a:rPr lang="de-DE" dirty="0"/>
              <a:t>?</a:t>
            </a:r>
          </a:p>
          <a:p>
            <a:pPr>
              <a:buChar char="•"/>
            </a:pPr>
            <a:r>
              <a:rPr lang="de-DE" dirty="0"/>
              <a:t>How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appear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different </a:t>
            </a:r>
            <a:r>
              <a:rPr lang="de-DE" dirty="0" err="1"/>
              <a:t>perspectives</a:t>
            </a:r>
            <a:r>
              <a:rPr lang="de-DE" dirty="0"/>
              <a:t>?</a:t>
            </a:r>
          </a:p>
          <a:p>
            <a:pPr>
              <a:buChar char="•"/>
            </a:pP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assumptions</a:t>
            </a:r>
            <a:r>
              <a:rPr lang="de-DE" dirty="0"/>
              <a:t> </a:t>
            </a:r>
            <a:r>
              <a:rPr lang="de-DE" dirty="0" err="1"/>
              <a:t>shape</a:t>
            </a:r>
            <a:r>
              <a:rPr lang="de-DE" dirty="0"/>
              <a:t>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thinking</a:t>
            </a:r>
            <a:r>
              <a:rPr lang="de-DE" dirty="0"/>
              <a:t>?</a:t>
            </a:r>
          </a:p>
          <a:p>
            <a:pPr marL="228600" indent="0"/>
            <a:r>
              <a:rPr lang="de-DE" dirty="0"/>
              <a:t>   The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establish</a:t>
            </a:r>
            <a:r>
              <a:rPr lang="de-DE" dirty="0"/>
              <a:t> a </a:t>
            </a:r>
            <a:r>
              <a:rPr lang="de-DE" dirty="0" err="1"/>
              <a:t>shared</a:t>
            </a:r>
            <a:r>
              <a:rPr lang="de-DE" dirty="0"/>
              <a:t>, robust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phase</a:t>
            </a:r>
            <a:r>
              <a:rPr lang="de-DE" dirty="0"/>
              <a:t>,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addressing</a:t>
            </a:r>
            <a:r>
              <a:rPr lang="de-DE" dirty="0"/>
              <a:t> </a:t>
            </a:r>
            <a:r>
              <a:rPr lang="de-DE" dirty="0" err="1"/>
              <a:t>symptoms</a:t>
            </a:r>
            <a:r>
              <a:rPr lang="de-DE" dirty="0"/>
              <a:t> </a:t>
            </a:r>
            <a:r>
              <a:rPr lang="de-DE" dirty="0" err="1"/>
              <a:t>rather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root </a:t>
            </a:r>
            <a:r>
              <a:rPr lang="de-DE" dirty="0" err="1"/>
              <a:t>causes</a:t>
            </a:r>
            <a:r>
              <a:rPr lang="de-DE" dirty="0"/>
              <a:t>.</a:t>
            </a:r>
          </a:p>
          <a:p>
            <a:endParaRPr lang="de-DE"/>
          </a:p>
          <a:p>
            <a:r>
              <a:rPr lang="de-DE" b="1" dirty="0"/>
              <a:t>Right </a:t>
            </a:r>
            <a:r>
              <a:rPr lang="de-DE" b="1" dirty="0" err="1"/>
              <a:t>side</a:t>
            </a:r>
            <a:r>
              <a:rPr lang="de-DE" b="1" dirty="0"/>
              <a:t>: Making Space (Solution Space)</a:t>
            </a:r>
          </a:p>
          <a:p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afterwards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making</a:t>
            </a:r>
            <a:r>
              <a:rPr lang="de-DE" b="1" dirty="0"/>
              <a:t> </a:t>
            </a:r>
            <a:r>
              <a:rPr lang="de-DE" b="1" dirty="0" err="1"/>
              <a:t>space</a:t>
            </a:r>
            <a:r>
              <a:rPr lang="de-DE" b="1" dirty="0"/>
              <a:t> open.</a:t>
            </a:r>
          </a:p>
          <a:p>
            <a:r>
              <a:rPr lang="de-DE" dirty="0"/>
              <a:t>This </a:t>
            </a:r>
            <a:r>
              <a:rPr lang="de-DE" dirty="0" err="1"/>
              <a:t>includes</a:t>
            </a:r>
            <a:r>
              <a:rPr lang="de-DE" dirty="0"/>
              <a:t>:</a:t>
            </a:r>
          </a:p>
          <a:p>
            <a:pPr>
              <a:buChar char="•"/>
            </a:pPr>
            <a:r>
              <a:rPr lang="de-DE" dirty="0"/>
              <a:t>Ideation (</a:t>
            </a:r>
            <a:r>
              <a:rPr lang="de-DE" dirty="0" err="1"/>
              <a:t>divergence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)</a:t>
            </a:r>
          </a:p>
          <a:p>
            <a:pPr>
              <a:buChar char="•"/>
            </a:pPr>
            <a:r>
              <a:rPr lang="de-DE" dirty="0" err="1"/>
              <a:t>Prototyping</a:t>
            </a:r>
            <a:r>
              <a:rPr lang="de-DE" dirty="0"/>
              <a:t> (</a:t>
            </a:r>
            <a:r>
              <a:rPr lang="de-DE" dirty="0" err="1"/>
              <a:t>making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tangible)</a:t>
            </a:r>
          </a:p>
          <a:p>
            <a:pPr>
              <a:buChar char="•"/>
            </a:pPr>
            <a:r>
              <a:rPr lang="de-DE" dirty="0" err="1"/>
              <a:t>Testing</a:t>
            </a:r>
            <a:r>
              <a:rPr lang="de-DE" dirty="0"/>
              <a:t> (</a:t>
            </a:r>
            <a:r>
              <a:rPr lang="de-DE" dirty="0" err="1"/>
              <a:t>validating</a:t>
            </a:r>
            <a:r>
              <a:rPr lang="de-DE" dirty="0"/>
              <a:t> </a:t>
            </a:r>
            <a:r>
              <a:rPr lang="de-DE" dirty="0" err="1"/>
              <a:t>assumptions</a:t>
            </a:r>
            <a:r>
              <a:rPr lang="de-DE" dirty="0"/>
              <a:t>, </a:t>
            </a:r>
            <a:r>
              <a:rPr lang="de-DE" dirty="0" err="1"/>
              <a:t>integrating</a:t>
            </a:r>
            <a:r>
              <a:rPr lang="de-DE" dirty="0"/>
              <a:t> </a:t>
            </a:r>
            <a:r>
              <a:rPr lang="de-DE" dirty="0" err="1"/>
              <a:t>feedback</a:t>
            </a:r>
            <a:r>
              <a:rPr lang="de-DE" dirty="0"/>
              <a:t>)</a:t>
            </a:r>
          </a:p>
          <a:p>
            <a:r>
              <a:rPr lang="de-DE" dirty="0"/>
              <a:t>In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phase</a:t>
            </a:r>
            <a:r>
              <a:rPr lang="de-DE" dirty="0"/>
              <a:t>,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, </a:t>
            </a:r>
            <a:r>
              <a:rPr lang="de-DE" dirty="0" err="1"/>
              <a:t>concretise</a:t>
            </a:r>
            <a:r>
              <a:rPr lang="de-DE" dirty="0"/>
              <a:t>, and </a:t>
            </a:r>
            <a:r>
              <a:rPr lang="de-DE" dirty="0" err="1"/>
              <a:t>iteratively</a:t>
            </a:r>
            <a:r>
              <a:rPr lang="de-DE" dirty="0"/>
              <a:t> </a:t>
            </a:r>
            <a:r>
              <a:rPr lang="de-DE" dirty="0" err="1"/>
              <a:t>refine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goal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derive</a:t>
            </a:r>
            <a:r>
              <a:rPr lang="de-DE" dirty="0"/>
              <a:t> viable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previously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endParaRPr lang="de-DE"/>
          </a:p>
          <a:p>
            <a:r>
              <a:rPr lang="de-DE" b="1" dirty="0" err="1"/>
              <a:t>Structural</a:t>
            </a:r>
            <a:r>
              <a:rPr lang="de-DE" b="1" dirty="0"/>
              <a:t> </a:t>
            </a:r>
            <a:r>
              <a:rPr lang="de-DE" b="1" dirty="0" err="1"/>
              <a:t>logic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process</a:t>
            </a:r>
            <a:endParaRPr lang="de-DE" b="1" dirty="0"/>
          </a:p>
          <a:p>
            <a:r>
              <a:rPr lang="de-DE" dirty="0"/>
              <a:t>The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not follow a linear “</a:t>
            </a:r>
            <a:r>
              <a:rPr lang="de-DE" dirty="0" err="1"/>
              <a:t>step-by-step</a:t>
            </a:r>
            <a:r>
              <a:rPr lang="de-DE" dirty="0"/>
              <a:t> </a:t>
            </a:r>
            <a:r>
              <a:rPr lang="de-DE" dirty="0" err="1"/>
              <a:t>completion</a:t>
            </a:r>
            <a:r>
              <a:rPr lang="de-DE" dirty="0"/>
              <a:t>,” but </a:t>
            </a:r>
            <a:r>
              <a:rPr lang="de-DE" dirty="0" err="1"/>
              <a:t>rather</a:t>
            </a:r>
            <a:r>
              <a:rPr lang="de-DE" dirty="0"/>
              <a:t> a</a:t>
            </a:r>
            <a:r>
              <a:rPr lang="de-DE" b="1" dirty="0"/>
              <a:t> </a:t>
            </a:r>
            <a:r>
              <a:rPr lang="de-DE" b="1" dirty="0" err="1"/>
              <a:t>learning-oriented</a:t>
            </a:r>
            <a:r>
              <a:rPr lang="de-DE" b="1" dirty="0"/>
              <a:t> </a:t>
            </a:r>
            <a:r>
              <a:rPr lang="de-DE" b="1" dirty="0" err="1"/>
              <a:t>iteration</a:t>
            </a:r>
            <a:r>
              <a:rPr lang="de-DE" dirty="0"/>
              <a:t>:</a:t>
            </a:r>
          </a:p>
          <a:p>
            <a:pPr>
              <a:buChar char="•"/>
            </a:pPr>
            <a:r>
              <a:rPr lang="de-DE" dirty="0" err="1"/>
              <a:t>Insights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testing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lead</a:t>
            </a:r>
            <a:r>
              <a:rPr lang="de-DE" dirty="0"/>
              <a:t> back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.</a:t>
            </a:r>
          </a:p>
          <a:p>
            <a:pPr>
              <a:buChar char="•"/>
            </a:pPr>
            <a:r>
              <a:rPr lang="de-DE" dirty="0"/>
              <a:t>New </a:t>
            </a:r>
            <a:r>
              <a:rPr lang="de-DE" dirty="0" err="1"/>
              <a:t>findings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reshape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original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definition</a:t>
            </a:r>
            <a:r>
              <a:rPr lang="de-DE" dirty="0"/>
              <a:t>.</a:t>
            </a:r>
          </a:p>
          <a:p>
            <a:pPr>
              <a:buChar char="•"/>
            </a:pPr>
            <a:r>
              <a:rPr lang="de-DE" dirty="0"/>
              <a:t>Learning and </a:t>
            </a:r>
            <a:r>
              <a:rPr lang="de-DE" dirty="0" err="1"/>
              <a:t>making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interlinked</a:t>
            </a:r>
            <a:r>
              <a:rPr lang="de-DE" dirty="0"/>
              <a:t>.</a:t>
            </a:r>
          </a:p>
          <a:p>
            <a:pPr>
              <a:buChar char="•"/>
            </a:pPr>
            <a:endParaRPr lang="de-DE"/>
          </a:p>
          <a:p>
            <a:r>
              <a:rPr lang="de-DE" b="1" dirty="0"/>
              <a:t>Key </a:t>
            </a:r>
            <a:r>
              <a:rPr lang="de-DE" b="1" dirty="0" err="1"/>
              <a:t>distinction</a:t>
            </a:r>
            <a:endParaRPr lang="de-DE" b="1" dirty="0"/>
          </a:p>
          <a:p>
            <a:r>
              <a:rPr lang="de-DE"/>
              <a:t>Learning Space || Making Space</a:t>
            </a:r>
          </a:p>
          <a:p>
            <a:r>
              <a:rPr lang="de-DE" dirty="0"/>
              <a:t>Understanding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|| </a:t>
            </a:r>
            <a:r>
              <a:rPr lang="de-DE" dirty="0" err="1"/>
              <a:t>Developing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solution</a:t>
            </a:r>
            <a:endParaRPr lang="de-DE" dirty="0"/>
          </a:p>
          <a:p>
            <a:r>
              <a:rPr lang="de-DE" dirty="0" err="1"/>
              <a:t>Exploring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r>
              <a:rPr lang="de-DE" dirty="0"/>
              <a:t> || Generating </a:t>
            </a:r>
            <a:r>
              <a:rPr lang="de-DE" dirty="0" err="1"/>
              <a:t>ideas</a:t>
            </a:r>
            <a:endParaRPr lang="de-DE" dirty="0"/>
          </a:p>
          <a:p>
            <a:r>
              <a:rPr lang="de-DE" dirty="0" err="1"/>
              <a:t>Analysing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|| Building </a:t>
            </a:r>
            <a:r>
              <a:rPr lang="de-DE" dirty="0" err="1"/>
              <a:t>prototypes</a:t>
            </a:r>
            <a:endParaRPr lang="de-DE" dirty="0"/>
          </a:p>
          <a:p>
            <a:r>
              <a:rPr lang="de-DE" dirty="0" err="1"/>
              <a:t>Formulating</a:t>
            </a:r>
            <a:r>
              <a:rPr lang="de-DE" dirty="0"/>
              <a:t> </a:t>
            </a:r>
            <a:r>
              <a:rPr lang="de-DE" dirty="0" err="1"/>
              <a:t>hypotheses</a:t>
            </a:r>
            <a:r>
              <a:rPr lang="de-DE" dirty="0"/>
              <a:t> || </a:t>
            </a:r>
            <a:r>
              <a:rPr lang="de-DE" dirty="0" err="1"/>
              <a:t>Testing</a:t>
            </a:r>
            <a:r>
              <a:rPr lang="de-DE" dirty="0"/>
              <a:t> </a:t>
            </a:r>
            <a:r>
              <a:rPr lang="de-DE" dirty="0" err="1"/>
              <a:t>hypotheses</a:t>
            </a:r>
            <a:endParaRPr lang="de-DE" dirty="0"/>
          </a:p>
          <a:p>
            <a:r>
              <a:rPr lang="de-DE" dirty="0"/>
              <a:t>This </a:t>
            </a:r>
            <a:r>
              <a:rPr lang="de-DE" dirty="0" err="1"/>
              <a:t>distinction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central</a:t>
            </a:r>
            <a:r>
              <a:rPr lang="de-DE" dirty="0"/>
              <a:t> in </a:t>
            </a:r>
            <a:r>
              <a:rPr lang="de-DE" dirty="0" err="1"/>
              <a:t>order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avoid</a:t>
            </a:r>
            <a:r>
              <a:rPr lang="de-DE" dirty="0"/>
              <a:t> </a:t>
            </a:r>
            <a:r>
              <a:rPr lang="de-DE" dirty="0" err="1"/>
              <a:t>premature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orientation</a:t>
            </a:r>
            <a:r>
              <a:rPr lang="de-DE" dirty="0"/>
              <a:t>.</a:t>
            </a:r>
          </a:p>
          <a:p>
            <a:endParaRPr lang="de-DE"/>
          </a:p>
          <a:p>
            <a:r>
              <a:rPr lang="de-DE" b="1" dirty="0" err="1"/>
              <a:t>Facilitation</a:t>
            </a:r>
            <a:r>
              <a:rPr lang="de-DE" b="1" dirty="0"/>
              <a:t> </a:t>
            </a:r>
            <a:r>
              <a:rPr lang="de-DE" b="1" dirty="0" err="1"/>
              <a:t>notes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trainers</a:t>
            </a:r>
          </a:p>
          <a:p>
            <a:r>
              <a:rPr lang="de-DE" dirty="0"/>
              <a:t>Use </a:t>
            </a:r>
            <a:r>
              <a:rPr lang="de-DE" dirty="0" err="1"/>
              <a:t>visual</a:t>
            </a:r>
            <a:r>
              <a:rPr lang="de-DE" dirty="0"/>
              <a:t> </a:t>
            </a:r>
            <a:r>
              <a:rPr lang="de-DE" dirty="0" err="1"/>
              <a:t>aids</a:t>
            </a:r>
            <a:r>
              <a:rPr lang="de-DE" dirty="0"/>
              <a:t>: </a:t>
            </a:r>
          </a:p>
          <a:p>
            <a:r>
              <a:rPr lang="de-DE" dirty="0"/>
              <a:t>  Use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hand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a </a:t>
            </a:r>
            <a:r>
              <a:rPr lang="de-DE" dirty="0" err="1"/>
              <a:t>marker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indicate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transition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learning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making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, so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phases</a:t>
            </a:r>
            <a:r>
              <a:rPr lang="de-DE" dirty="0"/>
              <a:t> </a:t>
            </a:r>
            <a:r>
              <a:rPr lang="de-DE" dirty="0" err="1"/>
              <a:t>spatially</a:t>
            </a:r>
            <a:r>
              <a:rPr lang="de-DE" dirty="0"/>
              <a:t>. </a:t>
            </a:r>
          </a:p>
          <a:p>
            <a:r>
              <a:rPr lang="de-DE" dirty="0" err="1"/>
              <a:t>Provide</a:t>
            </a:r>
            <a:r>
              <a:rPr lang="de-DE" dirty="0"/>
              <a:t> an </a:t>
            </a:r>
            <a:r>
              <a:rPr lang="de-DE" dirty="0" err="1"/>
              <a:t>outlook</a:t>
            </a:r>
            <a:r>
              <a:rPr lang="de-DE" dirty="0"/>
              <a:t>:</a:t>
            </a:r>
          </a:p>
          <a:p>
            <a:r>
              <a:rPr lang="de-DE" dirty="0"/>
              <a:t>  </a:t>
            </a:r>
            <a:r>
              <a:rPr lang="de-DE" dirty="0" err="1"/>
              <a:t>Explain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phase</a:t>
            </a:r>
            <a:r>
              <a:rPr lang="de-DE" dirty="0"/>
              <a:t>(s) </a:t>
            </a:r>
            <a:r>
              <a:rPr lang="de-DE" dirty="0" err="1"/>
              <a:t>you</a:t>
            </a:r>
            <a:r>
              <a:rPr lang="de-DE" dirty="0"/>
              <a:t> will </a:t>
            </a:r>
            <a:r>
              <a:rPr lang="de-DE" dirty="0" err="1"/>
              <a:t>now</a:t>
            </a:r>
            <a:r>
              <a:rPr lang="de-DE" dirty="0"/>
              <a:t> </a:t>
            </a:r>
            <a:r>
              <a:rPr lang="de-DE" dirty="0" err="1"/>
              <a:t>explore</a:t>
            </a:r>
            <a:r>
              <a:rPr lang="de-DE" dirty="0"/>
              <a:t> in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depth</a:t>
            </a:r>
            <a:r>
              <a:rPr lang="de-DE" dirty="0"/>
              <a:t> and </a:t>
            </a:r>
            <a:r>
              <a:rPr lang="de-DE" dirty="0" err="1"/>
              <a:t>work</a:t>
            </a:r>
            <a:r>
              <a:rPr lang="de-DE" dirty="0"/>
              <a:t> on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methods</a:t>
            </a:r>
            <a:r>
              <a:rPr lang="de-DE" dirty="0"/>
              <a:t>.</a:t>
            </a: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39C502-B253-78C4-930E-994B7D7D30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0935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0F3A8-68FE-F10C-D3F9-DE2982A83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51D1C8A-AC02-E1AB-7924-D2865ADB9E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97D65F5-D69B-B59B-591E-19B9FF7958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/>
              <a:t>Design </a:t>
            </a:r>
            <a:r>
              <a:rPr lang="de-DE" b="1" err="1"/>
              <a:t>Thinking</a:t>
            </a:r>
            <a:r>
              <a:rPr lang="de-DE" b="1"/>
              <a:t>: </a:t>
            </a:r>
            <a:r>
              <a:rPr lang="de-DE" b="1" err="1"/>
              <a:t>Phases</a:t>
            </a:r>
            <a:r>
              <a:rPr lang="de-DE" b="1"/>
              <a:t> – Condensed </a:t>
            </a:r>
            <a:r>
              <a:rPr lang="de-DE" b="1" err="1"/>
              <a:t>Overview</a:t>
            </a:r>
            <a:endParaRPr lang="en-US" b="1" err="1"/>
          </a:p>
          <a:p>
            <a:r>
              <a:rPr lang="de-DE"/>
              <a:t>This </a:t>
            </a:r>
            <a:r>
              <a:rPr lang="de-DE" err="1"/>
              <a:t>slide</a:t>
            </a:r>
            <a:r>
              <a:rPr lang="de-DE"/>
              <a:t> </a:t>
            </a:r>
            <a:r>
              <a:rPr lang="de-DE" err="1"/>
              <a:t>summarises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dynamics</a:t>
            </a:r>
            <a:r>
              <a:rPr lang="de-DE"/>
              <a:t> and iterative </a:t>
            </a:r>
            <a:r>
              <a:rPr lang="de-DE" err="1"/>
              <a:t>logic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Design </a:t>
            </a:r>
            <a:r>
              <a:rPr lang="de-DE" err="1"/>
              <a:t>Thinking</a:t>
            </a:r>
            <a:r>
              <a:rPr lang="de-DE"/>
              <a:t> </a:t>
            </a:r>
            <a:r>
              <a:rPr lang="de-DE" err="1"/>
              <a:t>process</a:t>
            </a:r>
            <a:r>
              <a:rPr lang="de-DE"/>
              <a:t> in a </a:t>
            </a:r>
            <a:r>
              <a:rPr lang="de-DE" err="1"/>
              <a:t>compact</a:t>
            </a:r>
            <a:r>
              <a:rPr lang="de-DE"/>
              <a:t> </a:t>
            </a:r>
            <a:r>
              <a:rPr lang="de-DE" err="1"/>
              <a:t>format</a:t>
            </a:r>
            <a:r>
              <a:rPr lang="de-DE"/>
              <a:t>.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It</a:t>
            </a:r>
            <a:r>
              <a:rPr lang="de-DE"/>
              <a:t> </a:t>
            </a:r>
            <a:r>
              <a:rPr lang="de-DE" err="1"/>
              <a:t>serves</a:t>
            </a:r>
            <a:r>
              <a:rPr lang="de-DE"/>
              <a:t> </a:t>
            </a:r>
            <a:r>
              <a:rPr lang="de-DE" err="1"/>
              <a:t>particularly</a:t>
            </a:r>
            <a:r>
              <a:rPr lang="de-DE"/>
              <a:t> </a:t>
            </a:r>
            <a:r>
              <a:rPr lang="de-DE" err="1"/>
              <a:t>for</a:t>
            </a:r>
            <a:r>
              <a:rPr lang="de-DE" b="1"/>
              <a:t> </a:t>
            </a:r>
            <a:r>
              <a:rPr lang="de-DE" b="1" err="1"/>
              <a:t>reflection</a:t>
            </a:r>
            <a:r>
              <a:rPr lang="de-DE" b="1"/>
              <a:t> and </a:t>
            </a:r>
            <a:r>
              <a:rPr lang="de-DE" b="1" err="1"/>
              <a:t>structural</a:t>
            </a:r>
            <a:r>
              <a:rPr lang="de-DE" b="1"/>
              <a:t> </a:t>
            </a:r>
            <a:r>
              <a:rPr lang="de-DE" b="1" err="1"/>
              <a:t>orientation</a:t>
            </a:r>
            <a:r>
              <a:rPr lang="de-DE" b="1"/>
              <a:t>.</a:t>
            </a:r>
          </a:p>
          <a:p>
            <a:r>
              <a:rPr lang="de-DE" err="1"/>
              <a:t>During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presentation</a:t>
            </a:r>
            <a:r>
              <a:rPr lang="de-DE"/>
              <a:t>, </a:t>
            </a:r>
            <a:r>
              <a:rPr lang="de-DE" err="1"/>
              <a:t>it</a:t>
            </a:r>
            <a:r>
              <a:rPr lang="de-DE"/>
              <a:t> </a:t>
            </a:r>
            <a:r>
              <a:rPr lang="de-DE" err="1"/>
              <a:t>can</a:t>
            </a:r>
            <a:r>
              <a:rPr lang="de-DE"/>
              <a:t> </a:t>
            </a:r>
            <a:r>
              <a:rPr lang="de-DE" err="1"/>
              <a:t>be</a:t>
            </a:r>
            <a:r>
              <a:rPr lang="de-DE"/>
              <a:t> </a:t>
            </a:r>
            <a:r>
              <a:rPr lang="de-DE" err="1"/>
              <a:t>explained</a:t>
            </a:r>
            <a:r>
              <a:rPr lang="de-DE"/>
              <a:t> </a:t>
            </a:r>
            <a:r>
              <a:rPr lang="de-DE" err="1"/>
              <a:t>briefly</a:t>
            </a:r>
            <a:r>
              <a:rPr lang="de-DE"/>
              <a:t>; </a:t>
            </a:r>
            <a:r>
              <a:rPr lang="de-DE" err="1"/>
              <a:t>for</a:t>
            </a:r>
            <a:r>
              <a:rPr lang="de-DE"/>
              <a:t> </a:t>
            </a:r>
            <a:r>
              <a:rPr lang="de-DE" err="1"/>
              <a:t>later</a:t>
            </a:r>
            <a:r>
              <a:rPr lang="de-DE"/>
              <a:t> </a:t>
            </a:r>
            <a:r>
              <a:rPr lang="de-DE" err="1"/>
              <a:t>use</a:t>
            </a:r>
            <a:r>
              <a:rPr lang="de-DE"/>
              <a:t>, </a:t>
            </a:r>
            <a:r>
              <a:rPr lang="de-DE" err="1"/>
              <a:t>it</a:t>
            </a:r>
            <a:r>
              <a:rPr lang="de-DE"/>
              <a:t> </a:t>
            </a:r>
            <a:r>
              <a:rPr lang="de-DE" err="1"/>
              <a:t>provides</a:t>
            </a:r>
            <a:r>
              <a:rPr lang="de-DE"/>
              <a:t> a </a:t>
            </a:r>
            <a:r>
              <a:rPr lang="de-DE" err="1"/>
              <a:t>clear</a:t>
            </a:r>
            <a:r>
              <a:rPr lang="de-DE"/>
              <a:t> </a:t>
            </a:r>
            <a:r>
              <a:rPr lang="de-DE" err="1"/>
              <a:t>systematic</a:t>
            </a:r>
            <a:r>
              <a:rPr lang="de-DE"/>
              <a:t> </a:t>
            </a:r>
            <a:r>
              <a:rPr lang="de-DE" err="1"/>
              <a:t>framework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 b="1"/>
              <a:t>The </a:t>
            </a:r>
            <a:r>
              <a:rPr lang="de-DE" b="1" err="1"/>
              <a:t>five</a:t>
            </a:r>
            <a:r>
              <a:rPr lang="de-DE" b="1"/>
              <a:t> </a:t>
            </a:r>
            <a:r>
              <a:rPr lang="de-DE" b="1" err="1"/>
              <a:t>phases</a:t>
            </a:r>
            <a:r>
              <a:rPr lang="de-DE" b="1"/>
              <a:t> at a </a:t>
            </a:r>
            <a:r>
              <a:rPr lang="de-DE" b="1" err="1"/>
              <a:t>glance</a:t>
            </a:r>
            <a:endParaRPr lang="de-DE" b="1"/>
          </a:p>
          <a:p>
            <a:pPr marL="228600">
              <a:buChar char="•"/>
            </a:pPr>
            <a:r>
              <a:rPr lang="de-DE" b="1"/>
              <a:t>Empathize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Observe</a:t>
            </a:r>
            <a:r>
              <a:rPr lang="de-DE"/>
              <a:t>, listen, </a:t>
            </a:r>
            <a:r>
              <a:rPr lang="de-DE" err="1"/>
              <a:t>understand</a:t>
            </a:r>
            <a:r>
              <a:rPr lang="de-DE"/>
              <a:t> </a:t>
            </a:r>
            <a:r>
              <a:rPr lang="de-DE" err="1"/>
              <a:t>perspectives</a:t>
            </a:r>
            <a:r>
              <a:rPr lang="de-DE"/>
              <a:t>.</a:t>
            </a:r>
            <a:br>
              <a:rPr lang="de-DE"/>
            </a:br>
            <a:r>
              <a:rPr lang="de-DE"/>
              <a:t> Goal: </a:t>
            </a:r>
            <a:r>
              <a:rPr lang="de-DE" err="1"/>
              <a:t>Develop</a:t>
            </a:r>
            <a:r>
              <a:rPr lang="de-DE"/>
              <a:t> a </a:t>
            </a:r>
            <a:r>
              <a:rPr lang="de-DE" err="1"/>
              <a:t>deep</a:t>
            </a:r>
            <a:r>
              <a:rPr lang="de-DE"/>
              <a:t> </a:t>
            </a:r>
            <a:r>
              <a:rPr lang="de-DE" err="1"/>
              <a:t>understanding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users</a:t>
            </a:r>
            <a:r>
              <a:rPr lang="de-DE"/>
              <a:t>, </a:t>
            </a:r>
            <a:r>
              <a:rPr lang="de-DE" err="1"/>
              <a:t>contexts</a:t>
            </a:r>
            <a:r>
              <a:rPr lang="de-DE"/>
              <a:t>, and </a:t>
            </a:r>
            <a:r>
              <a:rPr lang="de-DE" err="1"/>
              <a:t>needs</a:t>
            </a:r>
            <a:r>
              <a:rPr lang="de-DE"/>
              <a:t>.</a:t>
            </a:r>
          </a:p>
          <a:p>
            <a:pPr marL="171450" indent="-171450">
              <a:buChar char="•"/>
            </a:pPr>
            <a:r>
              <a:rPr lang="de-DE" b="1" err="1"/>
              <a:t>Define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Structure</a:t>
            </a:r>
            <a:r>
              <a:rPr lang="de-DE"/>
              <a:t> and </a:t>
            </a:r>
            <a:r>
              <a:rPr lang="de-DE" err="1"/>
              <a:t>synthesise</a:t>
            </a:r>
            <a:r>
              <a:rPr lang="de-DE"/>
              <a:t> </a:t>
            </a:r>
            <a:r>
              <a:rPr lang="de-DE" err="1"/>
              <a:t>information</a:t>
            </a:r>
            <a:r>
              <a:rPr lang="de-DE"/>
              <a:t>.</a:t>
            </a:r>
            <a:br>
              <a:rPr lang="de-DE"/>
            </a:br>
            <a:r>
              <a:rPr lang="de-DE"/>
              <a:t> Goal: </a:t>
            </a:r>
            <a:r>
              <a:rPr lang="de-DE" err="1"/>
              <a:t>Develop</a:t>
            </a:r>
            <a:r>
              <a:rPr lang="de-DE"/>
              <a:t> a </a:t>
            </a:r>
            <a:r>
              <a:rPr lang="de-DE" err="1"/>
              <a:t>precise</a:t>
            </a:r>
            <a:r>
              <a:rPr lang="de-DE"/>
              <a:t> </a:t>
            </a:r>
            <a:r>
              <a:rPr lang="de-DE" err="1"/>
              <a:t>problem</a:t>
            </a:r>
            <a:r>
              <a:rPr lang="de-DE"/>
              <a:t> </a:t>
            </a:r>
            <a:r>
              <a:rPr lang="de-DE" err="1"/>
              <a:t>statement</a:t>
            </a:r>
            <a:r>
              <a:rPr lang="de-DE"/>
              <a:t> </a:t>
            </a:r>
            <a:r>
              <a:rPr lang="de-DE" err="1"/>
              <a:t>or</a:t>
            </a:r>
            <a:r>
              <a:rPr lang="de-DE"/>
              <a:t> Point-</a:t>
            </a:r>
            <a:r>
              <a:rPr lang="de-DE" err="1"/>
              <a:t>of</a:t>
            </a:r>
            <a:r>
              <a:rPr lang="de-DE"/>
              <a:t>-View </a:t>
            </a:r>
            <a:r>
              <a:rPr lang="de-DE" err="1"/>
              <a:t>statement</a:t>
            </a:r>
            <a:r>
              <a:rPr lang="de-DE"/>
              <a:t> </a:t>
            </a:r>
            <a:r>
              <a:rPr lang="de-DE" err="1"/>
              <a:t>that</a:t>
            </a:r>
            <a:r>
              <a:rPr lang="de-DE"/>
              <a:t> </a:t>
            </a:r>
            <a:r>
              <a:rPr lang="de-DE" err="1"/>
              <a:t>serves</a:t>
            </a:r>
            <a:r>
              <a:rPr lang="de-DE"/>
              <a:t> </a:t>
            </a:r>
            <a:r>
              <a:rPr lang="de-DE" err="1"/>
              <a:t>as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starting</a:t>
            </a:r>
            <a:r>
              <a:rPr lang="de-DE"/>
              <a:t> </a:t>
            </a:r>
            <a:r>
              <a:rPr lang="de-DE" err="1"/>
              <a:t>point</a:t>
            </a:r>
            <a:r>
              <a:rPr lang="de-DE"/>
              <a:t> </a:t>
            </a:r>
            <a:r>
              <a:rPr lang="de-DE" err="1"/>
              <a:t>for</a:t>
            </a:r>
            <a:r>
              <a:rPr lang="de-DE"/>
              <a:t> </a:t>
            </a:r>
            <a:r>
              <a:rPr lang="de-DE" err="1"/>
              <a:t>solutions</a:t>
            </a:r>
            <a:r>
              <a:rPr lang="de-DE"/>
              <a:t>.</a:t>
            </a:r>
          </a:p>
          <a:p>
            <a:pPr marL="171450" indent="-171450">
              <a:buChar char="•"/>
            </a:pPr>
            <a:r>
              <a:rPr lang="de-DE" b="1" err="1"/>
              <a:t>Ideate</a:t>
            </a:r>
            <a:br>
              <a:rPr lang="de-DE"/>
            </a:br>
            <a:r>
              <a:rPr lang="de-DE"/>
              <a:t> Generate a </a:t>
            </a:r>
            <a:r>
              <a:rPr lang="de-DE" err="1"/>
              <a:t>wide</a:t>
            </a:r>
            <a:r>
              <a:rPr lang="de-DE"/>
              <a:t> </a:t>
            </a:r>
            <a:r>
              <a:rPr lang="de-DE" err="1"/>
              <a:t>range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solution</a:t>
            </a:r>
            <a:r>
              <a:rPr lang="de-DE"/>
              <a:t> </a:t>
            </a:r>
            <a:r>
              <a:rPr lang="de-DE" err="1"/>
              <a:t>approaches</a:t>
            </a:r>
            <a:r>
              <a:rPr lang="de-DE"/>
              <a:t>.</a:t>
            </a:r>
            <a:br>
              <a:rPr lang="de-DE"/>
            </a:br>
            <a:r>
              <a:rPr lang="de-DE"/>
              <a:t> Goal: </a:t>
            </a:r>
            <a:r>
              <a:rPr lang="de-DE" err="1"/>
              <a:t>Develop</a:t>
            </a:r>
            <a:r>
              <a:rPr lang="de-DE"/>
              <a:t> </a:t>
            </a:r>
            <a:r>
              <a:rPr lang="de-DE" err="1"/>
              <a:t>as</a:t>
            </a:r>
            <a:r>
              <a:rPr lang="de-DE"/>
              <a:t> </a:t>
            </a:r>
            <a:r>
              <a:rPr lang="de-DE" err="1"/>
              <a:t>many</a:t>
            </a:r>
            <a:r>
              <a:rPr lang="de-DE"/>
              <a:t> </a:t>
            </a:r>
            <a:r>
              <a:rPr lang="de-DE" err="1"/>
              <a:t>perspectives</a:t>
            </a:r>
            <a:r>
              <a:rPr lang="de-DE"/>
              <a:t> and </a:t>
            </a:r>
            <a:r>
              <a:rPr lang="de-DE" err="1"/>
              <a:t>options</a:t>
            </a:r>
            <a:r>
              <a:rPr lang="de-DE"/>
              <a:t> </a:t>
            </a:r>
            <a:r>
              <a:rPr lang="de-DE" err="1"/>
              <a:t>as</a:t>
            </a:r>
            <a:r>
              <a:rPr lang="de-DE"/>
              <a:t> possible (</a:t>
            </a:r>
            <a:r>
              <a:rPr lang="de-DE" err="1"/>
              <a:t>divergence</a:t>
            </a:r>
            <a:r>
              <a:rPr lang="de-DE"/>
              <a:t> in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solution</a:t>
            </a:r>
            <a:r>
              <a:rPr lang="de-DE"/>
              <a:t> </a:t>
            </a:r>
            <a:r>
              <a:rPr lang="de-DE" err="1"/>
              <a:t>space</a:t>
            </a:r>
            <a:r>
              <a:rPr lang="de-DE"/>
              <a:t>).</a:t>
            </a:r>
          </a:p>
          <a:p>
            <a:pPr marL="171450" indent="-171450">
              <a:buChar char="•"/>
            </a:pPr>
            <a:r>
              <a:rPr lang="de-DE" b="1"/>
              <a:t>Prototype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Make</a:t>
            </a:r>
            <a:r>
              <a:rPr lang="de-DE"/>
              <a:t> </a:t>
            </a:r>
            <a:r>
              <a:rPr lang="de-DE" err="1"/>
              <a:t>ideas</a:t>
            </a:r>
            <a:r>
              <a:rPr lang="de-DE"/>
              <a:t> tangible and </a:t>
            </a:r>
            <a:r>
              <a:rPr lang="de-DE" err="1"/>
              <a:t>testable</a:t>
            </a:r>
            <a:r>
              <a:rPr lang="de-DE"/>
              <a:t>.</a:t>
            </a:r>
            <a:br>
              <a:rPr lang="de-DE"/>
            </a:br>
            <a:r>
              <a:rPr lang="de-DE"/>
              <a:t> Goal: </a:t>
            </a:r>
            <a:r>
              <a:rPr lang="de-DE" err="1"/>
              <a:t>Make</a:t>
            </a:r>
            <a:r>
              <a:rPr lang="de-DE"/>
              <a:t> </a:t>
            </a:r>
            <a:r>
              <a:rPr lang="de-DE" err="1"/>
              <a:t>assumptions</a:t>
            </a:r>
            <a:r>
              <a:rPr lang="de-DE"/>
              <a:t> visible and </a:t>
            </a:r>
            <a:r>
              <a:rPr lang="de-DE" err="1"/>
              <a:t>render</a:t>
            </a:r>
            <a:r>
              <a:rPr lang="de-DE"/>
              <a:t> </a:t>
            </a:r>
            <a:r>
              <a:rPr lang="de-DE" err="1"/>
              <a:t>core</a:t>
            </a:r>
            <a:r>
              <a:rPr lang="de-DE"/>
              <a:t> </a:t>
            </a:r>
            <a:r>
              <a:rPr lang="de-DE" err="1"/>
              <a:t>functions</a:t>
            </a:r>
            <a:r>
              <a:rPr lang="de-DE"/>
              <a:t> </a:t>
            </a:r>
            <a:r>
              <a:rPr lang="de-DE" err="1"/>
              <a:t>experiential</a:t>
            </a:r>
            <a:r>
              <a:rPr lang="de-DE"/>
              <a:t>.</a:t>
            </a:r>
          </a:p>
          <a:p>
            <a:pPr marL="171450" indent="-171450">
              <a:buChar char="•"/>
            </a:pPr>
            <a:r>
              <a:rPr lang="de-DE" b="1"/>
              <a:t>Test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Collect</a:t>
            </a:r>
            <a:r>
              <a:rPr lang="de-DE"/>
              <a:t> </a:t>
            </a:r>
            <a:r>
              <a:rPr lang="de-DE" err="1"/>
              <a:t>feedback</a:t>
            </a:r>
            <a:r>
              <a:rPr lang="de-DE"/>
              <a:t> and </a:t>
            </a:r>
            <a:r>
              <a:rPr lang="de-DE" err="1"/>
              <a:t>examine</a:t>
            </a:r>
            <a:r>
              <a:rPr lang="de-DE"/>
              <a:t> </a:t>
            </a:r>
            <a:r>
              <a:rPr lang="de-DE" err="1"/>
              <a:t>hypotheses</a:t>
            </a:r>
            <a:r>
              <a:rPr lang="de-DE"/>
              <a:t>.</a:t>
            </a:r>
            <a:br>
              <a:rPr lang="de-DE"/>
            </a:br>
            <a:r>
              <a:rPr lang="de-DE"/>
              <a:t> Goal: </a:t>
            </a:r>
            <a:r>
              <a:rPr lang="de-DE" err="1"/>
              <a:t>Learn</a:t>
            </a:r>
            <a:r>
              <a:rPr lang="de-DE"/>
              <a:t>, </a:t>
            </a:r>
            <a:r>
              <a:rPr lang="de-DE" err="1"/>
              <a:t>improve</a:t>
            </a:r>
            <a:r>
              <a:rPr lang="de-DE"/>
              <a:t>, </a:t>
            </a:r>
            <a:r>
              <a:rPr lang="de-DE" err="1"/>
              <a:t>iterate</a:t>
            </a:r>
            <a:r>
              <a:rPr lang="de-DE"/>
              <a:t>.</a:t>
            </a:r>
          </a:p>
          <a:p>
            <a:pPr marL="0" indent="0"/>
            <a:endParaRPr lang="de-DE"/>
          </a:p>
          <a:p>
            <a:pPr indent="0"/>
            <a:r>
              <a:rPr lang="de-DE" b="1"/>
              <a:t>Iterative </a:t>
            </a:r>
            <a:r>
              <a:rPr lang="de-DE" b="1" err="1"/>
              <a:t>logic</a:t>
            </a:r>
            <a:endParaRPr lang="de-DE" b="1"/>
          </a:p>
          <a:p>
            <a:r>
              <a:rPr lang="de-DE"/>
              <a:t>The </a:t>
            </a:r>
            <a:r>
              <a:rPr lang="de-DE" err="1"/>
              <a:t>process</a:t>
            </a:r>
            <a:r>
              <a:rPr lang="de-DE"/>
              <a:t> </a:t>
            </a:r>
            <a:r>
              <a:rPr lang="de-DE" err="1"/>
              <a:t>is</a:t>
            </a:r>
            <a:r>
              <a:rPr lang="de-DE"/>
              <a:t> not linear.</a:t>
            </a:r>
          </a:p>
          <a:p>
            <a:pPr>
              <a:buChar char="•"/>
            </a:pPr>
            <a:r>
              <a:rPr lang="de-DE" err="1"/>
              <a:t>Insights</a:t>
            </a:r>
            <a:r>
              <a:rPr lang="de-DE"/>
              <a:t> </a:t>
            </a:r>
            <a:r>
              <a:rPr lang="de-DE" err="1"/>
              <a:t>from</a:t>
            </a:r>
            <a:r>
              <a:rPr lang="de-DE"/>
              <a:t> </a:t>
            </a:r>
            <a:r>
              <a:rPr lang="de-DE" err="1"/>
              <a:t>testing</a:t>
            </a:r>
            <a:r>
              <a:rPr lang="de-DE"/>
              <a:t> </a:t>
            </a:r>
            <a:r>
              <a:rPr lang="de-DE" err="1"/>
              <a:t>may</a:t>
            </a:r>
            <a:r>
              <a:rPr lang="de-DE"/>
              <a:t> </a:t>
            </a:r>
            <a:r>
              <a:rPr lang="de-DE" err="1"/>
              <a:t>lead</a:t>
            </a:r>
            <a:r>
              <a:rPr lang="de-DE"/>
              <a:t> back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Define</a:t>
            </a:r>
            <a:r>
              <a:rPr lang="de-DE"/>
              <a:t> </a:t>
            </a:r>
            <a:r>
              <a:rPr lang="de-DE" err="1"/>
              <a:t>phase</a:t>
            </a:r>
            <a:r>
              <a:rPr lang="de-DE"/>
              <a:t>.</a:t>
            </a:r>
          </a:p>
          <a:p>
            <a:pPr>
              <a:buChar char="•"/>
            </a:pPr>
            <a:r>
              <a:rPr lang="de-DE"/>
              <a:t>New </a:t>
            </a:r>
            <a:r>
              <a:rPr lang="de-DE" err="1"/>
              <a:t>insights</a:t>
            </a:r>
            <a:r>
              <a:rPr lang="de-DE"/>
              <a:t> </a:t>
            </a:r>
            <a:r>
              <a:rPr lang="de-DE" err="1"/>
              <a:t>may</a:t>
            </a:r>
            <a:r>
              <a:rPr lang="de-DE"/>
              <a:t> </a:t>
            </a:r>
            <a:r>
              <a:rPr lang="de-DE" err="1"/>
              <a:t>require</a:t>
            </a:r>
            <a:r>
              <a:rPr lang="de-DE"/>
              <a:t> </a:t>
            </a:r>
            <a:r>
              <a:rPr lang="de-DE" err="1"/>
              <a:t>renewed</a:t>
            </a:r>
            <a:r>
              <a:rPr lang="de-DE"/>
              <a:t> </a:t>
            </a:r>
            <a:r>
              <a:rPr lang="de-DE" err="1"/>
              <a:t>empathising</a:t>
            </a:r>
            <a:r>
              <a:rPr lang="de-DE"/>
              <a:t>.</a:t>
            </a:r>
          </a:p>
          <a:p>
            <a:pPr>
              <a:buChar char="•"/>
            </a:pPr>
            <a:r>
              <a:rPr lang="de-DE" err="1"/>
              <a:t>Ideas</a:t>
            </a:r>
            <a:r>
              <a:rPr lang="de-DE"/>
              <a:t> </a:t>
            </a:r>
            <a:r>
              <a:rPr lang="de-DE" err="1"/>
              <a:t>are</a:t>
            </a:r>
            <a:r>
              <a:rPr lang="de-DE"/>
              <a:t> </a:t>
            </a:r>
            <a:r>
              <a:rPr lang="de-DE" err="1"/>
              <a:t>adapted</a:t>
            </a:r>
            <a:r>
              <a:rPr lang="de-DE"/>
              <a:t> </a:t>
            </a:r>
            <a:r>
              <a:rPr lang="de-DE" err="1"/>
              <a:t>or</a:t>
            </a:r>
            <a:r>
              <a:rPr lang="de-DE"/>
              <a:t> </a:t>
            </a:r>
            <a:r>
              <a:rPr lang="de-DE" err="1"/>
              <a:t>discarded</a:t>
            </a:r>
            <a:r>
              <a:rPr lang="de-DE"/>
              <a:t>.</a:t>
            </a:r>
          </a:p>
          <a:p>
            <a:r>
              <a:rPr lang="de-DE"/>
              <a:t>    Design </a:t>
            </a:r>
            <a:r>
              <a:rPr lang="de-DE" err="1"/>
              <a:t>Thinking</a:t>
            </a:r>
            <a:r>
              <a:rPr lang="de-DE"/>
              <a:t> </a:t>
            </a:r>
            <a:r>
              <a:rPr lang="de-DE" err="1"/>
              <a:t>is</a:t>
            </a:r>
            <a:r>
              <a:rPr lang="de-DE"/>
              <a:t> </a:t>
            </a:r>
            <a:r>
              <a:rPr lang="de-DE" err="1"/>
              <a:t>therefore</a:t>
            </a:r>
            <a:r>
              <a:rPr lang="de-DE"/>
              <a:t> a </a:t>
            </a:r>
            <a:r>
              <a:rPr lang="de-DE" err="1"/>
              <a:t>learning-oriented</a:t>
            </a:r>
            <a:r>
              <a:rPr lang="de-DE"/>
              <a:t> </a:t>
            </a:r>
            <a:r>
              <a:rPr lang="de-DE" err="1"/>
              <a:t>cycle</a:t>
            </a:r>
            <a:r>
              <a:rPr lang="de-DE"/>
              <a:t> </a:t>
            </a:r>
            <a:r>
              <a:rPr lang="de-DE" err="1"/>
              <a:t>between</a:t>
            </a:r>
            <a:r>
              <a:rPr lang="de-DE"/>
              <a:t> </a:t>
            </a:r>
            <a:r>
              <a:rPr lang="de-DE" err="1"/>
              <a:t>problem</a:t>
            </a:r>
            <a:r>
              <a:rPr lang="de-DE"/>
              <a:t> </a:t>
            </a:r>
            <a:r>
              <a:rPr lang="de-DE" err="1"/>
              <a:t>space</a:t>
            </a:r>
            <a:r>
              <a:rPr lang="de-DE"/>
              <a:t> and </a:t>
            </a:r>
            <a:r>
              <a:rPr lang="de-DE" err="1"/>
              <a:t>solution</a:t>
            </a:r>
            <a:r>
              <a:rPr lang="de-DE"/>
              <a:t> </a:t>
            </a:r>
            <a:r>
              <a:rPr lang="de-DE" err="1"/>
              <a:t>space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 b="1"/>
              <a:t>Structural </a:t>
            </a:r>
            <a:r>
              <a:rPr lang="de-DE" b="1" err="1"/>
              <a:t>core</a:t>
            </a:r>
            <a:r>
              <a:rPr lang="de-DE" b="1"/>
              <a:t> </a:t>
            </a:r>
            <a:r>
              <a:rPr lang="de-DE" b="1" err="1"/>
              <a:t>elements</a:t>
            </a:r>
            <a:endParaRPr lang="de-DE" b="1"/>
          </a:p>
          <a:p>
            <a:pPr>
              <a:buChar char="•"/>
            </a:pPr>
            <a:r>
              <a:rPr lang="de-DE"/>
              <a:t>Alternation </a:t>
            </a:r>
            <a:r>
              <a:rPr lang="de-DE" err="1"/>
              <a:t>between</a:t>
            </a:r>
            <a:r>
              <a:rPr lang="de-DE"/>
              <a:t> </a:t>
            </a:r>
            <a:r>
              <a:rPr lang="de-DE" err="1"/>
              <a:t>divergence</a:t>
            </a:r>
            <a:r>
              <a:rPr lang="de-DE"/>
              <a:t> and </a:t>
            </a:r>
            <a:r>
              <a:rPr lang="de-DE" err="1"/>
              <a:t>convergence</a:t>
            </a:r>
          </a:p>
          <a:p>
            <a:pPr>
              <a:buChar char="•"/>
            </a:pPr>
            <a:r>
              <a:rPr lang="de-DE" err="1"/>
              <a:t>Deliberate</a:t>
            </a:r>
            <a:r>
              <a:rPr lang="de-DE"/>
              <a:t> </a:t>
            </a:r>
            <a:r>
              <a:rPr lang="de-DE" err="1"/>
              <a:t>separation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problem</a:t>
            </a:r>
            <a:r>
              <a:rPr lang="de-DE"/>
              <a:t> </a:t>
            </a:r>
            <a:r>
              <a:rPr lang="de-DE" err="1"/>
              <a:t>understanding</a:t>
            </a:r>
            <a:r>
              <a:rPr lang="de-DE"/>
              <a:t> and </a:t>
            </a:r>
            <a:r>
              <a:rPr lang="de-DE" err="1"/>
              <a:t>solution</a:t>
            </a:r>
            <a:r>
              <a:rPr lang="de-DE"/>
              <a:t> </a:t>
            </a:r>
            <a:r>
              <a:rPr lang="de-DE" err="1"/>
              <a:t>ideas</a:t>
            </a:r>
          </a:p>
          <a:p>
            <a:pPr>
              <a:buChar char="•"/>
            </a:pPr>
            <a:r>
              <a:rPr lang="de-DE"/>
              <a:t>Hypothesis-</a:t>
            </a:r>
            <a:r>
              <a:rPr lang="de-DE" err="1"/>
              <a:t>driven</a:t>
            </a:r>
            <a:r>
              <a:rPr lang="de-DE"/>
              <a:t> </a:t>
            </a:r>
            <a:r>
              <a:rPr lang="de-DE" err="1"/>
              <a:t>work</a:t>
            </a:r>
          </a:p>
          <a:p>
            <a:pPr>
              <a:buChar char="•"/>
            </a:pPr>
            <a:r>
              <a:rPr lang="de-DE"/>
              <a:t>Collaborative </a:t>
            </a:r>
            <a:r>
              <a:rPr lang="de-DE" err="1"/>
              <a:t>knowledge</a:t>
            </a:r>
            <a:r>
              <a:rPr lang="de-DE"/>
              <a:t> </a:t>
            </a:r>
            <a:r>
              <a:rPr lang="de-DE" err="1"/>
              <a:t>generation</a:t>
            </a:r>
            <a:endParaRPr lang="de-DE"/>
          </a:p>
          <a:p>
            <a:endParaRPr lang="de-DE"/>
          </a:p>
          <a:p>
            <a:r>
              <a:rPr lang="de-DE" b="1" err="1"/>
              <a:t>Facilitation</a:t>
            </a:r>
            <a:r>
              <a:rPr lang="de-DE" b="1"/>
              <a:t> </a:t>
            </a:r>
            <a:r>
              <a:rPr lang="de-DE" b="1" err="1"/>
              <a:t>notes</a:t>
            </a:r>
            <a:r>
              <a:rPr lang="de-DE" b="1"/>
              <a:t> </a:t>
            </a:r>
            <a:r>
              <a:rPr lang="de-DE" b="1" err="1"/>
              <a:t>for</a:t>
            </a:r>
            <a:r>
              <a:rPr lang="de-DE" b="1"/>
              <a:t> </a:t>
            </a:r>
            <a:r>
              <a:rPr lang="de-DE" b="1" err="1"/>
              <a:t>trainers</a:t>
            </a:r>
            <a:endParaRPr lang="de-DE" b="1"/>
          </a:p>
          <a:p>
            <a:r>
              <a:rPr lang="de-DE" err="1"/>
              <a:t>Explain</a:t>
            </a:r>
            <a:r>
              <a:rPr lang="de-DE"/>
              <a:t> </a:t>
            </a:r>
            <a:r>
              <a:rPr lang="de-DE" err="1"/>
              <a:t>concisely</a:t>
            </a:r>
            <a:r>
              <a:rPr lang="de-DE"/>
              <a:t>:</a:t>
            </a:r>
            <a:br>
              <a:rPr lang="de-DE"/>
            </a:br>
            <a:r>
              <a:rPr lang="de-DE"/>
              <a:t> In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workshop</a:t>
            </a:r>
            <a:r>
              <a:rPr lang="de-DE"/>
              <a:t>, a </a:t>
            </a:r>
            <a:r>
              <a:rPr lang="de-DE" err="1"/>
              <a:t>brief</a:t>
            </a:r>
            <a:r>
              <a:rPr lang="de-DE"/>
              <a:t> </a:t>
            </a:r>
            <a:r>
              <a:rPr lang="de-DE" err="1"/>
              <a:t>positioning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process</a:t>
            </a:r>
            <a:r>
              <a:rPr lang="de-DE"/>
              <a:t> </a:t>
            </a:r>
            <a:r>
              <a:rPr lang="de-DE" err="1"/>
              <a:t>is</a:t>
            </a:r>
            <a:r>
              <a:rPr lang="de-DE"/>
              <a:t> </a:t>
            </a:r>
            <a:r>
              <a:rPr lang="de-DE" err="1"/>
              <a:t>sufficient</a:t>
            </a:r>
            <a:r>
              <a:rPr lang="de-DE"/>
              <a:t>.</a:t>
            </a:r>
          </a:p>
          <a:p>
            <a:r>
              <a:rPr lang="de-DE"/>
              <a:t>Optional </a:t>
            </a:r>
            <a:r>
              <a:rPr lang="de-DE" err="1"/>
              <a:t>deepening</a:t>
            </a:r>
            <a:r>
              <a:rPr lang="de-DE"/>
              <a:t>:</a:t>
            </a:r>
            <a:br>
              <a:rPr lang="de-DE"/>
            </a:br>
            <a:r>
              <a:rPr lang="de-DE"/>
              <a:t> </a:t>
            </a:r>
            <a:r>
              <a:rPr lang="de-DE" err="1"/>
              <a:t>If</a:t>
            </a:r>
            <a:r>
              <a:rPr lang="de-DE"/>
              <a:t> </a:t>
            </a:r>
            <a:r>
              <a:rPr lang="de-DE" err="1"/>
              <a:t>needed</a:t>
            </a:r>
            <a:r>
              <a:rPr lang="de-DE"/>
              <a:t>, </a:t>
            </a:r>
            <a:r>
              <a:rPr lang="de-DE" err="1"/>
              <a:t>elaborate</a:t>
            </a:r>
            <a:r>
              <a:rPr lang="de-DE"/>
              <a:t> </a:t>
            </a:r>
            <a:r>
              <a:rPr lang="de-DE" err="1"/>
              <a:t>further</a:t>
            </a:r>
            <a:r>
              <a:rPr lang="de-DE"/>
              <a:t> on </a:t>
            </a:r>
            <a:r>
              <a:rPr lang="de-DE" err="1"/>
              <a:t>iteration</a:t>
            </a:r>
            <a:r>
              <a:rPr lang="de-DE"/>
              <a:t>, </a:t>
            </a:r>
            <a:r>
              <a:rPr lang="de-DE" err="1"/>
              <a:t>learning</a:t>
            </a:r>
            <a:r>
              <a:rPr lang="de-DE"/>
              <a:t> </a:t>
            </a:r>
            <a:r>
              <a:rPr lang="de-DE" err="1"/>
              <a:t>loops</a:t>
            </a:r>
            <a:r>
              <a:rPr lang="de-DE"/>
              <a:t>, </a:t>
            </a:r>
            <a:r>
              <a:rPr lang="de-DE" err="1"/>
              <a:t>or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logic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problem</a:t>
            </a:r>
            <a:r>
              <a:rPr lang="de-DE"/>
              <a:t> and </a:t>
            </a:r>
            <a:r>
              <a:rPr lang="de-DE" err="1"/>
              <a:t>solution</a:t>
            </a:r>
            <a:r>
              <a:rPr lang="de-DE"/>
              <a:t> </a:t>
            </a:r>
            <a:r>
              <a:rPr lang="de-DE" err="1"/>
              <a:t>spaces</a:t>
            </a:r>
            <a:r>
              <a:rPr lang="de-DE"/>
              <a:t>.</a:t>
            </a:r>
          </a:p>
          <a:p>
            <a:r>
              <a:rPr lang="de-DE"/>
              <a:t>Transfer </a:t>
            </a:r>
            <a:r>
              <a:rPr lang="de-DE" err="1"/>
              <a:t>impulse</a:t>
            </a:r>
            <a:r>
              <a:rPr lang="de-DE"/>
              <a:t>:</a:t>
            </a:r>
            <a:br>
              <a:rPr lang="de-DE"/>
            </a:br>
            <a:r>
              <a:rPr lang="de-DE"/>
              <a:t> Ask: “In </a:t>
            </a:r>
            <a:r>
              <a:rPr lang="de-DE" err="1"/>
              <a:t>which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these</a:t>
            </a:r>
            <a:r>
              <a:rPr lang="de-DE"/>
              <a:t> </a:t>
            </a:r>
            <a:r>
              <a:rPr lang="de-DE" err="1"/>
              <a:t>phases</a:t>
            </a:r>
            <a:r>
              <a:rPr lang="de-DE"/>
              <a:t> do </a:t>
            </a:r>
            <a:r>
              <a:rPr lang="de-DE" err="1"/>
              <a:t>you</a:t>
            </a:r>
            <a:r>
              <a:rPr lang="de-DE"/>
              <a:t> </a:t>
            </a:r>
            <a:r>
              <a:rPr lang="de-DE" err="1"/>
              <a:t>experience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greatest</a:t>
            </a:r>
            <a:r>
              <a:rPr lang="de-DE"/>
              <a:t> </a:t>
            </a:r>
            <a:r>
              <a:rPr lang="de-DE" err="1"/>
              <a:t>challenges</a:t>
            </a:r>
            <a:r>
              <a:rPr lang="de-DE"/>
              <a:t> in </a:t>
            </a:r>
            <a:r>
              <a:rPr lang="de-DE" err="1"/>
              <a:t>your</a:t>
            </a:r>
            <a:r>
              <a:rPr lang="de-DE"/>
              <a:t> </a:t>
            </a:r>
            <a:r>
              <a:rPr lang="de-DE" err="1"/>
              <a:t>practice</a:t>
            </a:r>
            <a:r>
              <a:rPr lang="de-DE"/>
              <a:t>?”</a:t>
            </a: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9CFDB3-DDAA-FAED-675F-1A1217752D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3051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Design Thinking: Define</a:t>
            </a:r>
          </a:p>
          <a:p>
            <a:r>
              <a:rPr lang="en-US" dirty="0"/>
              <a:t>This phase represents the</a:t>
            </a:r>
            <a:r>
              <a:rPr lang="en-US" b="1" dirty="0"/>
              <a:t> second step within the learning space.</a:t>
            </a:r>
            <a:br>
              <a:rPr lang="en-US" b="1" dirty="0"/>
            </a:br>
            <a:r>
              <a:rPr lang="en-US" dirty="0"/>
              <a:t>Following, if applicable, the Design Thinking Phase Empathize of understanding, observing and empathizing (refer to 'Design Thinking: Empathize' for further materials), the</a:t>
            </a:r>
            <a:r>
              <a:rPr lang="en-US" b="1" dirty="0"/>
              <a:t> focus now shifts to synthesis and </a:t>
            </a:r>
            <a:r>
              <a:rPr lang="en-US" b="1" dirty="0" err="1"/>
              <a:t>prioritisation</a:t>
            </a:r>
            <a:r>
              <a:rPr lang="en-US" b="1" dirty="0"/>
              <a:t>.</a:t>
            </a:r>
          </a:p>
          <a:p>
            <a:endParaRPr lang="en-US"/>
          </a:p>
          <a:p>
            <a:r>
              <a:rPr lang="en-US" b="1"/>
              <a:t>Goal of the phase</a:t>
            </a:r>
          </a:p>
          <a:p>
            <a:pPr>
              <a:buChar char="•"/>
            </a:pPr>
            <a:r>
              <a:rPr lang="en-US"/>
              <a:t>Gain clarity about the central problem statement</a:t>
            </a:r>
          </a:p>
          <a:p>
            <a:pPr>
              <a:buChar char="•"/>
            </a:pPr>
            <a:r>
              <a:rPr lang="en-US" dirty="0"/>
              <a:t>Identify a specific user need</a:t>
            </a:r>
          </a:p>
          <a:p>
            <a:pPr>
              <a:buChar char="•"/>
            </a:pPr>
            <a:r>
              <a:rPr lang="en-US"/>
              <a:t>Integrate relevant insights from the Empathize phase</a:t>
            </a:r>
          </a:p>
          <a:p>
            <a:pPr>
              <a:buChar char="•"/>
            </a:pPr>
            <a:r>
              <a:rPr lang="en-US"/>
              <a:t>Develop a clearly articulated point of view</a:t>
            </a:r>
          </a:p>
          <a:p>
            <a:r>
              <a:rPr lang="en-US"/>
              <a:t>   This phase marks the transition from divergence to convergence within the problem space.</a:t>
            </a:r>
          </a:p>
          <a:p>
            <a:endParaRPr lang="en-US"/>
          </a:p>
          <a:p>
            <a:r>
              <a:rPr lang="en-US" b="1"/>
              <a:t>What happens concretely?</a:t>
            </a:r>
          </a:p>
          <a:p>
            <a:r>
              <a:rPr lang="en-US"/>
              <a:t>The previously collected information is:</a:t>
            </a:r>
          </a:p>
          <a:p>
            <a:pPr>
              <a:buChar char="•"/>
            </a:pPr>
            <a:r>
              <a:rPr lang="en-US"/>
              <a:t>brought together</a:t>
            </a:r>
          </a:p>
          <a:p>
            <a:pPr>
              <a:buChar char="•"/>
            </a:pPr>
            <a:r>
              <a:rPr lang="en-US"/>
              <a:t>clustered</a:t>
            </a:r>
          </a:p>
          <a:p>
            <a:pPr>
              <a:buChar char="•"/>
            </a:pPr>
            <a:r>
              <a:rPr lang="en-US"/>
              <a:t>discussed</a:t>
            </a:r>
          </a:p>
          <a:p>
            <a:pPr>
              <a:buChar char="•"/>
            </a:pPr>
            <a:r>
              <a:rPr lang="en-US" err="1"/>
              <a:t>prioritised</a:t>
            </a:r>
            <a:endParaRPr lang="en-US"/>
          </a:p>
          <a:p>
            <a:pPr>
              <a:buChar char="•"/>
            </a:pPr>
            <a:r>
              <a:rPr lang="en-US"/>
              <a:t>evaluated</a:t>
            </a:r>
          </a:p>
          <a:p>
            <a:r>
              <a:rPr lang="en-US"/>
              <a:t>Challenges are translated into goals.</a:t>
            </a:r>
          </a:p>
          <a:p>
            <a:r>
              <a:rPr lang="en-US" dirty="0"/>
              <a:t>This means:</a:t>
            </a:r>
            <a:br>
              <a:rPr lang="en-US" dirty="0"/>
            </a:br>
            <a:r>
              <a:rPr lang="en-US" dirty="0"/>
              <a:t> Not only “What is the problem?”</a:t>
            </a:r>
            <a:br>
              <a:rPr lang="en-US" dirty="0"/>
            </a:br>
            <a:r>
              <a:rPr lang="en-US" dirty="0"/>
              <a:t> but rather:</a:t>
            </a:r>
            <a:br>
              <a:rPr lang="en-US" dirty="0"/>
            </a:br>
            <a:r>
              <a:rPr lang="en-US" dirty="0"/>
              <a:t> “Which concrete need lies at the </a:t>
            </a:r>
            <a:r>
              <a:rPr lang="en-US" dirty="0" err="1"/>
              <a:t>centre</a:t>
            </a:r>
            <a:r>
              <a:rPr lang="en-US" dirty="0"/>
              <a:t>, and what do we choose to focus on?”</a:t>
            </a:r>
          </a:p>
          <a:p>
            <a:endParaRPr lang="en-US"/>
          </a:p>
          <a:p>
            <a:r>
              <a:rPr lang="en-US" b="1" dirty="0"/>
              <a:t>Function for the subsequent process</a:t>
            </a:r>
          </a:p>
          <a:p>
            <a:r>
              <a:rPr lang="en-US"/>
              <a:t>The defined point of view:</a:t>
            </a:r>
          </a:p>
          <a:p>
            <a:pPr>
              <a:buChar char="•"/>
            </a:pPr>
            <a:r>
              <a:rPr lang="en-US"/>
              <a:t>provides orientation for ideation</a:t>
            </a:r>
          </a:p>
          <a:p>
            <a:pPr>
              <a:buChar char="•"/>
            </a:pPr>
            <a:r>
              <a:rPr lang="en-US"/>
              <a:t>prevents arbitrary solution development</a:t>
            </a:r>
          </a:p>
          <a:p>
            <a:pPr>
              <a:buChar char="•"/>
            </a:pPr>
            <a:r>
              <a:rPr lang="en-US"/>
              <a:t>increases the likelihood of developing suitable solutions</a:t>
            </a:r>
          </a:p>
          <a:p>
            <a:r>
              <a:rPr lang="en-US" dirty="0"/>
              <a:t>An imprecisely defined problem almost inevitably leads to imprecise solutions.</a:t>
            </a:r>
          </a:p>
          <a:p>
            <a:endParaRPr lang="en-US"/>
          </a:p>
          <a:p>
            <a:r>
              <a:rPr lang="en-US" b="1" dirty="0"/>
              <a:t>Outcome of this phase</a:t>
            </a:r>
          </a:p>
          <a:p>
            <a:r>
              <a:rPr lang="en-US"/>
              <a:t>At the end, there is a precisely formulated </a:t>
            </a:r>
            <a:r>
              <a:rPr lang="en-US" b="1"/>
              <a:t>point of view (Point-of-View statement).</a:t>
            </a:r>
          </a:p>
          <a:p>
            <a:r>
              <a:rPr lang="en-US"/>
              <a:t>It describes:</a:t>
            </a:r>
          </a:p>
          <a:p>
            <a:pPr>
              <a:buChar char="•"/>
            </a:pPr>
            <a:r>
              <a:rPr lang="en-US"/>
              <a:t>For whom we are designing</a:t>
            </a:r>
          </a:p>
          <a:p>
            <a:pPr>
              <a:buChar char="•"/>
            </a:pPr>
            <a:r>
              <a:rPr lang="en-US"/>
              <a:t>Which central need is relevant</a:t>
            </a:r>
          </a:p>
          <a:p>
            <a:pPr>
              <a:buChar char="•"/>
            </a:pPr>
            <a:r>
              <a:rPr lang="en-US"/>
              <a:t>In which context the challenge is situated</a:t>
            </a:r>
          </a:p>
          <a:p>
            <a:r>
              <a:rPr lang="en-US" dirty="0"/>
              <a:t>  This point of view will be </a:t>
            </a:r>
            <a:r>
              <a:rPr lang="en-US" dirty="0" err="1"/>
              <a:t>operationalised</a:t>
            </a:r>
            <a:r>
              <a:rPr lang="en-US" dirty="0"/>
              <a:t> methodologically in the next step.</a:t>
            </a:r>
          </a:p>
          <a:p>
            <a:endParaRPr lang="en-US"/>
          </a:p>
          <a:p>
            <a:r>
              <a:rPr lang="en-US" b="1" dirty="0"/>
              <a:t>Methodological outlook</a:t>
            </a:r>
          </a:p>
          <a:p>
            <a:r>
              <a:rPr lang="en-US" dirty="0"/>
              <a:t>To </a:t>
            </a:r>
            <a:r>
              <a:rPr lang="en-US" dirty="0" err="1"/>
              <a:t>operationalise</a:t>
            </a:r>
            <a:r>
              <a:rPr lang="en-US" dirty="0"/>
              <a:t> this phase, the following tools will be introduced:</a:t>
            </a:r>
          </a:p>
          <a:p>
            <a:pPr>
              <a:buChar char="•"/>
            </a:pPr>
            <a:r>
              <a:rPr lang="en-US"/>
              <a:t>Point-of-View statement</a:t>
            </a:r>
          </a:p>
          <a:p>
            <a:pPr>
              <a:buChar char="•"/>
            </a:pPr>
            <a:r>
              <a:rPr lang="en-US"/>
              <a:t>How-might-we questions</a:t>
            </a:r>
          </a:p>
          <a:p>
            <a:pPr>
              <a:buChar char="•"/>
            </a:pPr>
            <a:r>
              <a:rPr lang="en-US"/>
              <a:t>SMART goals (on the handout)</a:t>
            </a:r>
          </a:p>
          <a:p>
            <a:r>
              <a:rPr lang="en-US" dirty="0"/>
              <a:t>  These instruments support the transition from problem perception to a clearly structured Design Challenge process.</a:t>
            </a:r>
          </a:p>
          <a:p>
            <a:endParaRPr lang="en-US"/>
          </a:p>
          <a:p>
            <a:r>
              <a:rPr lang="en-US" b="1" dirty="0"/>
              <a:t>Facilitation notes for trainers</a:t>
            </a:r>
          </a:p>
          <a:p>
            <a:r>
              <a:rPr lang="en-US" dirty="0"/>
              <a:t>Enforce focus:</a:t>
            </a:r>
            <a:br>
              <a:rPr lang="en-US" dirty="0"/>
            </a:br>
            <a:r>
              <a:rPr lang="en-US" dirty="0"/>
              <a:t> Groups tend to address too many needs simultaneously. Insist on </a:t>
            </a:r>
            <a:r>
              <a:rPr lang="en-US" dirty="0" err="1"/>
              <a:t>prioritisation</a:t>
            </a:r>
            <a:r>
              <a:rPr lang="en-US" dirty="0"/>
              <a:t>.</a:t>
            </a:r>
          </a:p>
          <a:p>
            <a:r>
              <a:rPr lang="en-US" dirty="0"/>
              <a:t>Refine language:</a:t>
            </a:r>
            <a:br>
              <a:rPr lang="en-US" dirty="0"/>
            </a:br>
            <a:r>
              <a:rPr lang="en-US" dirty="0"/>
              <a:t> Ensure concrete formulations instead of abstract generalities.</a:t>
            </a:r>
          </a:p>
          <a:p>
            <a:r>
              <a:rPr lang="en-US" dirty="0"/>
              <a:t>Use conflict productively:</a:t>
            </a:r>
            <a:br>
              <a:rPr lang="en-US" dirty="0"/>
            </a:br>
            <a:r>
              <a:rPr lang="en-US" dirty="0"/>
              <a:t> Diverging evaluations are not obstacles but part of the learning process. They indicate: “there is something to be explored here,” something that can potentially be solved for users. This requires appropriate questioning techniques.</a:t>
            </a:r>
          </a:p>
          <a:p>
            <a:r>
              <a:rPr lang="en-US" dirty="0"/>
              <a:t>Create the transition:</a:t>
            </a:r>
            <a:br>
              <a:rPr lang="en-US" dirty="0"/>
            </a:br>
            <a:r>
              <a:rPr lang="en-US" dirty="0"/>
              <a:t> Clarify that the defined point of view now serves as the foundation for creative solution development.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053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Design Thinking: Define – Focus &amp; Point of View</a:t>
            </a:r>
          </a:p>
          <a:p>
            <a:r>
              <a:rPr lang="en-US" dirty="0"/>
              <a:t>This phase consolidates the insights gained during Empathize and translates them into a clear, action-guiding perspective.</a:t>
            </a:r>
            <a:br>
              <a:rPr lang="en-US" dirty="0"/>
            </a:br>
            <a:r>
              <a:rPr lang="en-US" dirty="0"/>
              <a:t> It marks the completion of the problem space and prepares the transition into the solution space.</a:t>
            </a:r>
          </a:p>
          <a:p>
            <a:endParaRPr lang="en-US"/>
          </a:p>
          <a:p>
            <a:r>
              <a:rPr lang="en-US" b="1"/>
              <a:t>Goal of the phase</a:t>
            </a:r>
          </a:p>
          <a:p>
            <a:pPr>
              <a:buChar char="•"/>
            </a:pPr>
            <a:r>
              <a:rPr lang="en-US"/>
              <a:t>Bring together results in a structured manner</a:t>
            </a:r>
          </a:p>
          <a:p>
            <a:pPr>
              <a:buChar char="•"/>
            </a:pPr>
            <a:r>
              <a:rPr lang="en-US"/>
              <a:t>Establish focus and direction</a:t>
            </a:r>
          </a:p>
          <a:p>
            <a:pPr>
              <a:buChar char="•"/>
            </a:pPr>
            <a:r>
              <a:rPr lang="en-US"/>
              <a:t>Specify the relevant target group</a:t>
            </a:r>
          </a:p>
          <a:p>
            <a:pPr>
              <a:buChar char="•"/>
            </a:pPr>
            <a:r>
              <a:rPr lang="en-US"/>
              <a:t>Formulate a clear, argumentatively robust point of view</a:t>
            </a:r>
          </a:p>
          <a:p>
            <a:r>
              <a:rPr lang="en-US" dirty="0"/>
              <a:t>  Here, complexity is deliberately reduced through focused </a:t>
            </a:r>
            <a:r>
              <a:rPr lang="en-US" dirty="0" err="1"/>
              <a:t>prioritisation</a:t>
            </a:r>
            <a:r>
              <a:rPr lang="en-US" dirty="0"/>
              <a:t>.</a:t>
            </a:r>
          </a:p>
          <a:p>
            <a:endParaRPr lang="en-US"/>
          </a:p>
          <a:p>
            <a:r>
              <a:rPr lang="en-US" b="1"/>
              <a:t>What happens in this phase?</a:t>
            </a:r>
          </a:p>
          <a:p>
            <a:r>
              <a:rPr lang="en-US" dirty="0" err="1"/>
              <a:t>Synthesise</a:t>
            </a:r>
            <a:r>
              <a:rPr lang="en-US" dirty="0"/>
              <a:t> results</a:t>
            </a:r>
            <a:br>
              <a:rPr lang="en-US" dirty="0"/>
            </a:br>
            <a:r>
              <a:rPr lang="en-US" dirty="0"/>
              <a:t> Observations, interview statements, and analyses are consolidated and </a:t>
            </a:r>
            <a:r>
              <a:rPr lang="en-US" dirty="0" err="1"/>
              <a:t>synthesised</a:t>
            </a:r>
            <a:r>
              <a:rPr lang="en-US" dirty="0"/>
              <a:t>.</a:t>
            </a:r>
          </a:p>
          <a:p>
            <a:r>
              <a:rPr lang="en-US" dirty="0"/>
              <a:t>Establish focus and direction</a:t>
            </a:r>
            <a:br>
              <a:rPr lang="en-US" dirty="0"/>
            </a:br>
            <a:r>
              <a:rPr lang="en-US" dirty="0"/>
              <a:t> Not all identified needs are pursued further.</a:t>
            </a:r>
            <a:br>
              <a:rPr lang="en-US" dirty="0"/>
            </a:br>
            <a:r>
              <a:rPr lang="en-US" dirty="0"/>
              <a:t> A decision is made regarding which core problem stands at the </a:t>
            </a:r>
            <a:r>
              <a:rPr lang="en-US" dirty="0" err="1"/>
              <a:t>centre</a:t>
            </a:r>
            <a:r>
              <a:rPr lang="en-US" dirty="0"/>
              <a:t>.</a:t>
            </a:r>
          </a:p>
          <a:p>
            <a:r>
              <a:rPr lang="en-US"/>
              <a:t>Formulate an emotional point of view</a:t>
            </a:r>
            <a:br>
              <a:rPr lang="en-US" dirty="0"/>
            </a:br>
            <a:r>
              <a:rPr lang="en-US"/>
              <a:t> The problem is articulated not only factually, but from the perspective of the affected person.</a:t>
            </a:r>
            <a:br>
              <a:rPr lang="en-US" dirty="0"/>
            </a:br>
            <a:r>
              <a:rPr lang="en-US"/>
              <a:t> This creates an action-guiding reference point for ideation.</a:t>
            </a:r>
          </a:p>
          <a:p>
            <a:endParaRPr lang="en-US"/>
          </a:p>
          <a:p>
            <a:r>
              <a:rPr lang="en-US" b="1"/>
              <a:t>Possible guiding questions</a:t>
            </a:r>
          </a:p>
          <a:p>
            <a:r>
              <a:rPr lang="en-US"/>
              <a:t>The following questions can help structure this phase:</a:t>
            </a:r>
          </a:p>
          <a:p>
            <a:pPr>
              <a:buChar char="•"/>
            </a:pPr>
            <a:r>
              <a:rPr lang="en-US"/>
              <a:t>What is the core problem of the users?</a:t>
            </a:r>
          </a:p>
          <a:p>
            <a:pPr>
              <a:buChar char="•"/>
            </a:pPr>
            <a:r>
              <a:rPr lang="en-US"/>
              <a:t>Which of the identified needs are most relevant and urgent?</a:t>
            </a:r>
          </a:p>
          <a:p>
            <a:pPr>
              <a:buChar char="•"/>
            </a:pPr>
            <a:r>
              <a:rPr lang="en-US"/>
              <a:t>Is there an underlying issue that influences other challenges?</a:t>
            </a:r>
          </a:p>
          <a:p>
            <a:pPr>
              <a:buChar char="•"/>
            </a:pPr>
            <a:r>
              <a:rPr lang="en-US"/>
              <a:t>For whom are we specifically solving the problem?</a:t>
            </a:r>
          </a:p>
          <a:p>
            <a:pPr>
              <a:buChar char="•"/>
            </a:pPr>
            <a:r>
              <a:rPr lang="en-US"/>
              <a:t>Who is the primary target group, and what specific characteristics or requirements define it?</a:t>
            </a:r>
          </a:p>
          <a:p>
            <a:pPr>
              <a:buChar char="•"/>
            </a:pPr>
            <a:r>
              <a:rPr lang="en-US" dirty="0"/>
              <a:t>What surprising or deeper insights emerged during the Empathize phase?</a:t>
            </a:r>
          </a:p>
          <a:p>
            <a:pPr>
              <a:buChar char="•"/>
            </a:pPr>
            <a:r>
              <a:rPr lang="en-US"/>
              <a:t>What could a precise, focused problem statement look like?</a:t>
            </a:r>
          </a:p>
          <a:p>
            <a:pPr>
              <a:buChar char="•"/>
            </a:pPr>
            <a:r>
              <a:rPr lang="en-US" dirty="0"/>
              <a:t>What impact would a solution have on users and the </a:t>
            </a:r>
            <a:r>
              <a:rPr lang="en-US" dirty="0" err="1"/>
              <a:t>organisation</a:t>
            </a:r>
            <a:r>
              <a:rPr lang="en-US" dirty="0"/>
              <a:t>?</a:t>
            </a:r>
          </a:p>
          <a:p>
            <a:pPr>
              <a:buChar char="•"/>
            </a:pPr>
            <a:r>
              <a:rPr lang="en-US"/>
              <a:t>Which aspect holds the greatest potential for success – or for failure?</a:t>
            </a:r>
          </a:p>
          <a:p>
            <a:pPr>
              <a:buChar char="•"/>
            </a:pPr>
            <a:r>
              <a:rPr lang="en-US"/>
              <a:t>These questions support convergent synthesis.</a:t>
            </a:r>
          </a:p>
          <a:p>
            <a:endParaRPr lang="en-US"/>
          </a:p>
          <a:p>
            <a:r>
              <a:rPr lang="en-US" b="1"/>
              <a:t>Didactic function</a:t>
            </a:r>
          </a:p>
          <a:p>
            <a:pPr>
              <a:buChar char="•"/>
            </a:pPr>
            <a:r>
              <a:rPr lang="en-US"/>
              <a:t>Prevent diffuse problem definitions</a:t>
            </a:r>
          </a:p>
          <a:p>
            <a:pPr>
              <a:buChar char="•"/>
            </a:pPr>
            <a:r>
              <a:rPr lang="en-US"/>
              <a:t>Create strategic clarity</a:t>
            </a:r>
          </a:p>
          <a:p>
            <a:pPr>
              <a:buChar char="•"/>
            </a:pPr>
            <a:r>
              <a:rPr lang="en-US"/>
              <a:t>Ensure alignment with creative solution development</a:t>
            </a:r>
          </a:p>
          <a:p>
            <a:r>
              <a:rPr lang="en-US"/>
              <a:t>An unclear point of view leads to unsystematic ideation.</a:t>
            </a:r>
          </a:p>
          <a:p>
            <a:endParaRPr lang="en-US"/>
          </a:p>
          <a:p>
            <a:r>
              <a:rPr lang="en-US" b="1"/>
              <a:t>Facilitation notes for trainers</a:t>
            </a:r>
          </a:p>
          <a:p>
            <a:r>
              <a:rPr lang="en-US" dirty="0"/>
              <a:t>The following notes prepare the subsequent slides, templates, and worksheets.</a:t>
            </a:r>
          </a:p>
          <a:p>
            <a:r>
              <a:rPr lang="en-US" dirty="0"/>
              <a:t>Insist on </a:t>
            </a:r>
            <a:r>
              <a:rPr lang="en-US" dirty="0" err="1"/>
              <a:t>prioritisation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 Encourage groups to consciously decide against alternatives.</a:t>
            </a:r>
          </a:p>
          <a:p>
            <a:r>
              <a:rPr lang="en-US"/>
              <a:t>Examine linguistic precision:</a:t>
            </a:r>
            <a:br>
              <a:rPr lang="en-US" dirty="0"/>
            </a:br>
            <a:r>
              <a:rPr lang="en-US"/>
              <a:t> Is the problem statement specific, audience-oriented, and action-guiding?</a:t>
            </a:r>
          </a:p>
          <a:p>
            <a:r>
              <a:rPr lang="en-US"/>
              <a:t>Establish the transition towards further Design Thinking phases (if applicable).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6834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b="1" dirty="0"/>
              <a:t>Handout </a:t>
            </a:r>
            <a:r>
              <a:rPr lang="de-DE" b="1" dirty="0" err="1"/>
              <a:t>Holistic</a:t>
            </a:r>
            <a:r>
              <a:rPr lang="de-DE" b="1" dirty="0"/>
              <a:t> Problem Understanding </a:t>
            </a:r>
            <a:r>
              <a:rPr lang="de-DE" b="1" dirty="0" err="1"/>
              <a:t>through</a:t>
            </a:r>
            <a:r>
              <a:rPr lang="de-DE" b="1" dirty="0"/>
              <a:t> a Change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Perspective</a:t>
            </a:r>
            <a:endParaRPr lang="en-US" dirty="0" err="1"/>
          </a:p>
          <a:p>
            <a:pPr>
              <a:defRPr/>
            </a:pPr>
            <a:r>
              <a:rPr lang="de-DE" dirty="0"/>
              <a:t>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refers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an </a:t>
            </a:r>
            <a:r>
              <a:rPr lang="de-DE" dirty="0" err="1"/>
              <a:t>accompanying</a:t>
            </a:r>
            <a:r>
              <a:rPr lang="de-DE" dirty="0"/>
              <a:t> </a:t>
            </a:r>
            <a:r>
              <a:rPr lang="de-DE" dirty="0" err="1"/>
              <a:t>worksheet</a:t>
            </a:r>
            <a:r>
              <a:rPr lang="de-DE" dirty="0"/>
              <a:t> </a:t>
            </a:r>
            <a:r>
              <a:rPr lang="de-DE" dirty="0" err="1"/>
              <a:t>designed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help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systematically</a:t>
            </a:r>
            <a:r>
              <a:rPr lang="de-DE" dirty="0"/>
              <a:t> </a:t>
            </a:r>
            <a:r>
              <a:rPr lang="de-DE" dirty="0" err="1"/>
              <a:t>narrow</a:t>
            </a:r>
            <a:r>
              <a:rPr lang="de-DE" dirty="0"/>
              <a:t> down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combines</a:t>
            </a:r>
            <a:r>
              <a:rPr lang="de-DE" dirty="0"/>
              <a:t> </a:t>
            </a:r>
            <a:r>
              <a:rPr lang="de-DE" dirty="0" err="1"/>
              <a:t>three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tools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design </a:t>
            </a:r>
            <a:r>
              <a:rPr lang="de-DE" dirty="0" err="1"/>
              <a:t>thinking</a:t>
            </a:r>
            <a:r>
              <a:rPr lang="de-DE" dirty="0"/>
              <a:t>: :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Point-</a:t>
            </a:r>
            <a:r>
              <a:rPr lang="de-DE" dirty="0" err="1"/>
              <a:t>of</a:t>
            </a:r>
            <a:r>
              <a:rPr lang="de-DE" dirty="0"/>
              <a:t>-view-statements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How-</a:t>
            </a:r>
            <a:r>
              <a:rPr lang="de-DE" dirty="0" err="1"/>
              <a:t>might</a:t>
            </a:r>
            <a:r>
              <a:rPr lang="de-DE" dirty="0"/>
              <a:t>-</a:t>
            </a:r>
            <a:r>
              <a:rPr lang="de-DE" dirty="0" err="1"/>
              <a:t>we-questions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SMART </a:t>
            </a:r>
            <a:r>
              <a:rPr lang="de-DE" dirty="0" err="1"/>
              <a:t>goalsSMART</a:t>
            </a:r>
            <a:r>
              <a:rPr lang="de-DE" dirty="0"/>
              <a:t> </a:t>
            </a:r>
            <a:r>
              <a:rPr lang="de-DE" dirty="0" err="1"/>
              <a:t>goals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 dirty="0"/>
              <a:t>The </a:t>
            </a:r>
            <a:r>
              <a:rPr lang="de-DE" dirty="0" err="1"/>
              <a:t>handout</a:t>
            </a:r>
            <a:r>
              <a:rPr lang="de-DE" dirty="0"/>
              <a:t> </a:t>
            </a:r>
            <a:r>
              <a:rPr lang="de-DE" dirty="0" err="1"/>
              <a:t>guides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an </a:t>
            </a:r>
            <a:r>
              <a:rPr lang="de-DE" dirty="0" err="1"/>
              <a:t>empathetic</a:t>
            </a:r>
            <a:r>
              <a:rPr lang="de-DE" dirty="0"/>
              <a:t>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definition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strategically</a:t>
            </a:r>
            <a:r>
              <a:rPr lang="de-DE" dirty="0"/>
              <a:t> robust </a:t>
            </a:r>
            <a:r>
              <a:rPr lang="de-DE" dirty="0" err="1"/>
              <a:t>objective</a:t>
            </a:r>
            <a:r>
              <a:rPr lang="de-DE" dirty="0"/>
              <a:t>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 err="1"/>
              <a:t>Objective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handout</a:t>
            </a:r>
            <a:endParaRPr lang="de-DE" dirty="0" err="1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Developing</a:t>
            </a:r>
            <a:r>
              <a:rPr lang="de-DE" dirty="0"/>
              <a:t> </a:t>
            </a:r>
            <a:r>
              <a:rPr lang="de-DE" dirty="0" err="1"/>
              <a:t>precise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statements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Systematically</a:t>
            </a:r>
            <a:r>
              <a:rPr lang="de-DE" dirty="0"/>
              <a:t> </a:t>
            </a:r>
            <a:r>
              <a:rPr lang="de-DE" dirty="0" err="1"/>
              <a:t>consolidating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Opening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creative</a:t>
            </a:r>
            <a:r>
              <a:rPr lang="de-DE" dirty="0"/>
              <a:t> </a:t>
            </a:r>
            <a:r>
              <a:rPr lang="de-DE" dirty="0" err="1"/>
              <a:t>possibilities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Transforming exploratory questions into concrete objectives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Laying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groundwork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subsequent </a:t>
            </a:r>
            <a:r>
              <a:rPr lang="de-DE" dirty="0" err="1"/>
              <a:t>ideation</a:t>
            </a:r>
            <a:endParaRPr lang="de-DE" dirty="0"/>
          </a:p>
          <a:p>
            <a:pPr>
              <a:defRPr/>
            </a:pPr>
            <a:r>
              <a:rPr lang="de-DE" dirty="0"/>
              <a:t>The </a:t>
            </a:r>
            <a:r>
              <a:rPr lang="de-DE" dirty="0" err="1"/>
              <a:t>worksheet</a:t>
            </a:r>
            <a:r>
              <a:rPr lang="de-DE" dirty="0"/>
              <a:t> </a:t>
            </a:r>
            <a:r>
              <a:rPr lang="de-DE" dirty="0" err="1"/>
              <a:t>facilitates</a:t>
            </a:r>
            <a:r>
              <a:rPr lang="de-DE" dirty="0"/>
              <a:t> a </a:t>
            </a:r>
            <a:r>
              <a:rPr lang="de-DE" dirty="0" err="1"/>
              <a:t>structured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perspective</a:t>
            </a:r>
            <a:r>
              <a:rPr lang="de-DE" dirty="0"/>
              <a:t>: </a:t>
            </a:r>
          </a:p>
          <a:p>
            <a:pPr>
              <a:defRPr/>
            </a:pP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observation</a:t>
            </a:r>
            <a:r>
              <a:rPr lang="de-DE" dirty="0"/>
              <a:t> →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 →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strategic</a:t>
            </a:r>
            <a:r>
              <a:rPr lang="de-DE" dirty="0"/>
              <a:t> action-</a:t>
            </a:r>
            <a:r>
              <a:rPr lang="de-DE" dirty="0" err="1"/>
              <a:t>orientation</a:t>
            </a:r>
            <a:r>
              <a:rPr lang="de-DE" dirty="0"/>
              <a:t>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/>
              <a:t>The </a:t>
            </a:r>
            <a:r>
              <a:rPr lang="de-DE" b="1" dirty="0" err="1"/>
              <a:t>didactic</a:t>
            </a:r>
            <a:r>
              <a:rPr lang="de-DE" b="1" dirty="0"/>
              <a:t> </a:t>
            </a:r>
            <a:r>
              <a:rPr lang="de-DE" b="1" dirty="0" err="1"/>
              <a:t>context</a:t>
            </a:r>
            <a:r>
              <a:rPr lang="de-DE" b="1" dirty="0"/>
              <a:t> </a:t>
            </a:r>
            <a:r>
              <a:rPr lang="de-DE" b="1" dirty="0" err="1"/>
              <a:t>within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/>
              <a:t> Design Thinking</a:t>
            </a:r>
            <a:r>
              <a:rPr lang="de-DE" b="1" dirty="0"/>
              <a:t> </a:t>
            </a:r>
            <a:r>
              <a:rPr lang="de-DE" b="1" dirty="0" err="1"/>
              <a:t>process</a:t>
            </a:r>
            <a:endParaRPr lang="de-DE" b="1" dirty="0"/>
          </a:p>
          <a:p>
            <a:pPr>
              <a:defRPr/>
            </a:pPr>
            <a:r>
              <a:rPr lang="de-DE" dirty="0"/>
              <a:t>The </a:t>
            </a:r>
            <a:r>
              <a:rPr lang="de-DE" dirty="0" err="1"/>
              <a:t>handout</a:t>
            </a:r>
            <a:r>
              <a:rPr lang="de-DE" dirty="0"/>
              <a:t> </a:t>
            </a:r>
            <a:r>
              <a:rPr lang="de-DE" dirty="0" err="1"/>
              <a:t>marks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transition: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from</a:t>
            </a:r>
            <a:r>
              <a:rPr lang="de-DE" dirty="0"/>
              <a:t> a divergent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convergent</a:t>
            </a:r>
            <a:r>
              <a:rPr lang="de-DE" dirty="0"/>
              <a:t> </a:t>
            </a:r>
            <a:r>
              <a:rPr lang="de-DE" dirty="0" err="1"/>
              <a:t>definition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and on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solution-oriented</a:t>
            </a:r>
            <a:r>
              <a:rPr lang="de-DE" dirty="0"/>
              <a:t> </a:t>
            </a:r>
            <a:r>
              <a:rPr lang="de-DE" dirty="0" err="1"/>
              <a:t>operationalisation</a:t>
            </a:r>
            <a:endParaRPr lang="de-DE" dirty="0"/>
          </a:p>
          <a:p>
            <a:pPr>
              <a:defRPr/>
            </a:pP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ensures</a:t>
            </a:r>
            <a:r>
              <a:rPr lang="de-DE" dirty="0"/>
              <a:t> </a:t>
            </a:r>
            <a:r>
              <a:rPr lang="de-DE" dirty="0" err="1"/>
              <a:t>compatibility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: </a:t>
            </a:r>
          </a:p>
          <a:p>
            <a:pPr>
              <a:defRPr/>
            </a:pPr>
            <a:r>
              <a:rPr lang="de-DE" dirty="0" err="1"/>
              <a:t>Empathize</a:t>
            </a:r>
            <a:r>
              <a:rPr lang="de-DE" dirty="0"/>
              <a:t> → </a:t>
            </a:r>
            <a:r>
              <a:rPr lang="de-DE" dirty="0" err="1"/>
              <a:t>Define</a:t>
            </a:r>
            <a:r>
              <a:rPr lang="de-DE" dirty="0"/>
              <a:t> → </a:t>
            </a:r>
            <a:r>
              <a:rPr lang="de-DE" dirty="0" err="1"/>
              <a:t>Ideate</a:t>
            </a:r>
            <a:endParaRPr lang="de-DE" dirty="0">
              <a:ea typeface="Calibri"/>
              <a:cs typeface="Calibri"/>
            </a:endParaRPr>
          </a:p>
          <a:p>
            <a:pPr>
              <a:defRPr/>
            </a:pPr>
            <a:r>
              <a:rPr lang="de-DE" dirty="0"/>
              <a:t>This </a:t>
            </a:r>
            <a:r>
              <a:rPr lang="de-DE" dirty="0" err="1"/>
              <a:t>prevents</a:t>
            </a:r>
            <a:r>
              <a:rPr lang="de-DE" dirty="0"/>
              <a:t> </a:t>
            </a:r>
            <a:r>
              <a:rPr lang="de-DE" dirty="0" err="1"/>
              <a:t>ideation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taking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a </a:t>
            </a:r>
            <a:r>
              <a:rPr lang="de-DE" dirty="0" err="1"/>
              <a:t>strategic</a:t>
            </a:r>
            <a:r>
              <a:rPr lang="de-DE" dirty="0"/>
              <a:t> </a:t>
            </a:r>
            <a:r>
              <a:rPr lang="de-DE" dirty="0" err="1"/>
              <a:t>foundation</a:t>
            </a:r>
            <a:r>
              <a:rPr lang="de-DE" dirty="0"/>
              <a:t>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/>
              <a:t>Contents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Handout (Work </a:t>
            </a:r>
            <a:r>
              <a:rPr lang="de-DE" b="1" dirty="0" err="1"/>
              <a:t>structure</a:t>
            </a:r>
            <a:r>
              <a:rPr lang="de-DE" b="1" dirty="0"/>
              <a:t>)</a:t>
            </a:r>
          </a:p>
          <a:p>
            <a:pPr>
              <a:defRPr/>
            </a:pPr>
            <a:r>
              <a:rPr lang="de-DE" dirty="0"/>
              <a:t>1. Point-</a:t>
            </a:r>
            <a:r>
              <a:rPr lang="de-DE" dirty="0" err="1"/>
              <a:t>of</a:t>
            </a:r>
            <a:r>
              <a:rPr lang="de-DE" dirty="0"/>
              <a:t>-view-statement (PoV statement)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Description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clearly</a:t>
            </a:r>
            <a:r>
              <a:rPr lang="de-DE" dirty="0"/>
              <a:t>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target</a:t>
            </a:r>
            <a:r>
              <a:rPr lang="de-DE" dirty="0"/>
              <a:t> </a:t>
            </a:r>
            <a:r>
              <a:rPr lang="de-DE" dirty="0" err="1"/>
              <a:t>group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Conclusions</a:t>
            </a:r>
            <a:r>
              <a:rPr lang="de-DE" dirty="0"/>
              <a:t> </a:t>
            </a:r>
            <a:r>
              <a:rPr lang="de-DE" dirty="0" err="1"/>
              <a:t>drawn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observations</a:t>
            </a:r>
            <a:r>
              <a:rPr lang="de-DE" dirty="0"/>
              <a:t> and </a:t>
            </a:r>
            <a:r>
              <a:rPr lang="de-DE" dirty="0" err="1"/>
              <a:t>analysis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Structure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“[Person / </a:t>
            </a:r>
            <a:r>
              <a:rPr lang="de-DE" dirty="0" err="1"/>
              <a:t>target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] </a:t>
            </a:r>
            <a:r>
              <a:rPr lang="de-DE" dirty="0" err="1"/>
              <a:t>needs</a:t>
            </a:r>
            <a:r>
              <a:rPr lang="de-DE" dirty="0"/>
              <a:t> (a </a:t>
            </a:r>
            <a:r>
              <a:rPr lang="de-DE" dirty="0" err="1"/>
              <a:t>way</a:t>
            </a:r>
            <a:r>
              <a:rPr lang="de-DE" dirty="0"/>
              <a:t> / a </a:t>
            </a:r>
            <a:r>
              <a:rPr lang="de-DE" dirty="0" err="1"/>
              <a:t>means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) [</a:t>
            </a:r>
            <a:r>
              <a:rPr lang="de-DE" dirty="0" err="1"/>
              <a:t>need</a:t>
            </a:r>
            <a:r>
              <a:rPr lang="de-DE" dirty="0"/>
              <a:t> / </a:t>
            </a:r>
            <a:r>
              <a:rPr lang="de-DE" dirty="0" err="1"/>
              <a:t>goal</a:t>
            </a:r>
            <a:r>
              <a:rPr lang="de-DE" dirty="0"/>
              <a:t>],</a:t>
            </a:r>
            <a:br>
              <a:rPr lang="de-DE" dirty="0"/>
            </a:br>
            <a:r>
              <a:rPr lang="de-DE" dirty="0" err="1"/>
              <a:t>because</a:t>
            </a:r>
            <a:r>
              <a:rPr lang="de-DE" dirty="0"/>
              <a:t> [</a:t>
            </a:r>
            <a:r>
              <a:rPr lang="de-DE" dirty="0" err="1"/>
              <a:t>insight</a:t>
            </a:r>
            <a:r>
              <a:rPr lang="de-DE" dirty="0"/>
              <a:t> / </a:t>
            </a:r>
            <a:r>
              <a:rPr lang="de-DE" dirty="0" err="1"/>
              <a:t>challenge</a:t>
            </a:r>
            <a:r>
              <a:rPr lang="de-DE" dirty="0"/>
              <a:t>].”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 dirty="0" err="1"/>
              <a:t>Function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 err="1"/>
              <a:t>Reducing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/>
              <a:t>2. How-</a:t>
            </a:r>
            <a:r>
              <a:rPr lang="de-DE" dirty="0" err="1"/>
              <a:t>migh</a:t>
            </a:r>
            <a:r>
              <a:rPr lang="de-DE" dirty="0"/>
              <a:t>-</a:t>
            </a:r>
            <a:r>
              <a:rPr lang="de-DE" dirty="0" err="1"/>
              <a:t>we-questions</a:t>
            </a:r>
            <a:r>
              <a:rPr lang="de-DE" dirty="0"/>
              <a:t> (HMW-</a:t>
            </a:r>
            <a:r>
              <a:rPr lang="de-DE" dirty="0" err="1"/>
              <a:t>questions</a:t>
            </a:r>
            <a:r>
              <a:rPr lang="de-DE" dirty="0"/>
              <a:t>)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Translating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PoV</a:t>
            </a:r>
            <a:r>
              <a:rPr lang="de-DE" dirty="0"/>
              <a:t> </a:t>
            </a:r>
            <a:r>
              <a:rPr lang="de-DE" dirty="0" err="1"/>
              <a:t>statements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creative</a:t>
            </a:r>
            <a:r>
              <a:rPr lang="de-DE" dirty="0"/>
              <a:t> </a:t>
            </a:r>
            <a:r>
              <a:rPr lang="de-DE" dirty="0" err="1"/>
              <a:t>possibilities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Phrased</a:t>
            </a:r>
            <a:r>
              <a:rPr lang="de-DE" dirty="0"/>
              <a:t> </a:t>
            </a:r>
            <a:r>
              <a:rPr lang="de-DE" dirty="0" err="1"/>
              <a:t>openly</a:t>
            </a:r>
            <a:r>
              <a:rPr lang="de-DE" dirty="0"/>
              <a:t>,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implying</a:t>
            </a:r>
            <a:r>
              <a:rPr lang="de-DE" dirty="0"/>
              <a:t> a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solution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Structure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 “How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help</a:t>
            </a:r>
            <a:r>
              <a:rPr lang="de-DE" dirty="0"/>
              <a:t> [</a:t>
            </a:r>
            <a:r>
              <a:rPr lang="de-DE" dirty="0" err="1"/>
              <a:t>target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],</a:t>
            </a:r>
            <a:br>
              <a:rPr lang="de-DE" dirty="0"/>
            </a:br>
            <a:r>
              <a:rPr lang="de-DE" dirty="0"/>
              <a:t> </a:t>
            </a:r>
            <a:r>
              <a:rPr lang="de-DE" dirty="0" err="1"/>
              <a:t>to</a:t>
            </a:r>
            <a:r>
              <a:rPr lang="de-DE" dirty="0"/>
              <a:t> [</a:t>
            </a:r>
            <a:r>
              <a:rPr lang="de-DE" dirty="0" err="1"/>
              <a:t>need</a:t>
            </a:r>
            <a:r>
              <a:rPr lang="de-DE" dirty="0"/>
              <a:t> / </a:t>
            </a:r>
            <a:r>
              <a:rPr lang="de-DE" dirty="0" err="1"/>
              <a:t>goal</a:t>
            </a:r>
            <a:r>
              <a:rPr lang="de-DE" dirty="0"/>
              <a:t>] </a:t>
            </a:r>
          </a:p>
          <a:p>
            <a:pPr marL="0" indent="0">
              <a:defRPr/>
            </a:pPr>
            <a:r>
              <a:rPr lang="de-DE" dirty="0"/>
              <a:t>  </a:t>
            </a:r>
            <a:r>
              <a:rPr lang="de-DE" dirty="0" err="1"/>
              <a:t>although</a:t>
            </a:r>
            <a:r>
              <a:rPr lang="de-DE" dirty="0"/>
              <a:t>/</a:t>
            </a:r>
            <a:r>
              <a:rPr lang="de-DE" dirty="0" err="1"/>
              <a:t>despite</a:t>
            </a:r>
            <a:r>
              <a:rPr lang="de-DE" dirty="0"/>
              <a:t>/</a:t>
            </a:r>
            <a:r>
              <a:rPr lang="de-DE" dirty="0" err="1"/>
              <a:t>since</a:t>
            </a:r>
            <a:r>
              <a:rPr lang="de-DE" dirty="0"/>
              <a:t>/</a:t>
            </a:r>
            <a:r>
              <a:rPr lang="de-DE" dirty="0" err="1"/>
              <a:t>because</a:t>
            </a:r>
            <a:r>
              <a:rPr lang="de-DE" dirty="0"/>
              <a:t>/</a:t>
            </a:r>
            <a:r>
              <a:rPr lang="de-DE" dirty="0" err="1"/>
              <a:t>however</a:t>
            </a:r>
            <a:r>
              <a:rPr lang="de-DE" dirty="0"/>
              <a:t> [</a:t>
            </a:r>
            <a:r>
              <a:rPr lang="de-DE" dirty="0" err="1"/>
              <a:t>context</a:t>
            </a:r>
            <a:r>
              <a:rPr lang="de-DE" dirty="0"/>
              <a:t> / </a:t>
            </a:r>
            <a:r>
              <a:rPr lang="de-DE" dirty="0" err="1"/>
              <a:t>influencing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limiting</a:t>
            </a:r>
            <a:r>
              <a:rPr lang="de-DE" dirty="0"/>
              <a:t> </a:t>
            </a:r>
            <a:r>
              <a:rPr lang="de-DE" dirty="0" err="1"/>
              <a:t>factors</a:t>
            </a:r>
            <a:r>
              <a:rPr lang="de-DE" dirty="0"/>
              <a:t> / </a:t>
            </a:r>
            <a:r>
              <a:rPr lang="de-DE" dirty="0" err="1"/>
              <a:t>problem</a:t>
            </a:r>
            <a:r>
              <a:rPr lang="de-DE" dirty="0"/>
              <a:t>]?”</a:t>
            </a:r>
          </a:p>
          <a:p>
            <a:pPr>
              <a:defRPr/>
            </a:pPr>
            <a:r>
              <a:rPr lang="de-DE" dirty="0" err="1"/>
              <a:t>Function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Opening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 </a:t>
            </a:r>
            <a:r>
              <a:rPr lang="de-DE" dirty="0" err="1"/>
              <a:t>while</a:t>
            </a:r>
            <a:r>
              <a:rPr lang="de-DE" dirty="0"/>
              <a:t> </a:t>
            </a:r>
            <a:r>
              <a:rPr lang="de-DE" dirty="0" err="1"/>
              <a:t>maintaining</a:t>
            </a:r>
            <a:r>
              <a:rPr lang="de-DE" dirty="0"/>
              <a:t> a </a:t>
            </a:r>
            <a:r>
              <a:rPr lang="de-DE" dirty="0" err="1"/>
              <a:t>focus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/>
              <a:t>3. </a:t>
            </a:r>
            <a:r>
              <a:rPr lang="de-DE"/>
              <a:t>SMART Goals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 </a:t>
            </a:r>
            <a:r>
              <a:rPr lang="de-DE" dirty="0" err="1"/>
              <a:t>Translating</a:t>
            </a:r>
            <a:r>
              <a:rPr lang="de-DE" dirty="0"/>
              <a:t> </a:t>
            </a:r>
            <a:r>
              <a:rPr lang="de-DE" dirty="0" err="1"/>
              <a:t>exploratory</a:t>
            </a:r>
            <a:r>
              <a:rPr lang="de-DE" dirty="0"/>
              <a:t>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concrete</a:t>
            </a:r>
            <a:r>
              <a:rPr lang="de-DE" dirty="0"/>
              <a:t> </a:t>
            </a:r>
            <a:r>
              <a:rPr lang="de-DE" dirty="0" err="1"/>
              <a:t>action</a:t>
            </a:r>
            <a:r>
              <a:rPr lang="de-DE" dirty="0"/>
              <a:t> </a:t>
            </a:r>
            <a:r>
              <a:rPr lang="de-DE" dirty="0" err="1"/>
              <a:t>points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Criteria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 err="1"/>
              <a:t>Specific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 err="1"/>
              <a:t>Measurable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 err="1"/>
              <a:t>Achievable</a:t>
            </a:r>
            <a:br>
              <a:rPr lang="de-DE" dirty="0"/>
            </a:br>
            <a:r>
              <a:rPr lang="de-DE" dirty="0"/>
              <a:t> Relevant</a:t>
            </a:r>
            <a:br>
              <a:rPr lang="de-DE" dirty="0"/>
            </a:br>
            <a:r>
              <a:rPr lang="de-DE" dirty="0"/>
              <a:t> Time-</a:t>
            </a:r>
            <a:r>
              <a:rPr lang="de-DE" dirty="0" err="1"/>
              <a:t>bound</a:t>
            </a:r>
            <a:endParaRPr lang="de-DE" dirty="0"/>
          </a:p>
          <a:p>
            <a:pPr>
              <a:defRPr/>
            </a:pPr>
            <a:r>
              <a:rPr lang="de-DE" dirty="0" err="1"/>
              <a:t>Function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Strategic </a:t>
            </a:r>
            <a:r>
              <a:rPr lang="de-DE" dirty="0" err="1"/>
              <a:t>operationalisation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identified</a:t>
            </a:r>
            <a:r>
              <a:rPr lang="de-DE" dirty="0"/>
              <a:t> </a:t>
            </a:r>
            <a:r>
              <a:rPr lang="de-DE" dirty="0" err="1"/>
              <a:t>challenge</a:t>
            </a:r>
            <a:r>
              <a:rPr lang="de-DE" dirty="0"/>
              <a:t>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 err="1"/>
              <a:t>Didactic</a:t>
            </a:r>
            <a:r>
              <a:rPr lang="de-DE" b="1" dirty="0"/>
              <a:t> </a:t>
            </a:r>
            <a:r>
              <a:rPr lang="de-DE" b="1" dirty="0" err="1"/>
              <a:t>function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this</a:t>
            </a:r>
            <a:r>
              <a:rPr lang="de-DE" b="1" dirty="0"/>
              <a:t> </a:t>
            </a:r>
            <a:r>
              <a:rPr lang="de-DE" b="1" dirty="0" err="1"/>
              <a:t>slide</a:t>
            </a:r>
            <a:endParaRPr lang="de-DE" dirty="0" err="1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Ensuring</a:t>
            </a:r>
            <a:r>
              <a:rPr lang="de-DE" dirty="0"/>
              <a:t> a </a:t>
            </a:r>
            <a:r>
              <a:rPr lang="de-DE" dirty="0" err="1"/>
              <a:t>holistic</a:t>
            </a:r>
            <a:r>
              <a:rPr lang="de-DE" dirty="0"/>
              <a:t>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Avoiding</a:t>
            </a:r>
            <a:r>
              <a:rPr lang="de-DE" dirty="0"/>
              <a:t> diffuse </a:t>
            </a:r>
            <a:r>
              <a:rPr lang="de-DE" dirty="0" err="1"/>
              <a:t>ideation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Combining</a:t>
            </a:r>
            <a:r>
              <a:rPr lang="de-DE" dirty="0"/>
              <a:t> </a:t>
            </a:r>
            <a:r>
              <a:rPr lang="de-DE" dirty="0" err="1"/>
              <a:t>empathy</a:t>
            </a:r>
            <a:r>
              <a:rPr lang="de-DE" dirty="0"/>
              <a:t>, </a:t>
            </a:r>
            <a:r>
              <a:rPr lang="de-DE" dirty="0" err="1"/>
              <a:t>creativity</a:t>
            </a:r>
            <a:r>
              <a:rPr lang="de-DE" dirty="0"/>
              <a:t> and </a:t>
            </a:r>
            <a:r>
              <a:rPr lang="de-DE" dirty="0" err="1"/>
              <a:t>feasibility</a:t>
            </a:r>
            <a:endParaRPr lang="de-DE" dirty="0"/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Promoting</a:t>
            </a:r>
            <a:r>
              <a:rPr lang="de-DE" dirty="0"/>
              <a:t> </a:t>
            </a:r>
            <a:r>
              <a:rPr lang="de-DE" dirty="0" err="1"/>
              <a:t>hypothesis-based</a:t>
            </a:r>
            <a:r>
              <a:rPr lang="de-DE" dirty="0"/>
              <a:t> and </a:t>
            </a:r>
            <a:r>
              <a:rPr lang="de-DE" dirty="0" err="1"/>
              <a:t>evidence-driven</a:t>
            </a:r>
            <a:r>
              <a:rPr lang="de-DE" dirty="0"/>
              <a:t> goal-setting 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 err="1"/>
              <a:t>Creating</a:t>
            </a:r>
            <a:r>
              <a:rPr lang="de-DE" dirty="0"/>
              <a:t> a robust </a:t>
            </a:r>
            <a:r>
              <a:rPr lang="de-DE" dirty="0" err="1"/>
              <a:t>foundation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strategic</a:t>
            </a:r>
            <a:r>
              <a:rPr lang="de-DE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</a:p>
          <a:p>
            <a:pPr>
              <a:defRPr/>
            </a:pPr>
            <a:r>
              <a:rPr lang="de-DE" dirty="0"/>
              <a:t>The </a:t>
            </a:r>
            <a:r>
              <a:rPr lang="de-DE" dirty="0" err="1"/>
              <a:t>handout</a:t>
            </a:r>
            <a:r>
              <a:rPr lang="de-DE" dirty="0"/>
              <a:t> </a:t>
            </a:r>
            <a:r>
              <a:rPr lang="de-DE" dirty="0" err="1"/>
              <a:t>prevents</a:t>
            </a:r>
            <a:r>
              <a:rPr lang="de-DE" dirty="0"/>
              <a:t> </a:t>
            </a:r>
            <a:r>
              <a:rPr lang="de-DE" dirty="0" err="1"/>
              <a:t>rushed</a:t>
            </a:r>
            <a:r>
              <a:rPr lang="de-DE" dirty="0"/>
              <a:t> </a:t>
            </a:r>
            <a:r>
              <a:rPr lang="de-DE" dirty="0" err="1"/>
              <a:t>decision-making</a:t>
            </a:r>
            <a:r>
              <a:rPr lang="de-DE" dirty="0"/>
              <a:t> and </a:t>
            </a:r>
            <a:r>
              <a:rPr lang="de-DE" dirty="0" err="1"/>
              <a:t>enhances</a:t>
            </a:r>
            <a:r>
              <a:rPr lang="de-DE" dirty="0"/>
              <a:t> </a:t>
            </a:r>
            <a:r>
              <a:rPr lang="de-DE" dirty="0" err="1"/>
              <a:t>analytical</a:t>
            </a:r>
            <a:r>
              <a:rPr lang="de-DE" dirty="0"/>
              <a:t> </a:t>
            </a:r>
            <a:r>
              <a:rPr lang="de-DE" dirty="0" err="1"/>
              <a:t>precision</a:t>
            </a:r>
            <a:r>
              <a:rPr lang="de-DE" dirty="0"/>
              <a:t>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 err="1"/>
              <a:t>Facilitation</a:t>
            </a:r>
            <a:r>
              <a:rPr lang="de-DE" b="1" dirty="0"/>
              <a:t> </a:t>
            </a:r>
            <a:r>
              <a:rPr lang="de-DE" b="1" dirty="0" err="1"/>
              <a:t>notes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trainsers</a:t>
            </a:r>
            <a:endParaRPr lang="de-DE" b="1" dirty="0" err="1">
              <a:ea typeface="Calibri"/>
              <a:cs typeface="Calibri"/>
            </a:endParaRPr>
          </a:p>
          <a:p>
            <a:pPr>
              <a:defRPr/>
            </a:pPr>
            <a:r>
              <a:rPr lang="de-DE" dirty="0"/>
              <a:t>Check </a:t>
            </a:r>
            <a:r>
              <a:rPr lang="de-DE" dirty="0" err="1"/>
              <a:t>consistency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check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PoV</a:t>
            </a:r>
            <a:r>
              <a:rPr lang="de-DE" dirty="0"/>
              <a:t> </a:t>
            </a:r>
            <a:r>
              <a:rPr lang="de-DE" dirty="0" err="1"/>
              <a:t>statements</a:t>
            </a:r>
            <a:r>
              <a:rPr lang="de-DE" dirty="0"/>
              <a:t>, HMW </a:t>
            </a:r>
            <a:r>
              <a:rPr lang="de-DE" dirty="0" err="1"/>
              <a:t>questions</a:t>
            </a:r>
            <a:r>
              <a:rPr lang="de-DE" dirty="0"/>
              <a:t> and SMART </a:t>
            </a:r>
            <a:r>
              <a:rPr lang="de-DE" dirty="0" err="1"/>
              <a:t>goals</a:t>
            </a:r>
            <a:r>
              <a:rPr lang="de-DE" dirty="0"/>
              <a:t> 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conceptual</a:t>
            </a:r>
            <a:r>
              <a:rPr lang="de-DE" dirty="0"/>
              <a:t> </a:t>
            </a:r>
            <a:r>
              <a:rPr lang="de-DE" dirty="0" err="1"/>
              <a:t>coherence</a:t>
            </a:r>
            <a:r>
              <a:rPr lang="de-DE" dirty="0"/>
              <a:t>.</a:t>
            </a:r>
            <a:endParaRPr lang="de-DE" dirty="0">
              <a:ea typeface="Calibri"/>
              <a:cs typeface="Calibri"/>
            </a:endParaRPr>
          </a:p>
          <a:p>
            <a:pPr>
              <a:defRPr/>
            </a:pPr>
            <a:r>
              <a:rPr lang="de-DE" dirty="0" err="1"/>
              <a:t>Enforce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Do not </a:t>
            </a:r>
            <a:r>
              <a:rPr lang="de-DE" dirty="0" err="1"/>
              <a:t>work</a:t>
            </a:r>
            <a:r>
              <a:rPr lang="de-DE" dirty="0"/>
              <a:t> on </a:t>
            </a:r>
            <a:r>
              <a:rPr lang="de-DE" dirty="0" err="1"/>
              <a:t>several</a:t>
            </a:r>
            <a:r>
              <a:rPr lang="de-DE" dirty="0"/>
              <a:t> </a:t>
            </a:r>
            <a:r>
              <a:rPr lang="de-DE" dirty="0" err="1"/>
              <a:t>competing</a:t>
            </a:r>
            <a:r>
              <a:rPr lang="de-DE" dirty="0"/>
              <a:t> </a:t>
            </a:r>
            <a:r>
              <a:rPr lang="de-DE" dirty="0" err="1"/>
              <a:t>problems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same time.</a:t>
            </a:r>
          </a:p>
          <a:p>
            <a:pPr>
              <a:defRPr/>
            </a:pPr>
            <a:r>
              <a:rPr lang="de-DE" dirty="0" err="1"/>
              <a:t>Avoid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implications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HMW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not </a:t>
            </a:r>
            <a:r>
              <a:rPr lang="de-DE" dirty="0" err="1"/>
              <a:t>contain</a:t>
            </a:r>
            <a:r>
              <a:rPr lang="de-DE" dirty="0"/>
              <a:t>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hidden</a:t>
            </a:r>
            <a:r>
              <a:rPr lang="de-DE" dirty="0"/>
              <a:t> </a:t>
            </a:r>
            <a:r>
              <a:rPr lang="de-DE" dirty="0" err="1"/>
              <a:t>measures</a:t>
            </a:r>
            <a:r>
              <a:rPr lang="de-DE" dirty="0"/>
              <a:t>.</a:t>
            </a:r>
          </a:p>
          <a:p>
            <a:pPr>
              <a:defRPr/>
            </a:pPr>
            <a:r>
              <a:rPr lang="de-DE" dirty="0"/>
              <a:t>Do not </a:t>
            </a:r>
            <a:r>
              <a:rPr lang="de-DE" dirty="0" err="1"/>
              <a:t>apply</a:t>
            </a:r>
            <a:r>
              <a:rPr lang="de-DE" dirty="0"/>
              <a:t> SMART </a:t>
            </a:r>
            <a:r>
              <a:rPr lang="de-DE" dirty="0" err="1"/>
              <a:t>goals</a:t>
            </a:r>
            <a:r>
              <a:rPr lang="de-DE" dirty="0"/>
              <a:t> </a:t>
            </a:r>
            <a:r>
              <a:rPr lang="de-DE" dirty="0" err="1"/>
              <a:t>mechanically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strategically</a:t>
            </a:r>
            <a:r>
              <a:rPr lang="de-DE" dirty="0"/>
              <a:t> </a:t>
            </a:r>
            <a:r>
              <a:rPr lang="de-DE" dirty="0" err="1"/>
              <a:t>sound</a:t>
            </a:r>
            <a:r>
              <a:rPr lang="de-DE" dirty="0"/>
              <a:t>, not </a:t>
            </a:r>
            <a:r>
              <a:rPr lang="de-DE" dirty="0" err="1"/>
              <a:t>merely</a:t>
            </a:r>
            <a:r>
              <a:rPr lang="de-DE" dirty="0"/>
              <a:t> </a:t>
            </a:r>
            <a:r>
              <a:rPr lang="de-DE" dirty="0" err="1"/>
              <a:t>formally</a:t>
            </a:r>
            <a:r>
              <a:rPr lang="de-DE" dirty="0"/>
              <a:t> </a:t>
            </a:r>
            <a:r>
              <a:rPr lang="de-DE" dirty="0" err="1"/>
              <a:t>correct</a:t>
            </a:r>
            <a:r>
              <a:rPr lang="de-DE" dirty="0"/>
              <a:t>.</a:t>
            </a:r>
          </a:p>
          <a:p>
            <a:pPr>
              <a:defRPr/>
            </a:pPr>
            <a:r>
              <a:rPr lang="de-DE" dirty="0" err="1"/>
              <a:t>Emphasize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perspective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Ask: „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realistically</a:t>
            </a:r>
            <a:r>
              <a:rPr lang="de-DE" dirty="0"/>
              <a:t> </a:t>
            </a:r>
            <a:r>
              <a:rPr lang="de-DE" dirty="0" err="1"/>
              <a:t>compatible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organisational </a:t>
            </a:r>
            <a:r>
              <a:rPr lang="de-DE" dirty="0" err="1"/>
              <a:t>context</a:t>
            </a:r>
            <a:r>
              <a:rPr lang="de-DE" dirty="0"/>
              <a:t>?“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5764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Point-of-view statement (PoV statement)</a:t>
            </a:r>
          </a:p>
          <a:p>
            <a:r>
              <a:rPr lang="en-US" dirty="0"/>
              <a:t>With the Point-of-View statement, the previously developed persona is translated into a precise, action-guiding problem formulation.</a:t>
            </a:r>
            <a:br>
              <a:rPr lang="en-US" dirty="0"/>
            </a:br>
            <a:r>
              <a:rPr lang="en-US" dirty="0"/>
              <a:t> It represents the convergent conclusion of the problem space.</a:t>
            </a:r>
          </a:p>
          <a:p>
            <a:endParaRPr lang="en-US"/>
          </a:p>
          <a:p>
            <a:r>
              <a:rPr lang="en-US" b="1"/>
              <a:t>What is a point-of-view statement? (theoretical context)</a:t>
            </a:r>
          </a:p>
          <a:p>
            <a:r>
              <a:rPr lang="en-US"/>
              <a:t>A </a:t>
            </a:r>
            <a:r>
              <a:rPr lang="en-US" b="1"/>
              <a:t>Point-of-View statement</a:t>
            </a:r>
            <a:r>
              <a:rPr lang="en-US"/>
              <a:t> is a focused problem formulation that:</a:t>
            </a:r>
          </a:p>
          <a:p>
            <a:pPr>
              <a:buChar char="•"/>
            </a:pPr>
            <a:r>
              <a:rPr lang="en-US"/>
              <a:t>is based on observations</a:t>
            </a:r>
          </a:p>
          <a:p>
            <a:pPr>
              <a:buChar char="•"/>
            </a:pPr>
            <a:r>
              <a:rPr lang="en-US"/>
              <a:t>articulates central user needs</a:t>
            </a:r>
          </a:p>
          <a:p>
            <a:pPr>
              <a:buChar char="•"/>
            </a:pPr>
            <a:r>
              <a:rPr lang="en-US"/>
              <a:t>addresses a specific target group</a:t>
            </a:r>
          </a:p>
          <a:p>
            <a:pPr>
              <a:buChar char="•"/>
            </a:pPr>
            <a:r>
              <a:rPr lang="en-US"/>
              <a:t>clearly names the challenge</a:t>
            </a:r>
          </a:p>
          <a:p>
            <a:pPr marL="228600" indent="0"/>
            <a:r>
              <a:rPr lang="en-US"/>
              <a:t>It translates qualitative insights from interviews, observations, and the Empathy Map into a structured statement.</a:t>
            </a:r>
          </a:p>
          <a:p>
            <a:pPr marL="228600" indent="0"/>
            <a:r>
              <a:rPr lang="en-US" dirty="0"/>
              <a:t>The PoV is not a solution approach, but a strategic standpoint from which ideation can meaningfully proceed.</a:t>
            </a:r>
          </a:p>
          <a:p>
            <a:pPr>
              <a:buChar char="•"/>
            </a:pPr>
            <a:r>
              <a:rPr lang="en-US"/>
              <a:t>It fulfils three functions:</a:t>
            </a:r>
          </a:p>
          <a:p>
            <a:pPr>
              <a:buChar char="•"/>
            </a:pPr>
            <a:r>
              <a:rPr lang="en-US"/>
              <a:t>Establish focus (reduce complexity)</a:t>
            </a:r>
          </a:p>
          <a:p>
            <a:pPr>
              <a:buChar char="•"/>
            </a:pPr>
            <a:r>
              <a:rPr lang="en-US" dirty="0"/>
              <a:t>Preserve empathy (if persona was developed prior: the persona’s perspective remains central)</a:t>
            </a:r>
          </a:p>
          <a:p>
            <a:pPr>
              <a:buChar char="•"/>
            </a:pPr>
            <a:r>
              <a:rPr lang="en-US"/>
              <a:t>Unlock innovation potential (a clearly articulated problem enables creative solutions)</a:t>
            </a:r>
          </a:p>
          <a:p>
            <a:endParaRPr lang="en-US"/>
          </a:p>
          <a:p>
            <a:r>
              <a:rPr lang="en-US" b="1"/>
              <a:t>Structure of the point-of-view</a:t>
            </a:r>
            <a:r>
              <a:rPr lang="en-US" b="1" dirty="0"/>
              <a:t> statement</a:t>
            </a:r>
          </a:p>
          <a:p>
            <a:r>
              <a:rPr lang="en-US"/>
              <a:t>The template reads:</a:t>
            </a:r>
          </a:p>
          <a:p>
            <a:r>
              <a:rPr lang="en-US" dirty="0"/>
              <a:t>[Person / target group]</a:t>
            </a:r>
            <a:br>
              <a:rPr lang="en-US" dirty="0"/>
            </a:br>
            <a:r>
              <a:rPr lang="en-US" dirty="0"/>
              <a:t> needs (a way / a means) to</a:t>
            </a:r>
            <a:br>
              <a:rPr lang="en-US" dirty="0"/>
            </a:br>
            <a:r>
              <a:rPr lang="en-US" dirty="0"/>
              <a:t> need / goal],</a:t>
            </a:r>
            <a:br>
              <a:rPr lang="en-US" dirty="0"/>
            </a:br>
            <a:r>
              <a:rPr lang="en-US"/>
              <a:t> because</a:t>
            </a:r>
            <a:br>
              <a:rPr lang="en-US" dirty="0"/>
            </a:br>
            <a:r>
              <a:rPr lang="en-US" dirty="0"/>
              <a:t> [insight / challenge].</a:t>
            </a:r>
          </a:p>
          <a:p>
            <a:endParaRPr lang="en-US"/>
          </a:p>
          <a:p>
            <a:r>
              <a:rPr lang="en-US" b="1"/>
              <a:t>Components in detail</a:t>
            </a:r>
          </a:p>
          <a:p>
            <a:r>
              <a:rPr lang="en-US" b="1" dirty="0"/>
              <a:t>Persona / Target group</a:t>
            </a:r>
            <a:br>
              <a:rPr lang="en-US" dirty="0"/>
            </a:br>
            <a:r>
              <a:rPr lang="en-US" dirty="0"/>
              <a:t> As concrete as possible.</a:t>
            </a:r>
            <a:br>
              <a:rPr lang="en-US" dirty="0"/>
            </a:br>
            <a:r>
              <a:rPr lang="en-US" dirty="0"/>
              <a:t> Name, role, context (e.g. “Maria, 34, project manager in an SME”).</a:t>
            </a:r>
          </a:p>
          <a:p>
            <a:r>
              <a:rPr lang="en-US" b="1" dirty="0"/>
              <a:t>Need / Goal</a:t>
            </a:r>
            <a:br>
              <a:rPr lang="en-US" dirty="0"/>
            </a:br>
            <a:r>
              <a:rPr lang="en-US" dirty="0"/>
              <a:t> What does the person want to achieve?</a:t>
            </a:r>
            <a:br>
              <a:rPr lang="en-US" dirty="0"/>
            </a:br>
            <a:r>
              <a:rPr lang="en-US" dirty="0"/>
              <a:t> Which need stands at the </a:t>
            </a:r>
            <a:r>
              <a:rPr lang="en-US" dirty="0" err="1"/>
              <a:t>centre</a:t>
            </a:r>
            <a:r>
              <a:rPr lang="en-US" dirty="0"/>
              <a:t>?</a:t>
            </a:r>
          </a:p>
          <a:p>
            <a:r>
              <a:rPr lang="en-US" b="1" dirty="0"/>
              <a:t>Insight / Challenge</a:t>
            </a:r>
            <a:br>
              <a:rPr lang="en-US" dirty="0"/>
            </a:br>
            <a:r>
              <a:rPr lang="en-US" dirty="0"/>
              <a:t> Which observation or structural difficulty makes this need relevant?</a:t>
            </a:r>
            <a:br>
              <a:rPr lang="en-US" dirty="0"/>
            </a:br>
            <a:r>
              <a:rPr lang="en-US" dirty="0"/>
              <a:t> Which tension has been identified?</a:t>
            </a:r>
            <a:br>
              <a:rPr lang="en-US" dirty="0"/>
            </a:br>
            <a:endParaRPr lang="en-US"/>
          </a:p>
          <a:p>
            <a:r>
              <a:rPr lang="en-US" b="1"/>
              <a:t>Example (transfer context)</a:t>
            </a:r>
          </a:p>
          <a:p>
            <a:r>
              <a:rPr lang="en-US"/>
              <a:t>Maria, 34, project manager in a knowledge-intensive SME,</a:t>
            </a:r>
            <a:br>
              <a:rPr lang="en-US" dirty="0"/>
            </a:br>
            <a:r>
              <a:rPr lang="en-US"/>
              <a:t> needs a way to secure experiential knowledge efficiently,</a:t>
            </a:r>
            <a:br>
              <a:rPr lang="en-US" dirty="0"/>
            </a:br>
            <a:r>
              <a:rPr lang="en-US"/>
              <a:t> because high staff turnover leads to the loss of valuable project insights and her team is already under considerable pressure.</a:t>
            </a:r>
          </a:p>
          <a:p>
            <a:r>
              <a:rPr lang="en-US"/>
              <a:t>This statement:</a:t>
            </a:r>
          </a:p>
          <a:p>
            <a:pPr>
              <a:buChar char="•"/>
            </a:pPr>
            <a:r>
              <a:rPr lang="en-US"/>
              <a:t>is clear about the addressee</a:t>
            </a:r>
          </a:p>
          <a:p>
            <a:pPr>
              <a:buChar char="•"/>
            </a:pPr>
            <a:r>
              <a:rPr lang="en-US" dirty="0"/>
              <a:t>identifies a concrete need</a:t>
            </a:r>
          </a:p>
          <a:p>
            <a:pPr>
              <a:buChar char="•"/>
            </a:pPr>
            <a:r>
              <a:rPr lang="en-US"/>
              <a:t>refers to a structural challenge</a:t>
            </a:r>
          </a:p>
          <a:p>
            <a:pPr>
              <a:buChar char="•"/>
            </a:pPr>
            <a:r>
              <a:rPr lang="en-US" dirty="0"/>
              <a:t>does not yet contain a solution</a:t>
            </a:r>
          </a:p>
          <a:p>
            <a:pPr>
              <a:buChar char="•"/>
            </a:pPr>
            <a:endParaRPr lang="en-US"/>
          </a:p>
          <a:p>
            <a:r>
              <a:rPr lang="en-US" b="1"/>
              <a:t>Didactic function</a:t>
            </a:r>
          </a:p>
          <a:p>
            <a:r>
              <a:rPr lang="en-US"/>
              <a:t>The point-of-view statement:</a:t>
            </a:r>
          </a:p>
          <a:p>
            <a:pPr>
              <a:buChar char="•"/>
            </a:pPr>
            <a:r>
              <a:rPr lang="en-US"/>
              <a:t>translates observation into action orientation</a:t>
            </a:r>
          </a:p>
          <a:p>
            <a:pPr>
              <a:buChar char="•"/>
            </a:pPr>
            <a:r>
              <a:rPr lang="en-US"/>
              <a:t>creates the foundation for the next phase (How-might-we questions)</a:t>
            </a:r>
          </a:p>
          <a:p>
            <a:pPr>
              <a:buChar char="•"/>
            </a:pPr>
            <a:r>
              <a:rPr lang="en-US" dirty="0"/>
              <a:t>increases coherence in the subsequent process</a:t>
            </a:r>
          </a:p>
          <a:p>
            <a:r>
              <a:rPr lang="en-US"/>
              <a:t>It prevents ideation from becoming diffuse or arbitrary.</a:t>
            </a:r>
          </a:p>
          <a:p>
            <a:endParaRPr lang="en-US" b="1"/>
          </a:p>
          <a:p>
            <a:r>
              <a:rPr lang="en-US" b="1"/>
              <a:t>Facilitation notes for trainers</a:t>
            </a:r>
          </a:p>
          <a:p>
            <a:r>
              <a:rPr lang="en-US"/>
              <a:t>Insist on precision:</a:t>
            </a:r>
            <a:br>
              <a:rPr lang="en-US" dirty="0"/>
            </a:br>
            <a:r>
              <a:rPr lang="en-US"/>
              <a:t> General terms (“better communication”, “more efficiency”) should be specified.</a:t>
            </a:r>
          </a:p>
          <a:p>
            <a:r>
              <a:rPr lang="en-US"/>
              <a:t>Examine the observational basis:</a:t>
            </a:r>
            <a:br>
              <a:rPr lang="en-US" dirty="0"/>
            </a:br>
            <a:r>
              <a:rPr lang="en-US"/>
              <a:t> Ask: What is this statement based on? Which observation supports it?</a:t>
            </a:r>
          </a:p>
          <a:p>
            <a:r>
              <a:rPr lang="en-US"/>
              <a:t>Remove solution elements:</a:t>
            </a:r>
            <a:br>
              <a:rPr lang="en-US" dirty="0"/>
            </a:br>
            <a:r>
              <a:rPr lang="en-US"/>
              <a:t> If concrete measures are already included, translate them back into needs.</a:t>
            </a:r>
          </a:p>
          <a:p>
            <a:r>
              <a:rPr lang="en-US"/>
              <a:t>Optionally, a transition to the next method can be made here:</a:t>
            </a:r>
            <a:br>
              <a:rPr lang="en-US" dirty="0"/>
            </a:br>
            <a:r>
              <a:rPr lang="en-US"/>
              <a:t> The formulated PoV statement now serves as the starting point for developing How-might-we questions.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8992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How-might-we questions</a:t>
            </a:r>
          </a:p>
          <a:p>
            <a:r>
              <a:rPr lang="en-US"/>
              <a:t>With the How-might-we questions, the previously formulated Point-of-View statement is translated into a creative space of possibilities.</a:t>
            </a:r>
          </a:p>
          <a:p>
            <a:r>
              <a:rPr lang="en-US"/>
              <a:t>They provide the structured entry point into the ideation phase.</a:t>
            </a:r>
          </a:p>
          <a:p>
            <a:endParaRPr lang="en-US"/>
          </a:p>
          <a:p>
            <a:r>
              <a:rPr lang="en-US" b="1"/>
              <a:t>Function of the How-might-we questions</a:t>
            </a:r>
          </a:p>
          <a:p>
            <a:pPr>
              <a:buAutoNum type="arabicPeriod"/>
            </a:pPr>
            <a:r>
              <a:rPr lang="en-US"/>
              <a:t>Translate a clearly defined problem into an open question</a:t>
            </a:r>
          </a:p>
          <a:p>
            <a:pPr>
              <a:buAutoNum type="arabicPeriod"/>
            </a:pPr>
            <a:r>
              <a:rPr lang="en-US"/>
              <a:t>Open the solution space without narrowing it</a:t>
            </a:r>
          </a:p>
          <a:p>
            <a:pPr>
              <a:buAutoNum type="arabicPeriod"/>
            </a:pPr>
            <a:r>
              <a:rPr lang="en-US"/>
              <a:t>Maintain alignment with the persona and the identified need</a:t>
            </a:r>
          </a:p>
          <a:p>
            <a:pPr>
              <a:buAutoNum type="arabicPeriod"/>
            </a:pPr>
            <a:r>
              <a:rPr lang="en-US"/>
              <a:t>Activate creative, solution-oriented thinking</a:t>
            </a:r>
          </a:p>
          <a:p>
            <a:pPr marL="228600" indent="0"/>
            <a:endParaRPr lang="en-US" dirty="0"/>
          </a:p>
          <a:p>
            <a:pPr marL="228600" indent="0"/>
            <a:r>
              <a:rPr lang="en-US"/>
              <a:t>A strong How-might-we question is:</a:t>
            </a:r>
          </a:p>
          <a:p>
            <a:pPr>
              <a:buAutoNum type="arabicPeriod"/>
            </a:pPr>
            <a:r>
              <a:rPr lang="en-US"/>
              <a:t>openly formulated</a:t>
            </a:r>
          </a:p>
          <a:p>
            <a:pPr>
              <a:buAutoNum type="arabicPeriod"/>
            </a:pPr>
            <a:r>
              <a:rPr lang="en-US" err="1"/>
              <a:t>non-judgemental</a:t>
            </a:r>
            <a:endParaRPr lang="en-US"/>
          </a:p>
          <a:p>
            <a:pPr>
              <a:buAutoNum type="arabicPeriod"/>
            </a:pPr>
            <a:r>
              <a:rPr lang="en-US"/>
              <a:t>not implicitly solution-driven</a:t>
            </a:r>
          </a:p>
          <a:p>
            <a:pPr>
              <a:buAutoNum type="arabicPeriod"/>
            </a:pPr>
            <a:r>
              <a:rPr lang="en-US"/>
              <a:t>action-oriented</a:t>
            </a:r>
          </a:p>
          <a:p>
            <a:endParaRPr lang="en-US"/>
          </a:p>
          <a:p>
            <a:r>
              <a:rPr lang="en-US" b="1"/>
              <a:t>Template for participants</a:t>
            </a:r>
          </a:p>
          <a:p>
            <a:r>
              <a:rPr lang="en-US"/>
              <a:t>The template reads:</a:t>
            </a:r>
          </a:p>
          <a:p>
            <a:endParaRPr lang="en-US" dirty="0"/>
          </a:p>
          <a:p>
            <a:r>
              <a:rPr lang="en-US" dirty="0"/>
              <a:t>How might we help</a:t>
            </a:r>
            <a:br>
              <a:rPr lang="en-US" dirty="0"/>
            </a:br>
            <a:r>
              <a:rPr lang="en-US"/>
              <a:t> [person / target group]</a:t>
            </a:r>
            <a:br>
              <a:rPr lang="en-US" dirty="0"/>
            </a:br>
            <a:r>
              <a:rPr lang="en-US" dirty="0"/>
              <a:t> to [need / goal],</a:t>
            </a:r>
            <a:br>
              <a:rPr lang="en-US" dirty="0"/>
            </a:br>
            <a:r>
              <a:rPr lang="en-US" dirty="0"/>
              <a:t> although/despite/since/because/however [context / influencing or limiting factors / problem]?</a:t>
            </a:r>
          </a:p>
          <a:p>
            <a:endParaRPr lang="en-US" dirty="0"/>
          </a:p>
          <a:p>
            <a:r>
              <a:rPr lang="en-US"/>
              <a:t>This template helps ensure both focus and openness.</a:t>
            </a:r>
          </a:p>
          <a:p>
            <a:endParaRPr lang="en-US"/>
          </a:p>
          <a:p>
            <a:r>
              <a:rPr lang="en-US" b="1"/>
              <a:t>Example </a:t>
            </a:r>
          </a:p>
          <a:p>
            <a:r>
              <a:rPr lang="en-US" dirty="0"/>
              <a:t>Starting from knowledge retention in </a:t>
            </a:r>
            <a:r>
              <a:rPr lang="en-US" dirty="0" err="1"/>
              <a:t>organisations</a:t>
            </a:r>
            <a:r>
              <a:rPr lang="en-US" dirty="0"/>
              <a:t>:</a:t>
            </a:r>
            <a:endParaRPr lang="en-US"/>
          </a:p>
          <a:p>
            <a:r>
              <a:rPr lang="en-US" dirty="0"/>
              <a:t>How might we support project managers in knowledge-intensive </a:t>
            </a:r>
            <a:r>
              <a:rPr lang="en-US" dirty="0" err="1"/>
              <a:t>organisations</a:t>
            </a:r>
            <a:r>
              <a:rPr lang="en-US" dirty="0"/>
              <a:t> in keeping experiential knowledge alive, despite high staff turnover and time pressure shaping their daily work?</a:t>
            </a:r>
          </a:p>
          <a:p>
            <a:r>
              <a:rPr lang="en-US"/>
              <a:t>Or:</a:t>
            </a:r>
          </a:p>
          <a:p>
            <a:r>
              <a:rPr lang="en-US" dirty="0"/>
              <a:t>How might we support new employees in building relevant experiential knowledge quickly, although documentation is incomplete and routines remain tacit?</a:t>
            </a:r>
          </a:p>
          <a:p>
            <a:r>
              <a:rPr lang="en-US"/>
              <a:t>Both questions are open, solution-oriented, and clearly addressed.</a:t>
            </a:r>
          </a:p>
          <a:p>
            <a:endParaRPr lang="en-US"/>
          </a:p>
          <a:p>
            <a:r>
              <a:rPr lang="en-US" b="1"/>
              <a:t>Didactic function</a:t>
            </a:r>
          </a:p>
          <a:p>
            <a:r>
              <a:rPr lang="en-US"/>
              <a:t>How-might-we questions:</a:t>
            </a:r>
          </a:p>
          <a:p>
            <a:pPr>
              <a:buAutoNum type="arabicPeriod"/>
            </a:pPr>
            <a:r>
              <a:rPr lang="en-US"/>
              <a:t>connect problem understanding with creativity</a:t>
            </a:r>
          </a:p>
          <a:p>
            <a:pPr>
              <a:buAutoNum type="arabicPeriod"/>
            </a:pPr>
            <a:r>
              <a:rPr lang="en-US"/>
              <a:t>prevent premature fixation on individual measures</a:t>
            </a:r>
          </a:p>
          <a:p>
            <a:pPr>
              <a:buAutoNum type="arabicPeriod"/>
            </a:pPr>
            <a:r>
              <a:rPr lang="en-US" dirty="0"/>
              <a:t>structure the subsequent idea generation</a:t>
            </a:r>
          </a:p>
          <a:p>
            <a:r>
              <a:rPr lang="en-US"/>
              <a:t>They serve as the bridge between analysis and design.</a:t>
            </a:r>
          </a:p>
          <a:p>
            <a:endParaRPr lang="en-US"/>
          </a:p>
          <a:p>
            <a:r>
              <a:rPr lang="en-US" b="1"/>
              <a:t>Implementation guidance for trainers</a:t>
            </a:r>
          </a:p>
          <a:p>
            <a:pPr marL="228600">
              <a:buAutoNum type="arabicPeriod"/>
            </a:pPr>
            <a:r>
              <a:rPr lang="en-US"/>
              <a:t>Clarify the starting point</a:t>
            </a:r>
            <a:br>
              <a:rPr lang="en-US" dirty="0"/>
            </a:br>
            <a:r>
              <a:rPr lang="en-US"/>
              <a:t> Make the Point-of-View statement visible and have it read aloud again.</a:t>
            </a:r>
          </a:p>
          <a:p>
            <a:pPr marL="285750" indent="-285750">
              <a:buAutoNum type="arabicPeriod"/>
            </a:pPr>
            <a:r>
              <a:rPr lang="en-US"/>
              <a:t>Individual formulation (approx. 5 minutes)</a:t>
            </a:r>
            <a:br>
              <a:rPr lang="en-US" dirty="0"/>
            </a:br>
            <a:r>
              <a:rPr lang="en-US"/>
              <a:t> Participants initially formulate 2–3 How-might-we questions individually.</a:t>
            </a:r>
          </a:p>
          <a:p>
            <a:pPr marL="285750" indent="-285750">
              <a:buAutoNum type="arabicPeriod"/>
            </a:pPr>
            <a:r>
              <a:rPr lang="en-US" dirty="0"/>
              <a:t>Exchange &amp; synthesis (approx. 10 minutes)</a:t>
            </a:r>
            <a:br>
              <a:rPr lang="en-US" dirty="0"/>
            </a:br>
            <a:r>
              <a:rPr lang="en-US" dirty="0"/>
              <a:t> Within groups, the questions are compared, refined, and, if appropriate, combined.</a:t>
            </a:r>
          </a:p>
          <a:p>
            <a:pPr marL="285750" indent="-285750">
              <a:buAutoNum type="arabicPeriod"/>
            </a:pPr>
            <a:r>
              <a:rPr lang="en-US" dirty="0"/>
              <a:t>Selection of a guiding question</a:t>
            </a:r>
            <a:br>
              <a:rPr lang="en-US" dirty="0"/>
            </a:br>
            <a:r>
              <a:rPr lang="en-US" dirty="0"/>
              <a:t> The group selects one central question as the starting point for ideation.</a:t>
            </a:r>
          </a:p>
          <a:p>
            <a:pPr indent="0"/>
            <a:r>
              <a:rPr lang="en-US" dirty="0"/>
              <a:t>Note:</a:t>
            </a:r>
            <a:br>
              <a:rPr lang="en-US" dirty="0"/>
            </a:br>
            <a:r>
              <a:rPr lang="en-US" dirty="0"/>
              <a:t> Ensure that no concrete solutions are embedded in the question.</a:t>
            </a:r>
            <a:br>
              <a:rPr lang="en-US" dirty="0"/>
            </a:br>
            <a:r>
              <a:rPr lang="en-US" dirty="0"/>
              <a:t> The formulation should open up spaces of possibility, not restrict them.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5706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903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oogle Shape;16;p1" descr="Ein Bild, das Text, Schrift, weiß, Screenshot enthält.&#10;&#10;Automatisch generierte Beschreibung">
            <a:extLst>
              <a:ext uri="{FF2B5EF4-FFF2-40B4-BE49-F238E27FC236}">
                <a16:creationId xmlns:a16="http://schemas.microsoft.com/office/drawing/2014/main" id="{0F9915E6-9B36-5ABC-FE50-CC2EC1291F56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880923" y="6404428"/>
            <a:ext cx="1972637" cy="270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8;p1" descr="Ein Bild, das Schrift, rot, Symbol, Grafiken enthält.&#10;&#10;Automatisch generierte Beschreibung">
            <a:extLst>
              <a:ext uri="{FF2B5EF4-FFF2-40B4-BE49-F238E27FC236}">
                <a16:creationId xmlns:a16="http://schemas.microsoft.com/office/drawing/2014/main" id="{C9695887-06DC-1E8A-1D08-038F49AC78BD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3160982" y="6350638"/>
            <a:ext cx="648543" cy="364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D47BBE3-A4C2-E6EB-76AC-48387365B02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55283" y="6094976"/>
            <a:ext cx="1109319" cy="740844"/>
          </a:xfrm>
          <a:prstGeom prst="rect">
            <a:avLst/>
          </a:prstGeom>
        </p:spPr>
      </p:pic>
      <p:pic>
        <p:nvPicPr>
          <p:cNvPr id="14" name="Grafik 13" descr="Ein Bild, das Text, Schrift, Grafiken, rot enthält.&#10;&#10;KI-generierte Inhalte können fehlerhaft sein.">
            <a:extLst>
              <a:ext uri="{FF2B5EF4-FFF2-40B4-BE49-F238E27FC236}">
                <a16:creationId xmlns:a16="http://schemas.microsoft.com/office/drawing/2014/main" id="{D4DE72CC-561C-4027-5D5C-502933F824D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18103" y="6367966"/>
            <a:ext cx="894489" cy="306976"/>
          </a:xfrm>
          <a:prstGeom prst="rect">
            <a:avLst/>
          </a:prstGeom>
        </p:spPr>
      </p:pic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312436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6777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20.04.2026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5" r:id="rId2"/>
    <p:sldLayoutId id="2147483683" r:id="rId3"/>
    <p:sldLayoutId id="2147483692" r:id="rId4"/>
    <p:sldLayoutId id="2147483695" r:id="rId5"/>
    <p:sldLayoutId id="2147483694" r:id="rId6"/>
    <p:sldLayoutId id="2147483702" r:id="rId7"/>
    <p:sldLayoutId id="2147483682" r:id="rId8"/>
    <p:sldLayoutId id="2147483688" r:id="rId9"/>
    <p:sldLayoutId id="2147483706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F2_555E34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35151-7A8E-BB08-71F7-4EBF28853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000008-DC2C-6585-0778-1745A5C4D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Thinking </a:t>
            </a:r>
            <a:r>
              <a:rPr lang="en-GB" noProof="0"/>
              <a:t>in </a:t>
            </a:r>
            <a:r>
              <a:rPr lang="en-GB"/>
              <a:t>brief</a:t>
            </a:r>
            <a:endParaRPr lang="en-GB" noProof="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6DC013-498A-4833-2F1C-42D61980C67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16072" y="1625601"/>
            <a:ext cx="5137727" cy="4422842"/>
          </a:xfrm>
        </p:spPr>
        <p:txBody>
          <a:bodyPr/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GB" noProof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GB" noProof="0">
                <a:latin typeface="+mj-lt"/>
              </a:rPr>
              <a:t>Design Thinking…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GB" noProof="0"/>
              <a:t>…is a multi-stage, user-</a:t>
            </a:r>
            <a:r>
              <a:rPr lang="en-GB" noProof="0" err="1"/>
              <a:t>centered</a:t>
            </a:r>
            <a:r>
              <a:rPr lang="en-GB" noProof="0"/>
              <a:t> framework that enables us to solve all situations in life, including complex problems and issues, in an innovative, </a:t>
            </a:r>
            <a:br>
              <a:rPr lang="en-GB" noProof="0"/>
            </a:br>
            <a:r>
              <a:rPr lang="en-GB" noProof="0"/>
              <a:t>user-</a:t>
            </a:r>
            <a:r>
              <a:rPr lang="en-GB" noProof="0" err="1"/>
              <a:t>centered</a:t>
            </a:r>
            <a:r>
              <a:rPr lang="en-GB" noProof="0"/>
              <a:t> and resource-efficient manner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GB" noProof="0"/>
              <a:t>…promotes the systemic cultural change that </a:t>
            </a:r>
            <a:br>
              <a:rPr lang="en-GB" noProof="0"/>
            </a:br>
            <a:r>
              <a:rPr lang="en-GB" noProof="0"/>
              <a:t>is necessary to succeed in times of rapid change, uncertainty, crisis and digital transformation.  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GB" noProof="0"/>
              <a:t>…always starts with the problem and never with </a:t>
            </a:r>
            <a:br>
              <a:rPr lang="en-GB" noProof="0"/>
            </a:br>
            <a:r>
              <a:rPr lang="en-GB" noProof="0"/>
              <a:t>the solution! </a:t>
            </a:r>
          </a:p>
        </p:txBody>
      </p:sp>
      <p:sp>
        <p:nvSpPr>
          <p:cNvPr id="42" name="Foliennummernplatzhalter 41">
            <a:extLst>
              <a:ext uri="{FF2B5EF4-FFF2-40B4-BE49-F238E27FC236}">
                <a16:creationId xmlns:a16="http://schemas.microsoft.com/office/drawing/2014/main" id="{6BB64F72-E56B-8F80-245D-9F5E1A89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en-GB" noProof="0" smtClean="0"/>
              <a:t>1</a:t>
            </a:fld>
            <a:endParaRPr lang="en-GB" noProof="0"/>
          </a:p>
        </p:txBody>
      </p:sp>
      <p:pic>
        <p:nvPicPr>
          <p:cNvPr id="46" name="Grafik 45" descr="Ein Bild, das Kugel, Ball, Kreis, Cartoon enthält.&#10;&#10;KI-generierte Inhalte können fehlerhaft sein.">
            <a:extLst>
              <a:ext uri="{FF2B5EF4-FFF2-40B4-BE49-F238E27FC236}">
                <a16:creationId xmlns:a16="http://schemas.microsoft.com/office/drawing/2014/main" id="{A345A5C5-6B6B-4B68-36B0-CB3DD63C9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06" y="2168961"/>
            <a:ext cx="3864586" cy="3436138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2CF72682-FC46-6E72-46FD-A739B1A61553}"/>
              </a:ext>
            </a:extLst>
          </p:cNvPr>
          <p:cNvSpPr txBox="1"/>
          <p:nvPr/>
        </p:nvSpPr>
        <p:spPr>
          <a:xfrm>
            <a:off x="2073856" y="5222762"/>
            <a:ext cx="23966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noProof="0">
                <a:solidFill>
                  <a:schemeClr val="tx2"/>
                </a:solidFill>
                <a:latin typeface="+mj-lt"/>
              </a:rPr>
              <a:t>The 3 Basic Ingredients DT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3E55D06C-9029-24E1-4A3D-B65F1E1E6438}"/>
              </a:ext>
            </a:extLst>
          </p:cNvPr>
          <p:cNvSpPr txBox="1"/>
          <p:nvPr/>
        </p:nvSpPr>
        <p:spPr>
          <a:xfrm>
            <a:off x="1191453" y="2913480"/>
            <a:ext cx="1593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noProof="0">
                <a:solidFill>
                  <a:schemeClr val="tx2"/>
                </a:solidFill>
                <a:latin typeface="+mn-lt"/>
              </a:rPr>
              <a:t>Cross-functional Team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313F5F9C-68E0-E219-1195-7246A438DC6D}"/>
              </a:ext>
            </a:extLst>
          </p:cNvPr>
          <p:cNvSpPr txBox="1"/>
          <p:nvPr/>
        </p:nvSpPr>
        <p:spPr>
          <a:xfrm>
            <a:off x="3674013" y="2913479"/>
            <a:ext cx="1593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noProof="0">
                <a:solidFill>
                  <a:schemeClr val="tx2"/>
                </a:solidFill>
                <a:latin typeface="+mn-lt"/>
              </a:rPr>
              <a:t>Iterative Process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9BE07B18-A090-7BF2-ACFA-162533DBC06E}"/>
              </a:ext>
            </a:extLst>
          </p:cNvPr>
          <p:cNvSpPr txBox="1"/>
          <p:nvPr/>
        </p:nvSpPr>
        <p:spPr>
          <a:xfrm>
            <a:off x="2475667" y="2289359"/>
            <a:ext cx="1593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noProof="0">
                <a:solidFill>
                  <a:schemeClr val="tx2"/>
                </a:solidFill>
                <a:latin typeface="+mn-lt"/>
              </a:rPr>
              <a:t>Creative Space</a:t>
            </a:r>
          </a:p>
        </p:txBody>
      </p:sp>
    </p:spTree>
    <p:extLst>
      <p:ext uri="{BB962C8B-B14F-4D97-AF65-F5344CB8AC3E}">
        <p14:creationId xmlns:p14="http://schemas.microsoft.com/office/powerpoint/2010/main" val="123344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75341-C30C-6E6C-1811-4472A339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82ADA-B488-4FF7-1286-BC7DA7206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Design Thinking: Phases</a:t>
            </a:r>
          </a:p>
        </p:txBody>
      </p:sp>
      <p:pic>
        <p:nvPicPr>
          <p:cNvPr id="10" name="Grafik 9" descr="Ein Bild, das Diagramm, Grafiken, Screenshot, Farbigkeit enthält.&#10;&#10;KI-generierte Inhalte können fehlerhaft sein.">
            <a:extLst>
              <a:ext uri="{FF2B5EF4-FFF2-40B4-BE49-F238E27FC236}">
                <a16:creationId xmlns:a16="http://schemas.microsoft.com/office/drawing/2014/main" id="{2D679AAF-94C7-88E6-4AE4-8C88248CE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284" y="1089551"/>
            <a:ext cx="9225432" cy="528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9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E03A4-A7E3-311B-4943-D0DC5EEDA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1DBAC33-DDF3-6BE3-092B-26C218AB17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3067" y="1008484"/>
            <a:ext cx="10893465" cy="52674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F0DAAA6-0243-1059-F9D2-D2E0CAE16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Design Thinking: Phases</a:t>
            </a:r>
          </a:p>
        </p:txBody>
      </p:sp>
    </p:spTree>
    <p:extLst>
      <p:ext uri="{BB962C8B-B14F-4D97-AF65-F5344CB8AC3E}">
        <p14:creationId xmlns:p14="http://schemas.microsoft.com/office/powerpoint/2010/main" val="168796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51E9D1-80A5-51D9-23F1-094FD7505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Design Thinking: </a:t>
            </a:r>
            <a:r>
              <a:rPr lang="en-GB" noProof="0">
                <a:solidFill>
                  <a:srgbClr val="2FB8B8"/>
                </a:solidFill>
              </a:rPr>
              <a:t>Define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F06AA62-A9D1-0705-0322-2C8B9EDFD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en-GB" noProof="0" smtClean="0"/>
              <a:t>4</a:t>
            </a:fld>
            <a:endParaRPr lang="en-GB" noProof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74520A6-CE98-0CC6-5394-67A2F2542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6753225" cy="429894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GB" noProof="0">
                <a:latin typeface="+mj-lt"/>
              </a:rPr>
              <a:t>Goal</a:t>
            </a:r>
          </a:p>
          <a:p>
            <a:r>
              <a:rPr lang="en-GB" noProof="0">
                <a:solidFill>
                  <a:srgbClr val="2FB8B8"/>
                </a:solidFill>
              </a:rPr>
              <a:t>Clarify the problem:</a:t>
            </a:r>
            <a:r>
              <a:rPr lang="en-GB" noProof="0"/>
              <a:t> Focus on the central user need that emerged from the phase ‘Empathize’ in order to formulate a problem precisely.</a:t>
            </a:r>
          </a:p>
          <a:p>
            <a:r>
              <a:rPr lang="en-GB" noProof="0">
                <a:solidFill>
                  <a:srgbClr val="2FB8B8"/>
                </a:solidFill>
              </a:rPr>
              <a:t>Creating a framework for creative solutions:</a:t>
            </a:r>
            <a:r>
              <a:rPr lang="en-GB" noProof="0"/>
              <a:t> The defined perspective should serve as a starting point for innovative ideas and solutions.</a:t>
            </a:r>
          </a:p>
          <a:p>
            <a:r>
              <a:rPr lang="en-GB" noProof="0">
                <a:solidFill>
                  <a:srgbClr val="2FB8B8"/>
                </a:solidFill>
              </a:rPr>
              <a:t>Problems are translated into goals</a:t>
            </a:r>
            <a:r>
              <a:rPr lang="en-GB">
                <a:solidFill>
                  <a:srgbClr val="2FB8B8"/>
                </a:solidFill>
              </a:rPr>
              <a:t>:</a:t>
            </a:r>
            <a:r>
              <a:rPr lang="en-GB" noProof="0"/>
              <a:t> This is a prerequisite for the next phase (ideation).</a:t>
            </a:r>
          </a:p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r>
              <a:rPr lang="en-GB" noProof="0">
                <a:latin typeface="+mj-lt"/>
              </a:rPr>
              <a:t>How?</a:t>
            </a:r>
          </a:p>
          <a:p>
            <a:r>
              <a:rPr lang="en-GB" noProof="0"/>
              <a:t>Analysis, interpretation and weighting of the information gathered for the further process.</a:t>
            </a:r>
          </a:p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r>
              <a:rPr lang="en-GB" noProof="0">
                <a:latin typeface="+mj-lt"/>
              </a:rPr>
              <a:t>Methods</a:t>
            </a:r>
          </a:p>
          <a:p>
            <a:r>
              <a:rPr lang="en-GB" noProof="0"/>
              <a:t>‘Point of View’ </a:t>
            </a:r>
            <a:r>
              <a:rPr lang="en-GB"/>
              <a:t>Statements </a:t>
            </a:r>
            <a:r>
              <a:rPr lang="en-GB" noProof="0"/>
              <a:t>&amp; ‘How Might We’ </a:t>
            </a:r>
            <a:r>
              <a:rPr lang="en-GB"/>
              <a:t>Questions </a:t>
            </a:r>
            <a:r>
              <a:rPr lang="en-GB" noProof="0"/>
              <a:t>+ SMART Goals</a:t>
            </a:r>
          </a:p>
        </p:txBody>
      </p:sp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1983C03D-D9F0-D418-5297-9AC08FA40205}"/>
              </a:ext>
            </a:extLst>
          </p:cNvPr>
          <p:cNvSpPr txBox="1">
            <a:spLocks/>
          </p:cNvSpPr>
          <p:nvPr/>
        </p:nvSpPr>
        <p:spPr>
          <a:xfrm>
            <a:off x="8486277" y="1625601"/>
            <a:ext cx="2867522" cy="2170544"/>
          </a:xfrm>
          <a:prstGeom prst="rect">
            <a:avLst/>
          </a:prstGeom>
          <a:ln w="25400">
            <a:solidFill>
              <a:srgbClr val="2FB8B8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FB8B8"/>
              </a:buClr>
            </a:pPr>
            <a:r>
              <a:rPr lang="en-GB" noProof="0"/>
              <a:t>Phase between problem space and solution space</a:t>
            </a:r>
          </a:p>
          <a:p>
            <a:pPr>
              <a:buClr>
                <a:srgbClr val="2FB8B8"/>
              </a:buClr>
            </a:pPr>
            <a:r>
              <a:rPr lang="en-GB" noProof="0"/>
              <a:t>Converging focus</a:t>
            </a:r>
          </a:p>
          <a:p>
            <a:pPr>
              <a:buClr>
                <a:srgbClr val="2FB8B8"/>
              </a:buClr>
            </a:pPr>
            <a:r>
              <a:rPr lang="en-GB" noProof="0"/>
              <a:t>Synthesis phase</a:t>
            </a:r>
          </a:p>
          <a:p>
            <a:pPr>
              <a:buClr>
                <a:srgbClr val="2FB8B8"/>
              </a:buClr>
            </a:pPr>
            <a:r>
              <a:rPr lang="en-GB" noProof="0"/>
              <a:t>Motto: from problem to goal</a:t>
            </a:r>
          </a:p>
        </p:txBody>
      </p:sp>
      <p:pic>
        <p:nvPicPr>
          <p:cNvPr id="15" name="Grafik 14" descr="Ein Bild, das Screenshot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243BC86B-3F2E-469B-43B7-3C1064895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533060" y="1422892"/>
            <a:ext cx="1293010" cy="11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6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BA897-DD07-3569-3A4B-5197CBF3B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34" descr="Ein Bild, das Screenshot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876A17D7-2295-8622-C467-37CCDA334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511" y="2536709"/>
            <a:ext cx="2605912" cy="2358000"/>
          </a:xfrm>
          <a:prstGeom prst="rect">
            <a:avLst/>
          </a:prstGeom>
        </p:spPr>
      </p:pic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E68992C-6249-7EB2-6DD0-A974B209FFDD}"/>
              </a:ext>
            </a:extLst>
          </p:cNvPr>
          <p:cNvGrpSpPr/>
          <p:nvPr/>
        </p:nvGrpSpPr>
        <p:grpSpPr>
          <a:xfrm>
            <a:off x="888854" y="1526694"/>
            <a:ext cx="10483928" cy="4117802"/>
            <a:chOff x="888854" y="1526694"/>
            <a:chExt cx="10483928" cy="4117802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B4509D4-3198-8C68-5593-5B1F6CC3ABA9}"/>
                </a:ext>
              </a:extLst>
            </p:cNvPr>
            <p:cNvSpPr/>
            <p:nvPr/>
          </p:nvSpPr>
          <p:spPr>
            <a:xfrm>
              <a:off x="888854" y="1721796"/>
              <a:ext cx="3922700" cy="3922700"/>
            </a:xfrm>
            <a:prstGeom prst="ellipse">
              <a:avLst/>
            </a:prstGeom>
            <a:noFill/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cxnSp>
          <p:nvCxnSpPr>
            <p:cNvPr id="31" name="Gerader Verbinder 30">
              <a:extLst>
                <a:ext uri="{FF2B5EF4-FFF2-40B4-BE49-F238E27FC236}">
                  <a16:creationId xmlns:a16="http://schemas.microsoft.com/office/drawing/2014/main" id="{1903043C-2D90-9C25-FCD8-3066E50DF32A}"/>
                </a:ext>
              </a:extLst>
            </p:cNvPr>
            <p:cNvCxnSpPr>
              <a:cxnSpLocks/>
            </p:cNvCxnSpPr>
            <p:nvPr/>
          </p:nvCxnSpPr>
          <p:spPr>
            <a:xfrm>
              <a:off x="5972782" y="1526694"/>
              <a:ext cx="5400000" cy="0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F83C38D7-F53C-9238-DE11-E132107D3DFE}"/>
                </a:ext>
              </a:extLst>
            </p:cNvPr>
            <p:cNvCxnSpPr>
              <a:cxnSpLocks/>
            </p:cNvCxnSpPr>
            <p:nvPr/>
          </p:nvCxnSpPr>
          <p:spPr>
            <a:xfrm>
              <a:off x="5972782" y="1526694"/>
              <a:ext cx="0" cy="2217099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>
              <a:extLst>
                <a:ext uri="{FF2B5EF4-FFF2-40B4-BE49-F238E27FC236}">
                  <a16:creationId xmlns:a16="http://schemas.microsoft.com/office/drawing/2014/main" id="{D2E1F7FF-FB03-E89F-C690-EF25A8D4F0A6}"/>
                </a:ext>
              </a:extLst>
            </p:cNvPr>
            <p:cNvCxnSpPr>
              <a:cxnSpLocks/>
            </p:cNvCxnSpPr>
            <p:nvPr/>
          </p:nvCxnSpPr>
          <p:spPr>
            <a:xfrm>
              <a:off x="4811554" y="3720622"/>
              <a:ext cx="1161228" cy="0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E223ED0C-6744-AC74-DAD4-399DABA40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Design Thinking: </a:t>
            </a:r>
            <a:r>
              <a:rPr lang="en-GB" noProof="0">
                <a:solidFill>
                  <a:srgbClr val="2FB8B8"/>
                </a:solidFill>
              </a:rPr>
              <a:t>Define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06E1CA9-FD1E-5E45-C567-72F5CE4CA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en-GB" noProof="0" smtClean="0"/>
              <a:t>5</a:t>
            </a:fld>
            <a:endParaRPr lang="en-GB" noProof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1EB4AAD-A9D4-EF9F-B9B3-B9B73B481AA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noProof="0">
                <a:solidFill>
                  <a:srgbClr val="2FB8B8"/>
                </a:solidFill>
                <a:latin typeface="+mj-lt"/>
              </a:rPr>
              <a:t>Possible guiding questions:</a:t>
            </a:r>
          </a:p>
          <a:p>
            <a:r>
              <a:rPr lang="en-GB" noProof="0"/>
              <a:t>What is the core problem faced by users?</a:t>
            </a:r>
          </a:p>
          <a:p>
            <a:r>
              <a:rPr lang="en-GB" noProof="0"/>
              <a:t>Which of the identified needs are most relevant and urgent?</a:t>
            </a:r>
          </a:p>
          <a:p>
            <a:r>
              <a:rPr lang="en-GB" noProof="0"/>
              <a:t>Is there an underlying problem that influences the other challenges?</a:t>
            </a:r>
          </a:p>
          <a:p>
            <a:r>
              <a:rPr lang="en-GB" noProof="0"/>
              <a:t>For whom are we solving the problem?</a:t>
            </a:r>
          </a:p>
          <a:p>
            <a:r>
              <a:rPr lang="en-GB" noProof="0"/>
              <a:t>Who is the main target group? What specific characteristics or requirements does it have?</a:t>
            </a:r>
          </a:p>
          <a:p>
            <a:r>
              <a:rPr lang="en-GB" noProof="0"/>
              <a:t>What surprising or deeper insights emerged during the empathy phase?</a:t>
            </a:r>
          </a:p>
          <a:p>
            <a:r>
              <a:rPr lang="en-GB" noProof="0"/>
              <a:t>What might a precise problem statement look like?</a:t>
            </a:r>
          </a:p>
          <a:p>
            <a:r>
              <a:rPr lang="en-GB" noProof="0"/>
              <a:t>What impact will solving this problem have on users and the company?</a:t>
            </a:r>
          </a:p>
          <a:p>
            <a:r>
              <a:rPr lang="en-GB" noProof="0"/>
              <a:t>Which aspect has the greatest potential to lead to success or prevent it?</a:t>
            </a: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702EC0ED-8C89-887C-7D84-F2707D4BE55D}"/>
              </a:ext>
            </a:extLst>
          </p:cNvPr>
          <p:cNvSpPr/>
          <p:nvPr/>
        </p:nvSpPr>
        <p:spPr>
          <a:xfrm>
            <a:off x="1428687" y="2910602"/>
            <a:ext cx="1584000" cy="1584000"/>
          </a:xfrm>
          <a:prstGeom prst="roundRect">
            <a:avLst>
              <a:gd name="adj" fmla="val 5665"/>
            </a:avLst>
          </a:prstGeom>
          <a:solidFill>
            <a:srgbClr val="2FB8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noProof="0">
                <a:solidFill>
                  <a:schemeClr val="tx2"/>
                </a:solidFill>
              </a:rPr>
              <a:t>Consolidate findings, establish focus and direction, develop per-</a:t>
            </a:r>
            <a:r>
              <a:rPr lang="en-GB" sz="1000" noProof="0" err="1">
                <a:solidFill>
                  <a:schemeClr val="tx2"/>
                </a:solidFill>
              </a:rPr>
              <a:t>sona</a:t>
            </a:r>
            <a:r>
              <a:rPr lang="en-GB" sz="1000" noProof="0">
                <a:solidFill>
                  <a:schemeClr val="tx2"/>
                </a:solidFill>
              </a:rPr>
              <a:t>, utilise emotional standpoint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0374B1D-BA4B-4C15-8097-20E295478306}"/>
              </a:ext>
            </a:extLst>
          </p:cNvPr>
          <p:cNvSpPr txBox="1"/>
          <p:nvPr/>
        </p:nvSpPr>
        <p:spPr>
          <a:xfrm>
            <a:off x="3144059" y="3592599"/>
            <a:ext cx="1020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noProof="0">
                <a:solidFill>
                  <a:schemeClr val="bg1"/>
                </a:solidFill>
                <a:latin typeface="+mj-lt"/>
              </a:rPr>
              <a:t>Define</a:t>
            </a:r>
          </a:p>
        </p:txBody>
      </p:sp>
    </p:spTree>
    <p:extLst>
      <p:ext uri="{BB962C8B-B14F-4D97-AF65-F5344CB8AC3E}">
        <p14:creationId xmlns:p14="http://schemas.microsoft.com/office/powerpoint/2010/main" val="99088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9D09-388E-4458-6B81-71AF63FC9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E299008-C2A0-C5C9-6E1D-07EBE8F09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Nunito Light"/>
              </a:rPr>
              <a:t>Handout:</a:t>
            </a:r>
            <a:r>
              <a:rPr lang="de-DE" dirty="0"/>
              <a:t> </a:t>
            </a:r>
            <a:r>
              <a:rPr lang="de-DE" b="1" dirty="0" err="1">
                <a:ea typeface="+mj-lt"/>
                <a:cs typeface="+mj-lt"/>
              </a:rPr>
              <a:t>Holistic</a:t>
            </a:r>
            <a:r>
              <a:rPr lang="de-DE" b="1" dirty="0">
                <a:ea typeface="+mj-lt"/>
                <a:cs typeface="+mj-lt"/>
              </a:rPr>
              <a:t> Problem Understanding</a:t>
            </a:r>
            <a:br>
              <a:rPr lang="de-DE" b="1" dirty="0">
                <a:ea typeface="+mj-lt"/>
                <a:cs typeface="+mj-lt"/>
              </a:rPr>
            </a:br>
            <a:r>
              <a:rPr lang="de-DE" b="1" dirty="0" err="1">
                <a:ea typeface="+mj-lt"/>
                <a:cs typeface="+mj-lt"/>
              </a:rPr>
              <a:t>through</a:t>
            </a:r>
            <a:r>
              <a:rPr lang="de-DE" b="1" dirty="0">
                <a:ea typeface="+mj-lt"/>
                <a:cs typeface="+mj-lt"/>
              </a:rPr>
              <a:t> a Change </a:t>
            </a:r>
            <a:r>
              <a:rPr lang="de-DE" b="1" dirty="0" err="1">
                <a:ea typeface="+mj-lt"/>
                <a:cs typeface="+mj-lt"/>
              </a:rPr>
              <a:t>of</a:t>
            </a:r>
            <a:r>
              <a:rPr lang="de-DE" b="1" dirty="0">
                <a:ea typeface="+mj-lt"/>
                <a:cs typeface="+mj-lt"/>
              </a:rPr>
              <a:t> </a:t>
            </a:r>
            <a:r>
              <a:rPr lang="de-DE" b="1" dirty="0" err="1">
                <a:ea typeface="+mj-lt"/>
                <a:cs typeface="+mj-lt"/>
              </a:rPr>
              <a:t>Perspective</a:t>
            </a:r>
            <a:endParaRPr lang="de-DE" noProof="0" dirty="0" err="1">
              <a:ea typeface="+mj-lt"/>
              <a:cs typeface="+mj-lt"/>
            </a:endParaRPr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DED6505E-88B8-D402-7A6F-A9E87862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ea typeface="+mn-ea"/>
              <a:cs typeface="+mn-cs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8CA3E29-A348-B81D-DDE9-2B35E224D0D1}"/>
              </a:ext>
            </a:extLst>
          </p:cNvPr>
          <p:cNvSpPr/>
          <p:nvPr/>
        </p:nvSpPr>
        <p:spPr>
          <a:xfrm>
            <a:off x="2743200" y="2209800"/>
            <a:ext cx="466725" cy="2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0AD5084-0EC6-FF4C-8232-DC589BB80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1" y="1762906"/>
            <a:ext cx="2561948" cy="367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5FCA4C74-A690-2041-B64C-3774BFD0C1EE}"/>
              </a:ext>
            </a:extLst>
          </p:cNvPr>
          <p:cNvSpPr/>
          <p:nvPr/>
        </p:nvSpPr>
        <p:spPr>
          <a:xfrm>
            <a:off x="3247774" y="1762906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</a:rPr>
              <a:t>Handout</a:t>
            </a:r>
          </a:p>
        </p:txBody>
      </p:sp>
      <p:pic>
        <p:nvPicPr>
          <p:cNvPr id="6" name="Grafik 5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181EBDC9-3235-2EA9-F512-94BA807A7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482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C2C4D-C646-7A30-5FEB-8BD28C084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77763B4-AE63-7697-3518-69ACFB321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Template</a:t>
            </a:r>
            <a:r>
              <a:rPr lang="en-GB" noProof="0" dirty="0">
                <a:latin typeface="+mn-lt"/>
              </a:rPr>
              <a:t>:</a:t>
            </a:r>
            <a:r>
              <a:rPr lang="en-GB" noProof="0"/>
              <a:t> </a:t>
            </a:r>
            <a:r>
              <a:rPr lang="en-GB"/>
              <a:t>Point-of-view statement</a:t>
            </a:r>
            <a:endParaRPr lang="en-GB" noProof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685380E-ABA1-FD4B-066E-20194A2E49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r="147"/>
          <a:stretch/>
        </p:blipFill>
        <p:spPr>
          <a:xfrm>
            <a:off x="848202" y="16069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2EE848E5-6796-AB55-F30C-21014A95D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en-GB" noProof="0" smtClean="0"/>
              <a:t>7</a:t>
            </a:fld>
            <a:endParaRPr lang="en-GB" noProof="0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16CC762B-680C-1A26-53F5-B2553D1DFF07}"/>
              </a:ext>
            </a:extLst>
          </p:cNvPr>
          <p:cNvSpPr/>
          <p:nvPr/>
        </p:nvSpPr>
        <p:spPr>
          <a:xfrm>
            <a:off x="7188432" y="1854196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600" b="0" i="1" u="none" strike="noStrike" kern="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Clear needs and challenges of a user based on observations.</a:t>
            </a:r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5C19E7B9-F81C-5F17-9628-690769E1B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01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05BD-C6B5-49A0-1276-C73FC94E8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151C7FE-B43A-8179-195D-A72543AF9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+mn-lt"/>
              </a:rPr>
              <a:t>Template</a:t>
            </a:r>
            <a:r>
              <a:rPr lang="en-GB" noProof="0">
                <a:latin typeface="+mn-lt"/>
              </a:rPr>
              <a:t>:</a:t>
            </a:r>
            <a:r>
              <a:rPr lang="en-GB" noProof="0" dirty="0"/>
              <a:t> </a:t>
            </a:r>
            <a:r>
              <a:rPr lang="en-GB" dirty="0"/>
              <a:t>How-might-we-questions</a:t>
            </a:r>
            <a:endParaRPr lang="en-GB" noProof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B77F4AA-C352-174E-9BD0-CE6BFE949F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r="147"/>
          <a:stretch/>
        </p:blipFill>
        <p:spPr>
          <a:xfrm>
            <a:off x="848202" y="16069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FF9CB371-CA6D-89AE-C341-11BDA7B95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en-GB" noProof="0" smtClean="0"/>
              <a:t>8</a:t>
            </a:fld>
            <a:endParaRPr lang="en-GB" noProof="0"/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8E912B6-D43C-A395-AB7B-3056B7544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46627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90CCA-754F-4788-A2EA-05730CFF2F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67A179-1041-47AB-A0E1-48A5CC483B9C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</ds:schemaRefs>
</ds:datastoreItem>
</file>

<file path=customXml/itemProps3.xml><?xml version="1.0" encoding="utf-8"?>
<ds:datastoreItem xmlns:ds="http://schemas.openxmlformats.org/officeDocument/2006/customXml" ds:itemID="{65E3E987-6BF9-4FFF-B057-0BB0D30586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2643</Words>
  <Application>Microsoft Office PowerPoint</Application>
  <PresentationFormat>Widescreen</PresentationFormat>
  <Paragraphs>331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TraKo</vt:lpstr>
      <vt:lpstr>Design Thinking in brief</vt:lpstr>
      <vt:lpstr>Design Thinking: Phases</vt:lpstr>
      <vt:lpstr>Design Thinking: Phases</vt:lpstr>
      <vt:lpstr>Design Thinking: Define</vt:lpstr>
      <vt:lpstr>Design Thinking: Define</vt:lpstr>
      <vt:lpstr>Handout: Holistic Problem Understanding through a Change of Perspective</vt:lpstr>
      <vt:lpstr>Template: Point-of-view statement</vt:lpstr>
      <vt:lpstr>Template: How-might-we-questions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Zuggal, Anna</cp:lastModifiedBy>
  <cp:revision>273</cp:revision>
  <dcterms:modified xsi:type="dcterms:W3CDTF">2026-04-20T13:00:57Z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0x010100A3CF0A9ACE28BE4D9D6DFFBE8108E266</vt:lpwstr>
  </property>
</Properties>
</file>