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67" r:id="rId4"/>
    <p:sldMasterId id="2147483727" r:id="rId5"/>
  </p:sldMasterIdLst>
  <p:notesMasterIdLst>
    <p:notesMasterId r:id="rId44"/>
  </p:notesMasterIdLst>
  <p:handoutMasterIdLst>
    <p:handoutMasterId r:id="rId45"/>
  </p:handoutMasterIdLst>
  <p:sldIdLst>
    <p:sldId id="523" r:id="rId6"/>
    <p:sldId id="536" r:id="rId7"/>
    <p:sldId id="578" r:id="rId8"/>
    <p:sldId id="579" r:id="rId9"/>
    <p:sldId id="581" r:id="rId10"/>
    <p:sldId id="584" r:id="rId11"/>
    <p:sldId id="586" r:id="rId12"/>
    <p:sldId id="587" r:id="rId13"/>
    <p:sldId id="360" r:id="rId14"/>
    <p:sldId id="588" r:id="rId15"/>
    <p:sldId id="589" r:id="rId16"/>
    <p:sldId id="590" r:id="rId17"/>
    <p:sldId id="591" r:id="rId18"/>
    <p:sldId id="592" r:id="rId19"/>
    <p:sldId id="593" r:id="rId20"/>
    <p:sldId id="594" r:id="rId21"/>
    <p:sldId id="595" r:id="rId22"/>
    <p:sldId id="603" r:id="rId23"/>
    <p:sldId id="604" r:id="rId24"/>
    <p:sldId id="605" r:id="rId25"/>
    <p:sldId id="529" r:id="rId26"/>
    <p:sldId id="608" r:id="rId27"/>
    <p:sldId id="610" r:id="rId28"/>
    <p:sldId id="623" r:id="rId29"/>
    <p:sldId id="625" r:id="rId30"/>
    <p:sldId id="626" r:id="rId31"/>
    <p:sldId id="627" r:id="rId32"/>
    <p:sldId id="621" r:id="rId33"/>
    <p:sldId id="618" r:id="rId34"/>
    <p:sldId id="614" r:id="rId35"/>
    <p:sldId id="622" r:id="rId36"/>
    <p:sldId id="620" r:id="rId37"/>
    <p:sldId id="616" r:id="rId38"/>
    <p:sldId id="613" r:id="rId39"/>
    <p:sldId id="617" r:id="rId40"/>
    <p:sldId id="601" r:id="rId41"/>
    <p:sldId id="606" r:id="rId42"/>
    <p:sldId id="534" r:id="rId43"/>
  </p:sldIdLst>
  <p:sldSz cx="12192000" cy="6858000"/>
  <p:notesSz cx="7104063" cy="10234613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or" initials="M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DA9DB"/>
    <a:srgbClr val="70D2B1"/>
    <a:srgbClr val="99D1BE"/>
    <a:srgbClr val="6EC3B8"/>
    <a:srgbClr val="DF829D"/>
    <a:srgbClr val="2FB8B8"/>
    <a:srgbClr val="665E60"/>
    <a:srgbClr val="DE829D"/>
    <a:srgbClr val="C5E7F3"/>
    <a:srgbClr val="F9FB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D5453B9-4350-9458-7C96-F69FF8C130DA}" v="35" dt="2026-04-17T14:17:12.18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53" autoAdjust="0"/>
    <p:restoredTop sz="86707" autoAdjust="0"/>
  </p:normalViewPr>
  <p:slideViewPr>
    <p:cSldViewPr snapToGrid="0">
      <p:cViewPr varScale="1">
        <p:scale>
          <a:sx n="97" d="100"/>
          <a:sy n="97" d="100"/>
        </p:scale>
        <p:origin x="63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viewProps" Target="viewProps.xml"/><Relationship Id="rId50" Type="http://schemas.microsoft.com/office/2015/10/relationships/revisionInfo" Target="revisionInfo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theme" Target="theme/theme1.xml"/><Relationship Id="rId8" Type="http://schemas.openxmlformats.org/officeDocument/2006/relationships/slide" Target="slides/slide3.xml"/><Relationship Id="rId51" Type="http://schemas.microsoft.com/office/2018/10/relationships/authors" Target="authors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presProps" Target="presProps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EC5E1127-A4AF-9ACD-C2A9-2D228935B5F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F90B5DF-8EC0-14CF-4BEB-D117AE4500E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3301DC-7A83-4970-A490-F76A2FA7ABC5}" type="datetimeFigureOut">
              <a:rPr lang="de-DE" smtClean="0"/>
              <a:t>25.06.2026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1D35592-A137-4298-524E-5C9193880CB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56607B7-A765-9D1F-7DB2-AB5CBB97F7D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80AD7F-2360-4449-988C-B9198978F0C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5863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078427" cy="513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325" tIns="47150" rIns="94325" bIns="4715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4023992" y="0"/>
            <a:ext cx="3078427" cy="513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325" tIns="47150" rIns="94325" bIns="4715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481013" y="1279525"/>
            <a:ext cx="6142037" cy="3454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de-DE"/>
          </a:p>
        </p:txBody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710407" y="4925408"/>
            <a:ext cx="5683250" cy="4029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325" tIns="47150" rIns="94325" bIns="4715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721107"/>
            <a:ext cx="3078427" cy="5135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325" tIns="47150" rIns="94325" bIns="4715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325" tIns="47150" rIns="94325" bIns="4715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‹Nr.›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4067/S0718-27242018000400047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lick-aktuell.de/Berichte/Die-Weiterentwicklung-der-Kerze-haette-nie-zur-Erfindung-der-Gluehbirne-gefuehrt-303730.html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xii.eu/institute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2307/2393553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 dirty="0"/>
              <a:t>Welcome &amp; Introduction</a:t>
            </a:r>
            <a:endParaRPr lang="de-DE" dirty="0"/>
          </a:p>
          <a:p>
            <a:r>
              <a:rPr lang="de-DE" dirty="0"/>
              <a:t>A warm welcome to today’s event!</a:t>
            </a:r>
          </a:p>
          <a:p>
            <a:r>
              <a:rPr lang="de-DE" dirty="0"/>
              <a:t>My name is [Name] – I’m delighted by your interest and your attendance.</a:t>
            </a:r>
          </a:p>
          <a:p>
            <a:endParaRPr lang="de-DE" dirty="0"/>
          </a:p>
          <a:p>
            <a:r>
              <a:rPr lang="de-DE" b="1" dirty="0"/>
              <a:t>Aim of the event</a:t>
            </a:r>
            <a:endParaRPr lang="de-DE" dirty="0"/>
          </a:p>
          <a:p>
            <a:r>
              <a:rPr lang="de-DE" dirty="0"/>
              <a:t>To demonstrate how your company can benefit from collaborating with </a:t>
            </a:r>
            <a:r>
              <a:rPr lang="de-DE" b="1" dirty="0"/>
              <a:t>University X</a:t>
            </a:r>
          </a:p>
          <a:p>
            <a:endParaRPr lang="de-DE" dirty="0"/>
          </a:p>
          <a:p>
            <a:r>
              <a:rPr lang="de-DE" b="1" dirty="0"/>
              <a:t>Specifically, this involves:</a:t>
            </a:r>
            <a:endParaRPr lang="de-DE" dirty="0"/>
          </a:p>
          <a:p>
            <a:r>
              <a:rPr lang="de-DE" b="1" dirty="0"/>
              <a:t>Young talent: </a:t>
            </a:r>
            <a:r>
              <a:rPr lang="de-DE" dirty="0"/>
              <a:t>Early contact with motivated students and </a:t>
            </a:r>
            <a:r>
              <a:rPr lang="de-DE" dirty="0" err="1"/>
              <a:t>graduates</a:t>
            </a:r>
            <a:endParaRPr lang="de-DE" dirty="0"/>
          </a:p>
          <a:p>
            <a:r>
              <a:rPr lang="de-DE" b="1" dirty="0"/>
              <a:t>Innovation: </a:t>
            </a:r>
            <a:r>
              <a:rPr lang="de-DE" dirty="0"/>
              <a:t>Joint development of new business ideas and solutions</a:t>
            </a:r>
          </a:p>
          <a:p>
            <a:r>
              <a:rPr lang="de-DE" b="1" dirty="0"/>
              <a:t>Future technologies: </a:t>
            </a:r>
            <a:r>
              <a:rPr lang="de-DE" dirty="0"/>
              <a:t>Access to cutting-edge research and technological expertise</a:t>
            </a:r>
          </a:p>
          <a:p>
            <a:endParaRPr lang="de-DE" dirty="0"/>
          </a:p>
          <a:p>
            <a:r>
              <a:rPr lang="de-DE" b="1" dirty="0"/>
              <a:t>Why now?</a:t>
            </a:r>
            <a:endParaRPr lang="de-DE" dirty="0"/>
          </a:p>
          <a:p>
            <a:r>
              <a:rPr lang="de-DE" dirty="0"/>
              <a:t>In </a:t>
            </a:r>
            <a:r>
              <a:rPr lang="de-DE" dirty="0" err="1"/>
              <a:t>today‘s</a:t>
            </a:r>
            <a:r>
              <a:rPr lang="de-DE" dirty="0"/>
              <a:t> </a:t>
            </a:r>
            <a:r>
              <a:rPr lang="de-DE" dirty="0" err="1"/>
              <a:t>economically</a:t>
            </a:r>
            <a:r>
              <a:rPr lang="de-DE" dirty="0"/>
              <a:t> challenging times, </a:t>
            </a:r>
            <a:r>
              <a:rPr lang="de-DE" b="1" dirty="0"/>
              <a:t>innovation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b="1" dirty="0"/>
              <a:t>essential for survival</a:t>
            </a:r>
            <a:r>
              <a:rPr lang="de-DE" dirty="0"/>
              <a:t>.</a:t>
            </a:r>
          </a:p>
          <a:p>
            <a:r>
              <a:rPr lang="de-DE" dirty="0"/>
              <a:t>Cooperation between academia and industry </a:t>
            </a:r>
            <a:r>
              <a:rPr lang="de-DE" dirty="0" err="1"/>
              <a:t>offers</a:t>
            </a:r>
            <a:r>
              <a:rPr lang="de-DE" dirty="0"/>
              <a:t> </a:t>
            </a:r>
            <a:r>
              <a:rPr lang="de-DE" b="1" dirty="0" err="1"/>
              <a:t>vast</a:t>
            </a:r>
            <a:r>
              <a:rPr lang="de-DE" b="1" dirty="0"/>
              <a:t> opportunities </a:t>
            </a:r>
            <a:r>
              <a:rPr lang="de-DE" dirty="0"/>
              <a:t>– particularly for small and medium-sized enterprises.</a:t>
            </a:r>
          </a:p>
          <a:p>
            <a:r>
              <a:rPr lang="de-DE" dirty="0"/>
              <a:t>Many SMEs are not yet making sufficient use of this potential.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361145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 dirty="0" err="1"/>
              <a:t>Some</a:t>
            </a:r>
            <a:r>
              <a:rPr lang="de-DE" b="1" dirty="0"/>
              <a:t> SMEs </a:t>
            </a:r>
            <a:r>
              <a:rPr lang="de-DE" b="1" dirty="0" err="1"/>
              <a:t>regard</a:t>
            </a:r>
            <a:r>
              <a:rPr lang="de-DE" b="1" dirty="0"/>
              <a:t> </a:t>
            </a:r>
            <a:r>
              <a:rPr lang="de-DE" b="1" dirty="0" err="1"/>
              <a:t>innovation</a:t>
            </a:r>
            <a:r>
              <a:rPr lang="de-DE" b="1" dirty="0"/>
              <a:t> </a:t>
            </a:r>
            <a:r>
              <a:rPr lang="de-DE" b="1" dirty="0" err="1"/>
              <a:t>as</a:t>
            </a:r>
            <a:r>
              <a:rPr lang="de-DE" b="1" dirty="0"/>
              <a:t> </a:t>
            </a:r>
            <a:r>
              <a:rPr lang="de-DE" b="1" dirty="0" err="1"/>
              <a:t>important</a:t>
            </a:r>
            <a:r>
              <a:rPr lang="de-DE" b="1" dirty="0"/>
              <a:t>, but...</a:t>
            </a:r>
            <a:endParaRPr lang="de-DE" sz="1200" b="1" dirty="0"/>
          </a:p>
          <a:p>
            <a:endParaRPr lang="de-DE" sz="1200" dirty="0"/>
          </a:p>
          <a:p>
            <a:r>
              <a:rPr lang="de-DE" sz="1200" b="1" dirty="0"/>
              <a:t>Innovation </a:t>
            </a:r>
            <a:r>
              <a:rPr lang="de-DE" sz="1200" b="1" dirty="0" err="1"/>
              <a:t>is</a:t>
            </a:r>
            <a:r>
              <a:rPr lang="de-DE" sz="1200" b="1" dirty="0"/>
              <a:t> </a:t>
            </a:r>
            <a:r>
              <a:rPr lang="de-DE" sz="1200" b="1" dirty="0" err="1"/>
              <a:t>recognised</a:t>
            </a:r>
            <a:r>
              <a:rPr lang="de-DE" sz="1200" b="1" dirty="0"/>
              <a:t> </a:t>
            </a:r>
            <a:r>
              <a:rPr lang="de-DE" sz="1200" b="1" dirty="0" err="1"/>
              <a:t>as</a:t>
            </a:r>
            <a:r>
              <a:rPr lang="de-DE" sz="1200" b="1" dirty="0"/>
              <a:t> </a:t>
            </a:r>
            <a:r>
              <a:rPr lang="de-DE" sz="1200" b="1" dirty="0" err="1"/>
              <a:t>important</a:t>
            </a:r>
            <a:r>
              <a:rPr lang="de-DE" sz="1200" b="1" dirty="0"/>
              <a:t> </a:t>
            </a:r>
            <a:r>
              <a:rPr lang="de-DE" sz="1200" dirty="0"/>
              <a:t>– </a:t>
            </a:r>
            <a:r>
              <a:rPr lang="de-DE" sz="1200" dirty="0" err="1"/>
              <a:t>yet</a:t>
            </a:r>
            <a:r>
              <a:rPr lang="de-DE" sz="1200" dirty="0"/>
              <a:t> </a:t>
            </a:r>
            <a:r>
              <a:rPr lang="de-DE" sz="1200" dirty="0" err="1"/>
              <a:t>there</a:t>
            </a:r>
            <a:r>
              <a:rPr lang="de-DE" sz="1200" dirty="0"/>
              <a:t> </a:t>
            </a:r>
            <a:r>
              <a:rPr lang="de-DE" sz="1200" dirty="0" err="1"/>
              <a:t>is</a:t>
            </a:r>
            <a:r>
              <a:rPr lang="de-DE" sz="1200" dirty="0"/>
              <a:t> a </a:t>
            </a:r>
            <a:r>
              <a:rPr lang="de-DE" sz="1200" dirty="0" err="1"/>
              <a:t>significant</a:t>
            </a:r>
            <a:r>
              <a:rPr lang="de-DE" sz="1200" dirty="0"/>
              <a:t> </a:t>
            </a:r>
            <a:r>
              <a:rPr lang="de-DE" sz="1200" dirty="0" err="1"/>
              <a:t>gap</a:t>
            </a:r>
            <a:r>
              <a:rPr lang="de-DE" sz="1200" dirty="0"/>
              <a:t> </a:t>
            </a:r>
            <a:r>
              <a:rPr lang="de-DE" sz="1200" dirty="0" err="1"/>
              <a:t>between</a:t>
            </a:r>
            <a:r>
              <a:rPr lang="de-DE" sz="1200" dirty="0"/>
              <a:t> </a:t>
            </a:r>
            <a:r>
              <a:rPr lang="de-DE" sz="1200" dirty="0" err="1"/>
              <a:t>recognition</a:t>
            </a:r>
            <a:r>
              <a:rPr lang="de-DE" sz="1200" dirty="0"/>
              <a:t> and </a:t>
            </a:r>
            <a:r>
              <a:rPr lang="de-DE" sz="1200" dirty="0" err="1"/>
              <a:t>implementation</a:t>
            </a:r>
            <a:r>
              <a:rPr lang="de-DE" sz="1200" dirty="0"/>
              <a:t>. Many SMEs </a:t>
            </a:r>
            <a:r>
              <a:rPr lang="de-DE" sz="1200" dirty="0" err="1"/>
              <a:t>would</a:t>
            </a:r>
            <a:r>
              <a:rPr lang="de-DE" sz="1200" dirty="0"/>
              <a:t> like </a:t>
            </a:r>
            <a:r>
              <a:rPr lang="de-DE" sz="1200" dirty="0" err="1"/>
              <a:t>to</a:t>
            </a:r>
            <a:r>
              <a:rPr lang="de-DE" sz="1200" dirty="0"/>
              <a:t> </a:t>
            </a:r>
            <a:r>
              <a:rPr lang="de-DE" sz="1200" dirty="0" err="1"/>
              <a:t>be</a:t>
            </a:r>
            <a:r>
              <a:rPr lang="de-DE" sz="1200" dirty="0"/>
              <a:t> </a:t>
            </a:r>
            <a:r>
              <a:rPr lang="de-DE" sz="1200" dirty="0" err="1"/>
              <a:t>more</a:t>
            </a:r>
            <a:r>
              <a:rPr lang="de-DE" sz="1200" dirty="0"/>
              <a:t> innovative, but </a:t>
            </a:r>
            <a:r>
              <a:rPr lang="de-DE" sz="1200" dirty="0" err="1"/>
              <a:t>are</a:t>
            </a:r>
            <a:r>
              <a:rPr lang="de-DE" sz="1200" dirty="0"/>
              <a:t> </a:t>
            </a:r>
            <a:r>
              <a:rPr lang="de-DE" sz="1200" dirty="0" err="1"/>
              <a:t>held</a:t>
            </a:r>
            <a:r>
              <a:rPr lang="de-DE" sz="1200" dirty="0"/>
              <a:t> back </a:t>
            </a:r>
            <a:r>
              <a:rPr lang="de-DE" sz="1200" dirty="0" err="1"/>
              <a:t>by</a:t>
            </a:r>
            <a:r>
              <a:rPr lang="de-DE" sz="1200" dirty="0"/>
              <a:t> </a:t>
            </a:r>
            <a:r>
              <a:rPr lang="de-DE" sz="1200" dirty="0" err="1"/>
              <a:t>specific</a:t>
            </a:r>
            <a:r>
              <a:rPr lang="de-DE" sz="1200" dirty="0"/>
              <a:t> </a:t>
            </a:r>
            <a:r>
              <a:rPr lang="de-DE" sz="1200" dirty="0" err="1"/>
              <a:t>obstacles</a:t>
            </a:r>
            <a:r>
              <a:rPr lang="de-DE" sz="1200" dirty="0"/>
              <a:t>.</a:t>
            </a:r>
          </a:p>
          <a:p>
            <a:endParaRPr lang="de-DE" sz="1200" dirty="0"/>
          </a:p>
          <a:p>
            <a:r>
              <a:rPr lang="de-DE" sz="1200" b="1" dirty="0" err="1"/>
              <a:t>Two</a:t>
            </a:r>
            <a:r>
              <a:rPr lang="de-DE" sz="1200" b="1" dirty="0"/>
              <a:t> </a:t>
            </a:r>
            <a:r>
              <a:rPr lang="de-DE" sz="1200" b="1" dirty="0" err="1"/>
              <a:t>key</a:t>
            </a:r>
            <a:r>
              <a:rPr lang="de-DE" sz="1200" b="1" dirty="0"/>
              <a:t> </a:t>
            </a:r>
            <a:r>
              <a:rPr lang="de-DE" sz="1200" b="1" dirty="0" err="1"/>
              <a:t>obstacles</a:t>
            </a:r>
            <a:r>
              <a:rPr lang="de-DE" sz="1200" b="1" dirty="0"/>
              <a:t>:</a:t>
            </a:r>
            <a:endParaRPr lang="de-DE" sz="1200" dirty="0"/>
          </a:p>
          <a:p>
            <a:pPr>
              <a:buFont typeface="Arial" panose="020B0604020202020204" pitchFamily="34" charset="0"/>
              <a:buChar char="•"/>
            </a:pPr>
            <a:r>
              <a:rPr lang="de-DE" sz="1200" b="1" dirty="0"/>
              <a:t>Lack </a:t>
            </a:r>
            <a:r>
              <a:rPr lang="de-DE" sz="1200" b="1" dirty="0" err="1"/>
              <a:t>of</a:t>
            </a:r>
            <a:r>
              <a:rPr lang="de-DE" sz="1200" b="1" dirty="0"/>
              <a:t> </a:t>
            </a:r>
            <a:r>
              <a:rPr lang="de-DE" sz="1200" b="1" dirty="0" err="1"/>
              <a:t>networks</a:t>
            </a:r>
            <a:r>
              <a:rPr lang="de-DE" sz="1200" b="1" dirty="0"/>
              <a:t>: </a:t>
            </a:r>
            <a:r>
              <a:rPr lang="de-DE" sz="1200" dirty="0"/>
              <a:t>SMEs </a:t>
            </a:r>
            <a:r>
              <a:rPr lang="de-DE" sz="1200" dirty="0" err="1"/>
              <a:t>often</a:t>
            </a:r>
            <a:r>
              <a:rPr lang="de-DE" sz="1200" dirty="0"/>
              <a:t> </a:t>
            </a:r>
            <a:r>
              <a:rPr lang="de-DE" sz="1200" dirty="0" err="1"/>
              <a:t>know</a:t>
            </a:r>
            <a:r>
              <a:rPr lang="de-DE" sz="1200" dirty="0"/>
              <a:t> </a:t>
            </a:r>
            <a:r>
              <a:rPr lang="de-DE" sz="1200" dirty="0" err="1"/>
              <a:t>neither</a:t>
            </a:r>
            <a:r>
              <a:rPr lang="de-DE" sz="1200" dirty="0"/>
              <a:t> </a:t>
            </a:r>
            <a:r>
              <a:rPr lang="de-DE" sz="1200" dirty="0" err="1"/>
              <a:t>the</a:t>
            </a:r>
            <a:r>
              <a:rPr lang="de-DE" sz="1200" dirty="0"/>
              <a:t> relevant </a:t>
            </a:r>
            <a:r>
              <a:rPr lang="de-DE" sz="1200" dirty="0" err="1"/>
              <a:t>universities</a:t>
            </a:r>
            <a:r>
              <a:rPr lang="de-DE" sz="1200" dirty="0"/>
              <a:t> </a:t>
            </a:r>
            <a:r>
              <a:rPr lang="de-DE" sz="1200" dirty="0" err="1"/>
              <a:t>nor</a:t>
            </a:r>
            <a:r>
              <a:rPr lang="de-DE" sz="1200" dirty="0"/>
              <a:t> </a:t>
            </a:r>
            <a:r>
              <a:rPr lang="de-DE" sz="1200" dirty="0" err="1"/>
              <a:t>the</a:t>
            </a:r>
            <a:r>
              <a:rPr lang="de-DE" sz="1200" dirty="0"/>
              <a:t> relevant </a:t>
            </a:r>
            <a:r>
              <a:rPr lang="de-DE" sz="1200" dirty="0" err="1"/>
              <a:t>contacts</a:t>
            </a:r>
            <a:r>
              <a:rPr lang="de-DE" sz="1200" dirty="0"/>
              <a:t> in </a:t>
            </a:r>
            <a:r>
              <a:rPr lang="de-DE" sz="1200" dirty="0" err="1"/>
              <a:t>the</a:t>
            </a:r>
            <a:r>
              <a:rPr lang="de-DE" sz="1200" dirty="0"/>
              <a:t> </a:t>
            </a:r>
            <a:r>
              <a:rPr lang="de-DE" sz="1200" dirty="0" err="1"/>
              <a:t>region</a:t>
            </a:r>
            <a:r>
              <a:rPr lang="de-DE" sz="1200" dirty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sz="1200" b="1" dirty="0" err="1"/>
              <a:t>Complex</a:t>
            </a:r>
            <a:r>
              <a:rPr lang="de-DE" sz="1200" b="1" dirty="0"/>
              <a:t> </a:t>
            </a:r>
            <a:r>
              <a:rPr lang="de-DE" sz="1200" b="1" dirty="0" err="1"/>
              <a:t>funding</a:t>
            </a:r>
            <a:r>
              <a:rPr lang="de-DE" sz="1200" b="1" dirty="0"/>
              <a:t> </a:t>
            </a:r>
            <a:r>
              <a:rPr lang="de-DE" sz="1200" b="1" dirty="0" err="1"/>
              <a:t>schemes</a:t>
            </a:r>
            <a:r>
              <a:rPr lang="de-DE" sz="1200" b="1" dirty="0"/>
              <a:t>: </a:t>
            </a:r>
            <a:r>
              <a:rPr lang="de-DE" sz="1200" dirty="0" err="1"/>
              <a:t>Application</a:t>
            </a:r>
            <a:r>
              <a:rPr lang="de-DE" sz="1200" dirty="0"/>
              <a:t> </a:t>
            </a:r>
            <a:r>
              <a:rPr lang="de-DE" sz="1200" dirty="0" err="1"/>
              <a:t>procedures</a:t>
            </a:r>
            <a:r>
              <a:rPr lang="de-DE" sz="1200" dirty="0"/>
              <a:t> </a:t>
            </a:r>
            <a:r>
              <a:rPr lang="de-DE" sz="1200" dirty="0" err="1"/>
              <a:t>are</a:t>
            </a:r>
            <a:r>
              <a:rPr lang="de-DE" sz="1200" dirty="0"/>
              <a:t> time-</a:t>
            </a:r>
            <a:r>
              <a:rPr lang="de-DE" sz="1200" dirty="0" err="1"/>
              <a:t>consuming</a:t>
            </a:r>
            <a:r>
              <a:rPr lang="de-DE" sz="1200" dirty="0"/>
              <a:t>, and </a:t>
            </a:r>
            <a:r>
              <a:rPr lang="de-DE" sz="1200" dirty="0" err="1"/>
              <a:t>many</a:t>
            </a:r>
            <a:r>
              <a:rPr lang="de-DE" sz="1200" dirty="0"/>
              <a:t> </a:t>
            </a:r>
            <a:r>
              <a:rPr lang="de-DE" sz="1200" dirty="0" err="1"/>
              <a:t>companies</a:t>
            </a:r>
            <a:r>
              <a:rPr lang="de-DE" sz="1200" dirty="0"/>
              <a:t> </a:t>
            </a:r>
            <a:r>
              <a:rPr lang="de-DE" sz="1200" dirty="0" err="1"/>
              <a:t>are</a:t>
            </a:r>
            <a:r>
              <a:rPr lang="de-DE" sz="1200" dirty="0"/>
              <a:t> </a:t>
            </a:r>
            <a:r>
              <a:rPr lang="de-DE" sz="1200" dirty="0" err="1"/>
              <a:t>unaware</a:t>
            </a:r>
            <a:r>
              <a:rPr lang="de-DE" sz="1200" dirty="0"/>
              <a:t> </a:t>
            </a:r>
            <a:r>
              <a:rPr lang="de-DE" sz="1200" dirty="0" err="1"/>
              <a:t>of</a:t>
            </a:r>
            <a:r>
              <a:rPr lang="de-DE" sz="1200" dirty="0"/>
              <a:t> </a:t>
            </a:r>
            <a:r>
              <a:rPr lang="de-DE" sz="1200" dirty="0" err="1"/>
              <a:t>the</a:t>
            </a:r>
            <a:r>
              <a:rPr lang="de-DE" sz="1200" dirty="0"/>
              <a:t> </a:t>
            </a:r>
            <a:r>
              <a:rPr lang="de-DE" sz="1200" dirty="0" err="1"/>
              <a:t>funding</a:t>
            </a:r>
            <a:r>
              <a:rPr lang="de-DE" sz="1200" dirty="0"/>
              <a:t> </a:t>
            </a:r>
            <a:r>
              <a:rPr lang="de-DE" sz="1200" dirty="0" err="1"/>
              <a:t>available</a:t>
            </a:r>
            <a:r>
              <a:rPr lang="de-DE" sz="1200" dirty="0"/>
              <a:t>.</a:t>
            </a:r>
          </a:p>
          <a:p>
            <a:endParaRPr lang="de-DE" sz="1200" b="1" dirty="0"/>
          </a:p>
          <a:p>
            <a:r>
              <a:rPr lang="de-DE" sz="1200" b="1" dirty="0" err="1"/>
              <a:t>Our</a:t>
            </a:r>
            <a:r>
              <a:rPr lang="de-DE" sz="1200" b="1" dirty="0"/>
              <a:t> </a:t>
            </a:r>
            <a:r>
              <a:rPr lang="de-DE" sz="1200" b="1" dirty="0" err="1"/>
              <a:t>approach</a:t>
            </a:r>
            <a:r>
              <a:rPr lang="de-DE" sz="1200" b="1" dirty="0"/>
              <a:t>: </a:t>
            </a:r>
            <a:r>
              <a:rPr lang="de-DE" sz="1200" dirty="0" err="1"/>
              <a:t>We</a:t>
            </a:r>
            <a:r>
              <a:rPr lang="de-DE" sz="1200" dirty="0"/>
              <a:t> </a:t>
            </a:r>
            <a:r>
              <a:rPr lang="de-DE" sz="1200" dirty="0" err="1"/>
              <a:t>help</a:t>
            </a:r>
            <a:r>
              <a:rPr lang="de-DE" sz="1200" dirty="0"/>
              <a:t> </a:t>
            </a:r>
            <a:r>
              <a:rPr lang="en-US" sz="1200" dirty="0"/>
              <a:t>bridge these gaps by building networks and providing targeted support to secure</a:t>
            </a:r>
            <a:r>
              <a:rPr lang="de-DE" sz="1200" dirty="0"/>
              <a:t> </a:t>
            </a:r>
            <a:r>
              <a:rPr lang="de-DE" sz="1200" dirty="0" err="1"/>
              <a:t>funding</a:t>
            </a:r>
            <a:r>
              <a:rPr lang="de-DE" sz="1200" dirty="0"/>
              <a:t>.</a:t>
            </a:r>
          </a:p>
          <a:p>
            <a:r>
              <a:rPr lang="de-DE" sz="1200" b="1" dirty="0"/>
              <a:t>Next </a:t>
            </a:r>
            <a:r>
              <a:rPr lang="de-DE" sz="1200" b="1" dirty="0" err="1"/>
              <a:t>step</a:t>
            </a:r>
            <a:r>
              <a:rPr lang="de-DE" sz="1200" b="1" dirty="0"/>
              <a:t>: </a:t>
            </a:r>
            <a:r>
              <a:rPr lang="de-DE" sz="1200" dirty="0"/>
              <a:t>The </a:t>
            </a:r>
            <a:r>
              <a:rPr lang="de-DE" sz="1200" dirty="0" err="1"/>
              <a:t>following</a:t>
            </a:r>
            <a:r>
              <a:rPr lang="de-DE" sz="1200" dirty="0"/>
              <a:t> </a:t>
            </a:r>
            <a:r>
              <a:rPr lang="de-DE" sz="1200" dirty="0" err="1"/>
              <a:t>slides</a:t>
            </a:r>
            <a:r>
              <a:rPr lang="de-DE" sz="1200" dirty="0"/>
              <a:t> </a:t>
            </a:r>
            <a:r>
              <a:rPr lang="de-DE" sz="1200" dirty="0" err="1"/>
              <a:t>present</a:t>
            </a:r>
            <a:r>
              <a:rPr lang="de-DE" sz="1200" dirty="0"/>
              <a:t> </a:t>
            </a:r>
            <a:r>
              <a:rPr lang="de-DE" sz="1200" dirty="0" err="1"/>
              <a:t>specific</a:t>
            </a:r>
            <a:r>
              <a:rPr lang="de-DE" sz="1200" dirty="0"/>
              <a:t> </a:t>
            </a:r>
            <a:r>
              <a:rPr lang="de-DE" sz="1200" dirty="0" err="1"/>
              <a:t>survey</a:t>
            </a:r>
            <a:r>
              <a:rPr lang="de-DE" sz="1200" dirty="0"/>
              <a:t> </a:t>
            </a:r>
            <a:r>
              <a:rPr lang="de-DE" sz="1200" dirty="0" err="1"/>
              <a:t>results</a:t>
            </a:r>
            <a:r>
              <a:rPr lang="de-DE" sz="1200" dirty="0"/>
              <a:t> and </a:t>
            </a:r>
            <a:r>
              <a:rPr lang="de-DE" sz="1200" dirty="0" err="1"/>
              <a:t>provide</a:t>
            </a:r>
            <a:r>
              <a:rPr lang="de-DE" sz="1200" dirty="0"/>
              <a:t> a </a:t>
            </a:r>
            <a:r>
              <a:rPr lang="de-DE" sz="1200" dirty="0" err="1"/>
              <a:t>more</a:t>
            </a:r>
            <a:r>
              <a:rPr lang="de-DE" sz="1200" dirty="0"/>
              <a:t> </a:t>
            </a:r>
            <a:r>
              <a:rPr lang="de-DE" sz="1200" dirty="0" err="1"/>
              <a:t>detailed</a:t>
            </a:r>
            <a:r>
              <a:rPr lang="de-DE" sz="1200" dirty="0"/>
              <a:t> </a:t>
            </a:r>
            <a:r>
              <a:rPr lang="de-DE" sz="1200" dirty="0" err="1"/>
              <a:t>picture</a:t>
            </a:r>
            <a:r>
              <a:rPr lang="de-DE" sz="1200" dirty="0"/>
              <a:t> </a:t>
            </a:r>
            <a:r>
              <a:rPr lang="de-DE" sz="1200" dirty="0" err="1"/>
              <a:t>of</a:t>
            </a:r>
            <a:r>
              <a:rPr lang="de-DE" sz="1200" dirty="0"/>
              <a:t> </a:t>
            </a:r>
            <a:r>
              <a:rPr lang="de-DE" sz="1200" dirty="0" err="1"/>
              <a:t>the</a:t>
            </a:r>
            <a:r>
              <a:rPr lang="de-DE" sz="1200" dirty="0"/>
              <a:t> </a:t>
            </a:r>
            <a:r>
              <a:rPr lang="de-DE" sz="1200" dirty="0" err="1"/>
              <a:t>current</a:t>
            </a:r>
            <a:r>
              <a:rPr lang="de-DE" sz="1200" dirty="0"/>
              <a:t> </a:t>
            </a:r>
            <a:r>
              <a:rPr lang="de-DE" sz="1200" dirty="0" err="1"/>
              <a:t>situation</a:t>
            </a:r>
            <a:r>
              <a:rPr lang="de-DE" sz="1200" dirty="0"/>
              <a:t>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11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414829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 dirty="0"/>
              <a:t>Links </a:t>
            </a:r>
            <a:r>
              <a:rPr lang="de-DE" b="1" dirty="0" err="1"/>
              <a:t>with</a:t>
            </a:r>
            <a:r>
              <a:rPr lang="de-DE" b="1" dirty="0"/>
              <a:t> Research and Academia – </a:t>
            </a:r>
            <a:r>
              <a:rPr lang="de-DE" b="1" dirty="0" err="1"/>
              <a:t>Participants</a:t>
            </a:r>
            <a:r>
              <a:rPr lang="de-DE" b="1" dirty="0"/>
              <a:t>’ </a:t>
            </a:r>
            <a:r>
              <a:rPr lang="de-DE" b="1" dirty="0" err="1"/>
              <a:t>Experiences</a:t>
            </a:r>
            <a:r>
              <a:rPr lang="de-DE" b="1" dirty="0"/>
              <a:t> </a:t>
            </a:r>
          </a:p>
          <a:p>
            <a:endParaRPr lang="de-DE" b="1" dirty="0"/>
          </a:p>
          <a:p>
            <a:r>
              <a:rPr lang="de-DE" dirty="0"/>
              <a:t>Firstly, it is apparent that </a:t>
            </a:r>
            <a:r>
              <a:rPr lang="de-DE" b="1" dirty="0"/>
              <a:t>around 45% of the companies surveyed had already had contact with research and science</a:t>
            </a:r>
            <a:r>
              <a:rPr lang="de-DE" dirty="0"/>
              <a:t>. </a:t>
            </a:r>
          </a:p>
          <a:p>
            <a:r>
              <a:rPr lang="de-DE" dirty="0" err="1"/>
              <a:t>Conversely</a:t>
            </a:r>
            <a:r>
              <a:rPr lang="de-DE" dirty="0"/>
              <a:t>, however, </a:t>
            </a:r>
            <a:r>
              <a:rPr lang="de-DE" dirty="0" err="1"/>
              <a:t>this</a:t>
            </a:r>
            <a:r>
              <a:rPr lang="de-DE" dirty="0"/>
              <a:t> </a:t>
            </a:r>
            <a:r>
              <a:rPr lang="de-DE" dirty="0" err="1"/>
              <a:t>indicates</a:t>
            </a:r>
            <a:r>
              <a:rPr lang="de-DE" dirty="0"/>
              <a:t>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b="1" dirty="0"/>
              <a:t>more than half </a:t>
            </a:r>
            <a:r>
              <a:rPr lang="de-DE" dirty="0"/>
              <a:t>had had </a:t>
            </a:r>
            <a:r>
              <a:rPr lang="de-DE" b="1" dirty="0"/>
              <a:t>little or no contact to date</a:t>
            </a:r>
            <a:r>
              <a:rPr lang="de-DE" dirty="0"/>
              <a:t>.</a:t>
            </a:r>
          </a:p>
          <a:p>
            <a:r>
              <a:rPr lang="de-DE" dirty="0"/>
              <a:t>The qualitative assessment is important here:</a:t>
            </a:r>
            <a:br>
              <a:rPr lang="de-DE" dirty="0"/>
            </a:br>
            <a:r>
              <a:rPr lang="de-DE" dirty="0"/>
              <a:t>👉 </a:t>
            </a:r>
            <a:r>
              <a:rPr lang="de-DE" b="1" dirty="0"/>
              <a:t>Existing contact was predominantly perceived as ‘positive’ </a:t>
            </a:r>
            <a:r>
              <a:rPr lang="de-DE" b="1" dirty="0" err="1"/>
              <a:t>or</a:t>
            </a:r>
            <a:r>
              <a:rPr lang="de-DE" b="1" dirty="0"/>
              <a:t> ‘very positive’.</a:t>
            </a:r>
            <a:br>
              <a:rPr lang="de-DE" dirty="0"/>
            </a:br>
            <a:r>
              <a:rPr lang="de-DE" dirty="0"/>
              <a:t>This suggests that, where collaboration takes place, </a:t>
            </a:r>
            <a:r>
              <a:rPr lang="de-DE" b="1" dirty="0"/>
              <a:t>the experiences </a:t>
            </a:r>
            <a:r>
              <a:rPr lang="de-DE" dirty="0"/>
              <a:t>are generally </a:t>
            </a:r>
            <a:r>
              <a:rPr lang="de-DE" b="1" dirty="0"/>
              <a:t>positive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r>
              <a:rPr lang="de-DE" b="1" dirty="0"/>
              <a:t>Classification of the activities shown involving the scientific community (chart on the right)</a:t>
            </a:r>
          </a:p>
          <a:p>
            <a:endParaRPr lang="de-DE" i="1" dirty="0"/>
          </a:p>
          <a:p>
            <a:r>
              <a:rPr lang="de-DE" dirty="0"/>
              <a:t>Overview of </a:t>
            </a:r>
            <a:r>
              <a:rPr lang="de-DE" b="1" dirty="0"/>
              <a:t>various forms of collaboration with the scientific community </a:t>
            </a:r>
            <a:r>
              <a:rPr lang="de-DE" dirty="0"/>
              <a:t>– for example: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/>
              <a:t>joint research projects,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/>
              <a:t>informal exchanges,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/>
              <a:t>use of academic lectures or events,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/>
              <a:t>collaboration on funded projects.</a:t>
            </a:r>
          </a:p>
          <a:p>
            <a:pPr>
              <a:buFont typeface="Arial" panose="020B0604020202020204" pitchFamily="34" charset="0"/>
              <a:buChar char="•"/>
            </a:pPr>
            <a:endParaRPr lang="de-DE" dirty="0"/>
          </a:p>
          <a:p>
            <a:r>
              <a:rPr lang="de-DE" dirty="0"/>
              <a:t>It is striking that:</a:t>
            </a:r>
          </a:p>
          <a:p>
            <a:r>
              <a:rPr lang="de-DE" b="1" dirty="0"/>
              <a:t>Low-threshold formats </a:t>
            </a:r>
            <a:r>
              <a:rPr lang="de-DE" dirty="0"/>
              <a:t>such as information exchange or lectures are more common.</a:t>
            </a:r>
          </a:p>
          <a:p>
            <a:r>
              <a:rPr lang="de-DE" b="1" dirty="0"/>
              <a:t>More intensive forms of cooperation</a:t>
            </a:r>
            <a:r>
              <a:rPr lang="de-DE" dirty="0"/>
              <a:t>, such as joint research or development projects, are significantly less common.</a:t>
            </a:r>
          </a:p>
          <a:p>
            <a:r>
              <a:rPr lang="de-DE" dirty="0"/>
              <a:t>A significant proportion of </a:t>
            </a:r>
            <a:r>
              <a:rPr lang="de-DE" dirty="0" err="1"/>
              <a:t>companies</a:t>
            </a:r>
            <a:r>
              <a:rPr lang="de-DE" dirty="0"/>
              <a:t> </a:t>
            </a:r>
            <a:r>
              <a:rPr lang="de-DE" dirty="0" err="1"/>
              <a:t>report</a:t>
            </a:r>
            <a:r>
              <a:rPr lang="de-DE" dirty="0"/>
              <a:t> not </a:t>
            </a:r>
            <a:r>
              <a:rPr lang="de-DE" dirty="0" err="1"/>
              <a:t>utilising</a:t>
            </a:r>
            <a:r>
              <a:rPr lang="de-DE" dirty="0"/>
              <a:t> certain activities </a:t>
            </a:r>
            <a:r>
              <a:rPr lang="de-DE" b="1" dirty="0"/>
              <a:t>at all</a:t>
            </a:r>
            <a:r>
              <a:rPr lang="de-DE" dirty="0"/>
              <a:t>.</a:t>
            </a:r>
          </a:p>
          <a:p>
            <a:endParaRPr lang="de-DE" i="0" dirty="0"/>
          </a:p>
          <a:p>
            <a:r>
              <a:rPr lang="de-DE" b="1" i="0" dirty="0"/>
              <a:t>Conclusion for companies: </a:t>
            </a:r>
            <a:r>
              <a:rPr lang="de-DE" b="0" i="0" dirty="0"/>
              <a:t>Contact with the academic </a:t>
            </a:r>
            <a:r>
              <a:rPr lang="de-DE" b="0" i="0" dirty="0" err="1"/>
              <a:t>sector</a:t>
            </a:r>
            <a:r>
              <a:rPr lang="de-DE" b="0" i="0" dirty="0"/>
              <a:t> </a:t>
            </a:r>
            <a:r>
              <a:rPr lang="de-DE" b="0" i="0" dirty="0" err="1"/>
              <a:t>exists</a:t>
            </a:r>
            <a:r>
              <a:rPr lang="de-DE" b="0" i="0" dirty="0"/>
              <a:t> but </a:t>
            </a:r>
            <a:r>
              <a:rPr lang="de-DE" b="0" i="0" dirty="0" err="1"/>
              <a:t>is</a:t>
            </a:r>
            <a:r>
              <a:rPr lang="de-DE" b="0" i="0" dirty="0"/>
              <a:t> </a:t>
            </a:r>
            <a:r>
              <a:rPr lang="de-DE" b="0" i="0" dirty="0" err="1"/>
              <a:t>often</a:t>
            </a:r>
            <a:r>
              <a:rPr lang="de-DE" b="0" i="0" dirty="0"/>
              <a:t> </a:t>
            </a:r>
            <a:r>
              <a:rPr lang="de-DE" b="0" i="0" dirty="0" err="1"/>
              <a:t>sporadic</a:t>
            </a:r>
            <a:r>
              <a:rPr lang="de-DE" b="0" i="0" dirty="0"/>
              <a:t> and </a:t>
            </a:r>
            <a:r>
              <a:rPr lang="de-DE" b="0" i="0" dirty="0" err="1"/>
              <a:t>rarely</a:t>
            </a:r>
            <a:r>
              <a:rPr lang="de-DE" b="0" i="0" dirty="0"/>
              <a:t> utilised systematically or strategically.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995692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 dirty="0"/>
              <a:t>Engagement </a:t>
            </a:r>
            <a:r>
              <a:rPr lang="de-DE" b="1" dirty="0" err="1"/>
              <a:t>with</a:t>
            </a:r>
            <a:r>
              <a:rPr lang="de-DE" b="1" dirty="0"/>
              <a:t> Research and Academia – </a:t>
            </a:r>
            <a:r>
              <a:rPr lang="de-DE" b="1" dirty="0" err="1"/>
              <a:t>Barriers</a:t>
            </a:r>
            <a:r>
              <a:rPr lang="de-DE" b="1" dirty="0"/>
              <a:t> </a:t>
            </a:r>
            <a:r>
              <a:rPr lang="de-DE" b="1" dirty="0" err="1"/>
              <a:t>to</a:t>
            </a:r>
            <a:r>
              <a:rPr lang="de-DE" b="1" dirty="0"/>
              <a:t> Engagement </a:t>
            </a:r>
          </a:p>
          <a:p>
            <a:endParaRPr lang="de-DE" b="1" dirty="0"/>
          </a:p>
          <a:p>
            <a:r>
              <a:rPr lang="de-DE" b="1" dirty="0" err="1"/>
              <a:t>Context</a:t>
            </a:r>
            <a:endParaRPr lang="de-DE" dirty="0"/>
          </a:p>
          <a:p>
            <a:r>
              <a:rPr lang="de-DE" dirty="0"/>
              <a:t>Focus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b="1" dirty="0" err="1"/>
              <a:t>approximately</a:t>
            </a:r>
            <a:r>
              <a:rPr lang="de-DE" b="1" dirty="0"/>
              <a:t> 55%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companies</a:t>
            </a:r>
            <a:r>
              <a:rPr lang="de-DE" b="1" dirty="0"/>
              <a:t>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have</a:t>
            </a:r>
            <a:r>
              <a:rPr lang="de-DE" dirty="0"/>
              <a:t> </a:t>
            </a:r>
            <a:r>
              <a:rPr lang="de-DE" dirty="0" err="1"/>
              <a:t>had</a:t>
            </a:r>
            <a:r>
              <a:rPr lang="de-DE" dirty="0"/>
              <a:t> </a:t>
            </a:r>
            <a:r>
              <a:rPr lang="de-DE" b="1" dirty="0" err="1"/>
              <a:t>no</a:t>
            </a:r>
            <a:r>
              <a:rPr lang="de-DE" b="1" dirty="0"/>
              <a:t> </a:t>
            </a:r>
            <a:r>
              <a:rPr lang="de-DE" b="1" dirty="0" err="1"/>
              <a:t>contact</a:t>
            </a:r>
            <a:r>
              <a:rPr lang="de-DE" b="1" dirty="0"/>
              <a:t>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research</a:t>
            </a:r>
            <a:r>
              <a:rPr lang="de-DE" dirty="0"/>
              <a:t> and </a:t>
            </a:r>
            <a:r>
              <a:rPr lang="de-DE" dirty="0" err="1"/>
              <a:t>science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date.</a:t>
            </a:r>
          </a:p>
          <a:p>
            <a:r>
              <a:rPr lang="de-DE" dirty="0" err="1"/>
              <a:t>Objective</a:t>
            </a:r>
            <a:r>
              <a:rPr lang="de-DE" dirty="0"/>
              <a:t>: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understand</a:t>
            </a:r>
            <a:r>
              <a:rPr lang="de-DE" dirty="0"/>
              <a:t> </a:t>
            </a:r>
            <a:r>
              <a:rPr lang="de-DE" b="1" dirty="0" err="1"/>
              <a:t>why</a:t>
            </a:r>
            <a:r>
              <a:rPr lang="de-DE" b="1" dirty="0"/>
              <a:t> </a:t>
            </a:r>
            <a:r>
              <a:rPr lang="de-DE" b="1" dirty="0" err="1"/>
              <a:t>cooperation</a:t>
            </a:r>
            <a:r>
              <a:rPr lang="de-DE" b="1" dirty="0"/>
              <a:t> </a:t>
            </a:r>
            <a:r>
              <a:rPr lang="de-DE" b="1" dirty="0" err="1"/>
              <a:t>has</a:t>
            </a:r>
            <a:r>
              <a:rPr lang="de-DE" b="1" dirty="0"/>
              <a:t> not </a:t>
            </a:r>
            <a:r>
              <a:rPr lang="de-DE" b="1" dirty="0" err="1"/>
              <a:t>yet</a:t>
            </a:r>
            <a:r>
              <a:rPr lang="de-DE" b="1" dirty="0"/>
              <a:t> </a:t>
            </a:r>
            <a:r>
              <a:rPr lang="de-DE" b="1" dirty="0" err="1"/>
              <a:t>materialised</a:t>
            </a:r>
            <a:endParaRPr lang="de-DE" b="1" dirty="0"/>
          </a:p>
          <a:p>
            <a:endParaRPr lang="de-DE" dirty="0"/>
          </a:p>
          <a:p>
            <a:r>
              <a:rPr lang="de-DE" b="1" dirty="0"/>
              <a:t>Description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 err="1"/>
              <a:t>chart</a:t>
            </a:r>
            <a:endParaRPr lang="de-DE" dirty="0"/>
          </a:p>
          <a:p>
            <a:r>
              <a:rPr lang="de-DE" dirty="0"/>
              <a:t>The </a:t>
            </a:r>
            <a:r>
              <a:rPr lang="de-DE" dirty="0" err="1"/>
              <a:t>chart</a:t>
            </a:r>
            <a:r>
              <a:rPr lang="de-DE" dirty="0"/>
              <a:t> </a:t>
            </a:r>
            <a:r>
              <a:rPr lang="de-DE" dirty="0" err="1"/>
              <a:t>shows</a:t>
            </a:r>
            <a:r>
              <a:rPr lang="de-DE" dirty="0"/>
              <a:t> </a:t>
            </a:r>
            <a:r>
              <a:rPr lang="de-DE" dirty="0" err="1"/>
              <a:t>various</a:t>
            </a:r>
            <a:r>
              <a:rPr lang="de-DE" dirty="0"/>
              <a:t> </a:t>
            </a:r>
            <a:r>
              <a:rPr lang="de-DE" b="1" dirty="0"/>
              <a:t>potential </a:t>
            </a:r>
            <a:r>
              <a:rPr lang="de-DE" b="1" dirty="0" err="1"/>
              <a:t>barriers</a:t>
            </a:r>
            <a:r>
              <a:rPr lang="de-DE" b="1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cooperation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scientific</a:t>
            </a:r>
            <a:r>
              <a:rPr lang="de-DE" dirty="0"/>
              <a:t> </a:t>
            </a:r>
            <a:r>
              <a:rPr lang="de-DE" dirty="0" err="1"/>
              <a:t>community</a:t>
            </a:r>
            <a:r>
              <a:rPr lang="de-DE" dirty="0"/>
              <a:t>.</a:t>
            </a:r>
          </a:p>
          <a:p>
            <a:r>
              <a:rPr lang="de-DE" dirty="0" err="1"/>
              <a:t>It</a:t>
            </a:r>
            <a:r>
              <a:rPr lang="de-DE" dirty="0"/>
              <a:t> </a:t>
            </a:r>
            <a:r>
              <a:rPr lang="de-DE" dirty="0" err="1"/>
              <a:t>illustrates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b="1" dirty="0" err="1"/>
              <a:t>extent</a:t>
            </a:r>
            <a:r>
              <a:rPr lang="de-DE" b="1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which</a:t>
            </a:r>
            <a:r>
              <a:rPr lang="de-DE" dirty="0"/>
              <a:t> </a:t>
            </a:r>
            <a:r>
              <a:rPr lang="de-DE" dirty="0" err="1"/>
              <a:t>companies</a:t>
            </a:r>
            <a:r>
              <a:rPr lang="de-DE" dirty="0"/>
              <a:t> </a:t>
            </a:r>
            <a:r>
              <a:rPr lang="de-DE" dirty="0" err="1"/>
              <a:t>agree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these</a:t>
            </a:r>
            <a:r>
              <a:rPr lang="de-DE" dirty="0"/>
              <a:t> </a:t>
            </a:r>
            <a:r>
              <a:rPr lang="de-DE" dirty="0" err="1"/>
              <a:t>statements</a:t>
            </a:r>
            <a:r>
              <a:rPr lang="de-DE" dirty="0"/>
              <a:t>.</a:t>
            </a:r>
          </a:p>
          <a:p>
            <a:endParaRPr lang="de-DE" dirty="0"/>
          </a:p>
          <a:p>
            <a:r>
              <a:rPr lang="de-DE" b="1" dirty="0"/>
              <a:t>Key </a:t>
            </a:r>
            <a:r>
              <a:rPr lang="de-DE" b="1" dirty="0" err="1"/>
              <a:t>findings</a:t>
            </a:r>
            <a:r>
              <a:rPr lang="de-DE" b="1" dirty="0"/>
              <a:t>/</a:t>
            </a:r>
            <a:r>
              <a:rPr lang="de-DE" b="1" dirty="0" err="1"/>
              <a:t>key</a:t>
            </a:r>
            <a:r>
              <a:rPr lang="de-DE" b="1" dirty="0"/>
              <a:t> </a:t>
            </a:r>
            <a:r>
              <a:rPr lang="de-DE" b="1" dirty="0" err="1"/>
              <a:t>messages</a:t>
            </a:r>
            <a:endParaRPr lang="de-DE" dirty="0"/>
          </a:p>
          <a:p>
            <a:r>
              <a:rPr lang="de-DE" dirty="0"/>
              <a:t>The </a:t>
            </a:r>
            <a:r>
              <a:rPr lang="de-DE" dirty="0" err="1"/>
              <a:t>most</a:t>
            </a:r>
            <a:r>
              <a:rPr lang="de-DE" dirty="0"/>
              <a:t> </a:t>
            </a:r>
            <a:r>
              <a:rPr lang="de-DE" dirty="0" err="1"/>
              <a:t>frequently</a:t>
            </a:r>
            <a:r>
              <a:rPr lang="de-DE" dirty="0"/>
              <a:t> </a:t>
            </a:r>
            <a:r>
              <a:rPr lang="de-DE" dirty="0" err="1"/>
              <a:t>cited</a:t>
            </a:r>
            <a:r>
              <a:rPr lang="de-DE" dirty="0"/>
              <a:t> </a:t>
            </a:r>
            <a:r>
              <a:rPr lang="de-DE" b="1" dirty="0" err="1"/>
              <a:t>obstacles</a:t>
            </a:r>
            <a:r>
              <a:rPr lang="de-DE" b="1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b="1" dirty="0" err="1"/>
              <a:t>structural</a:t>
            </a:r>
            <a:r>
              <a:rPr lang="de-DE" b="1" dirty="0"/>
              <a:t> and organisational</a:t>
            </a:r>
            <a:endParaRPr lang="de-DE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de-DE" dirty="0"/>
              <a:t>lack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financial</a:t>
            </a:r>
            <a:r>
              <a:rPr lang="de-DE" dirty="0"/>
              <a:t> </a:t>
            </a:r>
            <a:r>
              <a:rPr lang="de-DE" dirty="0" err="1"/>
              <a:t>resources</a:t>
            </a:r>
            <a:endParaRPr lang="de-DE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de-DE" dirty="0"/>
              <a:t>lack </a:t>
            </a:r>
            <a:r>
              <a:rPr lang="de-DE" dirty="0" err="1"/>
              <a:t>of</a:t>
            </a:r>
            <a:r>
              <a:rPr lang="de-DE" dirty="0"/>
              <a:t> human </a:t>
            </a:r>
            <a:r>
              <a:rPr lang="de-DE" dirty="0" err="1"/>
              <a:t>resources</a:t>
            </a:r>
            <a:endParaRPr lang="de-DE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de-DE" dirty="0"/>
              <a:t>lack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transparency</a:t>
            </a:r>
            <a:r>
              <a:rPr lang="de-DE" dirty="0"/>
              <a:t>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de-DE" dirty="0"/>
              <a:t>lack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expertise</a:t>
            </a:r>
            <a:endParaRPr lang="de-DE" dirty="0"/>
          </a:p>
          <a:p>
            <a:pPr lvl="1">
              <a:buFont typeface="Arial" panose="020B0604020202020204" pitchFamily="34" charset="0"/>
              <a:buChar char="•"/>
            </a:pPr>
            <a:endParaRPr lang="de-DE" dirty="0"/>
          </a:p>
          <a:p>
            <a:r>
              <a:rPr lang="de-DE" dirty="0"/>
              <a:t>Many </a:t>
            </a:r>
            <a:r>
              <a:rPr lang="de-DE" dirty="0" err="1"/>
              <a:t>companies</a:t>
            </a:r>
            <a:r>
              <a:rPr lang="de-DE" dirty="0"/>
              <a:t> do not </a:t>
            </a:r>
            <a:r>
              <a:rPr lang="de-DE" dirty="0" err="1"/>
              <a:t>see</a:t>
            </a:r>
            <a:r>
              <a:rPr lang="de-DE" dirty="0"/>
              <a:t> </a:t>
            </a:r>
            <a:r>
              <a:rPr lang="de-DE" b="1" dirty="0" err="1"/>
              <a:t>any</a:t>
            </a:r>
            <a:r>
              <a:rPr lang="de-DE" b="1" dirty="0"/>
              <a:t> </a:t>
            </a:r>
            <a:r>
              <a:rPr lang="de-DE" b="1" dirty="0" err="1"/>
              <a:t>direct</a:t>
            </a:r>
            <a:r>
              <a:rPr lang="de-DE" b="1" dirty="0"/>
              <a:t> </a:t>
            </a:r>
            <a:r>
              <a:rPr lang="de-DE" b="1" dirty="0" err="1"/>
              <a:t>benefits</a:t>
            </a:r>
            <a:r>
              <a:rPr lang="de-DE" b="1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their</a:t>
            </a:r>
            <a:r>
              <a:rPr lang="de-DE" dirty="0"/>
              <a:t> own </a:t>
            </a:r>
            <a:r>
              <a:rPr lang="de-DE" dirty="0" err="1"/>
              <a:t>organisation</a:t>
            </a:r>
            <a:r>
              <a:rPr lang="de-DE" dirty="0"/>
              <a:t>.</a:t>
            </a:r>
          </a:p>
          <a:p>
            <a:r>
              <a:rPr lang="de-DE" b="1" dirty="0"/>
              <a:t>Administrative </a:t>
            </a:r>
            <a:r>
              <a:rPr lang="de-DE" b="1" dirty="0" err="1"/>
              <a:t>burdens</a:t>
            </a:r>
            <a:r>
              <a:rPr lang="de-DE" b="1" dirty="0"/>
              <a:t> </a:t>
            </a:r>
            <a:r>
              <a:rPr lang="de-DE" dirty="0"/>
              <a:t>and </a:t>
            </a:r>
            <a:r>
              <a:rPr lang="de-DE" b="1" dirty="0" err="1"/>
              <a:t>unclear</a:t>
            </a:r>
            <a:r>
              <a:rPr lang="de-DE" b="1" dirty="0"/>
              <a:t> </a:t>
            </a:r>
            <a:r>
              <a:rPr lang="de-DE" b="1" dirty="0" err="1"/>
              <a:t>points</a:t>
            </a:r>
            <a:r>
              <a:rPr lang="de-DE" b="1" dirty="0"/>
              <a:t>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contact</a:t>
            </a:r>
            <a:r>
              <a:rPr lang="de-DE" b="1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perceived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</a:t>
            </a:r>
            <a:r>
              <a:rPr lang="de-DE" dirty="0" err="1"/>
              <a:t>significant</a:t>
            </a:r>
            <a:r>
              <a:rPr lang="de-DE" dirty="0"/>
              <a:t> </a:t>
            </a:r>
            <a:r>
              <a:rPr lang="de-DE" dirty="0" err="1"/>
              <a:t>barriers</a:t>
            </a:r>
            <a:r>
              <a:rPr lang="de-DE" dirty="0"/>
              <a:t>.</a:t>
            </a:r>
          </a:p>
          <a:p>
            <a:r>
              <a:rPr lang="de-DE" dirty="0" err="1"/>
              <a:t>Rejection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science</a:t>
            </a:r>
            <a:r>
              <a:rPr lang="de-DE" dirty="0"/>
              <a:t> on </a:t>
            </a:r>
            <a:r>
              <a:rPr lang="de-DE" dirty="0" err="1"/>
              <a:t>its</a:t>
            </a:r>
            <a:r>
              <a:rPr lang="de-DE" dirty="0"/>
              <a:t> </a:t>
            </a:r>
            <a:r>
              <a:rPr lang="de-DE" dirty="0" err="1"/>
              <a:t>merits</a:t>
            </a:r>
            <a:r>
              <a:rPr lang="de-DE" dirty="0"/>
              <a:t>,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contrast</a:t>
            </a:r>
            <a:r>
              <a:rPr lang="de-DE" dirty="0"/>
              <a:t>, </a:t>
            </a:r>
            <a:r>
              <a:rPr lang="de-DE" dirty="0" err="1"/>
              <a:t>plays</a:t>
            </a:r>
            <a:r>
              <a:rPr lang="de-DE" dirty="0"/>
              <a:t> </a:t>
            </a:r>
            <a:r>
              <a:rPr lang="de-DE" b="1" dirty="0"/>
              <a:t>a minor </a:t>
            </a:r>
            <a:r>
              <a:rPr lang="de-DE" b="1" dirty="0" err="1"/>
              <a:t>role</a:t>
            </a:r>
            <a:r>
              <a:rPr lang="de-DE" b="1" dirty="0"/>
              <a:t>.</a:t>
            </a:r>
          </a:p>
          <a:p>
            <a:endParaRPr lang="de-DE" dirty="0"/>
          </a:p>
          <a:p>
            <a:r>
              <a:rPr lang="de-DE" b="1" dirty="0"/>
              <a:t>Interpretation</a:t>
            </a:r>
            <a:endParaRPr lang="de-DE" dirty="0"/>
          </a:p>
          <a:p>
            <a:r>
              <a:rPr lang="de-DE" dirty="0"/>
              <a:t>The </a:t>
            </a:r>
            <a:r>
              <a:rPr lang="de-DE" dirty="0" err="1"/>
              <a:t>obstacles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primarily</a:t>
            </a:r>
            <a:r>
              <a:rPr lang="de-DE" dirty="0"/>
              <a:t> </a:t>
            </a:r>
            <a:r>
              <a:rPr lang="de-DE" b="1" dirty="0" err="1"/>
              <a:t>practical</a:t>
            </a:r>
            <a:r>
              <a:rPr lang="de-DE" b="1" dirty="0"/>
              <a:t> and organisational </a:t>
            </a:r>
            <a:r>
              <a:rPr lang="de-DE" b="0" dirty="0"/>
              <a:t>in </a:t>
            </a:r>
            <a:r>
              <a:rPr lang="de-DE" b="0" dirty="0" err="1"/>
              <a:t>nature</a:t>
            </a:r>
            <a:r>
              <a:rPr lang="de-DE" b="0" dirty="0"/>
              <a:t>.</a:t>
            </a:r>
          </a:p>
          <a:p>
            <a:r>
              <a:rPr lang="de-DE" dirty="0" err="1"/>
              <a:t>Cooperation</a:t>
            </a:r>
            <a:r>
              <a:rPr lang="de-DE" dirty="0"/>
              <a:t> </a:t>
            </a:r>
            <a:r>
              <a:rPr lang="de-DE" dirty="0" err="1"/>
              <a:t>often</a:t>
            </a:r>
            <a:r>
              <a:rPr lang="de-DE" dirty="0"/>
              <a:t> </a:t>
            </a:r>
            <a:r>
              <a:rPr lang="de-DE" dirty="0" err="1"/>
              <a:t>fails</a:t>
            </a:r>
            <a:r>
              <a:rPr lang="de-DE" dirty="0"/>
              <a:t> </a:t>
            </a:r>
            <a:r>
              <a:rPr lang="de-DE" b="1" dirty="0"/>
              <a:t>not </a:t>
            </a:r>
            <a:r>
              <a:rPr lang="de-DE" b="1" dirty="0" err="1"/>
              <a:t>because</a:t>
            </a:r>
            <a:r>
              <a:rPr lang="de-DE" b="1" dirty="0"/>
              <a:t> </a:t>
            </a:r>
            <a:r>
              <a:rPr lang="de-DE" b="1" dirty="0" err="1"/>
              <a:t>of</a:t>
            </a:r>
            <a:r>
              <a:rPr lang="de-DE" b="1" dirty="0"/>
              <a:t> a lack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willingness</a:t>
            </a:r>
            <a:r>
              <a:rPr lang="de-DE" dirty="0"/>
              <a:t>, but </a:t>
            </a:r>
            <a:r>
              <a:rPr lang="de-DE" dirty="0" err="1"/>
              <a:t>because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a lack </a:t>
            </a:r>
            <a:r>
              <a:rPr lang="de-DE" dirty="0" err="1"/>
              <a:t>of</a:t>
            </a:r>
            <a:r>
              <a:rPr lang="de-DE" dirty="0"/>
              <a:t> time, </a:t>
            </a:r>
            <a:r>
              <a:rPr lang="de-DE" dirty="0" err="1"/>
              <a:t>resources</a:t>
            </a:r>
            <a:r>
              <a:rPr lang="de-DE" dirty="0"/>
              <a:t>, and </a:t>
            </a:r>
            <a:r>
              <a:rPr lang="de-DE" dirty="0" err="1"/>
              <a:t>orientation</a:t>
            </a:r>
            <a:r>
              <a:rPr lang="de-DE" dirty="0"/>
              <a:t> </a:t>
            </a:r>
            <a:r>
              <a:rPr lang="de-DE" dirty="0" err="1"/>
              <a:t>within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scientific</a:t>
            </a:r>
            <a:r>
              <a:rPr lang="de-DE" dirty="0"/>
              <a:t> </a:t>
            </a:r>
            <a:r>
              <a:rPr lang="de-DE" dirty="0" err="1"/>
              <a:t>system</a:t>
            </a:r>
            <a:r>
              <a:rPr lang="de-DE" dirty="0"/>
              <a:t>.</a:t>
            </a:r>
          </a:p>
          <a:p>
            <a:endParaRPr lang="de-DE" dirty="0"/>
          </a:p>
          <a:p>
            <a:r>
              <a:rPr lang="de-DE" b="1" dirty="0" err="1"/>
              <a:t>Implications</a:t>
            </a:r>
            <a:r>
              <a:rPr lang="de-DE" b="1" dirty="0"/>
              <a:t> </a:t>
            </a:r>
            <a:r>
              <a:rPr lang="de-DE" b="1" dirty="0" err="1"/>
              <a:t>for</a:t>
            </a:r>
            <a:r>
              <a:rPr lang="de-DE" b="1" dirty="0"/>
              <a:t> </a:t>
            </a:r>
            <a:r>
              <a:rPr lang="de-DE" b="1" dirty="0" err="1"/>
              <a:t>businesses</a:t>
            </a:r>
            <a:endParaRPr lang="de-DE" dirty="0"/>
          </a:p>
          <a:p>
            <a:r>
              <a:rPr lang="de-DE" dirty="0" err="1"/>
              <a:t>There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significant</a:t>
            </a:r>
            <a:r>
              <a:rPr lang="de-DE" dirty="0"/>
              <a:t> </a:t>
            </a:r>
            <a:r>
              <a:rPr lang="de-DE" b="1" dirty="0" err="1"/>
              <a:t>untapped</a:t>
            </a:r>
            <a:r>
              <a:rPr lang="de-DE" b="1" dirty="0"/>
              <a:t> potential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collaboration</a:t>
            </a:r>
            <a:r>
              <a:rPr lang="de-DE" dirty="0"/>
              <a:t>.</a:t>
            </a:r>
          </a:p>
          <a:p>
            <a:r>
              <a:rPr lang="de-DE" dirty="0"/>
              <a:t>Low-</a:t>
            </a:r>
            <a:r>
              <a:rPr lang="de-DE" dirty="0" err="1"/>
              <a:t>threshold</a:t>
            </a:r>
            <a:r>
              <a:rPr lang="de-DE" dirty="0"/>
              <a:t> </a:t>
            </a:r>
            <a:r>
              <a:rPr lang="de-DE" dirty="0" err="1"/>
              <a:t>offers</a:t>
            </a:r>
            <a:r>
              <a:rPr lang="de-DE" dirty="0"/>
              <a:t>, </a:t>
            </a:r>
            <a:r>
              <a:rPr lang="de-DE" dirty="0" err="1"/>
              <a:t>clear</a:t>
            </a:r>
            <a:r>
              <a:rPr lang="de-DE" dirty="0"/>
              <a:t> </a:t>
            </a:r>
            <a:r>
              <a:rPr lang="de-DE" dirty="0" err="1"/>
              <a:t>points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contact</a:t>
            </a:r>
            <a:r>
              <a:rPr lang="de-DE" dirty="0"/>
              <a:t>, and </a:t>
            </a:r>
            <a:r>
              <a:rPr lang="de-DE" dirty="0" err="1"/>
              <a:t>concrete</a:t>
            </a:r>
            <a:r>
              <a:rPr lang="de-DE" dirty="0"/>
              <a:t> </a:t>
            </a:r>
            <a:r>
              <a:rPr lang="de-DE" dirty="0" err="1"/>
              <a:t>benefits</a:t>
            </a:r>
            <a:r>
              <a:rPr lang="de-DE" dirty="0"/>
              <a:t> </a:t>
            </a:r>
            <a:r>
              <a:rPr lang="de-DE" dirty="0" err="1"/>
              <a:t>could</a:t>
            </a:r>
            <a:r>
              <a:rPr lang="de-DE" dirty="0"/>
              <a:t> </a:t>
            </a:r>
            <a:r>
              <a:rPr lang="de-DE" dirty="0" err="1"/>
              <a:t>remove</a:t>
            </a:r>
            <a:r>
              <a:rPr lang="de-DE" dirty="0"/>
              <a:t> </a:t>
            </a:r>
            <a:r>
              <a:rPr lang="de-DE" dirty="0" err="1"/>
              <a:t>many</a:t>
            </a:r>
            <a:r>
              <a:rPr lang="de-DE" dirty="0"/>
              <a:t> </a:t>
            </a:r>
            <a:r>
              <a:rPr lang="de-DE" dirty="0" err="1"/>
              <a:t>barriers</a:t>
            </a:r>
            <a:r>
              <a:rPr lang="de-DE" dirty="0"/>
              <a:t>.</a:t>
            </a:r>
          </a:p>
          <a:p>
            <a:endParaRPr lang="de-DE" dirty="0"/>
          </a:p>
          <a:p>
            <a:r>
              <a:rPr lang="de-DE" b="1" dirty="0"/>
              <a:t>Transition</a:t>
            </a:r>
            <a:endParaRPr lang="de-DE" dirty="0"/>
          </a:p>
          <a:p>
            <a:r>
              <a:rPr lang="de-DE" i="0" dirty="0"/>
              <a:t>Follow-</a:t>
            </a:r>
            <a:r>
              <a:rPr lang="de-DE" i="0" dirty="0" err="1"/>
              <a:t>up</a:t>
            </a:r>
            <a:r>
              <a:rPr lang="de-DE" i="0" dirty="0"/>
              <a:t> </a:t>
            </a:r>
            <a:r>
              <a:rPr lang="de-DE" i="0" dirty="0" err="1"/>
              <a:t>question</a:t>
            </a:r>
            <a:r>
              <a:rPr lang="de-DE" i="0" dirty="0"/>
              <a:t>: </a:t>
            </a:r>
            <a:r>
              <a:rPr lang="de-DE" i="0" dirty="0" err="1"/>
              <a:t>What</a:t>
            </a:r>
            <a:r>
              <a:rPr lang="de-DE" i="0" dirty="0"/>
              <a:t> </a:t>
            </a:r>
            <a:r>
              <a:rPr lang="de-DE" i="0" dirty="0" err="1"/>
              <a:t>framework</a:t>
            </a:r>
            <a:r>
              <a:rPr lang="de-DE" i="0" dirty="0"/>
              <a:t> </a:t>
            </a:r>
            <a:r>
              <a:rPr lang="de-DE" i="0" dirty="0" err="1"/>
              <a:t>conditions</a:t>
            </a:r>
            <a:r>
              <a:rPr lang="de-DE" i="0" dirty="0"/>
              <a:t> promote </a:t>
            </a:r>
            <a:r>
              <a:rPr lang="de-DE" i="0" dirty="0" err="1"/>
              <a:t>knowledge</a:t>
            </a:r>
            <a:r>
              <a:rPr lang="de-DE" i="0" dirty="0"/>
              <a:t> </a:t>
            </a:r>
            <a:r>
              <a:rPr lang="de-DE" i="0" dirty="0" err="1"/>
              <a:t>transfer</a:t>
            </a:r>
            <a:r>
              <a:rPr lang="de-DE" i="0" dirty="0"/>
              <a:t> – and </a:t>
            </a:r>
            <a:r>
              <a:rPr lang="de-DE" i="0" dirty="0" err="1"/>
              <a:t>how</a:t>
            </a:r>
            <a:r>
              <a:rPr lang="de-DE" i="0" dirty="0"/>
              <a:t> </a:t>
            </a:r>
            <a:r>
              <a:rPr lang="de-DE" i="0" dirty="0" err="1"/>
              <a:t>can</a:t>
            </a:r>
            <a:r>
              <a:rPr lang="de-DE" i="0" dirty="0"/>
              <a:t> </a:t>
            </a:r>
            <a:r>
              <a:rPr lang="de-DE" i="0" dirty="0" err="1"/>
              <a:t>these</a:t>
            </a:r>
            <a:r>
              <a:rPr lang="de-DE" i="0" dirty="0"/>
              <a:t> </a:t>
            </a:r>
            <a:r>
              <a:rPr lang="de-DE" i="0" dirty="0" err="1"/>
              <a:t>obstacles</a:t>
            </a:r>
            <a:r>
              <a:rPr lang="de-DE" i="0" dirty="0"/>
              <a:t> </a:t>
            </a:r>
            <a:r>
              <a:rPr lang="de-DE" i="0" dirty="0" err="1"/>
              <a:t>be</a:t>
            </a:r>
            <a:r>
              <a:rPr lang="de-DE" i="0" dirty="0"/>
              <a:t> </a:t>
            </a:r>
            <a:r>
              <a:rPr lang="de-DE" i="0" dirty="0" err="1"/>
              <a:t>specifically</a:t>
            </a:r>
            <a:r>
              <a:rPr lang="de-DE" i="0" dirty="0"/>
              <a:t> </a:t>
            </a:r>
            <a:r>
              <a:rPr lang="de-DE" i="0" dirty="0" err="1"/>
              <a:t>addressed</a:t>
            </a:r>
            <a:r>
              <a:rPr lang="de-DE" i="0" dirty="0"/>
              <a:t>?</a:t>
            </a:r>
          </a:p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13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739785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 dirty="0" err="1"/>
              <a:t>Factors</a:t>
            </a:r>
            <a:r>
              <a:rPr lang="de-DE" b="1" dirty="0"/>
              <a:t> </a:t>
            </a:r>
            <a:r>
              <a:rPr lang="de-DE" b="1" dirty="0" err="1"/>
              <a:t>Hindering</a:t>
            </a:r>
            <a:r>
              <a:rPr lang="de-DE" b="1" dirty="0"/>
              <a:t> Knowledge Transfer </a:t>
            </a:r>
          </a:p>
          <a:p>
            <a:endParaRPr lang="de-DE" b="1" dirty="0"/>
          </a:p>
          <a:p>
            <a:r>
              <a:rPr lang="de-DE" b="1" dirty="0"/>
              <a:t>Lack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resources</a:t>
            </a:r>
            <a:r>
              <a:rPr lang="de-DE" b="1" dirty="0"/>
              <a:t> (</a:t>
            </a:r>
            <a:r>
              <a:rPr lang="de-DE" b="1" dirty="0" err="1"/>
              <a:t>main</a:t>
            </a:r>
            <a:r>
              <a:rPr lang="de-DE" b="1" dirty="0"/>
              <a:t> </a:t>
            </a:r>
            <a:r>
              <a:rPr lang="de-DE" b="1" dirty="0" err="1"/>
              <a:t>obstacle</a:t>
            </a:r>
            <a:r>
              <a:rPr lang="de-DE" b="1" dirty="0"/>
              <a:t>):</a:t>
            </a:r>
            <a:br>
              <a:rPr lang="de-DE" dirty="0"/>
            </a:br>
            <a:r>
              <a:rPr lang="de-DE" dirty="0" err="1"/>
              <a:t>Shortage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skilled</a:t>
            </a:r>
            <a:r>
              <a:rPr lang="de-DE" dirty="0"/>
              <a:t> </a:t>
            </a:r>
            <a:r>
              <a:rPr lang="de-DE" dirty="0" err="1"/>
              <a:t>workers</a:t>
            </a:r>
            <a:r>
              <a:rPr lang="de-DE" dirty="0"/>
              <a:t>, time </a:t>
            </a:r>
            <a:r>
              <a:rPr lang="de-DE" dirty="0" err="1"/>
              <a:t>pressure</a:t>
            </a:r>
            <a:r>
              <a:rPr lang="de-DE" dirty="0"/>
              <a:t>, lack </a:t>
            </a:r>
            <a:r>
              <a:rPr lang="de-DE" dirty="0" err="1"/>
              <a:t>of</a:t>
            </a:r>
            <a:r>
              <a:rPr lang="de-DE" dirty="0"/>
              <a:t> R&amp;D </a:t>
            </a:r>
            <a:r>
              <a:rPr lang="de-DE" dirty="0" err="1"/>
              <a:t>structures</a:t>
            </a:r>
            <a:r>
              <a:rPr lang="de-DE" dirty="0"/>
              <a:t>, and </a:t>
            </a:r>
            <a:r>
              <a:rPr lang="de-DE" dirty="0" err="1"/>
              <a:t>tight</a:t>
            </a:r>
            <a:r>
              <a:rPr lang="de-DE" dirty="0"/>
              <a:t> </a:t>
            </a:r>
            <a:r>
              <a:rPr lang="de-DE" dirty="0" err="1"/>
              <a:t>budgets</a:t>
            </a:r>
            <a:endParaRPr lang="de-DE" dirty="0"/>
          </a:p>
          <a:p>
            <a:r>
              <a:rPr lang="de-DE" b="1" dirty="0"/>
              <a:t>High </a:t>
            </a:r>
            <a:r>
              <a:rPr lang="de-DE" b="1" dirty="0" err="1"/>
              <a:t>costs</a:t>
            </a:r>
            <a:r>
              <a:rPr lang="de-DE" b="1" dirty="0"/>
              <a:t>:</a:t>
            </a:r>
            <a:br>
              <a:rPr lang="de-DE" dirty="0"/>
            </a:br>
            <a:r>
              <a:rPr lang="de-DE" dirty="0" err="1"/>
              <a:t>Contract</a:t>
            </a:r>
            <a:r>
              <a:rPr lang="de-DE" dirty="0"/>
              <a:t> </a:t>
            </a:r>
            <a:r>
              <a:rPr lang="de-DE" dirty="0" err="1"/>
              <a:t>research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often</a:t>
            </a:r>
            <a:r>
              <a:rPr lang="de-DE" dirty="0"/>
              <a:t> </a:t>
            </a:r>
            <a:r>
              <a:rPr lang="de-DE" dirty="0" err="1"/>
              <a:t>perceived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</a:t>
            </a:r>
            <a:r>
              <a:rPr lang="de-DE" dirty="0" err="1"/>
              <a:t>too</a:t>
            </a:r>
            <a:r>
              <a:rPr lang="de-DE" dirty="0"/>
              <a:t> expensive</a:t>
            </a:r>
          </a:p>
          <a:p>
            <a:r>
              <a:rPr lang="de-DE" b="1" dirty="0"/>
              <a:t>Low </a:t>
            </a:r>
            <a:r>
              <a:rPr lang="de-DE" b="1" dirty="0" err="1"/>
              <a:t>absorption</a:t>
            </a:r>
            <a:r>
              <a:rPr lang="de-DE" b="1" dirty="0"/>
              <a:t> </a:t>
            </a:r>
            <a:r>
              <a:rPr lang="de-DE" b="1" dirty="0" err="1"/>
              <a:t>capacity</a:t>
            </a:r>
            <a:r>
              <a:rPr lang="de-DE" b="1" dirty="0"/>
              <a:t>:</a:t>
            </a:r>
            <a:br>
              <a:rPr lang="de-DE" dirty="0"/>
            </a:br>
            <a:r>
              <a:rPr lang="de-DE" dirty="0"/>
              <a:t>Lack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technical</a:t>
            </a:r>
            <a:r>
              <a:rPr lang="de-DE" dirty="0"/>
              <a:t> </a:t>
            </a:r>
            <a:r>
              <a:rPr lang="de-DE" dirty="0" err="1"/>
              <a:t>understanding</a:t>
            </a:r>
            <a:r>
              <a:rPr lang="de-DE" dirty="0"/>
              <a:t> </a:t>
            </a:r>
            <a:r>
              <a:rPr lang="de-DE" dirty="0" err="1"/>
              <a:t>within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company</a:t>
            </a:r>
            <a:endParaRPr lang="de-DE" dirty="0"/>
          </a:p>
          <a:p>
            <a:r>
              <a:rPr lang="de-DE" b="1" dirty="0"/>
              <a:t>Innovation </a:t>
            </a:r>
            <a:r>
              <a:rPr lang="de-DE" b="1" dirty="0" err="1"/>
              <a:t>risk</a:t>
            </a:r>
            <a:r>
              <a:rPr lang="de-DE" b="1" dirty="0"/>
              <a:t>:</a:t>
            </a:r>
            <a:br>
              <a:rPr lang="de-DE" dirty="0"/>
            </a:br>
            <a:r>
              <a:rPr lang="de-DE" dirty="0"/>
              <a:t>Long </a:t>
            </a:r>
            <a:r>
              <a:rPr lang="de-DE" dirty="0" err="1"/>
              <a:t>lead</a:t>
            </a:r>
            <a:r>
              <a:rPr lang="de-DE" dirty="0"/>
              <a:t> </a:t>
            </a:r>
            <a:r>
              <a:rPr lang="de-DE" dirty="0" err="1"/>
              <a:t>times</a:t>
            </a:r>
            <a:r>
              <a:rPr lang="de-DE" dirty="0"/>
              <a:t>, </a:t>
            </a:r>
            <a:r>
              <a:rPr lang="de-DE" dirty="0" err="1"/>
              <a:t>unclear</a:t>
            </a:r>
            <a:r>
              <a:rPr lang="de-DE" dirty="0"/>
              <a:t> </a:t>
            </a:r>
            <a:r>
              <a:rPr lang="de-DE" dirty="0" err="1"/>
              <a:t>competitive</a:t>
            </a:r>
            <a:r>
              <a:rPr lang="de-DE" dirty="0"/>
              <a:t> </a:t>
            </a:r>
            <a:r>
              <a:rPr lang="de-DE" dirty="0" err="1"/>
              <a:t>advantages</a:t>
            </a:r>
            <a:endParaRPr lang="de-DE" dirty="0"/>
          </a:p>
          <a:p>
            <a:r>
              <a:rPr lang="de-DE" b="1" dirty="0" err="1"/>
              <a:t>Bureaucracy</a:t>
            </a:r>
            <a:r>
              <a:rPr lang="de-DE" b="1" dirty="0"/>
              <a:t>:</a:t>
            </a:r>
            <a:br>
              <a:rPr lang="de-DE" dirty="0"/>
            </a:br>
            <a:r>
              <a:rPr lang="de-DE" dirty="0"/>
              <a:t>High administrative </a:t>
            </a:r>
            <a:r>
              <a:rPr lang="de-DE" dirty="0" err="1"/>
              <a:t>burden</a:t>
            </a:r>
            <a:r>
              <a:rPr lang="de-DE" dirty="0"/>
              <a:t> due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applications</a:t>
            </a:r>
            <a:r>
              <a:rPr lang="de-DE" dirty="0"/>
              <a:t>, </a:t>
            </a:r>
            <a:r>
              <a:rPr lang="de-DE" dirty="0" err="1"/>
              <a:t>contracts</a:t>
            </a:r>
            <a:r>
              <a:rPr lang="de-DE" dirty="0"/>
              <a:t> and </a:t>
            </a:r>
            <a:r>
              <a:rPr lang="de-DE" dirty="0" err="1"/>
              <a:t>reporting</a:t>
            </a:r>
            <a:endParaRPr lang="de-DE" dirty="0"/>
          </a:p>
          <a:p>
            <a:r>
              <a:rPr lang="de-DE" b="1" dirty="0"/>
              <a:t>Lack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information</a:t>
            </a:r>
            <a:r>
              <a:rPr lang="de-DE" b="1" dirty="0"/>
              <a:t>:</a:t>
            </a:r>
            <a:br>
              <a:rPr lang="de-DE" dirty="0"/>
            </a:br>
            <a:r>
              <a:rPr lang="de-DE" dirty="0" err="1"/>
              <a:t>Unclear</a:t>
            </a:r>
            <a:r>
              <a:rPr lang="de-DE" dirty="0"/>
              <a:t> </a:t>
            </a:r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universities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researching</a:t>
            </a:r>
            <a:r>
              <a:rPr lang="de-DE" dirty="0"/>
              <a:t>; </a:t>
            </a:r>
            <a:r>
              <a:rPr lang="de-DE" dirty="0" err="1"/>
              <a:t>too</a:t>
            </a:r>
            <a:r>
              <a:rPr lang="de-DE" dirty="0"/>
              <a:t> </a:t>
            </a:r>
            <a:r>
              <a:rPr lang="de-DE" dirty="0" err="1"/>
              <a:t>little</a:t>
            </a:r>
            <a:r>
              <a:rPr lang="de-DE" dirty="0"/>
              <a:t> </a:t>
            </a:r>
            <a:r>
              <a:rPr lang="de-DE" dirty="0" err="1"/>
              <a:t>proactive</a:t>
            </a:r>
            <a:r>
              <a:rPr lang="de-DE" dirty="0"/>
              <a:t> </a:t>
            </a:r>
            <a:r>
              <a:rPr lang="de-DE" dirty="0" err="1"/>
              <a:t>engagement</a:t>
            </a:r>
            <a:endParaRPr lang="de-DE" dirty="0"/>
          </a:p>
          <a:p>
            <a:r>
              <a:rPr lang="de-DE" b="1" dirty="0"/>
              <a:t>Framework </a:t>
            </a:r>
            <a:r>
              <a:rPr lang="de-DE" b="1" dirty="0" err="1"/>
              <a:t>conditions</a:t>
            </a:r>
            <a:r>
              <a:rPr lang="de-DE" b="1" dirty="0"/>
              <a:t>:</a:t>
            </a:r>
            <a:br>
              <a:rPr lang="de-DE" dirty="0"/>
            </a:br>
            <a:r>
              <a:rPr lang="de-DE" dirty="0"/>
              <a:t>Lack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incentives</a:t>
            </a:r>
            <a:r>
              <a:rPr lang="de-DE" dirty="0"/>
              <a:t> (e.g. </a:t>
            </a:r>
            <a:r>
              <a:rPr lang="de-DE" dirty="0" err="1"/>
              <a:t>tax</a:t>
            </a:r>
            <a:r>
              <a:rPr lang="de-DE" dirty="0"/>
              <a:t> </a:t>
            </a:r>
            <a:r>
              <a:rPr lang="de-DE" dirty="0" err="1"/>
              <a:t>incentives</a:t>
            </a:r>
            <a:r>
              <a:rPr lang="de-DE" dirty="0"/>
              <a:t>)</a:t>
            </a:r>
          </a:p>
          <a:p>
            <a:r>
              <a:rPr lang="de-DE" b="1" dirty="0"/>
              <a:t>Different </a:t>
            </a:r>
            <a:r>
              <a:rPr lang="de-DE" b="1" dirty="0" err="1"/>
              <a:t>approaches</a:t>
            </a:r>
            <a:r>
              <a:rPr lang="de-DE" b="1" dirty="0"/>
              <a:t>:</a:t>
            </a:r>
            <a:br>
              <a:rPr lang="de-DE" dirty="0"/>
            </a:br>
            <a:r>
              <a:rPr lang="de-DE" dirty="0" err="1"/>
              <a:t>Universities</a:t>
            </a:r>
            <a:r>
              <a:rPr lang="de-DE" dirty="0"/>
              <a:t> and </a:t>
            </a:r>
            <a:r>
              <a:rPr lang="de-DE" dirty="0" err="1"/>
              <a:t>businesses</a:t>
            </a:r>
            <a:r>
              <a:rPr lang="de-DE" dirty="0"/>
              <a:t> </a:t>
            </a:r>
            <a:r>
              <a:rPr lang="de-DE" dirty="0" err="1"/>
              <a:t>operate</a:t>
            </a:r>
            <a:r>
              <a:rPr lang="de-DE" dirty="0"/>
              <a:t> </a:t>
            </a:r>
            <a:r>
              <a:rPr lang="de-DE" dirty="0" err="1"/>
              <a:t>differently</a:t>
            </a:r>
            <a:br>
              <a:rPr lang="de-DE" dirty="0"/>
            </a:br>
            <a:endParaRPr lang="de-DE" dirty="0"/>
          </a:p>
          <a:p>
            <a:r>
              <a:rPr lang="de-DE" b="1" dirty="0"/>
              <a:t>Key </a:t>
            </a:r>
            <a:r>
              <a:rPr lang="de-DE" b="1" dirty="0" err="1"/>
              <a:t>message</a:t>
            </a:r>
            <a:r>
              <a:rPr lang="de-DE" b="1" dirty="0"/>
              <a:t>: </a:t>
            </a:r>
            <a:r>
              <a:rPr lang="de-DE" dirty="0" err="1"/>
              <a:t>Barriers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real, but </a:t>
            </a:r>
            <a:r>
              <a:rPr lang="de-DE" dirty="0" err="1"/>
              <a:t>surmountable</a:t>
            </a:r>
            <a:r>
              <a:rPr lang="de-DE" dirty="0"/>
              <a:t> – </a:t>
            </a:r>
            <a:r>
              <a:rPr lang="de-DE" dirty="0" err="1"/>
              <a:t>this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where</a:t>
            </a:r>
            <a:r>
              <a:rPr lang="de-DE" dirty="0"/>
              <a:t> </a:t>
            </a:r>
            <a:r>
              <a:rPr lang="de-DE" dirty="0" err="1"/>
              <a:t>this</a:t>
            </a:r>
            <a:r>
              <a:rPr lang="de-DE" dirty="0"/>
              <a:t> </a:t>
            </a:r>
            <a:r>
              <a:rPr lang="de-DE" dirty="0" err="1"/>
              <a:t>programme</a:t>
            </a:r>
            <a:r>
              <a:rPr lang="de-DE" dirty="0"/>
              <a:t> </a:t>
            </a:r>
            <a:r>
              <a:rPr lang="de-DE" dirty="0" err="1"/>
              <a:t>comes</a:t>
            </a:r>
            <a:r>
              <a:rPr lang="de-DE" dirty="0"/>
              <a:t> in.</a:t>
            </a:r>
            <a:br>
              <a:rPr lang="de-DE" dirty="0"/>
            </a:br>
            <a:endParaRPr lang="de-DE" dirty="0"/>
          </a:p>
          <a:p>
            <a:r>
              <a:rPr lang="de-DE" b="1" dirty="0"/>
              <a:t>Transition: </a:t>
            </a:r>
            <a:r>
              <a:rPr lang="de-DE" dirty="0" err="1"/>
              <a:t>Alongside</a:t>
            </a:r>
            <a:r>
              <a:rPr lang="de-DE" dirty="0"/>
              <a:t> </a:t>
            </a:r>
            <a:r>
              <a:rPr lang="de-DE" dirty="0" err="1"/>
              <a:t>barriers</a:t>
            </a:r>
            <a:r>
              <a:rPr lang="de-DE" dirty="0"/>
              <a:t>, </a:t>
            </a:r>
            <a:r>
              <a:rPr lang="de-DE" dirty="0" err="1"/>
              <a:t>there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also </a:t>
            </a:r>
            <a:r>
              <a:rPr lang="de-DE" dirty="0" err="1"/>
              <a:t>enabling</a:t>
            </a:r>
            <a:r>
              <a:rPr lang="de-DE" dirty="0"/>
              <a:t> </a:t>
            </a:r>
            <a:r>
              <a:rPr lang="de-DE" dirty="0" err="1"/>
              <a:t>factors</a:t>
            </a:r>
            <a:r>
              <a:rPr lang="de-DE" dirty="0"/>
              <a:t>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14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523144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 dirty="0" err="1"/>
              <a:t>Factors</a:t>
            </a:r>
            <a:r>
              <a:rPr lang="de-DE" b="1" dirty="0"/>
              <a:t> </a:t>
            </a:r>
            <a:r>
              <a:rPr lang="de-DE" b="1" dirty="0" err="1"/>
              <a:t>Promoting</a:t>
            </a:r>
            <a:r>
              <a:rPr lang="de-DE" b="1" dirty="0"/>
              <a:t> Knowledge Transfer and Innovation </a:t>
            </a:r>
          </a:p>
          <a:p>
            <a:endParaRPr lang="de-DE" dirty="0"/>
          </a:p>
          <a:p>
            <a:r>
              <a:rPr lang="de-DE" b="1" dirty="0"/>
              <a:t>Visibility: </a:t>
            </a:r>
            <a:r>
              <a:rPr lang="de-DE" dirty="0"/>
              <a:t>Universities should promote their research more actively (websites, events, newsletters).</a:t>
            </a:r>
          </a:p>
          <a:p>
            <a:endParaRPr lang="de-DE" dirty="0"/>
          </a:p>
          <a:p>
            <a:r>
              <a:rPr lang="de-DE" b="1" dirty="0"/>
              <a:t>Initiative: </a:t>
            </a:r>
            <a:r>
              <a:rPr lang="de-DE" dirty="0" err="1"/>
              <a:t>Universities</a:t>
            </a:r>
            <a:r>
              <a:rPr lang="de-DE" dirty="0"/>
              <a:t> </a:t>
            </a:r>
            <a:r>
              <a:rPr lang="de-DE" dirty="0" err="1"/>
              <a:t>should</a:t>
            </a:r>
            <a:r>
              <a:rPr lang="de-DE" dirty="0"/>
              <a:t> </a:t>
            </a:r>
            <a:r>
              <a:rPr lang="de-DE" dirty="0" err="1"/>
              <a:t>proactively</a:t>
            </a:r>
            <a:r>
              <a:rPr lang="de-DE" dirty="0"/>
              <a:t> </a:t>
            </a:r>
            <a:r>
              <a:rPr lang="de-DE" dirty="0" err="1"/>
              <a:t>reach</a:t>
            </a:r>
            <a:r>
              <a:rPr lang="de-DE" dirty="0"/>
              <a:t> out to businesses.</a:t>
            </a:r>
          </a:p>
          <a:p>
            <a:endParaRPr lang="de-DE" dirty="0"/>
          </a:p>
          <a:p>
            <a:r>
              <a:rPr lang="de-DE" b="1" dirty="0"/>
              <a:t>Intermediaries: </a:t>
            </a:r>
            <a:r>
              <a:rPr lang="de-DE" dirty="0"/>
              <a:t>Transfer companies acting as a professional interface between academia and industry.</a:t>
            </a:r>
          </a:p>
          <a:p>
            <a:pPr marL="457200" marR="0" lvl="0" indent="-22860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Many universities are now setting up their own transfer companies. These act as a professional interface </a:t>
            </a:r>
          </a:p>
          <a:p>
            <a:pPr marL="457200" marR="0" lvl="0" indent="-22860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between academia and industry. They speak both languages and can act as mediators.</a:t>
            </a:r>
          </a:p>
          <a:p>
            <a:endParaRPr lang="de-DE" dirty="0"/>
          </a:p>
          <a:p>
            <a:r>
              <a:rPr lang="de-DE" b="1" dirty="0"/>
              <a:t>Funding: </a:t>
            </a:r>
            <a:r>
              <a:rPr lang="de-DE" dirty="0"/>
              <a:t>Financial support for SME collaborations.</a:t>
            </a:r>
          </a:p>
          <a:p>
            <a:endParaRPr lang="de-DE" dirty="0"/>
          </a:p>
          <a:p>
            <a:r>
              <a:rPr lang="de-DE" b="1" dirty="0"/>
              <a:t>Message: </a:t>
            </a:r>
            <a:r>
              <a:rPr lang="de-DE" dirty="0"/>
              <a:t>The framework conditions for collaborations are improving – the ideal time to get involved.</a:t>
            </a:r>
          </a:p>
          <a:p>
            <a:endParaRPr lang="de-DE" dirty="0"/>
          </a:p>
          <a:p>
            <a:r>
              <a:rPr lang="de-DE" b="1" dirty="0"/>
              <a:t>Transition: </a:t>
            </a:r>
            <a:r>
              <a:rPr lang="de-DE" dirty="0"/>
              <a:t>Transfer is important, but where to? → Presentation of a central model follows.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u="sng" dirty="0"/>
              <a:t>Image sources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Photo: </a:t>
            </a:r>
            <a:r>
              <a:rPr lang="de-DE" dirty="0" err="1"/>
              <a:t>Unsplash</a:t>
            </a: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15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063021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 dirty="0"/>
              <a:t>Transfer, but where to? The </a:t>
            </a:r>
            <a:r>
              <a:rPr lang="de-DE" b="1" dirty="0" err="1"/>
              <a:t>Quadruple</a:t>
            </a:r>
            <a:r>
              <a:rPr lang="de-DE" b="1" dirty="0"/>
              <a:t> Helix Model </a:t>
            </a:r>
          </a:p>
          <a:p>
            <a:endParaRPr lang="de-DE" dirty="0"/>
          </a:p>
          <a:p>
            <a:pPr marL="285750" indent="-285750">
              <a:buFont typeface="Arial"/>
              <a:buChar char="•"/>
              <a:defRPr/>
            </a:pPr>
            <a:r>
              <a:rPr lang="de-DE" sz="1200" dirty="0"/>
              <a:t>The Q4 model is </a:t>
            </a:r>
            <a:r>
              <a:rPr lang="de-DE" dirty="0"/>
              <a:t>a </a:t>
            </a:r>
            <a:r>
              <a:rPr lang="de-DE" sz="1200" dirty="0" err="1"/>
              <a:t>framework</a:t>
            </a:r>
            <a:r>
              <a:rPr lang="de-DE" sz="1200" dirty="0"/>
              <a:t> </a:t>
            </a:r>
            <a:r>
              <a:rPr lang="de-DE" sz="1200" dirty="0" err="1"/>
              <a:t>that</a:t>
            </a:r>
            <a:r>
              <a:rPr lang="de-DE" sz="1200" dirty="0"/>
              <a:t> </a:t>
            </a:r>
            <a:r>
              <a:rPr lang="de-DE" sz="1200" dirty="0" err="1"/>
              <a:t>explains</a:t>
            </a:r>
            <a:r>
              <a:rPr lang="de-DE" sz="1200" dirty="0"/>
              <a:t> the emergence of </a:t>
            </a:r>
            <a:r>
              <a:rPr lang="de-DE" sz="1200" dirty="0" err="1"/>
              <a:t>innovation</a:t>
            </a:r>
            <a:r>
              <a:rPr lang="de-DE" sz="1200" dirty="0"/>
              <a:t> - </a:t>
            </a:r>
            <a:r>
              <a:rPr lang="de-DE" sz="1200" dirty="0" err="1"/>
              <a:t>innovation</a:t>
            </a:r>
            <a:r>
              <a:rPr lang="de-DE" sz="1200" dirty="0"/>
              <a:t> </a:t>
            </a:r>
            <a:r>
              <a:rPr lang="de-DE" sz="1200" dirty="0" err="1"/>
              <a:t>ecosystem</a:t>
            </a:r>
            <a:r>
              <a:rPr lang="de-DE" sz="1200" dirty="0"/>
              <a:t>.</a:t>
            </a:r>
            <a:endParaRPr lang="de-DE" dirty="0"/>
          </a:p>
          <a:p>
            <a:pPr marL="285750" indent="-285750">
              <a:buFont typeface="Arial"/>
              <a:buChar char="•"/>
              <a:defRPr/>
            </a:pPr>
            <a:r>
              <a:rPr lang="de-DE" sz="1200" dirty="0"/>
              <a:t>The </a:t>
            </a:r>
            <a:r>
              <a:rPr lang="de-DE" sz="1200" dirty="0" err="1"/>
              <a:t>helices</a:t>
            </a:r>
            <a:r>
              <a:rPr lang="de-DE" sz="1200" dirty="0"/>
              <a:t> represent different sectors of society that interact with one another and possess their own forms </a:t>
            </a:r>
            <a:r>
              <a:rPr lang="de-DE" sz="1200" dirty="0" err="1"/>
              <a:t>of</a:t>
            </a:r>
            <a:r>
              <a:rPr lang="de-DE" sz="1200" dirty="0"/>
              <a:t> </a:t>
            </a:r>
            <a:r>
              <a:rPr lang="de-DE" sz="1200" dirty="0" err="1"/>
              <a:t>knowledge</a:t>
            </a:r>
            <a:r>
              <a:rPr lang="de-DE" sz="1200" dirty="0"/>
              <a:t>.</a:t>
            </a:r>
            <a:endParaRPr lang="de-DE" dirty="0"/>
          </a:p>
          <a:p>
            <a:pPr marL="285750" indent="-285750">
              <a:buFont typeface="Arial"/>
              <a:buChar char="•"/>
              <a:defRPr/>
            </a:pPr>
            <a:r>
              <a:rPr lang="de-DE" sz="1200" dirty="0" err="1"/>
              <a:t>There</a:t>
            </a:r>
            <a:r>
              <a:rPr lang="de-DE" sz="1200" dirty="0"/>
              <a:t> </a:t>
            </a:r>
            <a:r>
              <a:rPr lang="de-DE" sz="1200" dirty="0" err="1"/>
              <a:t>is</a:t>
            </a:r>
            <a:r>
              <a:rPr lang="de-DE" sz="1200" dirty="0"/>
              <a:t> </a:t>
            </a:r>
            <a:r>
              <a:rPr lang="de-DE" sz="1200" dirty="0" err="1"/>
              <a:t>multidirectional</a:t>
            </a:r>
            <a:r>
              <a:rPr lang="de-DE" sz="1200" dirty="0"/>
              <a:t> </a:t>
            </a:r>
            <a:r>
              <a:rPr lang="de-DE" sz="1200" dirty="0" err="1"/>
              <a:t>exchange</a:t>
            </a:r>
            <a:r>
              <a:rPr lang="de-DE" sz="1200" dirty="0"/>
              <a:t> and </a:t>
            </a:r>
            <a:r>
              <a:rPr lang="de-DE" sz="1200" dirty="0" err="1"/>
              <a:t>collaboration</a:t>
            </a:r>
            <a:r>
              <a:rPr lang="de-DE" sz="1200" dirty="0"/>
              <a:t> </a:t>
            </a:r>
            <a:r>
              <a:rPr lang="de-DE" sz="1200" dirty="0" err="1"/>
              <a:t>between</a:t>
            </a:r>
            <a:r>
              <a:rPr lang="de-DE" sz="1200" dirty="0"/>
              <a:t> </a:t>
            </a:r>
            <a:r>
              <a:rPr lang="de-DE" sz="1200" dirty="0" err="1"/>
              <a:t>these</a:t>
            </a:r>
            <a:r>
              <a:rPr lang="de-DE" sz="1200" dirty="0"/>
              <a:t> </a:t>
            </a:r>
            <a:r>
              <a:rPr lang="de-DE" sz="1200" dirty="0" err="1"/>
              <a:t>sectors</a:t>
            </a:r>
            <a:r>
              <a:rPr lang="de-DE" sz="1200" dirty="0"/>
              <a:t>.</a:t>
            </a:r>
            <a:endParaRPr lang="de-DE" dirty="0"/>
          </a:p>
          <a:p>
            <a:pPr marL="0" lvl="0" indent="0" algn="l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endParaRPr lang="de-DE" b="1" dirty="0"/>
          </a:p>
          <a:p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Transfer, but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where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to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? The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Quadruple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Helix Model</a:t>
            </a:r>
          </a:p>
          <a:p>
            <a:endParaRPr lang="de-D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The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model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explained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briefly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: </a:t>
            </a:r>
            <a:endParaRPr lang="de-D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The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Quadruple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Helix Model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, developed by Fraunhofer, shows that innovation occurs not only between science and industry but also among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four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actors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.</a:t>
            </a:r>
          </a:p>
          <a:p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Traditional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transfer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concepts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view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transfer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as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linear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bidirectional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between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just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three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actors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. </a:t>
            </a:r>
          </a:p>
          <a:p>
            <a:endParaRPr lang="de-D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The so-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called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Q4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model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comprises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following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four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actors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: </a:t>
            </a:r>
          </a:p>
          <a:p>
            <a:endParaRPr lang="de-D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1. Science: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colleges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universities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research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institutions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–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they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generate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new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knowledge</a:t>
            </a:r>
            <a:endParaRPr lang="de-D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2. Industry: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companies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like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yours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–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they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exploit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knowledge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commercially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and bring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innovations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market</a:t>
            </a:r>
            <a:endParaRPr lang="de-D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3. Politics/Government: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create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framework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conditions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funding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programmes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regulatory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incentives</a:t>
            </a:r>
            <a:endParaRPr lang="de-D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4.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Civil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society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: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citizens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, NGOs,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associations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–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they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contribute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societal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needs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values</a:t>
            </a:r>
            <a:endParaRPr lang="de-D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endParaRPr lang="de-D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Why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this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important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?</a:t>
            </a:r>
            <a:endParaRPr lang="de-D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Today,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successful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innovation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arises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from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interaction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all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these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stakeholders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.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Your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cooperation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with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university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embedded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within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broader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ecosystem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.</a:t>
            </a:r>
          </a:p>
          <a:p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Example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: A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sustainable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mobility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concept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requires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scientific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expertise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(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university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),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entrepreneurial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implementation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(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your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company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),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political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support (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local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authority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)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public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acceptance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(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civil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society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).</a:t>
            </a:r>
          </a:p>
          <a:p>
            <a:endParaRPr lang="de-D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The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message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:</a:t>
            </a:r>
            <a:endParaRPr lang="de-D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Do not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think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your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innovation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in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isolation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, but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within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context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ecosystem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.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We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help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you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connect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with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relevant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stakeholders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.</a:t>
            </a:r>
          </a:p>
          <a:p>
            <a:endParaRPr lang="de-DE" dirty="0"/>
          </a:p>
          <a:p>
            <a:r>
              <a:rPr lang="de-DE" dirty="0"/>
              <a:t>Schütz, F., Schroth, F., </a:t>
            </a:r>
            <a:r>
              <a:rPr lang="de-DE" dirty="0" err="1"/>
              <a:t>Muschner</a:t>
            </a:r>
            <a:r>
              <a:rPr lang="de-DE" dirty="0"/>
              <a:t>, A., &amp; </a:t>
            </a:r>
            <a:r>
              <a:rPr lang="de-DE" dirty="0" err="1"/>
              <a:t>Schraudner</a:t>
            </a:r>
            <a:r>
              <a:rPr lang="de-DE" dirty="0"/>
              <a:t>, M. (2018). </a:t>
            </a:r>
            <a:r>
              <a:rPr lang="de-DE" dirty="0" err="1"/>
              <a:t>Defining functional roles for research institutions </a:t>
            </a:r>
            <a:r>
              <a:rPr lang="de-DE" dirty="0"/>
              <a:t>in </a:t>
            </a:r>
            <a:r>
              <a:rPr lang="de-DE" dirty="0" err="1"/>
              <a:t>helix innovation networks</a:t>
            </a:r>
            <a:r>
              <a:rPr lang="de-DE" dirty="0"/>
              <a:t>. Journal </a:t>
            </a:r>
            <a:r>
              <a:rPr lang="de-DE" dirty="0" err="1"/>
              <a:t>of </a:t>
            </a:r>
            <a:r>
              <a:rPr lang="de-DE" dirty="0"/>
              <a:t>Technology Management &amp; Innovation, 13(4), 47–53.</a:t>
            </a:r>
            <a:r>
              <a:rPr lang="de-DE" dirty="0">
                <a:hlinkClick r:id="rId3"/>
              </a:rPr>
              <a:t> https://doi.org/10.4067/S0718-27242018000400047</a:t>
            </a: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16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937257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de-DE" b="1" dirty="0" err="1"/>
              <a:t>Types</a:t>
            </a:r>
            <a:r>
              <a:rPr lang="de-DE" b="1" dirty="0"/>
              <a:t> </a:t>
            </a:r>
            <a:r>
              <a:rPr lang="de-DE" b="1" dirty="0" err="1"/>
              <a:t>of</a:t>
            </a:r>
            <a:r>
              <a:rPr lang="de-DE" b="1" dirty="0"/>
              <a:t> Innovation </a:t>
            </a:r>
          </a:p>
          <a:p>
            <a:endParaRPr lang="de-DE" b="1" dirty="0"/>
          </a:p>
          <a:p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The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three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types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of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innovation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:</a:t>
            </a:r>
          </a:p>
          <a:p>
            <a:endParaRPr lang="de-D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1.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Incremental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innovation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:</a:t>
            </a:r>
            <a:endParaRPr lang="de-D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This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most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common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form: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continuous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improvement of existing products, processes,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services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. </a:t>
            </a:r>
          </a:p>
          <a:p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Examples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: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Your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car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becomes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a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little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more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fuel-efficient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every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year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;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your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smartphone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gets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a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slightly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better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camera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.</a:t>
            </a:r>
          </a:p>
          <a:p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Incremental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innovation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important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for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continuous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progress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, but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does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not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fundamentally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change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game.</a:t>
            </a:r>
          </a:p>
          <a:p>
            <a:endParaRPr lang="de-D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2.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Radical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innovation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(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disruption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):</a:t>
            </a:r>
            <a:endParaRPr lang="de-D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Here,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something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completely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new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created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that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displaces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existing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solutions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turns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entire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markets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on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their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head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. </a:t>
            </a:r>
          </a:p>
          <a:p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Examples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: The iPhone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revolutionised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mobile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phone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market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. Netflix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displaced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video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rental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shops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. Tesla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challenging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entire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automotive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industry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.</a:t>
            </a:r>
          </a:p>
          <a:p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Radical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innovations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are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rare, but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they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have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an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enormous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impact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.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They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require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courage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often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long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-term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investment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.</a:t>
            </a:r>
          </a:p>
          <a:p>
            <a:endParaRPr lang="de-D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3.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Exponential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innovation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:</a:t>
            </a:r>
            <a:endParaRPr lang="de-D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This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newest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category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–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innovations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that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do not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grow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linearly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, but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exponentially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.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They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utilise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digital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technologies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that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reinforce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scale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themselves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.</a:t>
            </a:r>
          </a:p>
          <a:p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Examples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: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Artificial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intelligence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platform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economies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biotechnology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.</a:t>
            </a:r>
          </a:p>
          <a:p>
            <a:endParaRPr lang="de-D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Which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type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suits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you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?</a:t>
            </a:r>
            <a:endParaRPr lang="de-D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For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most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SMEs, a mix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makes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sense: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basis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incremental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innovation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in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day-to-day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business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. At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same time,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you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should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also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keep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an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eye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on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radical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exponential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opportunities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prevent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being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overtaken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by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competitors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.</a:t>
            </a:r>
            <a:br>
              <a:rPr lang="de-DE" dirty="0"/>
            </a:br>
            <a:br>
              <a:rPr lang="de-DE" dirty="0"/>
            </a:br>
            <a:endParaRPr lang="de-DE" dirty="0"/>
          </a:p>
          <a:p>
            <a:endParaRPr lang="de-DE" dirty="0"/>
          </a:p>
          <a:p>
            <a:endParaRPr lang="de-DE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u="sng" dirty="0"/>
              <a:t>Image </a:t>
            </a:r>
            <a:r>
              <a:rPr lang="de-DE" u="sng" dirty="0" err="1"/>
              <a:t>sources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err="1"/>
              <a:t>Photo</a:t>
            </a:r>
            <a:r>
              <a:rPr lang="de-DE" dirty="0"/>
              <a:t>: </a:t>
            </a:r>
            <a:r>
              <a:rPr lang="de-DE" dirty="0" err="1"/>
              <a:t>Unsplash</a:t>
            </a:r>
          </a:p>
          <a:p>
            <a:pPr marL="0" indent="0"/>
            <a:endParaRPr lang="de-DE" dirty="0"/>
          </a:p>
          <a:p>
            <a:pPr marL="0" indent="0"/>
            <a:r>
              <a:rPr lang="de-DE" u="sng"/>
              <a:t>Zitat</a:t>
            </a:r>
            <a:endParaRPr lang="en-US">
              <a:solidFill>
                <a:srgbClr val="444444"/>
              </a:solidFill>
            </a:endParaRPr>
          </a:p>
          <a:p>
            <a:pPr marL="0" indent="0"/>
            <a:r>
              <a:rPr lang="de-DE" dirty="0">
                <a:solidFill>
                  <a:srgbClr val="444444"/>
                </a:solidFill>
                <a:hlinkClick r:id="rId3"/>
              </a:rPr>
              <a:t>https://www.blick-aktuell.de/Berichte/Die-Weiterentwicklung-der-Kerze-haette-nie-zur-Erfindung-der-Gluehbirne-gefuehrt-303730.html</a:t>
            </a:r>
            <a:r>
              <a:rPr lang="de-DE" dirty="0"/>
              <a:t>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17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849389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lnSpc>
                <a:spcPct val="90000"/>
              </a:lnSpc>
              <a:spcBef>
                <a:spcPct val="0"/>
              </a:spcBef>
            </a:pPr>
            <a:r>
              <a:rPr lang="de-DE" b="1" dirty="0" err="1">
                <a:solidFill>
                  <a:srgbClr val="3B3B3B"/>
                </a:solidFill>
              </a:rPr>
              <a:t>Exponentiality </a:t>
            </a:r>
            <a:r>
              <a:rPr lang="de-DE" b="1" dirty="0">
                <a:solidFill>
                  <a:srgbClr val="3B3B3B"/>
                </a:solidFill>
              </a:rPr>
              <a:t>vs. Linearity </a:t>
            </a:r>
            <a:endParaRPr lang="en-US" dirty="0"/>
          </a:p>
          <a:p>
            <a:endParaRPr lang="de-DE" dirty="0"/>
          </a:p>
          <a:p>
            <a:r>
              <a:rPr lang="de-DE" dirty="0"/>
              <a:t>This model was developed by </a:t>
            </a:r>
            <a:r>
              <a:rPr lang="de-DE" b="1" dirty="0"/>
              <a:t>Uve Samuels, CEO </a:t>
            </a:r>
            <a:r>
              <a:rPr lang="de-DE" dirty="0"/>
              <a:t>of the </a:t>
            </a:r>
            <a:r>
              <a:rPr lang="de-DE" b="1" dirty="0"/>
              <a:t>EXPONENTIAL INNOVATION INSTITUTE </a:t>
            </a:r>
            <a:r>
              <a:rPr lang="de-DE" dirty="0"/>
              <a:t>and author of the </a:t>
            </a:r>
            <a:r>
              <a:rPr lang="de-DE" b="1" dirty="0" err="1"/>
              <a:t>book</a:t>
            </a:r>
            <a:r>
              <a:rPr lang="de-DE" b="1" dirty="0"/>
              <a:t> ‘</a:t>
            </a:r>
            <a:r>
              <a:rPr lang="de-DE" b="1" dirty="0" err="1"/>
              <a:t>Exponential</a:t>
            </a:r>
            <a:r>
              <a:rPr lang="de-DE" b="1" dirty="0"/>
              <a:t> Innovation’.</a:t>
            </a:r>
            <a:endParaRPr lang="de-DE" dirty="0"/>
          </a:p>
          <a:p>
            <a:r>
              <a:rPr lang="de-DE" dirty="0"/>
              <a:t>His </a:t>
            </a:r>
            <a:r>
              <a:rPr lang="de-DE" dirty="0" err="1"/>
              <a:t>theories</a:t>
            </a:r>
            <a:r>
              <a:rPr lang="de-DE" dirty="0"/>
              <a:t> and </a:t>
            </a:r>
            <a:r>
              <a:rPr lang="de-DE" dirty="0" err="1"/>
              <a:t>models</a:t>
            </a:r>
            <a:r>
              <a:rPr lang="de-DE" dirty="0"/>
              <a:t>, such </a:t>
            </a:r>
            <a:r>
              <a:rPr lang="de-DE" dirty="0" err="1"/>
              <a:t>as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comparison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linear and </a:t>
            </a:r>
            <a:r>
              <a:rPr lang="de-DE" dirty="0" err="1"/>
              <a:t>exponential</a:t>
            </a:r>
            <a:r>
              <a:rPr lang="de-DE" dirty="0"/>
              <a:t> </a:t>
            </a:r>
            <a:r>
              <a:rPr lang="de-DE" dirty="0" err="1"/>
              <a:t>development</a:t>
            </a:r>
            <a:r>
              <a:rPr lang="de-DE" dirty="0"/>
              <a:t>,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presented</a:t>
            </a:r>
            <a:r>
              <a:rPr lang="de-DE" dirty="0"/>
              <a:t> in </a:t>
            </a:r>
            <a:r>
              <a:rPr lang="de-DE" dirty="0" err="1"/>
              <a:t>detail</a:t>
            </a:r>
            <a:r>
              <a:rPr lang="de-DE" dirty="0"/>
              <a:t> on </a:t>
            </a:r>
            <a:r>
              <a:rPr lang="de-DE" dirty="0" err="1"/>
              <a:t>his</a:t>
            </a:r>
            <a:r>
              <a:rPr lang="de-DE" dirty="0"/>
              <a:t> </a:t>
            </a:r>
            <a:r>
              <a:rPr lang="de-DE" dirty="0" err="1"/>
              <a:t>website</a:t>
            </a:r>
            <a:r>
              <a:rPr lang="de-DE" dirty="0"/>
              <a:t> (</a:t>
            </a:r>
            <a:r>
              <a:rPr lang="de-DE" dirty="0">
                <a:hlinkClick r:id="rId3"/>
              </a:rPr>
              <a:t>https://www.exii.eu/institute</a:t>
            </a:r>
            <a:r>
              <a:rPr lang="de-DE" dirty="0"/>
              <a:t>) and in </a:t>
            </a:r>
            <a:r>
              <a:rPr lang="de-DE" dirty="0" err="1"/>
              <a:t>his</a:t>
            </a:r>
            <a:r>
              <a:rPr lang="de-DE" dirty="0"/>
              <a:t> </a:t>
            </a:r>
            <a:r>
              <a:rPr lang="de-DE" dirty="0" err="1"/>
              <a:t>other</a:t>
            </a:r>
            <a:r>
              <a:rPr lang="de-DE" dirty="0"/>
              <a:t> </a:t>
            </a:r>
            <a:r>
              <a:rPr lang="de-DE" dirty="0" err="1"/>
              <a:t>publications</a:t>
            </a:r>
            <a:r>
              <a:rPr lang="de-DE" dirty="0"/>
              <a:t>.</a:t>
            </a:r>
          </a:p>
          <a:p>
            <a:endParaRPr lang="de-DE" dirty="0"/>
          </a:p>
          <a:p>
            <a:r>
              <a:rPr lang="de-DE" dirty="0"/>
              <a:t>Further </a:t>
            </a:r>
            <a:r>
              <a:rPr lang="de-DE" dirty="0" err="1"/>
              <a:t>reading</a:t>
            </a:r>
            <a:r>
              <a:rPr lang="de-DE" dirty="0"/>
              <a:t>: </a:t>
            </a:r>
          </a:p>
          <a:p>
            <a:r>
              <a:rPr lang="de-DE" dirty="0"/>
              <a:t>Samuels, U. (2019). </a:t>
            </a:r>
            <a:r>
              <a:rPr lang="de-DE" i="1" dirty="0" err="1"/>
              <a:t>Exponential</a:t>
            </a:r>
            <a:r>
              <a:rPr lang="de-DE" i="1" dirty="0"/>
              <a:t> Innovation: </a:t>
            </a:r>
            <a:r>
              <a:rPr lang="de-DE" i="1" dirty="0" err="1"/>
              <a:t>How</a:t>
            </a:r>
            <a:r>
              <a:rPr lang="de-DE" i="1" dirty="0"/>
              <a:t> Science and Business Can </a:t>
            </a:r>
            <a:r>
              <a:rPr lang="de-DE" i="1" dirty="0" err="1"/>
              <a:t>Jointly</a:t>
            </a:r>
            <a:r>
              <a:rPr lang="de-DE" i="1" dirty="0"/>
              <a:t> Shape </a:t>
            </a:r>
            <a:r>
              <a:rPr lang="de-DE" i="1" dirty="0" err="1"/>
              <a:t>the</a:t>
            </a:r>
            <a:r>
              <a:rPr lang="de-DE" i="1" dirty="0"/>
              <a:t> Growth </a:t>
            </a:r>
            <a:r>
              <a:rPr lang="de-DE" i="1" dirty="0" err="1"/>
              <a:t>of</a:t>
            </a:r>
            <a:r>
              <a:rPr lang="de-DE" i="1" dirty="0"/>
              <a:t> Europe and Germany </a:t>
            </a:r>
            <a:r>
              <a:rPr lang="de-DE" i="1" dirty="0" err="1"/>
              <a:t>through</a:t>
            </a:r>
            <a:r>
              <a:rPr lang="de-DE" i="1" dirty="0"/>
              <a:t> </a:t>
            </a:r>
            <a:r>
              <a:rPr lang="de-DE" i="1" dirty="0" err="1"/>
              <a:t>Digitalisation</a:t>
            </a:r>
            <a:r>
              <a:rPr lang="de-DE" i="1" dirty="0"/>
              <a:t> </a:t>
            </a:r>
            <a:r>
              <a:rPr lang="de-DE" dirty="0"/>
              <a:t>(3rd </a:t>
            </a:r>
            <a:r>
              <a:rPr lang="de-DE" dirty="0" err="1"/>
              <a:t>ed</a:t>
            </a:r>
            <a:r>
              <a:rPr lang="de-DE" dirty="0"/>
              <a:t>.). Springer Gabler.</a:t>
            </a:r>
          </a:p>
          <a:p>
            <a:r>
              <a:rPr lang="de-DE" dirty="0"/>
              <a:t> </a:t>
            </a:r>
          </a:p>
          <a:p>
            <a:r>
              <a:rPr lang="de-DE" dirty="0"/>
              <a:t>Samuels, U. (2023). </a:t>
            </a:r>
            <a:r>
              <a:rPr lang="de-DE" i="1" dirty="0" err="1"/>
              <a:t>Exponential</a:t>
            </a:r>
            <a:r>
              <a:rPr lang="de-DE" i="1" dirty="0"/>
              <a:t> Innovation </a:t>
            </a:r>
            <a:r>
              <a:rPr lang="de-DE" i="1" dirty="0" err="1"/>
              <a:t>Playbook</a:t>
            </a:r>
            <a:r>
              <a:rPr lang="de-DE" i="1" dirty="0"/>
              <a:t>: Frameworks </a:t>
            </a:r>
            <a:r>
              <a:rPr lang="de-DE" i="1" dirty="0" err="1"/>
              <a:t>for</a:t>
            </a:r>
            <a:r>
              <a:rPr lang="de-DE" i="1" dirty="0"/>
              <a:t> Digital Transformation and </a:t>
            </a:r>
            <a:r>
              <a:rPr lang="de-DE" i="1" dirty="0" err="1"/>
              <a:t>the</a:t>
            </a:r>
            <a:r>
              <a:rPr lang="de-DE" i="1" dirty="0"/>
              <a:t> Development </a:t>
            </a:r>
            <a:r>
              <a:rPr lang="de-DE" i="1" dirty="0" err="1"/>
              <a:t>of</a:t>
            </a:r>
            <a:r>
              <a:rPr lang="de-DE" i="1" dirty="0"/>
              <a:t> </a:t>
            </a:r>
            <a:r>
              <a:rPr lang="de-DE" i="1" dirty="0" err="1"/>
              <a:t>Scalable</a:t>
            </a:r>
            <a:r>
              <a:rPr lang="de-DE" i="1" dirty="0"/>
              <a:t> Start-ups</a:t>
            </a:r>
            <a:r>
              <a:rPr lang="de-DE" dirty="0"/>
              <a:t>. Books on Demand.</a:t>
            </a:r>
          </a:p>
          <a:p>
            <a:endParaRPr lang="de-DE" dirty="0"/>
          </a:p>
          <a:p>
            <a:endParaRPr lang="de-DE" dirty="0"/>
          </a:p>
          <a:p>
            <a:r>
              <a:rPr lang="de-DE" b="1" dirty="0" err="1"/>
              <a:t>Europe’s</a:t>
            </a:r>
            <a:r>
              <a:rPr lang="de-DE" b="1" dirty="0"/>
              <a:t> Innovation Crisis &amp; </a:t>
            </a:r>
            <a:r>
              <a:rPr lang="de-DE" b="1" dirty="0" err="1"/>
              <a:t>Exponential</a:t>
            </a:r>
            <a:r>
              <a:rPr lang="de-DE" b="1" dirty="0"/>
              <a:t> </a:t>
            </a:r>
            <a:r>
              <a:rPr lang="de-DE" b="1" dirty="0" err="1"/>
              <a:t>Thinking</a:t>
            </a:r>
            <a:endParaRPr lang="de-DE" b="1" dirty="0"/>
          </a:p>
          <a:p>
            <a:endParaRPr lang="de-DE" dirty="0"/>
          </a:p>
          <a:p>
            <a:r>
              <a:rPr lang="de-DE" b="1" dirty="0" err="1"/>
              <a:t>Current</a:t>
            </a:r>
            <a:r>
              <a:rPr lang="de-DE" b="1" dirty="0"/>
              <a:t> </a:t>
            </a:r>
            <a:r>
              <a:rPr lang="de-DE" b="1" dirty="0" err="1"/>
              <a:t>situation</a:t>
            </a:r>
            <a:r>
              <a:rPr lang="de-DE" b="1" dirty="0"/>
              <a:t>:</a:t>
            </a:r>
            <a:endParaRPr lang="de-DE" dirty="0"/>
          </a:p>
          <a:p>
            <a:r>
              <a:rPr lang="de-DE" dirty="0"/>
              <a:t>Europe/Germany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lagging</a:t>
            </a:r>
            <a:r>
              <a:rPr lang="de-DE" dirty="0"/>
              <a:t> in disruptive </a:t>
            </a:r>
            <a:r>
              <a:rPr lang="de-DE" dirty="0" err="1"/>
              <a:t>technologies</a:t>
            </a:r>
            <a:r>
              <a:rPr lang="de-DE" dirty="0"/>
              <a:t> (e.g. AI).</a:t>
            </a:r>
          </a:p>
          <a:p>
            <a:r>
              <a:rPr lang="de-DE" dirty="0" err="1"/>
              <a:t>Too</a:t>
            </a:r>
            <a:r>
              <a:rPr lang="de-DE" dirty="0"/>
              <a:t> </a:t>
            </a:r>
            <a:r>
              <a:rPr lang="de-DE" dirty="0" err="1"/>
              <a:t>little</a:t>
            </a:r>
            <a:r>
              <a:rPr lang="de-DE" dirty="0"/>
              <a:t> </a:t>
            </a:r>
            <a:r>
              <a:rPr lang="de-DE" dirty="0" err="1"/>
              <a:t>collaboration</a:t>
            </a:r>
            <a:r>
              <a:rPr lang="de-DE" dirty="0"/>
              <a:t> </a:t>
            </a:r>
            <a:r>
              <a:rPr lang="de-DE" dirty="0" err="1"/>
              <a:t>between</a:t>
            </a:r>
            <a:r>
              <a:rPr lang="de-DE" dirty="0"/>
              <a:t> </a:t>
            </a:r>
            <a:r>
              <a:rPr lang="de-DE" dirty="0" err="1"/>
              <a:t>science</a:t>
            </a:r>
            <a:r>
              <a:rPr lang="de-DE" dirty="0"/>
              <a:t> and </a:t>
            </a:r>
            <a:r>
              <a:rPr lang="de-DE" dirty="0" err="1"/>
              <a:t>industry</a:t>
            </a:r>
            <a:r>
              <a:rPr lang="de-DE" dirty="0"/>
              <a:t> (</a:t>
            </a:r>
            <a:r>
              <a:rPr lang="de-DE" dirty="0" err="1"/>
              <a:t>compared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US).</a:t>
            </a:r>
          </a:p>
          <a:p>
            <a:r>
              <a:rPr lang="de-DE" dirty="0"/>
              <a:t>Linear innovation (e.g. combustion engine optimisation) dominates, whilst exponential business models (digital platforms) are revolutionising markets.</a:t>
            </a:r>
          </a:p>
          <a:p>
            <a:endParaRPr lang="de-DE" dirty="0"/>
          </a:p>
          <a:p>
            <a:r>
              <a:rPr lang="de-DE" b="1" dirty="0" err="1"/>
              <a:t>Exponential</a:t>
            </a:r>
            <a:r>
              <a:rPr lang="de-DE" b="1" dirty="0"/>
              <a:t> </a:t>
            </a:r>
            <a:r>
              <a:rPr lang="de-DE" b="1" dirty="0" err="1"/>
              <a:t>vs</a:t>
            </a:r>
            <a:r>
              <a:rPr lang="de-DE" b="1" dirty="0"/>
              <a:t> Linear:</a:t>
            </a:r>
            <a:endParaRPr lang="de-DE" dirty="0"/>
          </a:p>
          <a:p>
            <a:r>
              <a:rPr lang="de-DE" b="1" dirty="0"/>
              <a:t>Linear: </a:t>
            </a:r>
            <a:r>
              <a:rPr lang="de-DE" b="0" dirty="0"/>
              <a:t>s</a:t>
            </a:r>
            <a:r>
              <a:rPr lang="de-DE" dirty="0"/>
              <a:t>low, </a:t>
            </a:r>
            <a:r>
              <a:rPr lang="de-DE" dirty="0" err="1"/>
              <a:t>predictable</a:t>
            </a:r>
            <a:r>
              <a:rPr lang="de-DE" dirty="0"/>
              <a:t> </a:t>
            </a:r>
            <a:r>
              <a:rPr lang="de-DE" dirty="0" err="1"/>
              <a:t>improvements</a:t>
            </a:r>
            <a:r>
              <a:rPr lang="de-DE" dirty="0"/>
              <a:t> (</a:t>
            </a:r>
            <a:r>
              <a:rPr lang="de-DE" dirty="0" err="1"/>
              <a:t>vinyl</a:t>
            </a:r>
            <a:r>
              <a:rPr lang="de-DE" dirty="0"/>
              <a:t> </a:t>
            </a:r>
            <a:r>
              <a:rPr lang="de-DE" dirty="0" err="1"/>
              <a:t>record</a:t>
            </a:r>
            <a:r>
              <a:rPr lang="de-DE" dirty="0"/>
              <a:t> → CD).</a:t>
            </a:r>
          </a:p>
          <a:p>
            <a:r>
              <a:rPr lang="de-DE" b="1" dirty="0" err="1"/>
              <a:t>Exponential</a:t>
            </a:r>
            <a:r>
              <a:rPr lang="de-DE" b="1" dirty="0"/>
              <a:t>: </a:t>
            </a:r>
            <a:r>
              <a:rPr lang="de-DE" b="0" dirty="0"/>
              <a:t>r</a:t>
            </a:r>
            <a:r>
              <a:rPr lang="de-DE" dirty="0"/>
              <a:t>apid, </a:t>
            </a:r>
            <a:r>
              <a:rPr lang="de-DE" dirty="0" err="1"/>
              <a:t>unpredictable</a:t>
            </a:r>
            <a:r>
              <a:rPr lang="de-DE" dirty="0"/>
              <a:t> </a:t>
            </a:r>
            <a:r>
              <a:rPr lang="de-DE" dirty="0" err="1"/>
              <a:t>growth</a:t>
            </a:r>
            <a:r>
              <a:rPr lang="de-DE" dirty="0"/>
              <a:t> (MP3/</a:t>
            </a:r>
            <a:r>
              <a:rPr lang="de-DE" dirty="0" err="1"/>
              <a:t>streaming</a:t>
            </a:r>
            <a:r>
              <a:rPr lang="de-DE" dirty="0"/>
              <a:t> → </a:t>
            </a:r>
            <a:r>
              <a:rPr lang="de-DE" dirty="0" err="1"/>
              <a:t>physical</a:t>
            </a:r>
            <a:r>
              <a:rPr lang="de-DE" dirty="0"/>
              <a:t> </a:t>
            </a:r>
            <a:r>
              <a:rPr lang="de-DE" dirty="0" err="1"/>
              <a:t>media</a:t>
            </a:r>
            <a:r>
              <a:rPr lang="de-DE" dirty="0"/>
              <a:t> </a:t>
            </a:r>
            <a:r>
              <a:rPr lang="de-DE" dirty="0" err="1"/>
              <a:t>rendered</a:t>
            </a:r>
            <a:r>
              <a:rPr lang="de-DE" dirty="0"/>
              <a:t> obsolete).</a:t>
            </a:r>
          </a:p>
          <a:p>
            <a:r>
              <a:rPr lang="de-DE" b="1" dirty="0"/>
              <a:t>Problem: </a:t>
            </a:r>
            <a:r>
              <a:rPr lang="de-DE" dirty="0" err="1"/>
              <a:t>people</a:t>
            </a:r>
            <a:r>
              <a:rPr lang="de-DE" dirty="0"/>
              <a:t> </a:t>
            </a:r>
            <a:r>
              <a:rPr lang="de-DE" dirty="0" err="1"/>
              <a:t>think</a:t>
            </a:r>
            <a:r>
              <a:rPr lang="de-DE" dirty="0"/>
              <a:t> </a:t>
            </a:r>
            <a:r>
              <a:rPr lang="de-DE" dirty="0" err="1"/>
              <a:t>linearly</a:t>
            </a:r>
            <a:r>
              <a:rPr lang="de-DE" dirty="0"/>
              <a:t> and </a:t>
            </a:r>
            <a:r>
              <a:rPr lang="de-DE" dirty="0" err="1"/>
              <a:t>underestimate</a:t>
            </a:r>
            <a:r>
              <a:rPr lang="de-DE" dirty="0"/>
              <a:t> </a:t>
            </a:r>
            <a:r>
              <a:rPr lang="de-DE" dirty="0" err="1"/>
              <a:t>exponential</a:t>
            </a:r>
            <a:r>
              <a:rPr lang="de-DE" dirty="0"/>
              <a:t> </a:t>
            </a:r>
            <a:r>
              <a:rPr lang="de-DE" dirty="0" err="1"/>
              <a:t>trends</a:t>
            </a:r>
            <a:r>
              <a:rPr lang="de-DE" dirty="0"/>
              <a:t>.</a:t>
            </a:r>
          </a:p>
          <a:p>
            <a:endParaRPr lang="de-DE" dirty="0"/>
          </a:p>
          <a:p>
            <a:r>
              <a:rPr lang="de-DE" b="1" dirty="0"/>
              <a:t>Challenges </a:t>
            </a:r>
            <a:r>
              <a:rPr lang="de-DE" b="1" dirty="0" err="1"/>
              <a:t>for</a:t>
            </a:r>
            <a:r>
              <a:rPr lang="de-DE" b="1" dirty="0"/>
              <a:t> Germany:</a:t>
            </a:r>
            <a:endParaRPr lang="de-DE" dirty="0"/>
          </a:p>
          <a:p>
            <a:r>
              <a:rPr lang="de-DE" dirty="0"/>
              <a:t>Risk aversion: </a:t>
            </a:r>
            <a:r>
              <a:rPr lang="de-DE" dirty="0" err="1"/>
              <a:t>failure</a:t>
            </a:r>
            <a:r>
              <a:rPr lang="de-DE" dirty="0"/>
              <a:t> = insolvency, not a learning opportunity (“fail forward”).</a:t>
            </a:r>
          </a:p>
          <a:p>
            <a:r>
              <a:rPr lang="de-DE" dirty="0"/>
              <a:t>Silo </a:t>
            </a:r>
            <a:r>
              <a:rPr lang="de-DE" dirty="0" err="1"/>
              <a:t>mentality</a:t>
            </a:r>
            <a:r>
              <a:rPr lang="de-DE" dirty="0"/>
              <a:t>: lack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interdisciplinary</a:t>
            </a:r>
            <a:r>
              <a:rPr lang="de-DE" dirty="0"/>
              <a:t> </a:t>
            </a:r>
            <a:r>
              <a:rPr lang="de-DE" dirty="0" err="1"/>
              <a:t>collaboration</a:t>
            </a:r>
            <a:r>
              <a:rPr lang="de-DE" dirty="0"/>
              <a:t>/agile </a:t>
            </a:r>
            <a:r>
              <a:rPr lang="de-DE" dirty="0" err="1"/>
              <a:t>methods</a:t>
            </a:r>
            <a:r>
              <a:rPr lang="de-DE" dirty="0"/>
              <a:t>.</a:t>
            </a:r>
          </a:p>
          <a:p>
            <a:r>
              <a:rPr lang="de-DE" dirty="0"/>
              <a:t>Education </a:t>
            </a:r>
            <a:r>
              <a:rPr lang="de-DE" dirty="0" err="1"/>
              <a:t>system</a:t>
            </a:r>
            <a:r>
              <a:rPr lang="de-DE" dirty="0"/>
              <a:t>: </a:t>
            </a:r>
            <a:r>
              <a:rPr lang="de-DE" dirty="0" err="1"/>
              <a:t>hinders</a:t>
            </a:r>
            <a:r>
              <a:rPr lang="de-DE" dirty="0"/>
              <a:t> innovative </a:t>
            </a:r>
            <a:r>
              <a:rPr lang="de-DE" dirty="0" err="1"/>
              <a:t>thinking</a:t>
            </a:r>
            <a:r>
              <a:rPr lang="de-DE" dirty="0"/>
              <a:t>, </a:t>
            </a:r>
            <a:r>
              <a:rPr lang="de-DE" dirty="0" err="1"/>
              <a:t>does</a:t>
            </a:r>
            <a:r>
              <a:rPr lang="de-DE" dirty="0"/>
              <a:t> not </a:t>
            </a:r>
            <a:r>
              <a:rPr lang="de-DE" dirty="0" err="1"/>
              <a:t>foster</a:t>
            </a:r>
            <a:r>
              <a:rPr lang="de-DE" dirty="0"/>
              <a:t> </a:t>
            </a:r>
            <a:r>
              <a:rPr lang="de-DE" dirty="0" err="1"/>
              <a:t>future-oriented</a:t>
            </a:r>
            <a:r>
              <a:rPr lang="de-DE" dirty="0"/>
              <a:t> </a:t>
            </a:r>
            <a:r>
              <a:rPr lang="de-DE" dirty="0" err="1"/>
              <a:t>skills</a:t>
            </a:r>
            <a:r>
              <a:rPr lang="de-DE" dirty="0"/>
              <a:t>.</a:t>
            </a:r>
          </a:p>
          <a:p>
            <a:r>
              <a:rPr lang="de-DE" dirty="0"/>
              <a:t>Brain drain: top </a:t>
            </a:r>
            <a:r>
              <a:rPr lang="de-DE" dirty="0" err="1"/>
              <a:t>talent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heading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Silicon Valley/Asia.</a:t>
            </a:r>
          </a:p>
          <a:p>
            <a:endParaRPr lang="de-DE" dirty="0"/>
          </a:p>
          <a:p>
            <a:r>
              <a:rPr lang="de-DE" b="1" dirty="0"/>
              <a:t>Possible </a:t>
            </a:r>
            <a:r>
              <a:rPr lang="de-DE" b="1" dirty="0" err="1"/>
              <a:t>solutions</a:t>
            </a:r>
            <a:r>
              <a:rPr lang="de-DE" b="1" dirty="0"/>
              <a:t>:</a:t>
            </a:r>
            <a:endParaRPr lang="de-DE" dirty="0"/>
          </a:p>
          <a:p>
            <a:r>
              <a:rPr lang="de-DE" dirty="0"/>
              <a:t>Cultural shift: </a:t>
            </a:r>
            <a:r>
              <a:rPr lang="de-DE" dirty="0" err="1"/>
              <a:t>establish</a:t>
            </a:r>
            <a:r>
              <a:rPr lang="de-DE" dirty="0"/>
              <a:t> “trial and error” and </a:t>
            </a:r>
            <a:r>
              <a:rPr lang="de-DE" dirty="0" err="1"/>
              <a:t>prototyping</a:t>
            </a:r>
            <a:r>
              <a:rPr lang="de-DE" dirty="0"/>
              <a:t>.</a:t>
            </a:r>
          </a:p>
          <a:p>
            <a:r>
              <a:rPr lang="de-DE" dirty="0" err="1"/>
              <a:t>Collaboration</a:t>
            </a:r>
            <a:r>
              <a:rPr lang="de-DE" dirty="0"/>
              <a:t>: </a:t>
            </a:r>
            <a:r>
              <a:rPr lang="de-DE" dirty="0" err="1"/>
              <a:t>integrate</a:t>
            </a:r>
            <a:r>
              <a:rPr lang="de-DE" dirty="0"/>
              <a:t> </a:t>
            </a:r>
            <a:r>
              <a:rPr lang="de-DE" dirty="0" err="1"/>
              <a:t>science</a:t>
            </a:r>
            <a:r>
              <a:rPr lang="de-DE" dirty="0"/>
              <a:t> and </a:t>
            </a:r>
            <a:r>
              <a:rPr lang="de-DE" dirty="0" err="1"/>
              <a:t>industry</a:t>
            </a:r>
            <a:r>
              <a:rPr lang="de-DE" dirty="0"/>
              <a:t> </a:t>
            </a:r>
            <a:r>
              <a:rPr lang="de-DE" dirty="0" err="1"/>
              <a:t>more</a:t>
            </a:r>
            <a:r>
              <a:rPr lang="de-DE" dirty="0"/>
              <a:t> </a:t>
            </a:r>
            <a:r>
              <a:rPr lang="de-DE" dirty="0" err="1"/>
              <a:t>closely</a:t>
            </a:r>
            <a:r>
              <a:rPr lang="de-DE" dirty="0"/>
              <a:t> (</a:t>
            </a:r>
            <a:r>
              <a:rPr lang="de-DE" dirty="0" err="1"/>
              <a:t>as</a:t>
            </a:r>
            <a:r>
              <a:rPr lang="de-DE" dirty="0"/>
              <a:t> in </a:t>
            </a:r>
            <a:r>
              <a:rPr lang="de-DE" dirty="0" err="1"/>
              <a:t>the</a:t>
            </a:r>
            <a:r>
              <a:rPr lang="de-DE" dirty="0"/>
              <a:t> USA).</a:t>
            </a:r>
          </a:p>
          <a:p>
            <a:r>
              <a:rPr lang="de-DE" dirty="0" err="1"/>
              <a:t>Visions</a:t>
            </a:r>
            <a:r>
              <a:rPr lang="de-DE" dirty="0"/>
              <a:t>: </a:t>
            </a:r>
            <a:r>
              <a:rPr lang="de-DE" dirty="0" err="1"/>
              <a:t>independent</a:t>
            </a:r>
            <a:r>
              <a:rPr lang="de-DE" dirty="0"/>
              <a:t> </a:t>
            </a:r>
            <a:r>
              <a:rPr lang="de-DE" dirty="0" err="1"/>
              <a:t>technological</a:t>
            </a:r>
            <a:r>
              <a:rPr lang="de-DE" dirty="0"/>
              <a:t> </a:t>
            </a:r>
            <a:r>
              <a:rPr lang="de-DE" dirty="0" err="1"/>
              <a:t>leadership</a:t>
            </a:r>
            <a:r>
              <a:rPr lang="de-DE" dirty="0"/>
              <a:t> (e.g. 6G/7G </a:t>
            </a:r>
            <a:r>
              <a:rPr lang="de-DE" dirty="0" err="1"/>
              <a:t>instead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purchasing</a:t>
            </a:r>
            <a:r>
              <a:rPr lang="de-DE" dirty="0"/>
              <a:t> 5G).</a:t>
            </a:r>
          </a:p>
          <a:p>
            <a:r>
              <a:rPr lang="de-DE" dirty="0" err="1"/>
              <a:t>Exponential</a:t>
            </a:r>
            <a:r>
              <a:rPr lang="de-DE" dirty="0"/>
              <a:t> </a:t>
            </a:r>
            <a:r>
              <a:rPr lang="de-DE" dirty="0" err="1"/>
              <a:t>mindset</a:t>
            </a:r>
            <a:r>
              <a:rPr lang="de-DE" dirty="0"/>
              <a:t>: </a:t>
            </a:r>
            <a:r>
              <a:rPr lang="de-DE" dirty="0" err="1"/>
              <a:t>identify</a:t>
            </a:r>
            <a:r>
              <a:rPr lang="de-DE" dirty="0"/>
              <a:t> disruptive </a:t>
            </a:r>
            <a:r>
              <a:rPr lang="de-DE" dirty="0" err="1"/>
              <a:t>approaches</a:t>
            </a:r>
            <a:r>
              <a:rPr lang="de-DE" dirty="0"/>
              <a:t> </a:t>
            </a:r>
            <a:r>
              <a:rPr lang="de-DE" dirty="0" err="1"/>
              <a:t>early</a:t>
            </a:r>
            <a:r>
              <a:rPr lang="de-DE" dirty="0"/>
              <a:t> on and </a:t>
            </a:r>
            <a:r>
              <a:rPr lang="de-DE" dirty="0" err="1"/>
              <a:t>build</a:t>
            </a:r>
            <a:r>
              <a:rPr lang="de-DE" dirty="0"/>
              <a:t> </a:t>
            </a:r>
            <a:r>
              <a:rPr lang="de-DE" dirty="0" err="1"/>
              <a:t>expertise</a:t>
            </a:r>
            <a:r>
              <a:rPr lang="de-DE" dirty="0"/>
              <a:t>.</a:t>
            </a:r>
          </a:p>
          <a:p>
            <a:endParaRPr lang="de-DE" dirty="0"/>
          </a:p>
          <a:p>
            <a:pPr marL="457200" marR="0" lvl="0" indent="-22860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b="1" dirty="0">
                <a:effectLst/>
              </a:rPr>
              <a:t>Conclusion: </a:t>
            </a:r>
            <a:r>
              <a:rPr lang="en-US" b="0" dirty="0">
                <a:effectLst/>
              </a:rPr>
              <a:t>Linear planning leaves us exposed to the rapid changes brought about by exponential competitors. Germany must embrace more courage, take risks, and foster a culture of innovation; otherwise, it risks falling behind. Science has the ability to identify trends early on and can actively contribute to shaping change.</a:t>
            </a:r>
            <a:endParaRPr lang="de-DE" b="0" dirty="0">
              <a:effectLst/>
            </a:endParaRPr>
          </a:p>
          <a:p>
            <a:pPr marL="457200" marR="0" lvl="0" indent="-22860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de-DE" dirty="0">
              <a:effectLst/>
            </a:endParaRPr>
          </a:p>
          <a:p>
            <a:pPr marL="457200" marR="0" lvl="0" indent="-22860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de-DE" dirty="0">
              <a:effectLst/>
            </a:endParaRPr>
          </a:p>
          <a:p>
            <a:pPr marL="457200" marR="0" lvl="0" indent="-22860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de-DE" dirty="0">
              <a:effectLst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18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861608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 dirty="0"/>
              <a:t>Absorptive </a:t>
            </a:r>
            <a:r>
              <a:rPr lang="de-DE" b="1" dirty="0" err="1"/>
              <a:t>Capacity</a:t>
            </a:r>
            <a:r>
              <a:rPr lang="de-DE" b="1" dirty="0"/>
              <a:t> </a:t>
            </a:r>
          </a:p>
          <a:p>
            <a:endParaRPr lang="de-DE" b="1" dirty="0"/>
          </a:p>
          <a:p>
            <a:r>
              <a:rPr lang="de-DE" b="1" dirty="0"/>
              <a:t>Introduction: </a:t>
            </a:r>
            <a:endParaRPr lang="de-DE" dirty="0"/>
          </a:p>
          <a:p>
            <a:r>
              <a:rPr lang="de-DE" dirty="0"/>
              <a:t>Absorptive capacity is key to successfully transforming external knowledge into innovation – particularly for SMEs and innovation partnerships. </a:t>
            </a:r>
            <a:r>
              <a:rPr lang="de-DE" dirty="0">
                <a:solidFill>
                  <a:schemeClr val="tx1"/>
                </a:solidFill>
              </a:rPr>
              <a:t>Reference is made to </a:t>
            </a:r>
            <a:r>
              <a:rPr lang="de-DE" dirty="0" err="1">
                <a:solidFill>
                  <a:schemeClr val="tx1"/>
                </a:solidFill>
              </a:rPr>
              <a:t>the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1990 article ‘Absorptive capacity: A new perspective on learning and innovation’ by Cohen &amp; Levinthal</a:t>
            </a:r>
            <a:r>
              <a:rPr lang="de-DE" sz="1200" dirty="0">
                <a:solidFill>
                  <a:schemeClr val="tx1"/>
                </a:solidFill>
              </a:rPr>
              <a:t>, which remains relevant today. </a:t>
            </a:r>
            <a:endParaRPr lang="de-DE" dirty="0">
              <a:solidFill>
                <a:schemeClr val="tx1"/>
              </a:solidFill>
            </a:endParaRPr>
          </a:p>
          <a:p>
            <a:endParaRPr lang="de-DE" dirty="0">
              <a:solidFill>
                <a:srgbClr val="000000"/>
              </a:solidFill>
            </a:endParaRPr>
          </a:p>
          <a:p>
            <a:r>
              <a:rPr lang="de-DE" b="1" dirty="0"/>
              <a:t>1. Definition &amp; </a:t>
            </a:r>
            <a:r>
              <a:rPr lang="de-DE" b="1" dirty="0" err="1"/>
              <a:t>significance</a:t>
            </a:r>
            <a:endParaRPr lang="de-DE" dirty="0"/>
          </a:p>
          <a:p>
            <a:r>
              <a:rPr lang="de-DE" dirty="0"/>
              <a:t>The ability to </a:t>
            </a:r>
            <a:r>
              <a:rPr lang="de-DE" b="1" dirty="0"/>
              <a:t>identify, integrate and commercialise </a:t>
            </a:r>
            <a:r>
              <a:rPr lang="de-DE" dirty="0"/>
              <a:t>external knowledge.</a:t>
            </a:r>
          </a:p>
          <a:p>
            <a:r>
              <a:rPr lang="de-DE" b="1" dirty="0"/>
              <a:t>Competitive advantage: </a:t>
            </a:r>
            <a:r>
              <a:rPr lang="de-DE" b="0" dirty="0"/>
              <a:t>essential</a:t>
            </a:r>
            <a:r>
              <a:rPr lang="de-DE" dirty="0"/>
              <a:t> for innovation partnerships and long-term success.</a:t>
            </a:r>
          </a:p>
          <a:p>
            <a:r>
              <a:rPr lang="de-DE" b="1" dirty="0"/>
              <a:t>Science as a partner: </a:t>
            </a:r>
            <a:r>
              <a:rPr lang="de-DE" dirty="0" err="1"/>
              <a:t>provides</a:t>
            </a:r>
            <a:r>
              <a:rPr lang="de-DE" dirty="0"/>
              <a:t> knowledge that companies can use directly.</a:t>
            </a:r>
          </a:p>
          <a:p>
            <a:endParaRPr lang="de-DE" dirty="0"/>
          </a:p>
          <a:p>
            <a:r>
              <a:rPr lang="de-DE" b="1" dirty="0"/>
              <a:t>2. Transfer from an entrepreneurial perspective</a:t>
            </a:r>
            <a:endParaRPr lang="de-DE" dirty="0"/>
          </a:p>
          <a:p>
            <a:r>
              <a:rPr lang="de-DE" b="1" dirty="0"/>
              <a:t>More than just further training: </a:t>
            </a:r>
            <a:r>
              <a:rPr lang="de-DE" b="1" dirty="0" err="1"/>
              <a:t>a</a:t>
            </a:r>
            <a:r>
              <a:rPr lang="de-DE" dirty="0" err="1"/>
              <a:t>bsorption</a:t>
            </a:r>
            <a:r>
              <a:rPr lang="de-DE" dirty="0"/>
              <a:t> capacity (A.C.) makes collaborations effective.</a:t>
            </a:r>
          </a:p>
          <a:p>
            <a:r>
              <a:rPr lang="de-DE" b="1" dirty="0"/>
              <a:t>Transfer process: </a:t>
            </a:r>
            <a:r>
              <a:rPr lang="de-DE" b="1" dirty="0" err="1"/>
              <a:t>h</a:t>
            </a:r>
            <a:r>
              <a:rPr lang="de-DE" dirty="0" err="1"/>
              <a:t>ow</a:t>
            </a:r>
            <a:r>
              <a:rPr lang="de-DE" dirty="0"/>
              <a:t> research results reach and impact companies.</a:t>
            </a:r>
          </a:p>
          <a:p>
            <a:r>
              <a:rPr lang="de-DE" b="1" dirty="0"/>
              <a:t>New roles:</a:t>
            </a:r>
            <a:r>
              <a:rPr lang="de-DE" b="0" dirty="0"/>
              <a:t> </a:t>
            </a:r>
            <a:r>
              <a:rPr lang="de-DE" b="0" i="1" dirty="0" err="1"/>
              <a:t>female</a:t>
            </a:r>
            <a:r>
              <a:rPr lang="de-DE" b="0" i="1" dirty="0"/>
              <a:t> </a:t>
            </a:r>
            <a:r>
              <a:rPr lang="de-DE" i="1" dirty="0"/>
              <a:t>scientists as ‘scientific trainers’ or </a:t>
            </a:r>
            <a:r>
              <a:rPr lang="de-DE" dirty="0"/>
              <a:t>consultants for SMEs.</a:t>
            </a:r>
          </a:p>
          <a:p>
            <a:endParaRPr lang="de-DE" dirty="0"/>
          </a:p>
          <a:p>
            <a:r>
              <a:rPr lang="de-DE" b="1" dirty="0"/>
              <a:t>3. Challenges &amp; </a:t>
            </a:r>
            <a:r>
              <a:rPr lang="de-DE" b="1" dirty="0" err="1"/>
              <a:t>opportunities</a:t>
            </a:r>
            <a:endParaRPr lang="de-DE" dirty="0"/>
          </a:p>
          <a:p>
            <a:r>
              <a:rPr lang="de-DE" b="1" dirty="0"/>
              <a:t>SMEs: </a:t>
            </a:r>
            <a:r>
              <a:rPr lang="de-DE" b="0" dirty="0" err="1"/>
              <a:t>o</a:t>
            </a:r>
            <a:r>
              <a:rPr lang="de-DE" dirty="0" err="1"/>
              <a:t>ften</a:t>
            </a:r>
            <a:r>
              <a:rPr lang="de-DE" dirty="0"/>
              <a:t> </a:t>
            </a:r>
            <a:r>
              <a:rPr lang="en-US" dirty="0"/>
              <a:t>lack an R&amp;D department – knowledge transfer occurs through</a:t>
            </a:r>
            <a:r>
              <a:rPr lang="de-DE" dirty="0"/>
              <a:t> management/staff.</a:t>
            </a:r>
          </a:p>
          <a:p>
            <a:r>
              <a:rPr lang="de-DE" b="1" dirty="0"/>
              <a:t>Business model: </a:t>
            </a:r>
            <a:r>
              <a:rPr lang="de-DE" b="0" dirty="0" err="1"/>
              <a:t>r</a:t>
            </a:r>
            <a:r>
              <a:rPr lang="de-DE" dirty="0" err="1"/>
              <a:t>esearch</a:t>
            </a:r>
            <a:r>
              <a:rPr lang="de-DE" dirty="0"/>
              <a:t> transfer as a consultancy service for companies.</a:t>
            </a:r>
          </a:p>
          <a:p>
            <a:endParaRPr lang="de-DE" dirty="0"/>
          </a:p>
          <a:p>
            <a:r>
              <a:rPr lang="de-DE" b="1" dirty="0"/>
              <a:t>4. Practical implementation</a:t>
            </a:r>
            <a:endParaRPr lang="de-DE" dirty="0"/>
          </a:p>
          <a:p>
            <a:r>
              <a:rPr lang="de-DE" b="1" dirty="0"/>
              <a:t>Phases:</a:t>
            </a:r>
            <a:r>
              <a:rPr lang="de-DE" b="0" dirty="0"/>
              <a:t> </a:t>
            </a:r>
            <a:r>
              <a:rPr lang="de-DE" b="0" dirty="0" err="1"/>
              <a:t>identify</a:t>
            </a:r>
            <a:r>
              <a:rPr lang="de-DE" b="0" dirty="0"/>
              <a:t> </a:t>
            </a:r>
            <a:r>
              <a:rPr lang="de-DE" dirty="0"/>
              <a:t>knowledge → integrate → commercialise.</a:t>
            </a:r>
          </a:p>
          <a:p>
            <a:r>
              <a:rPr lang="de-DE" b="1" dirty="0"/>
              <a:t>Management tips: </a:t>
            </a:r>
            <a:r>
              <a:rPr lang="de-DE" dirty="0" err="1"/>
              <a:t>further</a:t>
            </a:r>
            <a:r>
              <a:rPr lang="de-DE" dirty="0"/>
              <a:t> training, open culture, networking, and external partnerships.</a:t>
            </a:r>
          </a:p>
          <a:p>
            <a:endParaRPr lang="de-DE" dirty="0"/>
          </a:p>
          <a:p>
            <a:r>
              <a:rPr lang="de-DE" b="1" dirty="0"/>
              <a:t>5. </a:t>
            </a:r>
            <a:r>
              <a:rPr lang="de-DE" b="1" dirty="0" err="1"/>
              <a:t>Conclusion</a:t>
            </a:r>
            <a:r>
              <a:rPr lang="de-DE" b="1" dirty="0"/>
              <a:t> </a:t>
            </a:r>
            <a:r>
              <a:rPr lang="de-DE" dirty="0" err="1"/>
              <a:t>strengthening</a:t>
            </a:r>
            <a:r>
              <a:rPr lang="de-DE" dirty="0"/>
              <a:t> absorption capacity = boosting innovative strength. Science can act as a multiplier – particularly for SMEs without their own R&amp;D.</a:t>
            </a:r>
          </a:p>
          <a:p>
            <a:pPr>
              <a:defRPr/>
            </a:pPr>
            <a:endParaRPr lang="de-DE" dirty="0"/>
          </a:p>
          <a:p>
            <a:pPr>
              <a:defRPr/>
            </a:pPr>
            <a:r>
              <a:rPr lang="de-DE" b="1" dirty="0"/>
              <a:t>Transition: </a:t>
            </a:r>
            <a:r>
              <a:rPr lang="en-US" dirty="0"/>
              <a:t>Absorptive capacity depends on external knowledge. But how does it transition from science to business? Are these two worlds distinct or collaborative?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dirty="0"/>
              <a:t>Cohen, W. M., &amp; Levinthal, D. A. (1990). Absorptive capacity: A new perspective on learning and innovation. </a:t>
            </a:r>
            <a:r>
              <a:rPr lang="en-US" i="1" dirty="0"/>
              <a:t>Administrative Science Quarterly, 35</a:t>
            </a:r>
            <a:r>
              <a:rPr lang="en-US" dirty="0"/>
              <a:t>(1), 128–152.</a:t>
            </a:r>
            <a:r>
              <a:rPr lang="en-US" dirty="0">
                <a:hlinkClick r:id="rId3"/>
              </a:rPr>
              <a:t> https://doi.org/10.2307/2393553</a:t>
            </a:r>
            <a:endParaRPr lang="de-DE" dirty="0"/>
          </a:p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/>
          </a:p>
          <a:p>
            <a:endParaRPr lang="de-DE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u="sng" dirty="0"/>
              <a:t>Image sources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Photo: </a:t>
            </a:r>
            <a:r>
              <a:rPr lang="de-DE" dirty="0" err="1"/>
              <a:t>Unsplash</a:t>
            </a:r>
            <a:endParaRPr lang="de-DE" dirty="0"/>
          </a:p>
          <a:p>
            <a:pPr>
              <a:defRPr/>
            </a:pP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19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525615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 dirty="0"/>
              <a:t>Science And Business – Are </a:t>
            </a:r>
            <a:r>
              <a:rPr lang="de-DE" b="1" dirty="0" err="1"/>
              <a:t>They</a:t>
            </a:r>
            <a:r>
              <a:rPr lang="de-DE" b="1" dirty="0"/>
              <a:t> </a:t>
            </a:r>
            <a:r>
              <a:rPr lang="de-DE" b="1" dirty="0" err="1"/>
              <a:t>Really</a:t>
            </a:r>
            <a:r>
              <a:rPr lang="de-DE" b="1" dirty="0"/>
              <a:t> </a:t>
            </a:r>
            <a:r>
              <a:rPr lang="de-DE" b="1" dirty="0" err="1"/>
              <a:t>Two</a:t>
            </a:r>
            <a:r>
              <a:rPr lang="de-DE" b="1" dirty="0"/>
              <a:t> Different Worlds?</a:t>
            </a:r>
          </a:p>
          <a:p>
            <a:endParaRPr lang="de-DE" dirty="0"/>
          </a:p>
          <a:p>
            <a:r>
              <a:rPr lang="de-DE" b="1" dirty="0"/>
              <a:t>Introduction</a:t>
            </a:r>
            <a:endParaRPr lang="de-DE" dirty="0"/>
          </a:p>
          <a:p>
            <a:r>
              <a:rPr lang="de-DE" dirty="0"/>
              <a:t>At first glance, two different worlds</a:t>
            </a:r>
          </a:p>
          <a:p>
            <a:endParaRPr lang="de-DE" dirty="0"/>
          </a:p>
          <a:p>
            <a:r>
              <a:rPr lang="de-DE" b="1" dirty="0"/>
              <a:t>Different logics</a:t>
            </a:r>
            <a:endParaRPr lang="de-DE" dirty="0"/>
          </a:p>
          <a:p>
            <a:pPr>
              <a:buFont typeface="Arial" panose="020B0604020202020204" pitchFamily="34" charset="0"/>
              <a:buChar char="•"/>
            </a:pPr>
            <a:r>
              <a:rPr lang="de-DE" dirty="0"/>
              <a:t>Science: knowledge &amp; truth, long-term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/>
              <a:t>Business: value creation &amp; profit, short-term</a:t>
            </a:r>
          </a:p>
          <a:p>
            <a:pPr>
              <a:buFont typeface="Arial" panose="020B0604020202020204" pitchFamily="34" charset="0"/>
              <a:buChar char="•"/>
            </a:pPr>
            <a:endParaRPr lang="de-DE" dirty="0"/>
          </a:p>
          <a:p>
            <a:r>
              <a:rPr lang="de-DE" b="1" dirty="0"/>
              <a:t>Shared potential</a:t>
            </a:r>
            <a:endParaRPr lang="de-DE" dirty="0"/>
          </a:p>
          <a:p>
            <a:pPr>
              <a:buFont typeface="Arial" panose="020B0604020202020204" pitchFamily="34" charset="0"/>
              <a:buChar char="•"/>
            </a:pPr>
            <a:r>
              <a:rPr lang="de-DE" dirty="0"/>
              <a:t>Different logics as a strength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/>
              <a:t>Cooperation fosters innovation and knowledge transfer</a:t>
            </a:r>
          </a:p>
          <a:p>
            <a:endParaRPr lang="de-DE" dirty="0"/>
          </a:p>
          <a:p>
            <a:r>
              <a:rPr lang="de-DE" b="1" dirty="0"/>
              <a:t>Key message</a:t>
            </a:r>
            <a:endParaRPr lang="de-DE" dirty="0"/>
          </a:p>
          <a:p>
            <a:r>
              <a:rPr lang="de-DE" dirty="0"/>
              <a:t>Not opposites, but complementary! This gives rise to concrete potential.</a:t>
            </a:r>
          </a:p>
          <a:p>
            <a:endParaRPr lang="de-DE" dirty="0"/>
          </a:p>
          <a:p>
            <a:r>
              <a:rPr lang="de-DE" b="1" dirty="0"/>
              <a:t>Transition</a:t>
            </a:r>
          </a:p>
          <a:p>
            <a:r>
              <a:rPr lang="de-DE" dirty="0"/>
              <a:t>But there is also potential. </a:t>
            </a:r>
          </a:p>
          <a:p>
            <a:endParaRPr lang="de-DE" dirty="0"/>
          </a:p>
          <a:p>
            <a:endParaRPr lang="de-DE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u="sng" dirty="0"/>
              <a:t>Image sources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Photo: </a:t>
            </a:r>
            <a:r>
              <a:rPr lang="de-DE" dirty="0" err="1"/>
              <a:t>Unsplash</a:t>
            </a: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616413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 dirty="0" err="1"/>
              <a:t>Our</a:t>
            </a:r>
            <a:r>
              <a:rPr lang="de-DE" b="1" dirty="0"/>
              <a:t> Vision </a:t>
            </a:r>
          </a:p>
          <a:p>
            <a:endParaRPr lang="de-DE" dirty="0"/>
          </a:p>
          <a:p>
            <a:r>
              <a:rPr lang="de-DE" b="1" dirty="0"/>
              <a:t>Our core message: </a:t>
            </a:r>
            <a:r>
              <a:rPr lang="de-DE" dirty="0"/>
              <a:t>We are striving for a </a:t>
            </a:r>
            <a:r>
              <a:rPr lang="de-DE" b="1" dirty="0"/>
              <a:t>sustainable cultural shift </a:t>
            </a:r>
            <a:r>
              <a:rPr lang="de-DE" dirty="0"/>
              <a:t>in knowledge and technology transfer.</a:t>
            </a:r>
          </a:p>
          <a:p>
            <a:endParaRPr lang="de-DE" dirty="0"/>
          </a:p>
          <a:p>
            <a:r>
              <a:rPr lang="de-DE" b="1" dirty="0"/>
              <a:t>What does that mean in concrete terms?</a:t>
            </a:r>
            <a:endParaRPr lang="de-DE" dirty="0"/>
          </a:p>
          <a:p>
            <a:r>
              <a:rPr lang="en-US" b="0" i="0" dirty="0">
                <a:solidFill>
                  <a:srgbClr val="1C1C1C"/>
                </a:solidFill>
                <a:effectLst/>
                <a:latin typeface="Inter"/>
              </a:rPr>
              <a:t>We aspire to achieve more than just isolated projects; </a:t>
            </a:r>
            <a:r>
              <a:rPr lang="de-DE" dirty="0" err="1"/>
              <a:t>we</a:t>
            </a:r>
            <a:r>
              <a:rPr lang="de-DE" dirty="0"/>
              <a:t> </a:t>
            </a:r>
            <a:r>
              <a:rPr lang="de-DE" dirty="0" err="1"/>
              <a:t>aim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establish</a:t>
            </a:r>
            <a:r>
              <a:rPr lang="de-DE" dirty="0"/>
              <a:t> a </a:t>
            </a:r>
            <a:r>
              <a:rPr lang="de-DE" b="1" dirty="0" err="1"/>
              <a:t>lasting</a:t>
            </a:r>
            <a:r>
              <a:rPr lang="de-DE" b="1" dirty="0"/>
              <a:t> </a:t>
            </a:r>
            <a:r>
              <a:rPr lang="de-DE" b="1" dirty="0" err="1"/>
              <a:t>bridge</a:t>
            </a:r>
            <a:r>
              <a:rPr lang="de-DE" b="1" dirty="0"/>
              <a:t> </a:t>
            </a:r>
            <a:r>
              <a:rPr lang="de-DE" dirty="0" err="1"/>
              <a:t>between</a:t>
            </a:r>
            <a:r>
              <a:rPr lang="de-DE" dirty="0"/>
              <a:t> </a:t>
            </a:r>
            <a:r>
              <a:rPr lang="de-DE" dirty="0" err="1"/>
              <a:t>science</a:t>
            </a:r>
            <a:r>
              <a:rPr lang="de-DE" dirty="0"/>
              <a:t> and </a:t>
            </a:r>
            <a:r>
              <a:rPr lang="de-DE" dirty="0" err="1"/>
              <a:t>industry</a:t>
            </a:r>
            <a:r>
              <a:rPr lang="de-DE" dirty="0"/>
              <a:t>.</a:t>
            </a:r>
          </a:p>
          <a:p>
            <a:r>
              <a:rPr lang="de-DE" dirty="0" err="1"/>
              <a:t>It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about</a:t>
            </a:r>
            <a:r>
              <a:rPr lang="de-DE" dirty="0"/>
              <a:t> a </a:t>
            </a:r>
            <a:r>
              <a:rPr lang="de-DE" b="1" dirty="0"/>
              <a:t>genuine </a:t>
            </a:r>
            <a:r>
              <a:rPr lang="de-DE" b="1" dirty="0" err="1"/>
              <a:t>cultural</a:t>
            </a:r>
            <a:r>
              <a:rPr lang="de-DE" b="1" dirty="0"/>
              <a:t> shift </a:t>
            </a:r>
            <a:r>
              <a:rPr lang="de-DE" dirty="0"/>
              <a:t>– </a:t>
            </a:r>
            <a:r>
              <a:rPr lang="de-DE" dirty="0" err="1"/>
              <a:t>away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separation</a:t>
            </a:r>
            <a:r>
              <a:rPr lang="de-DE" dirty="0"/>
              <a:t>, </a:t>
            </a:r>
            <a:r>
              <a:rPr lang="de-DE" dirty="0" err="1"/>
              <a:t>towards</a:t>
            </a:r>
            <a:r>
              <a:rPr lang="de-DE" dirty="0"/>
              <a:t> a </a:t>
            </a:r>
            <a:r>
              <a:rPr lang="de-DE" b="1" dirty="0" err="1"/>
              <a:t>productive</a:t>
            </a:r>
            <a:r>
              <a:rPr lang="de-DE" b="1" dirty="0"/>
              <a:t> </a:t>
            </a:r>
            <a:r>
              <a:rPr lang="de-DE" b="1" dirty="0" err="1"/>
              <a:t>partnership</a:t>
            </a:r>
            <a:r>
              <a:rPr lang="de-DE" b="1" dirty="0"/>
              <a:t> on </a:t>
            </a:r>
            <a:r>
              <a:rPr lang="de-DE" b="1" dirty="0" err="1"/>
              <a:t>equal</a:t>
            </a:r>
            <a:r>
              <a:rPr lang="de-DE" b="1" dirty="0"/>
              <a:t> </a:t>
            </a:r>
            <a:r>
              <a:rPr lang="de-DE" b="1" dirty="0" err="1"/>
              <a:t>terms</a:t>
            </a:r>
            <a:r>
              <a:rPr lang="de-DE" dirty="0"/>
              <a:t>.</a:t>
            </a:r>
          </a:p>
          <a:p>
            <a:endParaRPr lang="de-DE" dirty="0"/>
          </a:p>
          <a:p>
            <a:r>
              <a:rPr lang="de-DE" b="1" dirty="0"/>
              <a:t>This </a:t>
            </a:r>
            <a:r>
              <a:rPr lang="de-DE" b="1" dirty="0" err="1"/>
              <a:t>is</a:t>
            </a:r>
            <a:r>
              <a:rPr lang="de-DE" b="1" dirty="0"/>
              <a:t> </a:t>
            </a:r>
            <a:r>
              <a:rPr lang="de-DE" b="1" dirty="0" err="1"/>
              <a:t>our</a:t>
            </a:r>
            <a:r>
              <a:rPr lang="de-DE" b="1" dirty="0"/>
              <a:t> </a:t>
            </a:r>
            <a:r>
              <a:rPr lang="de-DE" b="1" dirty="0" err="1"/>
              <a:t>understanding</a:t>
            </a:r>
            <a:r>
              <a:rPr lang="de-DE" b="1" dirty="0"/>
              <a:t>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sustainability</a:t>
            </a:r>
            <a:r>
              <a:rPr lang="de-DE" b="1" dirty="0"/>
              <a:t>:</a:t>
            </a:r>
            <a:endParaRPr lang="de-DE" dirty="0"/>
          </a:p>
          <a:p>
            <a:r>
              <a:rPr lang="de-DE" dirty="0" err="1"/>
              <a:t>Collaborations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long</a:t>
            </a:r>
            <a:r>
              <a:rPr lang="de-DE" dirty="0"/>
              <a:t>-term and </a:t>
            </a:r>
            <a:r>
              <a:rPr lang="de-DE" dirty="0" err="1"/>
              <a:t>create</a:t>
            </a:r>
            <a:r>
              <a:rPr lang="de-DE" dirty="0"/>
              <a:t> </a:t>
            </a:r>
            <a:r>
              <a:rPr lang="de-DE" b="1" dirty="0"/>
              <a:t>real </a:t>
            </a:r>
            <a:r>
              <a:rPr lang="de-DE" b="1" dirty="0" err="1"/>
              <a:t>added</a:t>
            </a:r>
            <a:r>
              <a:rPr lang="de-DE" b="1" dirty="0"/>
              <a:t> </a:t>
            </a:r>
            <a:r>
              <a:rPr lang="de-DE" b="1" dirty="0" err="1"/>
              <a:t>value</a:t>
            </a:r>
            <a:r>
              <a:rPr lang="de-DE" b="1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both</a:t>
            </a:r>
            <a:r>
              <a:rPr lang="de-DE" dirty="0"/>
              <a:t> </a:t>
            </a:r>
            <a:r>
              <a:rPr lang="de-DE" dirty="0" err="1"/>
              <a:t>sides</a:t>
            </a:r>
            <a:r>
              <a:rPr lang="de-DE" dirty="0"/>
              <a:t>.</a:t>
            </a:r>
          </a:p>
          <a:p>
            <a:r>
              <a:rPr lang="de-DE" dirty="0"/>
              <a:t>The </a:t>
            </a:r>
            <a:r>
              <a:rPr lang="de-DE" dirty="0" err="1"/>
              <a:t>exchange</a:t>
            </a:r>
            <a:r>
              <a:rPr lang="de-DE" dirty="0"/>
              <a:t> </a:t>
            </a:r>
            <a:r>
              <a:rPr lang="de-DE" dirty="0" err="1"/>
              <a:t>between</a:t>
            </a:r>
            <a:r>
              <a:rPr lang="de-DE" dirty="0"/>
              <a:t> </a:t>
            </a:r>
            <a:r>
              <a:rPr lang="de-DE" dirty="0" err="1"/>
              <a:t>research</a:t>
            </a:r>
            <a:r>
              <a:rPr lang="de-DE" dirty="0"/>
              <a:t> and </a:t>
            </a:r>
            <a:r>
              <a:rPr lang="de-DE" dirty="0" err="1"/>
              <a:t>practice</a:t>
            </a:r>
            <a:r>
              <a:rPr lang="de-DE" dirty="0"/>
              <a:t> </a:t>
            </a:r>
            <a:r>
              <a:rPr lang="de-DE" dirty="0" err="1"/>
              <a:t>should</a:t>
            </a:r>
            <a:r>
              <a:rPr lang="de-DE" dirty="0"/>
              <a:t> </a:t>
            </a:r>
            <a:r>
              <a:rPr lang="de-DE" dirty="0" err="1"/>
              <a:t>become</a:t>
            </a:r>
            <a:r>
              <a:rPr lang="de-DE" dirty="0"/>
              <a:t> </a:t>
            </a:r>
            <a:r>
              <a:rPr lang="de-DE" b="1" dirty="0"/>
              <a:t>a matter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course</a:t>
            </a:r>
            <a:r>
              <a:rPr lang="de-DE" b="1" dirty="0"/>
              <a:t> </a:t>
            </a:r>
            <a:r>
              <a:rPr lang="de-DE" dirty="0"/>
              <a:t>and </a:t>
            </a:r>
            <a:r>
              <a:rPr lang="de-DE" dirty="0" err="1"/>
              <a:t>take</a:t>
            </a:r>
            <a:r>
              <a:rPr lang="de-DE" dirty="0"/>
              <a:t> </a:t>
            </a:r>
            <a:r>
              <a:rPr lang="de-DE" dirty="0" err="1"/>
              <a:t>place</a:t>
            </a:r>
            <a:r>
              <a:rPr lang="de-DE" dirty="0"/>
              <a:t> </a:t>
            </a:r>
            <a:r>
              <a:rPr lang="de-DE" b="1" dirty="0" err="1"/>
              <a:t>continuously</a:t>
            </a:r>
            <a:r>
              <a:rPr lang="de-DE" dirty="0"/>
              <a:t>.</a:t>
            </a:r>
          </a:p>
          <a:p>
            <a:endParaRPr lang="de-DE" dirty="0"/>
          </a:p>
          <a:p>
            <a:r>
              <a:rPr lang="de-DE" b="1" dirty="0" err="1"/>
              <a:t>Why</a:t>
            </a:r>
            <a:r>
              <a:rPr lang="de-DE" b="1" dirty="0"/>
              <a:t> do both sides benefit?</a:t>
            </a:r>
            <a:endParaRPr lang="de-DE" dirty="0"/>
          </a:p>
          <a:p>
            <a:r>
              <a:rPr lang="de-DE" b="1" dirty="0"/>
              <a:t>For the university: </a:t>
            </a:r>
            <a:r>
              <a:rPr lang="de-DE" dirty="0" err="1"/>
              <a:t>Practical</a:t>
            </a:r>
            <a:r>
              <a:rPr lang="de-DE" dirty="0"/>
              <a:t> </a:t>
            </a:r>
            <a:r>
              <a:rPr lang="de-DE" dirty="0" err="1"/>
              <a:t>inquiries</a:t>
            </a:r>
            <a:r>
              <a:rPr lang="de-DE" dirty="0"/>
              <a:t> </a:t>
            </a:r>
            <a:r>
              <a:rPr lang="de-DE" dirty="0" err="1"/>
              <a:t>enhance</a:t>
            </a:r>
            <a:r>
              <a:rPr lang="de-DE" dirty="0"/>
              <a:t> </a:t>
            </a:r>
            <a:r>
              <a:rPr lang="de-DE" dirty="0" err="1"/>
              <a:t>both</a:t>
            </a:r>
            <a:r>
              <a:rPr lang="de-DE" dirty="0"/>
              <a:t> research and teaching.</a:t>
            </a:r>
          </a:p>
          <a:p>
            <a:r>
              <a:rPr lang="de-DE" b="1" dirty="0"/>
              <a:t>For your company: </a:t>
            </a:r>
            <a:r>
              <a:rPr lang="de-DE" dirty="0"/>
              <a:t>You gain access to </a:t>
            </a:r>
            <a:r>
              <a:rPr lang="de-DE" b="1" dirty="0"/>
              <a:t>the latest knowledge</a:t>
            </a:r>
            <a:r>
              <a:rPr lang="de-DE" dirty="0"/>
              <a:t>, </a:t>
            </a:r>
            <a:r>
              <a:rPr lang="de-DE" b="1" dirty="0"/>
              <a:t>innovative </a:t>
            </a:r>
            <a:r>
              <a:rPr lang="de-DE" b="1" dirty="0" err="1"/>
              <a:t>methods</a:t>
            </a:r>
            <a:r>
              <a:rPr lang="de-DE" b="1" dirty="0"/>
              <a:t>, </a:t>
            </a:r>
            <a:r>
              <a:rPr lang="de-DE" dirty="0"/>
              <a:t>and </a:t>
            </a:r>
            <a:r>
              <a:rPr lang="de-DE" dirty="0" err="1"/>
              <a:t>fresh</a:t>
            </a:r>
            <a:r>
              <a:rPr lang="de-DE" dirty="0"/>
              <a:t> perspectives.</a:t>
            </a:r>
          </a:p>
          <a:p>
            <a:r>
              <a:rPr lang="de-DE" b="1" dirty="0"/>
              <a:t>Knowledge and technology transfer is a win-win situation – not a one-way street!</a:t>
            </a:r>
          </a:p>
          <a:p>
            <a:endParaRPr lang="de-DE" dirty="0"/>
          </a:p>
          <a:p>
            <a:r>
              <a:rPr lang="de-DE" b="1" dirty="0"/>
              <a:t>Transition:</a:t>
            </a:r>
            <a:endParaRPr lang="de-DE" dirty="0"/>
          </a:p>
          <a:p>
            <a:r>
              <a:rPr lang="de-DE" dirty="0"/>
              <a:t>But what does this mean specifically for you and your company? Let’s take a closer look at the benefits in the next step.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u="sng" dirty="0"/>
              <a:t>Image sources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Photo: </a:t>
            </a:r>
            <a:r>
              <a:rPr lang="de-DE" dirty="0" err="1"/>
              <a:t>Unsplash</a:t>
            </a: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136074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22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194721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EC7324-0900-C1C8-0413-8BBA34379C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0B063452-7DF2-9674-9839-940AF52629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C3F660BF-EAAD-5C51-B258-5A47DB5956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Values in Agile Working​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Introduction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When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we talk about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agile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methods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many people first think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 Scrum boards, sprints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or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roles.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But before we look at specific methods, it is worth examining the foundation: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values behind agile working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.​</a:t>
            </a:r>
          </a:p>
          <a:p>
            <a:pPr rtl="0" fontAlgn="base"/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Agility is less of a toolbox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–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and more, above all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an attitude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Key values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explained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briefly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​:</a:t>
            </a:r>
          </a:p>
          <a:p>
            <a:pPr rtl="0" fontAlgn="base"/>
            <a:r>
              <a:rPr lang="en-US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Respect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– collaboration on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an equal footing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Courage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–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trying new things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and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dealing with uncertainty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Openness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– transparency regarding progress and problems.</a:t>
            </a:r>
          </a:p>
          <a:p>
            <a:pPr rtl="0" fontAlgn="base"/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Focus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– concentrating on what matters most.</a:t>
            </a:r>
          </a:p>
          <a:p>
            <a:pPr rtl="0" fontAlgn="base"/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Commitment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– a commitment to our goals.</a:t>
            </a:r>
          </a:p>
          <a:p>
            <a:pPr rtl="0" fontAlgn="base"/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Simplicity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–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favouring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the simplest solution that works.</a:t>
            </a:r>
          </a:p>
          <a:p>
            <a:pPr rtl="0" fontAlgn="base"/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Communication &amp; Feedback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– continuous exchange and learning.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--&gt; These values form the basis for trust, self-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organisation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and continuous improvement.​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en-US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Key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message​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Agile methods are effective in the long term only if these values are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practised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in daily life.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 other words,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being agile starts in your own mind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en-US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Transition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Concrete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agile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methods are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now built upon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this foundation of values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next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step,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we will look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at </a:t>
            </a:r>
            <a:r>
              <a:rPr lang="en-US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how this mindset is implemented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 </a:t>
            </a:r>
            <a:r>
              <a:rPr lang="en-US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structured process models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de-DE" u="sng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de-DE" u="sng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u="sng" dirty="0"/>
              <a:t>Image sources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Photo: </a:t>
            </a:r>
            <a:r>
              <a:rPr lang="de-DE" dirty="0" err="1"/>
              <a:t>Unsplash</a:t>
            </a: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D7C2693-43F8-85ED-F454-374429880EE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24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3622969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1A5B6F-B0FB-13E6-CA7E-810763B859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8525D1C1-D962-A5CD-765E-3BEEFBF170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2B473E5E-B21A-3AA7-3C6A-79BF0306B3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Principle of Agile Working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Introduction​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Building on the agile values, we will now look at the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principles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that specifically guide agile working.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They translate the mindset into practical action.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Key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principles​</a:t>
            </a:r>
          </a:p>
          <a:p>
            <a:pPr rtl="0" fontAlgn="base"/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Transparency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– clarity regarding tasks and progress.</a:t>
            </a:r>
          </a:p>
          <a:p>
            <a:pPr rtl="0" fontAlgn="base"/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Self-</a:t>
            </a:r>
            <a:r>
              <a:rPr lang="en-US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organisation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– teams take responsibility.</a:t>
            </a:r>
          </a:p>
          <a:p>
            <a:pPr rtl="0" fontAlgn="base"/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Pull principle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– tasks are actively taken on.​</a:t>
            </a:r>
          </a:p>
          <a:p>
            <a:pPr rtl="0" fontAlgn="base"/>
            <a:r>
              <a:rPr lang="en-US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Incremental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&amp; </a:t>
            </a:r>
            <a:r>
              <a:rPr lang="en-US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iterative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–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working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small steps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and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learning cycles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Fail Fast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– test early, learn quickly.</a:t>
            </a:r>
          </a:p>
          <a:p>
            <a:pPr rtl="0" fontAlgn="base"/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User-centricity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– focus on customers and users.</a:t>
            </a:r>
          </a:p>
          <a:p>
            <a:pPr rtl="0" fontAlgn="base"/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Timeboxing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– clear timeframes to maintain focus.</a:t>
            </a:r>
          </a:p>
          <a:p>
            <a:pPr rtl="0" fontAlgn="base"/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Continuous improvement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– regular reflection and adaptation.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en-US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Key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message​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Agile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principles combine structure with flexibility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They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provide guidance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complex working environments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.​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Transition​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Agile frameworks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demonstrate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how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these principles are implemented in practice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next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step,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we will look at an example of this in more detail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de-DE" u="sng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de-DE" u="sng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u="sng" dirty="0"/>
              <a:t>Image sources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Photo: </a:t>
            </a:r>
            <a:r>
              <a:rPr lang="de-DE" dirty="0" err="1"/>
              <a:t>Unsplash</a:t>
            </a: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B336596-8EFE-8883-15AC-973784C5F5E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25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220605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108D3D-EFC9-0D47-E34E-1ACB221664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A6695CE4-386D-8846-C720-15DD3EB1CF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06E7B2C2-E036-4AEE-1E89-233368C7FB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Principles of Agile Working​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Introduction​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Agility can be understood as a tree:​</a:t>
            </a:r>
          </a:p>
          <a:p>
            <a:pPr rtl="0" fontAlgn="base"/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Values form the roots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on which principles, frameworks,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and, finally,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methods and tools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are built.​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An overview of the levels​</a:t>
            </a:r>
          </a:p>
          <a:p>
            <a:pPr rtl="0" fontAlgn="base"/>
            <a:endParaRPr lang="en-US" sz="1200" b="0" i="0" u="none" strike="noStrike" cap="none" dirty="0" err="1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rtl="0" fontAlgn="base"/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1. Values (foundation)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Respect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courage,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openness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focus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communication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commitment,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simplicity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They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shape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our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attitude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and culture.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2. Principles (guiding our actions)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Transparency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self-organisation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iteration,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increments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user-centredness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etc.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They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provide guidance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 collaboration.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3. Frameworks (</a:t>
            </a:r>
            <a:r>
              <a:rPr lang="en-US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structural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)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Scrum, Kanban, Design Thinking, OKR, etc.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They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define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roles,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processes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and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responsibilities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4. Methods &amp; tools (operational level)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Specific tools such as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personas, user journeys,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retrospectives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backlogs, etc.​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They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support practical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implementation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en-US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Key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message​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Agile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methods only work sustainably if they are based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on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principles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and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values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Those who merely introduce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tools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without changing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their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mindset remain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on the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surface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Transition​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 the next step, we will explore one of these levels in more detail and examine how agile working can be implemented in practice across day-to-day projects and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learning environments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de-DE" u="sng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de-DE" u="sng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u="sng" dirty="0"/>
              <a:t>Image sources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Photo: </a:t>
            </a:r>
            <a:r>
              <a:rPr lang="de-DE" dirty="0" err="1"/>
              <a:t>Freepick</a:t>
            </a: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0DF74D7-9DA1-BAE7-DE98-AFBEABAF58B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26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1253892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09CD66-4853-8B76-B67F-14A83AD713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4865EA65-9B05-64FA-E0B0-354E99DD24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65C30424-6CB0-816F-AC2E-00C6DE17EB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SCRUM DNA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Introduction​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SCRUM is more than just a method – it is an agile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framework​.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It is based on agile principles and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values​.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focus is on collaboration, transparency and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learning​.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Factors for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team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success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​: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Teams organise their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own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work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Responsibility for completing tasks lies with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team​.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Each team member contributes their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specialist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expertise.​</a:t>
            </a: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There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are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shared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goals and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clear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direction​.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Well-established processes support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efficient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working.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Continuous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improvement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​: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Continuous review (‘check’) is an integral part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SCRUM.</a:t>
            </a: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There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regular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feedback on working methods and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results​.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Serves as a corrective measure in the event of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undesirable developments​.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Prevents long-term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work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from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going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in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wrong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direction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Agile principles &amp;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SCRUM​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Scrum is based on agile values such as openness and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accountability​.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 framework rather than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rigid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process​.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Enables adaptation to different teams and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contexts​.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Kanban​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Supports planning and transparency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work.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Visualises tasks and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work progress​.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Forms the basis of many tools (e.g. MSFT Planner, MSFT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DevOps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)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​.</a:t>
            </a: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Involves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implementing the pull principle from the backlog.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Transition​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Understanding the SCRUM DNA as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 foundation​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Next slide: specific SCRUM processes and their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workflow​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219DBF2-DE59-F835-4AF6-DF613C9EDAD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27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7533812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8B9DC3-CA0F-FC09-A140-BACB0058D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92E3FFAC-CBC8-71C4-042E-E254AF30E2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318E0A6D-141E-4094-25ED-5693921890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 dirty="0"/>
              <a:t>Roles in SCRUM </a:t>
            </a:r>
            <a:endParaRPr lang="de-DE" dirty="0"/>
          </a:p>
          <a:p>
            <a:endParaRPr lang="de-DE" b="1" dirty="0"/>
          </a:p>
          <a:p>
            <a:r>
              <a:rPr lang="de-DE" b="1" dirty="0"/>
              <a:t>Introduction</a:t>
            </a:r>
            <a:endParaRPr lang="de-DE" dirty="0"/>
          </a:p>
          <a:p>
            <a:pPr marL="171450" indent="-171450">
              <a:buChar char="•"/>
            </a:pPr>
            <a:r>
              <a:rPr lang="de-DE" dirty="0"/>
              <a:t>In SCRUM, there are clearly defined roles that are jointly responsible for the project’s success.</a:t>
            </a:r>
          </a:p>
          <a:p>
            <a:pPr marL="171450" indent="-171450">
              <a:buChar char="•"/>
            </a:pPr>
            <a:r>
              <a:rPr lang="de-DE" dirty="0"/>
              <a:t>The </a:t>
            </a:r>
            <a:r>
              <a:rPr lang="de-DE" dirty="0" err="1"/>
              <a:t>principle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: </a:t>
            </a:r>
            <a:r>
              <a:rPr lang="de-DE" b="1" dirty="0"/>
              <a:t>no hierarchies</a:t>
            </a:r>
            <a:r>
              <a:rPr lang="de-DE" dirty="0"/>
              <a:t>, but </a:t>
            </a:r>
            <a:r>
              <a:rPr lang="de-DE" b="1" dirty="0"/>
              <a:t>clearly allocated responsibilities</a:t>
            </a:r>
            <a:r>
              <a:rPr lang="de-DE" dirty="0"/>
              <a:t>.</a:t>
            </a:r>
          </a:p>
          <a:p>
            <a:pPr marL="0" indent="0"/>
            <a:endParaRPr lang="de-DE" b="1" dirty="0"/>
          </a:p>
          <a:p>
            <a:pPr marL="0" indent="0"/>
            <a:r>
              <a:rPr lang="de-DE" b="1" dirty="0" err="1"/>
              <a:t>Product Owner</a:t>
            </a:r>
            <a:r>
              <a:rPr lang="de-DE" b="1" dirty="0"/>
              <a:t>:</a:t>
            </a:r>
            <a:endParaRPr lang="de-DE" dirty="0"/>
          </a:p>
          <a:p>
            <a:pPr marL="171450" indent="-171450">
              <a:buChar char="•"/>
            </a:pP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responsible</a:t>
            </a:r>
            <a:r>
              <a:rPr lang="de-DE" dirty="0"/>
              <a:t> for the </a:t>
            </a:r>
            <a:r>
              <a:rPr lang="de-DE" b="1" dirty="0"/>
              <a:t>commercial success </a:t>
            </a:r>
            <a:r>
              <a:rPr lang="de-DE" dirty="0"/>
              <a:t>of the product.</a:t>
            </a:r>
          </a:p>
          <a:p>
            <a:pPr marL="171450" indent="-171450">
              <a:buChar char="•"/>
            </a:pPr>
            <a:r>
              <a:rPr lang="de-DE" dirty="0"/>
              <a:t>Represents the interests of the </a:t>
            </a:r>
            <a:r>
              <a:rPr lang="de-DE" b="1" dirty="0"/>
              <a:t>stakeholders </a:t>
            </a:r>
            <a:r>
              <a:rPr lang="de-DE" dirty="0"/>
              <a:t>and prioritises the </a:t>
            </a:r>
            <a:r>
              <a:rPr lang="de-DE" b="1" dirty="0" err="1"/>
              <a:t>product </a:t>
            </a:r>
            <a:r>
              <a:rPr lang="de-DE" b="1" dirty="0"/>
              <a:t>backlog</a:t>
            </a:r>
            <a:r>
              <a:rPr lang="de-DE" dirty="0"/>
              <a:t>.</a:t>
            </a:r>
          </a:p>
          <a:p>
            <a:pPr marL="171450" indent="-171450">
              <a:buChar char="•"/>
            </a:pPr>
            <a:endParaRPr lang="de-DE" dirty="0"/>
          </a:p>
          <a:p>
            <a:pPr marL="0" indent="0"/>
            <a:r>
              <a:rPr lang="de-DE" b="1" dirty="0" err="1"/>
              <a:t>Scrum </a:t>
            </a:r>
            <a:r>
              <a:rPr lang="de-DE" b="1" dirty="0"/>
              <a:t>Master:</a:t>
            </a:r>
            <a:endParaRPr lang="de-DE" dirty="0"/>
          </a:p>
          <a:p>
            <a:pPr marL="171450" indent="-171450">
              <a:buChar char="•"/>
            </a:pPr>
            <a:r>
              <a:rPr lang="de-DE" dirty="0"/>
              <a:t>Ensures that </a:t>
            </a:r>
            <a:r>
              <a:rPr lang="de-DE" b="1" dirty="0"/>
              <a:t>SCRUM is applied correctly</a:t>
            </a:r>
            <a:r>
              <a:rPr lang="de-DE" dirty="0"/>
              <a:t>.</a:t>
            </a:r>
          </a:p>
          <a:p>
            <a:pPr marL="171450" indent="-171450">
              <a:buChar char="•"/>
            </a:pPr>
            <a:r>
              <a:rPr lang="de-DE" dirty="0"/>
              <a:t>Removes obstacles and supports the team in their collaboration.</a:t>
            </a:r>
          </a:p>
          <a:p>
            <a:pPr marL="0" indent="0"/>
            <a:endParaRPr lang="de-DE" b="1" dirty="0"/>
          </a:p>
          <a:p>
            <a:pPr marL="0" indent="0"/>
            <a:r>
              <a:rPr lang="de-DE" b="1" dirty="0" err="1"/>
              <a:t>Scrum </a:t>
            </a:r>
            <a:r>
              <a:rPr lang="de-DE" b="1" dirty="0"/>
              <a:t>Team:</a:t>
            </a:r>
            <a:endParaRPr lang="de-DE" dirty="0"/>
          </a:p>
          <a:p>
            <a:pPr marL="171450" indent="-171450">
              <a:buChar char="•"/>
            </a:pPr>
            <a:r>
              <a:rPr lang="de-DE" dirty="0"/>
              <a:t>Works </a:t>
            </a:r>
            <a:r>
              <a:rPr lang="de-DE" b="1" dirty="0"/>
              <a:t>in a self-organised manner </a:t>
            </a:r>
            <a:r>
              <a:rPr lang="de-DE" dirty="0"/>
              <a:t>on implementation.</a:t>
            </a:r>
          </a:p>
          <a:p>
            <a:pPr marL="171450" indent="-171450">
              <a:buChar char="•"/>
            </a:pPr>
            <a:r>
              <a:rPr lang="de-DE" dirty="0"/>
              <a:t>Estimates effort, draws tasks themselves and develops the product.</a:t>
            </a:r>
          </a:p>
          <a:p>
            <a:pPr marL="0" indent="0"/>
            <a:endParaRPr lang="de-DE" b="1" dirty="0"/>
          </a:p>
          <a:p>
            <a:pPr marL="0" indent="0"/>
            <a:r>
              <a:rPr lang="de-DE" b="1" dirty="0"/>
              <a:t>Transition:</a:t>
            </a:r>
            <a:endParaRPr lang="de-DE" dirty="0"/>
          </a:p>
          <a:p>
            <a:pPr marL="171450" indent="-171450">
              <a:buChar char="•"/>
            </a:pPr>
            <a:r>
              <a:rPr lang="de-DE" dirty="0"/>
              <a:t>The interaction between these three roles ensures transparency and efficiency.</a:t>
            </a:r>
          </a:p>
          <a:p>
            <a:pPr marL="171450" indent="-171450">
              <a:buChar char="•"/>
            </a:pPr>
            <a:r>
              <a:rPr lang="de-DE" dirty="0"/>
              <a:t>In the next step, we will look at </a:t>
            </a:r>
            <a:r>
              <a:rPr lang="de-DE" b="1" dirty="0"/>
              <a:t>how these roles work together in the Scrum process</a:t>
            </a:r>
            <a:r>
              <a:rPr lang="de-DE" dirty="0"/>
              <a:t>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de-DE" u="sng" dirty="0"/>
            </a:br>
            <a:r>
              <a:rPr lang="de-DE" u="sng" dirty="0"/>
              <a:t>Image sources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Icons: </a:t>
            </a:r>
            <a:r>
              <a:rPr lang="de-DE" dirty="0" err="1"/>
              <a:t>Freepik</a:t>
            </a: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9D5EC0B-93D9-74DE-9330-F42DB44561A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28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1918457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5CF234-4925-A10A-3445-6AFD144A89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429A1CB3-B0FC-A098-5AD7-884B7A12EB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0DAD17B0-EE5B-26AA-43F3-21E30F12CD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Processes in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SCRUM​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Introduction: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SCRUM operates in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short, iterative sprints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each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delivering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increment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Sprint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Planning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&amp; Review: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Planning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and review often take place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together as a workshop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During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review,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sprint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results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are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presented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and the sprint backlog is reviewed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Tasks are assessed as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completed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postponed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or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deferred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planning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session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next sprint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planned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and new tasks are added to the backlog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Daily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Scrum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team coordinates daily:​</a:t>
            </a:r>
            <a:b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</a:br>
            <a:r>
              <a:rPr lang="de-DE" sz="1200" b="0" i="1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 have we achieved? What is holding us back? What do we need?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Role of the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Product Owner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Product Owner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introduces new requirements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without interfering with the current sprint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They do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not micromanage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– the team decides on the implementation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Transition: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This process ensures transparency and continuous improvement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Next, we’ll look at the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SCRUM artefacts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  <a:b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</a:b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6885C62-CA8D-D73C-BCAA-9DB1D917732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29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0096449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06B183-2683-07CA-9992-CBBD67C844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DBEBD14C-6144-0D0B-F6E4-DF457E66B33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AABC2888-AF55-C77F-5495-A69F6F707E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OKR (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Objectives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and Key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Results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)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Introduction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OKR is a framework for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goal-oriented work management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that creates transparency and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promotes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innovation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.​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Objectives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: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Objectives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describe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the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desired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outcome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They are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formulated in qualitative terms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and provide clear direction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Key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results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: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Key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Results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show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how this impact can be measured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.​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They are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quantitative, ambitious and verifiable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Tasks &amp; OKR cycles: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Specific tasks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are defined to achieve the Key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Results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These are tested in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iterative OKR cycles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and adjusted as necessary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Objective: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The aim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OKRs is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to boldly test new approaches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, learn continuously, and continually develop.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Transition: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OKR combines vision with measurable results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In the next step, we will look at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how OKR is implemented and used in practice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Nunito" pitchFamily="2" charset="0"/>
                <a:ea typeface="Calibri"/>
                <a:cs typeface="Calibri"/>
                <a:sym typeface="Calibri"/>
              </a:rPr>
              <a:t>​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de-DE" u="sng" dirty="0">
              <a:latin typeface="Nunito" pitchFamily="2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u="sng" dirty="0">
                <a:latin typeface="Nunito" pitchFamily="2" charset="0"/>
              </a:rPr>
              <a:t>Image sources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>
                <a:latin typeface="Nunito" pitchFamily="2" charset="0"/>
              </a:rPr>
              <a:t>Photo: </a:t>
            </a:r>
            <a:r>
              <a:rPr lang="de-DE" dirty="0" err="1">
                <a:latin typeface="Nunito" pitchFamily="2" charset="0"/>
              </a:rPr>
              <a:t>Unsplash</a:t>
            </a:r>
            <a:endParaRPr lang="de-DE" dirty="0">
              <a:latin typeface="Nunito" pitchFamily="2" charset="0"/>
            </a:endParaRPr>
          </a:p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A1EBA9E-0B42-9D1D-9B39-1BFE96CAA03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30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7642156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94BE49-0A4A-9ADD-9BC1-6E84D69B4C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A9A684D3-20ED-DF9C-9135-C67DD85AEF7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D3D569C-C9C1-578D-9215-3A6E4B03D6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OKR and SCRUM: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dream team​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Introduction: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OKR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and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SCRUM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complement each other perfectly:​</a:t>
            </a:r>
            <a:b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</a:b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OKR sets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strategic goals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whilst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SCRUM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ensures their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operational implementation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Together, they create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transparency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focus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and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continuous improvement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Transition to the slide: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slide shows how both approaches work at different levels:​</a:t>
            </a:r>
            <a:b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</a:b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OKR = strategy,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SCRUM = implementation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OKR (left-hand side):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Objective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de-DE" sz="1200" b="0" i="1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 do we want to achieve?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impact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should be achieved?​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Key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results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de-DE" sz="1200" b="0" i="1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How do we measure success?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measurable results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are to be achieved?​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focus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on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long-term goals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and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clear direction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b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</a:b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SCRUM (right-hand side):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Translates the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OKRs into concrete steps and tasks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Backlog: </a:t>
            </a:r>
            <a:r>
              <a:rPr lang="de-DE" sz="1200" b="0" i="1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How do we achieve the goals?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Tasks: </a:t>
            </a:r>
            <a:r>
              <a:rPr lang="de-DE" sz="1200" b="0" i="1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 actions are required?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Supports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iterative implementation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within the team.​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Connection: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OKR sets the direction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–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SCRUM provides the path to get there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Strategic objectives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are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implemented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through an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agile process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b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</a:b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Transition: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Result: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Clarity on the ‘what’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and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agility in the ‘how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’.​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 powerful synergy for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focus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motivation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and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sustainable progress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883962C-2150-EB44-1284-4F7A3E7A26C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31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7428990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0806E6-6755-CECB-FD2E-A30320C6CD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6457A791-8EEE-116F-6FDD-74763F385F5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B7BBA80D-0C07-77CD-467C-4F25D248B7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OKR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cycle</a:t>
            </a:r>
          </a:p>
          <a:p>
            <a:pPr rtl="0" fontAlgn="base"/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en-US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Introduction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OKR cycle links strategic objectives (OKRs) with operational implementation (SCRUM).​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It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is an iterative process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–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with recurring phases of planning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implementation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and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reflection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.​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​</a:t>
            </a:r>
          </a:p>
          <a:p>
            <a:pPr rtl="0" fontAlgn="base"/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Objectives &amp; Key Results: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Objectives: </a:t>
            </a:r>
            <a:r>
              <a:rPr lang="en-US" sz="1200" b="0" i="1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 </a:t>
            </a:r>
            <a:r>
              <a:rPr lang="en-US" sz="1200" b="0" i="1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do we want to achieve</a:t>
            </a:r>
            <a:r>
              <a:rPr lang="en-US" sz="1200" b="0" i="1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?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→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describes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qualitative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impact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Key Results: </a:t>
            </a:r>
            <a:r>
              <a:rPr lang="en-US" sz="1200" b="0" i="1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How do we measure success</a:t>
            </a:r>
            <a:r>
              <a:rPr lang="en-US" sz="1200" b="0" i="1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?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→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provides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quantitative,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measurable results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Together, they form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strategic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framework.​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​</a:t>
            </a:r>
          </a:p>
          <a:p>
            <a:pPr rtl="0" fontAlgn="base"/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OKR </a:t>
            </a:r>
            <a:r>
              <a:rPr lang="en-US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planning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and </a:t>
            </a:r>
            <a:r>
              <a:rPr lang="en-US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development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OKR planning: This is where objectives are set, and key results are refined.</a:t>
            </a:r>
          </a:p>
          <a:p>
            <a:pPr rtl="0" fontAlgn="base"/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Development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project work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):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This is where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operational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implementation takes place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–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supported by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SCRUM sprints.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​</a:t>
            </a:r>
          </a:p>
          <a:p>
            <a:pPr rtl="0" fontAlgn="base"/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OKR Weekly, Review and </a:t>
            </a:r>
            <a:r>
              <a:rPr lang="en-US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Retrospective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OKR Weekly: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Regular coordination regarding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progress and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priorities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OKR Review: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Review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results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and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potential adjustments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OKR Retrospective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Reflection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on what went well and what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could be improved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.​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​</a:t>
            </a:r>
          </a:p>
          <a:p>
            <a:pPr rtl="0" fontAlgn="base"/>
            <a:r>
              <a:rPr lang="en-US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Transition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cycle creates focus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transparency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and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continuous learning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OKRs set the direction; SCRUM enables implementation.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523C4B0-3342-A62C-08F2-13763008A83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32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29623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 dirty="0"/>
              <a:t>The Benefits at a </a:t>
            </a:r>
            <a:r>
              <a:rPr lang="de-DE" b="1" dirty="0" err="1"/>
              <a:t>Glance</a:t>
            </a:r>
            <a:endParaRPr lang="de-DE" dirty="0"/>
          </a:p>
          <a:p>
            <a:endParaRPr lang="de-DE" dirty="0"/>
          </a:p>
          <a:p>
            <a:r>
              <a:rPr lang="de-DE" b="1" dirty="0"/>
              <a:t>1. Get to </a:t>
            </a:r>
            <a:r>
              <a:rPr lang="de-DE" b="1" dirty="0" err="1"/>
              <a:t>know</a:t>
            </a:r>
            <a:r>
              <a:rPr lang="de-DE" b="1" dirty="0"/>
              <a:t> </a:t>
            </a:r>
            <a:r>
              <a:rPr lang="de-DE" b="1" dirty="0" err="1"/>
              <a:t>emerging</a:t>
            </a:r>
            <a:r>
              <a:rPr lang="de-DE" b="1" dirty="0"/>
              <a:t> talent – directly and in a practical setting:</a:t>
            </a:r>
            <a:endParaRPr lang="de-DE" dirty="0"/>
          </a:p>
          <a:p>
            <a:r>
              <a:rPr lang="en-US" b="1" dirty="0"/>
              <a:t>Solutions tailored to address the skills shortage: </a:t>
            </a:r>
            <a:r>
              <a:rPr lang="de-DE" dirty="0" err="1"/>
              <a:t>Direct</a:t>
            </a:r>
            <a:r>
              <a:rPr lang="de-DE" dirty="0"/>
              <a:t> access to </a:t>
            </a:r>
            <a:r>
              <a:rPr lang="de-DE" b="1" dirty="0"/>
              <a:t>highly qualified </a:t>
            </a:r>
            <a:r>
              <a:rPr lang="de-DE" b="1" dirty="0" err="1"/>
              <a:t>young</a:t>
            </a:r>
            <a:r>
              <a:rPr lang="de-DE" b="1" dirty="0"/>
              <a:t> </a:t>
            </a:r>
            <a:r>
              <a:rPr lang="de-DE" b="1" dirty="0" err="1"/>
              <a:t>researchers</a:t>
            </a:r>
            <a:r>
              <a:rPr lang="de-DE" b="1" dirty="0"/>
              <a:t> </a:t>
            </a:r>
            <a:r>
              <a:rPr lang="de-DE" dirty="0"/>
              <a:t>from Munich University of Applied Sciences.</a:t>
            </a:r>
          </a:p>
          <a:p>
            <a:r>
              <a:rPr lang="de-DE" b="1" dirty="0"/>
              <a:t>Fresh knowledge &amp; new perspectives: </a:t>
            </a:r>
            <a:r>
              <a:rPr lang="de-DE" dirty="0"/>
              <a:t>Up-to-date specialist knowledge and innovative </a:t>
            </a:r>
            <a:r>
              <a:rPr lang="de-DE" dirty="0" err="1"/>
              <a:t>approaches</a:t>
            </a:r>
            <a:r>
              <a:rPr lang="de-DE" dirty="0"/>
              <a:t> </a:t>
            </a:r>
            <a:r>
              <a:rPr lang="de-DE" dirty="0" err="1"/>
              <a:t>enhance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teams</a:t>
            </a:r>
            <a:r>
              <a:rPr lang="de-DE" dirty="0"/>
              <a:t>‘ </a:t>
            </a:r>
            <a:r>
              <a:rPr lang="de-DE" dirty="0" err="1"/>
              <a:t>effectiveness</a:t>
            </a:r>
            <a:r>
              <a:rPr lang="de-DE" dirty="0"/>
              <a:t>.</a:t>
            </a:r>
          </a:p>
          <a:p>
            <a:r>
              <a:rPr lang="de-DE" b="1" dirty="0"/>
              <a:t>Practical insights instead of job interviews: </a:t>
            </a:r>
            <a:r>
              <a:rPr lang="en-US" dirty="0"/>
              <a:t>Evaluate potential employees through specific projects to directly assess their skills, work style, and fit within the team.</a:t>
            </a:r>
          </a:p>
          <a:p>
            <a:endParaRPr lang="de-DE" dirty="0"/>
          </a:p>
          <a:p>
            <a:r>
              <a:rPr lang="de-DE" b="1" dirty="0"/>
              <a:t>2. Develop new business ideas – through creative synergies:</a:t>
            </a:r>
            <a:endParaRPr lang="de-DE" dirty="0"/>
          </a:p>
          <a:p>
            <a:r>
              <a:rPr lang="de-DE" b="1" dirty="0"/>
              <a:t>Innovation through diversity: </a:t>
            </a:r>
            <a:r>
              <a:rPr lang="de-DE" dirty="0"/>
              <a:t>The exchange between academic methodology and business </a:t>
            </a:r>
            <a:r>
              <a:rPr lang="de-DE" dirty="0" err="1"/>
              <a:t>practice</a:t>
            </a:r>
            <a:r>
              <a:rPr lang="de-DE" dirty="0"/>
              <a:t> </a:t>
            </a:r>
            <a:r>
              <a:rPr lang="en-US" b="0" i="0" dirty="0">
                <a:solidFill>
                  <a:srgbClr val="1C1C1C"/>
                </a:solidFill>
                <a:effectLst/>
                <a:latin typeface="Inter"/>
              </a:rPr>
              <a:t>fosters </a:t>
            </a:r>
            <a:r>
              <a:rPr lang="en-US" b="1" i="0" dirty="0">
                <a:solidFill>
                  <a:srgbClr val="1C1C1C"/>
                </a:solidFill>
                <a:effectLst/>
                <a:latin typeface="Inter"/>
              </a:rPr>
              <a:t>fresh</a:t>
            </a:r>
            <a:r>
              <a:rPr lang="en-US" b="0" i="0" dirty="0">
                <a:solidFill>
                  <a:srgbClr val="1C1C1C"/>
                </a:solidFill>
                <a:effectLst/>
                <a:latin typeface="Inter"/>
              </a:rPr>
              <a:t> </a:t>
            </a:r>
            <a:r>
              <a:rPr lang="en-US" b="1" i="0" dirty="0">
                <a:solidFill>
                  <a:srgbClr val="1C1C1C"/>
                </a:solidFill>
                <a:effectLst/>
                <a:latin typeface="Inter"/>
              </a:rPr>
              <a:t>approaches to problem-solving</a:t>
            </a:r>
            <a:r>
              <a:rPr lang="en-US" b="0" i="0" dirty="0">
                <a:solidFill>
                  <a:srgbClr val="1C1C1C"/>
                </a:solidFill>
                <a:effectLst/>
                <a:latin typeface="Inter"/>
              </a:rPr>
              <a:t>.</a:t>
            </a:r>
          </a:p>
          <a:p>
            <a:r>
              <a:rPr lang="de-DE" b="1" dirty="0"/>
              <a:t>Structured formats for </a:t>
            </a:r>
            <a:r>
              <a:rPr lang="de-DE" b="1" dirty="0" err="1"/>
              <a:t>concrete</a:t>
            </a:r>
            <a:r>
              <a:rPr lang="de-DE" b="1" dirty="0"/>
              <a:t> </a:t>
            </a:r>
            <a:r>
              <a:rPr lang="de-DE" b="1" dirty="0" err="1"/>
              <a:t>outcomes</a:t>
            </a:r>
            <a:r>
              <a:rPr lang="de-DE" b="1" dirty="0"/>
              <a:t>: </a:t>
            </a:r>
            <a:r>
              <a:rPr lang="de-DE" dirty="0"/>
              <a:t>Joint workshops (e.g. Design </a:t>
            </a:r>
            <a:r>
              <a:rPr lang="de-DE" dirty="0" err="1"/>
              <a:t>Thinking</a:t>
            </a:r>
            <a:r>
              <a:rPr lang="de-DE" dirty="0"/>
              <a:t>) addressing your business challenges – </a:t>
            </a:r>
            <a:r>
              <a:rPr lang="de-DE" b="1" dirty="0"/>
              <a:t>no theory, just </a:t>
            </a:r>
            <a:r>
              <a:rPr lang="de-DE" b="1" dirty="0" err="1"/>
              <a:t>practical</a:t>
            </a:r>
            <a:r>
              <a:rPr lang="de-DE" b="1" dirty="0"/>
              <a:t> </a:t>
            </a:r>
            <a:r>
              <a:rPr lang="de-DE" b="1" dirty="0" err="1"/>
              <a:t>solutions</a:t>
            </a:r>
            <a:r>
              <a:rPr lang="de-DE" b="1" dirty="0"/>
              <a:t>.</a:t>
            </a:r>
            <a:endParaRPr lang="de-DE" dirty="0"/>
          </a:p>
          <a:p>
            <a:r>
              <a:rPr lang="de-DE" b="1" dirty="0"/>
              <a:t>Immediate applicability: </a:t>
            </a:r>
            <a:r>
              <a:rPr lang="de-DE" dirty="0"/>
              <a:t>Developed ideas and concepts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b="1" dirty="0" err="1"/>
              <a:t>immediately</a:t>
            </a:r>
            <a:r>
              <a:rPr lang="de-DE" dirty="0"/>
              <a:t> </a:t>
            </a:r>
            <a:r>
              <a:rPr lang="de-DE" b="1" dirty="0"/>
              <a:t>applied within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 err="1"/>
              <a:t>company</a:t>
            </a:r>
            <a:r>
              <a:rPr lang="de-DE" b="1" dirty="0"/>
              <a:t>.</a:t>
            </a:r>
          </a:p>
          <a:p>
            <a:endParaRPr lang="de-DE" dirty="0"/>
          </a:p>
          <a:p>
            <a:r>
              <a:rPr lang="de-DE" b="1" dirty="0"/>
              <a:t>3. Insights into future technologies – early and resource-efficient:</a:t>
            </a:r>
            <a:endParaRPr lang="de-DE" dirty="0"/>
          </a:p>
          <a:p>
            <a:r>
              <a:rPr lang="de-DE" b="1" dirty="0"/>
              <a:t>Identifying technological trends: </a:t>
            </a:r>
            <a:r>
              <a:rPr lang="de-DE" dirty="0"/>
              <a:t>Early access to </a:t>
            </a:r>
            <a:r>
              <a:rPr lang="de-DE" b="1" dirty="0"/>
              <a:t>new technologies and </a:t>
            </a:r>
            <a:r>
              <a:rPr lang="de-DE" b="1" dirty="0" err="1"/>
              <a:t>research</a:t>
            </a:r>
            <a:r>
              <a:rPr lang="de-DE" b="1" dirty="0"/>
              <a:t> </a:t>
            </a:r>
            <a:r>
              <a:rPr lang="de-DE" b="1" dirty="0" err="1"/>
              <a:t>findings</a:t>
            </a:r>
            <a:r>
              <a:rPr lang="de-DE" b="1" dirty="0"/>
              <a:t>.</a:t>
            </a:r>
            <a:endParaRPr lang="de-DE" dirty="0"/>
          </a:p>
          <a:p>
            <a:r>
              <a:rPr lang="de-DE" b="1" dirty="0"/>
              <a:t>Relevance for your business: </a:t>
            </a:r>
            <a:r>
              <a:rPr lang="de-DE" dirty="0"/>
              <a:t>Evaluation of which developments are strategically important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.</a:t>
            </a:r>
          </a:p>
          <a:p>
            <a:r>
              <a:rPr lang="de-DE" b="1" dirty="0"/>
              <a:t>Research as a service: </a:t>
            </a:r>
            <a:r>
              <a:rPr lang="de-DE" dirty="0" err="1"/>
              <a:t>Utilise</a:t>
            </a:r>
            <a:r>
              <a:rPr lang="de-DE" dirty="0"/>
              <a:t> the university as </a:t>
            </a:r>
            <a:r>
              <a:rPr lang="de-DE" b="1" dirty="0"/>
              <a:t>an outsourced R&amp;D resource </a:t>
            </a:r>
            <a:r>
              <a:rPr lang="de-DE" dirty="0"/>
              <a:t>–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need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own large </a:t>
            </a:r>
            <a:r>
              <a:rPr lang="de-DE" dirty="0" err="1"/>
              <a:t>research</a:t>
            </a:r>
            <a:r>
              <a:rPr lang="de-DE" dirty="0"/>
              <a:t> </a:t>
            </a:r>
            <a:r>
              <a:rPr lang="de-DE" dirty="0" err="1"/>
              <a:t>department</a:t>
            </a:r>
            <a:r>
              <a:rPr lang="de-DE" dirty="0"/>
              <a:t>.</a:t>
            </a:r>
          </a:p>
          <a:p>
            <a:endParaRPr lang="de-DE" dirty="0"/>
          </a:p>
          <a:p>
            <a:r>
              <a:rPr lang="de-DE" b="1" dirty="0"/>
              <a:t>Transition:</a:t>
            </a:r>
            <a:endParaRPr lang="de-DE" dirty="0"/>
          </a:p>
          <a:p>
            <a:r>
              <a:rPr lang="en-US" dirty="0"/>
              <a:t>Before we explore the possibilities further, I would like to better understand you and your company – what challenges and goals do you have?</a:t>
            </a:r>
            <a:endParaRPr lang="de-DE" dirty="0"/>
          </a:p>
          <a:p>
            <a:endParaRPr lang="de-DE" dirty="0"/>
          </a:p>
          <a:p>
            <a:endParaRPr lang="de-DE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u="sng" dirty="0"/>
              <a:t>Image sources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Photo: </a:t>
            </a:r>
            <a:r>
              <a:rPr lang="de-DE" dirty="0" err="1"/>
              <a:t>Unsplash</a:t>
            </a: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6881053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6D936F-CD00-B0D1-AD1D-332ABC1320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9A1CE72-F294-3FFC-3401-E981F10C93E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B114B3CE-D104-8076-ACA1-11AC3939A3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Agile learning &amp; co-evolutionary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 work​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Introduction: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Another approach based on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agile values and principles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is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agile learning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This approach brings us closer to the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 project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and the question of how learning becomes sustainably effective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Reflection on collaboration to date: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Key questions are: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Which agile elements have we already put into practice in our collaboration?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specific benefits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do participants see for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their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daily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work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?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methods and frameworks presented serve as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catalysts for this transfer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Agile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learning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&amp;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-evolution: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Agile learning is understood as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 model of co-evolutionary transfer work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Learning, application and further development occur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 parallel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and influence one another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Why new learning approaches are necessary: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traditional principle of ‘learn once, apply forever’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no longer works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Rapid change requires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flexible, adaptive learning methods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that continually adapt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Transition: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Agile learning thus lays the foundation for sustainable knowledge transfer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 the next step, we will look at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how this approach can be implemented in practice within the project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endParaRPr lang="en-US" dirty="0"/>
          </a:p>
          <a:p>
            <a:pPr rtl="0" fontAlgn="base"/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u="sng" dirty="0"/>
              <a:t>Image sources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Photo: </a:t>
            </a:r>
            <a:r>
              <a:rPr lang="de-DE" dirty="0" err="1"/>
              <a:t>Unsplash</a:t>
            </a:r>
            <a:endParaRPr lang="de-DE" dirty="0"/>
          </a:p>
          <a:p>
            <a:endParaRPr lang="en-US" dirty="0"/>
          </a:p>
          <a:p>
            <a:pPr rtl="0" fontAlgn="base"/>
            <a:endParaRPr lang="en-US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E6A469D-A192-08F0-5DBF-1714A1DCABE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34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9656750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Agile learning in transfer and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collaboration processes​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Introduction: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Agile learning supports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knowledge transfer between participants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and strengthens collaboration within partnerships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Learning and application take place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 parallel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and are guided by real-world requirements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Principles in the context of knowledge transfer: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Self-organised: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Cooperation partners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jointly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define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relevant topics and objectives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Focused: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Complex transfer tasks are broken down into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manageable work packages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Collaborative: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Knowledge from different contexts is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pooled and shared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Co-evolutionary: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 is a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mutual development process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from which all parties benefit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.​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Iterative: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Collaboration is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reflected upon and adapted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cycles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Result: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Agile learning enables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efficient, needs-based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knowledge transfer​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and fosters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sustainable cooperation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 dynamic environments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Transition: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Thus, knowledge transfer is not seen as a one-off measure, but as a continuous process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 the next step, we will look at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how this collaborative transfer work can be organised in practice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35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698311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Applying this to your own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projects​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Introduction: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aim is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 apply the methods presented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 your own projects and collaborations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Reflection &amp;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benefits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 do these approaches mean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specifically for your project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?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added value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can you achieve as a result?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 of methods: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Which methods have sparked your interest?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These can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applied to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 projects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as well as to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other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work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contexts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Transition: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 occurs through active experimentation and reflection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Finally, we will consider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how these insights can be embedded for the long term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u="sng" dirty="0"/>
              <a:t>Image sources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Photo: </a:t>
            </a:r>
            <a:r>
              <a:rPr lang="de-DE" dirty="0" err="1"/>
              <a:t>Unsplash</a:t>
            </a:r>
            <a:endParaRPr lang="de-DE" dirty="0"/>
          </a:p>
          <a:p>
            <a:endParaRPr lang="en-US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36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0216129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6AB6E9-5F47-DF3C-CA05-075204CFA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1F587634-B218-66A8-5A08-E8BE74A4E7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7A14EF4D-BE65-5BF8-927B-38A8901AD7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de-DE" dirty="0"/>
              <a:t>[You can list further information, events and contacts here as you wish]</a:t>
            </a:r>
          </a:p>
          <a:p>
            <a:pPr rtl="0" fontAlgn="base"/>
            <a:endParaRPr lang="en-US" dirty="0"/>
          </a:p>
          <a:p>
            <a:pPr rtl="0" fontAlgn="base"/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u="sng" dirty="0"/>
              <a:t>Image sources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Photo: </a:t>
            </a:r>
            <a:r>
              <a:rPr lang="de-DE" dirty="0" err="1"/>
              <a:t>Unsplash</a:t>
            </a:r>
            <a:endParaRPr lang="de-DE" dirty="0"/>
          </a:p>
          <a:p>
            <a:endParaRPr lang="en-US" dirty="0"/>
          </a:p>
          <a:p>
            <a:pPr rtl="0" fontAlgn="base"/>
            <a:endParaRPr lang="en-US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476B1D4-659C-9668-4BEC-01540245462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37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92338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 dirty="0" err="1"/>
              <a:t>Your</a:t>
            </a:r>
            <a:r>
              <a:rPr lang="de-DE" b="1" dirty="0"/>
              <a:t> Company </a:t>
            </a:r>
            <a:endParaRPr lang="en-US" dirty="0"/>
          </a:p>
          <a:p>
            <a:endParaRPr lang="de-DE" b="1" dirty="0"/>
          </a:p>
          <a:p>
            <a:r>
              <a:rPr lang="en-US" b="1" dirty="0"/>
              <a:t>[Keep introductions brief; allocate 1 minute per person based on group size.]</a:t>
            </a:r>
          </a:p>
          <a:p>
            <a:endParaRPr lang="de-DE" dirty="0"/>
          </a:p>
          <a:p>
            <a:r>
              <a:rPr lang="de-DE" b="1" dirty="0" err="1"/>
              <a:t>Please</a:t>
            </a:r>
            <a:r>
              <a:rPr lang="de-DE" b="1" dirty="0"/>
              <a:t> introduce yourself briefly: </a:t>
            </a:r>
          </a:p>
          <a:p>
            <a:pPr lvl="1"/>
            <a:r>
              <a:rPr lang="de-DE" b="1" dirty="0"/>
              <a:t>Name &amp; company</a:t>
            </a:r>
            <a:endParaRPr lang="de-DE" dirty="0"/>
          </a:p>
          <a:p>
            <a:pPr lvl="1"/>
            <a:r>
              <a:rPr lang="de-DE" b="1" dirty="0"/>
              <a:t>Industry &amp; role </a:t>
            </a:r>
            <a:r>
              <a:rPr lang="de-DE" dirty="0"/>
              <a:t>(e.g. IT, R&amp;D, HR)</a:t>
            </a:r>
          </a:p>
          <a:p>
            <a:pPr lvl="1"/>
            <a:r>
              <a:rPr lang="de-DE" b="1" dirty="0"/>
              <a:t>Age of the company</a:t>
            </a:r>
            <a:endParaRPr lang="de-DE" dirty="0"/>
          </a:p>
          <a:p>
            <a:pPr lvl="1"/>
            <a:r>
              <a:rPr lang="de-DE" b="1" dirty="0"/>
              <a:t>Your reason for being here: </a:t>
            </a:r>
            <a:r>
              <a:rPr lang="de-DE" dirty="0"/>
              <a:t>Why are you here today?</a:t>
            </a:r>
          </a:p>
          <a:p>
            <a:pPr lvl="1"/>
            <a:endParaRPr lang="de-DE" dirty="0"/>
          </a:p>
          <a:p>
            <a:r>
              <a:rPr lang="de-DE" b="1" dirty="0"/>
              <a:t>Why?</a:t>
            </a:r>
            <a:endParaRPr lang="de-DE" dirty="0"/>
          </a:p>
          <a:p>
            <a:r>
              <a:rPr lang="de-DE" dirty="0"/>
              <a:t>Your answers will help us tailor the content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meet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needs.</a:t>
            </a:r>
          </a:p>
          <a:p>
            <a:endParaRPr lang="de-DE" dirty="0"/>
          </a:p>
          <a:p>
            <a:r>
              <a:rPr lang="de-DE" b="1" dirty="0"/>
              <a:t>Transition:</a:t>
            </a:r>
            <a:endParaRPr lang="de-DE" dirty="0"/>
          </a:p>
          <a:p>
            <a:r>
              <a:rPr lang="de-DE" dirty="0"/>
              <a:t>Thank you very much! With this diversity of sectors and perspectives, we are perfectly positioned to tackle the </a:t>
            </a:r>
            <a:r>
              <a:rPr lang="de-DE" b="1" dirty="0"/>
              <a:t>current challenges </a:t>
            </a:r>
            <a:r>
              <a:rPr lang="de-DE" dirty="0"/>
              <a:t>facing many companies in Germany.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u="sng" dirty="0"/>
              <a:t>Image sources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Photo: </a:t>
            </a:r>
            <a:r>
              <a:rPr lang="de-DE" dirty="0" err="1"/>
              <a:t>Unsplash</a:t>
            </a: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302066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 dirty="0" err="1"/>
              <a:t>Your</a:t>
            </a:r>
            <a:r>
              <a:rPr lang="de-DE" b="1" dirty="0"/>
              <a:t> Challenges</a:t>
            </a:r>
            <a:endParaRPr lang="de-DE" b="1" i="0" dirty="0"/>
          </a:p>
          <a:p>
            <a:endParaRPr lang="de-DE" b="0" i="0" dirty="0"/>
          </a:p>
          <a:p>
            <a:r>
              <a:rPr lang="de-DE" b="1" dirty="0" err="1"/>
              <a:t>Introduction</a:t>
            </a:r>
            <a:r>
              <a:rPr lang="de-DE" b="1" dirty="0"/>
              <a:t>: </a:t>
            </a:r>
            <a:r>
              <a:rPr lang="en-US" b="0" i="0" dirty="0">
                <a:solidFill>
                  <a:srgbClr val="1C1C1C"/>
                </a:solidFill>
                <a:effectLst/>
                <a:latin typeface="Inter"/>
              </a:rPr>
              <a:t>The current economic climate poses significant challenges for many businesses, particularly SMEs. </a:t>
            </a:r>
            <a:r>
              <a:rPr lang="de-DE" b="0" i="0" dirty="0"/>
              <a:t>But </a:t>
            </a:r>
            <a:r>
              <a:rPr lang="de-DE" b="0" i="0" dirty="0" err="1"/>
              <a:t>how</a:t>
            </a:r>
            <a:r>
              <a:rPr lang="de-DE" b="0" i="0" dirty="0"/>
              <a:t> </a:t>
            </a:r>
            <a:r>
              <a:rPr lang="de-DE" b="0" i="0" dirty="0" err="1"/>
              <a:t>can</a:t>
            </a:r>
            <a:r>
              <a:rPr lang="de-DE" b="0" i="0" dirty="0"/>
              <a:t> </a:t>
            </a:r>
            <a:r>
              <a:rPr lang="de-DE" b="0" i="0" dirty="0" err="1"/>
              <a:t>you</a:t>
            </a:r>
            <a:r>
              <a:rPr lang="de-DE" b="0" i="0" dirty="0"/>
              <a:t> </a:t>
            </a:r>
            <a:r>
              <a:rPr lang="de-DE" b="0" i="0" dirty="0" err="1"/>
              <a:t>overcome</a:t>
            </a:r>
            <a:r>
              <a:rPr lang="de-DE" b="0" i="0" dirty="0"/>
              <a:t> </a:t>
            </a:r>
            <a:r>
              <a:rPr lang="de-DE" b="0" i="0" dirty="0" err="1"/>
              <a:t>these</a:t>
            </a:r>
            <a:r>
              <a:rPr lang="de-DE" b="0" i="0" dirty="0"/>
              <a:t> </a:t>
            </a:r>
            <a:r>
              <a:rPr lang="de-DE" dirty="0" err="1"/>
              <a:t>whilst</a:t>
            </a:r>
            <a:r>
              <a:rPr lang="de-DE" dirty="0"/>
              <a:t> </a:t>
            </a:r>
            <a:r>
              <a:rPr lang="de-DE" b="0" i="0" dirty="0" err="1"/>
              <a:t>remaining</a:t>
            </a:r>
            <a:r>
              <a:rPr lang="de-DE" b="0" i="0" dirty="0"/>
              <a:t> innovative? </a:t>
            </a:r>
            <a:r>
              <a:rPr lang="de-DE" b="0" i="0" dirty="0" err="1"/>
              <a:t>We</a:t>
            </a:r>
            <a:r>
              <a:rPr lang="de-DE" b="0" i="0" dirty="0"/>
              <a:t> </a:t>
            </a:r>
            <a:r>
              <a:rPr lang="de-DE" b="0" i="0" dirty="0" err="1"/>
              <a:t>want</a:t>
            </a:r>
            <a:r>
              <a:rPr lang="de-DE" b="0" i="0" dirty="0"/>
              <a:t> </a:t>
            </a:r>
            <a:r>
              <a:rPr lang="de-DE" b="0" i="0" dirty="0" err="1"/>
              <a:t>to</a:t>
            </a:r>
            <a:r>
              <a:rPr lang="de-DE" b="0" i="0" dirty="0"/>
              <a:t> </a:t>
            </a:r>
            <a:r>
              <a:rPr lang="de-DE" b="0" i="0" dirty="0" err="1"/>
              <a:t>take</a:t>
            </a:r>
            <a:r>
              <a:rPr lang="de-DE" b="0" i="0" dirty="0"/>
              <a:t> a </a:t>
            </a:r>
            <a:r>
              <a:rPr lang="de-DE" b="0" i="0" dirty="0" err="1"/>
              <a:t>look</a:t>
            </a:r>
            <a:r>
              <a:rPr lang="de-DE" b="0" i="0" dirty="0"/>
              <a:t> at </a:t>
            </a:r>
            <a:r>
              <a:rPr lang="de-DE" b="0" i="0" dirty="0" err="1"/>
              <a:t>the</a:t>
            </a:r>
            <a:r>
              <a:rPr lang="de-DE" b="0" i="0" dirty="0"/>
              <a:t> </a:t>
            </a:r>
            <a:r>
              <a:rPr lang="de-DE" b="0" i="0" dirty="0" err="1"/>
              <a:t>current</a:t>
            </a:r>
            <a:r>
              <a:rPr lang="de-DE" b="0" i="0" dirty="0"/>
              <a:t> </a:t>
            </a:r>
            <a:r>
              <a:rPr lang="de-DE" b="0" i="0" dirty="0" err="1"/>
              <a:t>media</a:t>
            </a:r>
            <a:r>
              <a:rPr lang="de-DE" b="0" i="0" dirty="0"/>
              <a:t> </a:t>
            </a:r>
            <a:r>
              <a:rPr lang="de-DE" b="0" i="0" dirty="0" err="1"/>
              <a:t>landscape</a:t>
            </a:r>
            <a:r>
              <a:rPr lang="de-DE" b="0" i="0" dirty="0"/>
              <a:t> and </a:t>
            </a:r>
            <a:r>
              <a:rPr lang="de-DE" b="0" i="0" dirty="0" err="1"/>
              <a:t>compare</a:t>
            </a:r>
            <a:r>
              <a:rPr lang="de-DE" b="0" i="0" dirty="0"/>
              <a:t> </a:t>
            </a:r>
            <a:r>
              <a:rPr lang="de-DE" b="0" i="0" dirty="0" err="1"/>
              <a:t>it</a:t>
            </a:r>
            <a:r>
              <a:rPr lang="de-DE" b="0" i="0" dirty="0"/>
              <a:t> </a:t>
            </a:r>
            <a:r>
              <a:rPr lang="de-DE" b="0" i="0" dirty="0" err="1"/>
              <a:t>with</a:t>
            </a:r>
            <a:r>
              <a:rPr lang="de-DE" b="0" i="0" dirty="0"/>
              <a:t> </a:t>
            </a:r>
            <a:r>
              <a:rPr lang="de-DE" b="0" i="0" dirty="0" err="1"/>
              <a:t>your</a:t>
            </a:r>
            <a:r>
              <a:rPr lang="de-DE" b="0" i="0" dirty="0"/>
              <a:t> own </a:t>
            </a:r>
            <a:r>
              <a:rPr lang="de-DE" b="0" i="0" dirty="0" err="1"/>
              <a:t>situation</a:t>
            </a:r>
            <a:r>
              <a:rPr lang="de-DE" b="0" i="0" dirty="0"/>
              <a:t>. </a:t>
            </a:r>
          </a:p>
          <a:p>
            <a:r>
              <a:rPr lang="de-DE" b="0" i="1" dirty="0"/>
              <a:t>[Note: The </a:t>
            </a:r>
            <a:r>
              <a:rPr lang="de-DE" b="0" i="1" dirty="0" err="1"/>
              <a:t>headlines</a:t>
            </a:r>
            <a:r>
              <a:rPr lang="de-DE" b="0" i="1" dirty="0"/>
              <a:t> </a:t>
            </a:r>
            <a:r>
              <a:rPr lang="de-DE" b="0" i="1" dirty="0" err="1"/>
              <a:t>may</a:t>
            </a:r>
            <a:r>
              <a:rPr lang="de-DE" b="0" i="1" dirty="0"/>
              <a:t> </a:t>
            </a:r>
            <a:r>
              <a:rPr lang="de-DE" b="0" i="1" dirty="0" err="1"/>
              <a:t>need</a:t>
            </a:r>
            <a:r>
              <a:rPr lang="de-DE" b="0" i="1" dirty="0"/>
              <a:t> </a:t>
            </a:r>
            <a:r>
              <a:rPr lang="de-DE" b="0" i="1" dirty="0" err="1"/>
              <a:t>to</a:t>
            </a:r>
            <a:r>
              <a:rPr lang="de-DE" b="0" i="1" dirty="0"/>
              <a:t> </a:t>
            </a:r>
            <a:r>
              <a:rPr lang="de-DE" b="0" i="1" dirty="0" err="1"/>
              <a:t>be</a:t>
            </a:r>
            <a:r>
              <a:rPr lang="de-DE" b="0" i="1" dirty="0"/>
              <a:t> </a:t>
            </a:r>
            <a:r>
              <a:rPr lang="de-DE" b="0" i="1" dirty="0" err="1"/>
              <a:t>adapted</a:t>
            </a:r>
            <a:r>
              <a:rPr lang="de-DE" b="0" i="1" dirty="0"/>
              <a:t> </a:t>
            </a:r>
            <a:r>
              <a:rPr lang="de-DE" b="0" i="1" dirty="0" err="1"/>
              <a:t>to</a:t>
            </a:r>
            <a:r>
              <a:rPr lang="de-DE" b="0" i="1" dirty="0"/>
              <a:t> </a:t>
            </a:r>
            <a:r>
              <a:rPr lang="de-DE" b="0" i="1" dirty="0" err="1"/>
              <a:t>the</a:t>
            </a:r>
            <a:r>
              <a:rPr lang="de-DE" b="0" i="1" dirty="0"/>
              <a:t> </a:t>
            </a:r>
            <a:r>
              <a:rPr lang="de-DE" b="0" i="1" dirty="0" err="1"/>
              <a:t>current</a:t>
            </a:r>
            <a:r>
              <a:rPr lang="de-DE" b="0" i="1" dirty="0"/>
              <a:t> </a:t>
            </a:r>
            <a:r>
              <a:rPr lang="de-DE" b="0" i="1" dirty="0" err="1"/>
              <a:t>economic</a:t>
            </a:r>
            <a:r>
              <a:rPr lang="de-DE" b="0" i="1" dirty="0"/>
              <a:t> </a:t>
            </a:r>
            <a:r>
              <a:rPr lang="de-DE" b="0" i="1" dirty="0" err="1"/>
              <a:t>situation</a:t>
            </a:r>
            <a:r>
              <a:rPr lang="de-DE" b="0" i="1" dirty="0"/>
              <a:t>.]</a:t>
            </a:r>
          </a:p>
          <a:p>
            <a:endParaRPr lang="de-DE" b="0" i="0" dirty="0"/>
          </a:p>
          <a:p>
            <a:r>
              <a:rPr lang="de-DE" b="1" dirty="0" err="1"/>
              <a:t>Current</a:t>
            </a:r>
            <a:r>
              <a:rPr lang="de-DE" b="1" dirty="0"/>
              <a:t> </a:t>
            </a:r>
            <a:r>
              <a:rPr lang="de-DE" b="1" dirty="0" err="1"/>
              <a:t>economic</a:t>
            </a:r>
            <a:r>
              <a:rPr lang="de-DE" b="1" dirty="0"/>
              <a:t> </a:t>
            </a:r>
            <a:r>
              <a:rPr lang="de-DE" b="1" dirty="0" err="1"/>
              <a:t>situation</a:t>
            </a:r>
            <a:endParaRPr lang="de-DE" dirty="0"/>
          </a:p>
          <a:p>
            <a:r>
              <a:rPr lang="de-DE" b="1" dirty="0"/>
              <a:t>Media </a:t>
            </a:r>
            <a:r>
              <a:rPr lang="de-DE" b="1" dirty="0" err="1"/>
              <a:t>coverage</a:t>
            </a:r>
            <a:r>
              <a:rPr lang="de-DE" b="1" dirty="0"/>
              <a:t>: </a:t>
            </a:r>
            <a:r>
              <a:rPr lang="de-DE" dirty="0"/>
              <a:t>“Germany in </a:t>
            </a:r>
            <a:r>
              <a:rPr lang="de-DE" dirty="0" err="1"/>
              <a:t>economic</a:t>
            </a:r>
            <a:r>
              <a:rPr lang="de-DE" dirty="0"/>
              <a:t> </a:t>
            </a:r>
            <a:r>
              <a:rPr lang="de-DE" dirty="0" err="1"/>
              <a:t>turmoil</a:t>
            </a:r>
            <a:r>
              <a:rPr lang="de-DE" dirty="0"/>
              <a:t>”</a:t>
            </a:r>
          </a:p>
          <a:p>
            <a:r>
              <a:rPr lang="de-DE" b="1" dirty="0"/>
              <a:t>Key </a:t>
            </a:r>
            <a:r>
              <a:rPr lang="de-DE" b="1" dirty="0" err="1"/>
              <a:t>issues</a:t>
            </a:r>
            <a:r>
              <a:rPr lang="de-DE" b="1" dirty="0"/>
              <a:t>:</a:t>
            </a:r>
            <a:r>
              <a:rPr lang="de-DE" dirty="0"/>
              <a:t> </a:t>
            </a:r>
          </a:p>
          <a:p>
            <a:pPr lvl="1"/>
            <a:r>
              <a:rPr lang="de-DE" dirty="0" err="1"/>
              <a:t>Falling</a:t>
            </a:r>
            <a:r>
              <a:rPr lang="de-DE" dirty="0"/>
              <a:t> </a:t>
            </a:r>
            <a:r>
              <a:rPr lang="de-DE" dirty="0" err="1"/>
              <a:t>growth</a:t>
            </a:r>
            <a:r>
              <a:rPr lang="de-DE" dirty="0"/>
              <a:t> </a:t>
            </a:r>
            <a:r>
              <a:rPr lang="de-DE" dirty="0" err="1"/>
              <a:t>forecasts</a:t>
            </a:r>
            <a:endParaRPr lang="de-DE" dirty="0"/>
          </a:p>
          <a:p>
            <a:pPr lvl="1"/>
            <a:r>
              <a:rPr lang="de-DE" dirty="0"/>
              <a:t>High </a:t>
            </a:r>
            <a:r>
              <a:rPr lang="de-DE" dirty="0" err="1"/>
              <a:t>energy</a:t>
            </a:r>
            <a:r>
              <a:rPr lang="de-DE" dirty="0"/>
              <a:t> and </a:t>
            </a:r>
            <a:r>
              <a:rPr lang="de-DE" dirty="0" err="1"/>
              <a:t>production</a:t>
            </a:r>
            <a:r>
              <a:rPr lang="de-DE" dirty="0"/>
              <a:t> </a:t>
            </a:r>
            <a:r>
              <a:rPr lang="de-DE" dirty="0" err="1"/>
              <a:t>costs</a:t>
            </a:r>
            <a:endParaRPr lang="de-DE" dirty="0"/>
          </a:p>
          <a:p>
            <a:pPr lvl="1"/>
            <a:r>
              <a:rPr lang="de-DE" dirty="0"/>
              <a:t>Strong international </a:t>
            </a:r>
            <a:r>
              <a:rPr lang="de-DE" dirty="0" err="1"/>
              <a:t>competition</a:t>
            </a:r>
            <a:r>
              <a:rPr lang="de-DE" dirty="0"/>
              <a:t> – </a:t>
            </a:r>
            <a:r>
              <a:rPr lang="de-DE" dirty="0" err="1"/>
              <a:t>particularly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SMEs</a:t>
            </a:r>
          </a:p>
          <a:p>
            <a:pPr lvl="1"/>
            <a:endParaRPr lang="de-DE" dirty="0"/>
          </a:p>
          <a:p>
            <a:r>
              <a:rPr lang="de-DE" b="1" dirty="0" err="1"/>
              <a:t>Structural</a:t>
            </a:r>
            <a:r>
              <a:rPr lang="de-DE" b="1" dirty="0"/>
              <a:t> </a:t>
            </a:r>
            <a:r>
              <a:rPr lang="de-DE" b="1" dirty="0" err="1"/>
              <a:t>change</a:t>
            </a:r>
            <a:r>
              <a:rPr lang="de-DE" b="1" dirty="0"/>
              <a:t>: </a:t>
            </a:r>
            <a:r>
              <a:rPr lang="de-DE" b="1" dirty="0" err="1"/>
              <a:t>Four</a:t>
            </a:r>
            <a:r>
              <a:rPr lang="de-DE" b="1" dirty="0"/>
              <a:t> </a:t>
            </a:r>
            <a:r>
              <a:rPr lang="de-DE" b="1" dirty="0" err="1"/>
              <a:t>megatrends</a:t>
            </a:r>
            <a:endParaRPr lang="de-DE" dirty="0"/>
          </a:p>
          <a:p>
            <a:r>
              <a:rPr lang="de-DE" b="1" dirty="0" err="1"/>
              <a:t>Digitalisation</a:t>
            </a:r>
            <a:r>
              <a:rPr lang="de-DE" b="1" dirty="0"/>
              <a:t>: </a:t>
            </a:r>
            <a:r>
              <a:rPr lang="de-DE" dirty="0" err="1"/>
              <a:t>Those</a:t>
            </a:r>
            <a:r>
              <a:rPr lang="de-DE" dirty="0"/>
              <a:t> </a:t>
            </a:r>
            <a:r>
              <a:rPr lang="de-DE" dirty="0" err="1"/>
              <a:t>who</a:t>
            </a:r>
            <a:r>
              <a:rPr lang="de-DE" dirty="0"/>
              <a:t> fail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keep</a:t>
            </a:r>
            <a:r>
              <a:rPr lang="de-DE" dirty="0"/>
              <a:t> </a:t>
            </a:r>
            <a:r>
              <a:rPr lang="de-DE" dirty="0" err="1"/>
              <a:t>up</a:t>
            </a:r>
            <a:r>
              <a:rPr lang="de-DE" dirty="0"/>
              <a:t> will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left</a:t>
            </a:r>
            <a:r>
              <a:rPr lang="de-DE" dirty="0"/>
              <a:t> </a:t>
            </a:r>
            <a:r>
              <a:rPr lang="de-DE" dirty="0" err="1"/>
              <a:t>behind</a:t>
            </a:r>
            <a:endParaRPr lang="de-DE" dirty="0"/>
          </a:p>
          <a:p>
            <a:r>
              <a:rPr lang="de-DE" b="1" dirty="0" err="1"/>
              <a:t>Decarbonisation</a:t>
            </a:r>
            <a:r>
              <a:rPr lang="de-DE" b="1" dirty="0"/>
              <a:t>: </a:t>
            </a:r>
            <a:r>
              <a:rPr lang="de-DE" dirty="0"/>
              <a:t>Climate </a:t>
            </a:r>
            <a:r>
              <a:rPr lang="de-DE" dirty="0" err="1"/>
              <a:t>targets</a:t>
            </a:r>
            <a:r>
              <a:rPr lang="de-DE" dirty="0"/>
              <a:t> </a:t>
            </a:r>
            <a:r>
              <a:rPr lang="de-DE" dirty="0" err="1"/>
              <a:t>require</a:t>
            </a:r>
            <a:r>
              <a:rPr lang="de-DE" dirty="0"/>
              <a:t> </a:t>
            </a:r>
            <a:r>
              <a:rPr lang="de-DE" dirty="0" err="1"/>
              <a:t>new</a:t>
            </a:r>
            <a:r>
              <a:rPr lang="de-DE" dirty="0"/>
              <a:t> </a:t>
            </a:r>
            <a:r>
              <a:rPr lang="de-DE" dirty="0" err="1"/>
              <a:t>processes</a:t>
            </a:r>
            <a:r>
              <a:rPr lang="de-DE" dirty="0"/>
              <a:t> and </a:t>
            </a:r>
            <a:r>
              <a:rPr lang="de-DE" dirty="0" err="1"/>
              <a:t>technologies</a:t>
            </a:r>
            <a:endParaRPr lang="de-DE" dirty="0"/>
          </a:p>
          <a:p>
            <a:r>
              <a:rPr lang="de-DE" b="1" dirty="0" err="1"/>
              <a:t>Demographic</a:t>
            </a:r>
            <a:r>
              <a:rPr lang="de-DE" b="1" dirty="0"/>
              <a:t> </a:t>
            </a:r>
            <a:r>
              <a:rPr lang="de-DE" b="1" dirty="0" err="1"/>
              <a:t>change</a:t>
            </a:r>
            <a:r>
              <a:rPr lang="de-DE" b="1" dirty="0"/>
              <a:t>: </a:t>
            </a:r>
            <a:r>
              <a:rPr lang="de-DE" dirty="0"/>
              <a:t>An </a:t>
            </a:r>
            <a:r>
              <a:rPr lang="de-DE" dirty="0" err="1"/>
              <a:t>ageing</a:t>
            </a:r>
            <a:r>
              <a:rPr lang="de-DE" dirty="0"/>
              <a:t> </a:t>
            </a:r>
            <a:r>
              <a:rPr lang="de-DE" dirty="0" err="1"/>
              <a:t>workforce</a:t>
            </a:r>
            <a:r>
              <a:rPr lang="de-DE" dirty="0"/>
              <a:t>, </a:t>
            </a:r>
            <a:r>
              <a:rPr lang="de-DE" dirty="0" err="1"/>
              <a:t>fewer</a:t>
            </a:r>
            <a:r>
              <a:rPr lang="de-DE" dirty="0"/>
              <a:t> </a:t>
            </a:r>
            <a:r>
              <a:rPr lang="de-DE" dirty="0" err="1"/>
              <a:t>young</a:t>
            </a:r>
            <a:r>
              <a:rPr lang="de-DE" dirty="0"/>
              <a:t> </a:t>
            </a:r>
            <a:r>
              <a:rPr lang="de-DE" dirty="0" err="1"/>
              <a:t>people</a:t>
            </a:r>
            <a:r>
              <a:rPr lang="de-DE" dirty="0"/>
              <a:t> </a:t>
            </a:r>
            <a:r>
              <a:rPr lang="de-DE" dirty="0" err="1"/>
              <a:t>entering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labour</a:t>
            </a:r>
            <a:r>
              <a:rPr lang="de-DE" dirty="0"/>
              <a:t> </a:t>
            </a:r>
            <a:r>
              <a:rPr lang="de-DE" dirty="0" err="1"/>
              <a:t>market</a:t>
            </a:r>
            <a:endParaRPr lang="de-DE" dirty="0"/>
          </a:p>
          <a:p>
            <a:r>
              <a:rPr lang="de-DE" b="1" dirty="0"/>
              <a:t>Skills </a:t>
            </a:r>
            <a:r>
              <a:rPr lang="de-DE" b="1" dirty="0" err="1"/>
              <a:t>shortage</a:t>
            </a:r>
            <a:r>
              <a:rPr lang="de-DE" b="1" dirty="0"/>
              <a:t>: </a:t>
            </a:r>
            <a:r>
              <a:rPr lang="de-DE" b="0" dirty="0"/>
              <a:t>Job </a:t>
            </a:r>
            <a:r>
              <a:rPr lang="de-DE" b="0" dirty="0" err="1"/>
              <a:t>vacancies</a:t>
            </a:r>
            <a:r>
              <a:rPr lang="de-DE" b="0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hindering</a:t>
            </a:r>
            <a:r>
              <a:rPr lang="de-DE" dirty="0"/>
              <a:t> </a:t>
            </a:r>
            <a:r>
              <a:rPr lang="de-DE" dirty="0" err="1"/>
              <a:t>growth</a:t>
            </a:r>
            <a:endParaRPr lang="de-DE" dirty="0"/>
          </a:p>
          <a:p>
            <a:endParaRPr lang="de-DE" dirty="0"/>
          </a:p>
          <a:p>
            <a:r>
              <a:rPr lang="de-DE" b="1" dirty="0" err="1"/>
              <a:t>Reflection</a:t>
            </a:r>
            <a:r>
              <a:rPr lang="de-DE" b="1" dirty="0"/>
              <a:t>: </a:t>
            </a:r>
            <a:r>
              <a:rPr lang="de-DE" b="1" dirty="0" err="1"/>
              <a:t>How</a:t>
            </a:r>
            <a:r>
              <a:rPr lang="de-DE" b="1" dirty="0"/>
              <a:t> </a:t>
            </a:r>
            <a:r>
              <a:rPr lang="de-DE" b="1" dirty="0" err="1"/>
              <a:t>does</a:t>
            </a:r>
            <a:r>
              <a:rPr lang="de-DE" b="1" dirty="0"/>
              <a:t> </a:t>
            </a:r>
            <a:r>
              <a:rPr lang="de-DE" b="1" dirty="0" err="1"/>
              <a:t>this</a:t>
            </a:r>
            <a:r>
              <a:rPr lang="de-DE" b="1" dirty="0"/>
              <a:t> </a:t>
            </a:r>
            <a:r>
              <a:rPr lang="de-DE" b="1" dirty="0" err="1"/>
              <a:t>affect</a:t>
            </a:r>
            <a:r>
              <a:rPr lang="de-DE" b="1" dirty="0"/>
              <a:t> </a:t>
            </a:r>
            <a:r>
              <a:rPr lang="de-DE" b="1" dirty="0" err="1"/>
              <a:t>you</a:t>
            </a:r>
            <a:r>
              <a:rPr lang="de-DE" b="1" dirty="0"/>
              <a:t>?</a:t>
            </a:r>
            <a:endParaRPr lang="de-DE" dirty="0"/>
          </a:p>
          <a:p>
            <a:r>
              <a:rPr lang="de-DE" dirty="0"/>
              <a:t>Are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feeling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economic</a:t>
            </a:r>
            <a:r>
              <a:rPr lang="de-DE" dirty="0"/>
              <a:t> </a:t>
            </a:r>
            <a:r>
              <a:rPr lang="de-DE" dirty="0" err="1"/>
              <a:t>pressure</a:t>
            </a:r>
            <a:r>
              <a:rPr lang="de-DE" dirty="0"/>
              <a:t> in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company</a:t>
            </a:r>
            <a:r>
              <a:rPr lang="de-DE" dirty="0"/>
              <a:t>?</a:t>
            </a:r>
          </a:p>
          <a:p>
            <a:r>
              <a:rPr lang="de-DE" dirty="0" err="1"/>
              <a:t>How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tackling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skills</a:t>
            </a:r>
            <a:r>
              <a:rPr lang="de-DE" dirty="0"/>
              <a:t> </a:t>
            </a:r>
            <a:r>
              <a:rPr lang="de-DE" dirty="0" err="1"/>
              <a:t>shortage</a:t>
            </a:r>
            <a:r>
              <a:rPr lang="de-DE" dirty="0"/>
              <a:t>?</a:t>
            </a:r>
          </a:p>
          <a:p>
            <a:r>
              <a:rPr lang="de-DE" dirty="0"/>
              <a:t>Do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currently</a:t>
            </a:r>
            <a:r>
              <a:rPr lang="de-DE" dirty="0"/>
              <a:t> </a:t>
            </a:r>
            <a:r>
              <a:rPr lang="de-DE" dirty="0" err="1"/>
              <a:t>have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resources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invest</a:t>
            </a:r>
            <a:r>
              <a:rPr lang="de-DE" dirty="0"/>
              <a:t> in </a:t>
            </a:r>
            <a:r>
              <a:rPr lang="de-DE" dirty="0" err="1"/>
              <a:t>innovation</a:t>
            </a:r>
            <a:r>
              <a:rPr lang="de-DE" dirty="0"/>
              <a:t>?</a:t>
            </a:r>
          </a:p>
          <a:p>
            <a:endParaRPr lang="de-DE" dirty="0"/>
          </a:p>
          <a:p>
            <a:r>
              <a:rPr lang="de-DE" b="1" dirty="0"/>
              <a:t>Key </a:t>
            </a:r>
            <a:r>
              <a:rPr lang="de-DE" b="1" dirty="0" err="1"/>
              <a:t>message</a:t>
            </a:r>
            <a:r>
              <a:rPr lang="de-DE" b="1" dirty="0"/>
              <a:t>: Innovation </a:t>
            </a:r>
            <a:r>
              <a:rPr lang="de-DE" b="1" dirty="0" err="1"/>
              <a:t>is</a:t>
            </a:r>
            <a:r>
              <a:rPr lang="de-DE" b="1" dirty="0"/>
              <a:t>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 err="1"/>
              <a:t>key</a:t>
            </a:r>
            <a:endParaRPr lang="de-DE" dirty="0"/>
          </a:p>
          <a:p>
            <a:r>
              <a:rPr lang="de-DE" b="1" dirty="0"/>
              <a:t>Innovation </a:t>
            </a:r>
            <a:r>
              <a:rPr lang="de-DE" b="1" dirty="0" err="1"/>
              <a:t>is</a:t>
            </a:r>
            <a:r>
              <a:rPr lang="de-DE" b="1" dirty="0"/>
              <a:t> not a </a:t>
            </a:r>
            <a:r>
              <a:rPr lang="de-DE" b="1" dirty="0" err="1"/>
              <a:t>luxury</a:t>
            </a:r>
            <a:r>
              <a:rPr lang="de-DE" b="1" dirty="0"/>
              <a:t>, but a matter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survival</a:t>
            </a:r>
            <a:r>
              <a:rPr lang="de-DE" b="1" dirty="0"/>
              <a:t> </a:t>
            </a:r>
            <a:r>
              <a:rPr lang="de-DE" dirty="0"/>
              <a:t>– </a:t>
            </a:r>
            <a:r>
              <a:rPr lang="de-DE" dirty="0" err="1"/>
              <a:t>yet</a:t>
            </a:r>
            <a:r>
              <a:rPr lang="de-DE" dirty="0"/>
              <a:t> </a:t>
            </a:r>
            <a:r>
              <a:rPr lang="de-DE" dirty="0" err="1"/>
              <a:t>having</a:t>
            </a:r>
            <a:r>
              <a:rPr lang="de-DE" dirty="0"/>
              <a:t> in-house R&amp;D </a:t>
            </a:r>
            <a:r>
              <a:rPr lang="de-DE" dirty="0" err="1"/>
              <a:t>departments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not a viable </a:t>
            </a:r>
            <a:r>
              <a:rPr lang="de-DE" dirty="0" err="1"/>
              <a:t>option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many</a:t>
            </a:r>
            <a:r>
              <a:rPr lang="de-DE" dirty="0"/>
              <a:t> SMEs</a:t>
            </a:r>
          </a:p>
          <a:p>
            <a:r>
              <a:rPr lang="de-DE" b="1" dirty="0"/>
              <a:t>Our solution: </a:t>
            </a:r>
            <a:r>
              <a:rPr lang="de-DE" dirty="0"/>
              <a:t>University X, as your partner, offers you </a:t>
            </a:r>
            <a:r>
              <a:rPr lang="de-DE" b="1" dirty="0" err="1"/>
              <a:t>access</a:t>
            </a:r>
            <a:r>
              <a:rPr lang="de-DE" b="1" dirty="0"/>
              <a:t> </a:t>
            </a:r>
            <a:r>
              <a:rPr lang="de-DE" b="1" dirty="0" err="1"/>
              <a:t>to</a:t>
            </a:r>
            <a:r>
              <a:rPr lang="de-DE" b="1" dirty="0"/>
              <a:t> innovative </a:t>
            </a:r>
            <a:r>
              <a:rPr lang="de-DE" b="1" dirty="0" err="1"/>
              <a:t>expertise</a:t>
            </a:r>
            <a:r>
              <a:rPr lang="de-DE" b="1" dirty="0"/>
              <a:t>, </a:t>
            </a:r>
            <a:r>
              <a:rPr lang="de-DE" b="1" dirty="0" err="1"/>
              <a:t>research</a:t>
            </a:r>
            <a:r>
              <a:rPr lang="de-DE" b="1" dirty="0"/>
              <a:t> and </a:t>
            </a:r>
            <a:r>
              <a:rPr lang="de-DE" b="1" dirty="0" err="1"/>
              <a:t>young</a:t>
            </a:r>
            <a:r>
              <a:rPr lang="de-DE" b="1" dirty="0"/>
              <a:t> </a:t>
            </a:r>
            <a:r>
              <a:rPr lang="de-DE" b="1" dirty="0" err="1"/>
              <a:t>talent</a:t>
            </a:r>
            <a:r>
              <a:rPr lang="de-DE" b="1" dirty="0"/>
              <a:t>.</a:t>
            </a:r>
            <a:endParaRPr lang="de-DE" dirty="0"/>
          </a:p>
          <a:p>
            <a:endParaRPr lang="de-DE" dirty="0"/>
          </a:p>
          <a:p>
            <a:r>
              <a:rPr lang="de-DE" b="1" dirty="0"/>
              <a:t>Transition:</a:t>
            </a:r>
            <a:endParaRPr lang="de-DE" dirty="0"/>
          </a:p>
          <a:p>
            <a:r>
              <a:rPr lang="de-DE" dirty="0"/>
              <a:t>The </a:t>
            </a:r>
            <a:r>
              <a:rPr lang="de-DE" dirty="0" err="1"/>
              <a:t>next</a:t>
            </a:r>
            <a:r>
              <a:rPr lang="de-DE" dirty="0"/>
              <a:t> </a:t>
            </a:r>
            <a:r>
              <a:rPr lang="de-DE" dirty="0" err="1"/>
              <a:t>step</a:t>
            </a:r>
            <a:r>
              <a:rPr lang="de-DE" dirty="0"/>
              <a:t> will </a:t>
            </a:r>
            <a:r>
              <a:rPr lang="de-DE" dirty="0" err="1"/>
              <a:t>clarify</a:t>
            </a:r>
            <a:r>
              <a:rPr lang="de-DE" dirty="0"/>
              <a:t> exactly how </a:t>
            </a:r>
            <a:r>
              <a:rPr lang="de-DE" b="1" dirty="0"/>
              <a:t>University X </a:t>
            </a:r>
            <a:r>
              <a:rPr lang="de-DE" dirty="0" err="1"/>
              <a:t>can</a:t>
            </a:r>
            <a:r>
              <a:rPr lang="de-DE" dirty="0"/>
              <a:t> support </a:t>
            </a:r>
            <a:r>
              <a:rPr lang="de-DE" dirty="0" err="1"/>
              <a:t>you</a:t>
            </a:r>
            <a:r>
              <a:rPr lang="de-DE" dirty="0"/>
              <a:t> in </a:t>
            </a:r>
            <a:r>
              <a:rPr lang="de-DE" dirty="0" err="1"/>
              <a:t>meeting</a:t>
            </a:r>
            <a:r>
              <a:rPr lang="de-DE" dirty="0"/>
              <a:t> </a:t>
            </a:r>
            <a:r>
              <a:rPr lang="de-DE" dirty="0" err="1"/>
              <a:t>these</a:t>
            </a:r>
            <a:r>
              <a:rPr lang="de-DE" dirty="0"/>
              <a:t> </a:t>
            </a:r>
            <a:r>
              <a:rPr lang="de-DE" dirty="0" err="1"/>
              <a:t>challenges</a:t>
            </a:r>
            <a:r>
              <a:rPr lang="de-DE" dirty="0"/>
              <a:t>. 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382877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="1" dirty="0">
              <a:effectLst/>
            </a:endParaRPr>
          </a:p>
          <a:p>
            <a:r>
              <a:rPr lang="de-DE" dirty="0"/>
              <a:t>Here you have the opportunity to present your university X as </a:t>
            </a:r>
            <a:r>
              <a:rPr lang="de-DE" dirty="0" err="1"/>
              <a:t>a partner</a:t>
            </a:r>
            <a:r>
              <a:rPr lang="de-DE" dirty="0"/>
              <a:t>.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910891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 dirty="0"/>
              <a:t>Benefits </a:t>
            </a:r>
            <a:r>
              <a:rPr lang="de-DE" b="1" dirty="0" err="1"/>
              <a:t>of</a:t>
            </a:r>
            <a:r>
              <a:rPr lang="de-DE" b="1" dirty="0"/>
              <a:t> Transfer Partnerships </a:t>
            </a:r>
            <a:r>
              <a:rPr lang="de-DE" b="1" dirty="0" err="1"/>
              <a:t>between</a:t>
            </a:r>
            <a:r>
              <a:rPr lang="de-DE" b="1" dirty="0"/>
              <a:t> Industry and Academia </a:t>
            </a:r>
            <a:endParaRPr lang="de-DE" sz="1200" b="1" dirty="0"/>
          </a:p>
          <a:p>
            <a:endParaRPr lang="de-DE" sz="1200" b="1" dirty="0"/>
          </a:p>
          <a:p>
            <a:r>
              <a:rPr lang="de-DE" sz="1200" b="1" dirty="0"/>
              <a:t>1. Drivers </a:t>
            </a:r>
            <a:r>
              <a:rPr lang="de-DE" sz="1200" b="1" dirty="0" err="1"/>
              <a:t>of</a:t>
            </a:r>
            <a:r>
              <a:rPr lang="de-DE" sz="1200" b="1" dirty="0"/>
              <a:t> </a:t>
            </a:r>
            <a:r>
              <a:rPr lang="de-DE" sz="1200" b="1" dirty="0" err="1"/>
              <a:t>innovation</a:t>
            </a:r>
            <a:r>
              <a:rPr lang="de-DE" sz="1200" b="1" dirty="0"/>
              <a:t> </a:t>
            </a:r>
            <a:r>
              <a:rPr lang="de-DE" sz="1200" b="1" dirty="0" err="1"/>
              <a:t>capability</a:t>
            </a:r>
            <a:r>
              <a:rPr lang="de-DE" sz="1200" b="1" dirty="0"/>
              <a:t> </a:t>
            </a:r>
            <a:r>
              <a:rPr lang="de-DE" sz="1200" b="1" dirty="0" err="1"/>
              <a:t>are</a:t>
            </a:r>
            <a:r>
              <a:rPr lang="de-DE" sz="1200" b="1" dirty="0"/>
              <a:t> essential for survival:</a:t>
            </a:r>
            <a:endParaRPr lang="de-DE" sz="1200" dirty="0"/>
          </a:p>
          <a:p>
            <a:r>
              <a:rPr lang="de-DE" sz="1200" dirty="0"/>
              <a:t>"Essential for survival" in saturated markets</a:t>
            </a:r>
          </a:p>
          <a:p>
            <a:r>
              <a:rPr lang="de-DE" sz="1200" dirty="0"/>
              <a:t>Continuous innovation is necessary to remain relevant</a:t>
            </a:r>
          </a:p>
          <a:p>
            <a:r>
              <a:rPr lang="de-DE" sz="1200" dirty="0"/>
              <a:t>Access to the latest findings, methods and technologies</a:t>
            </a:r>
          </a:p>
          <a:p>
            <a:r>
              <a:rPr lang="de-DE" sz="1200" dirty="0"/>
              <a:t>Faster implementation than competitors</a:t>
            </a:r>
          </a:p>
          <a:p>
            <a:r>
              <a:rPr lang="de-DE" sz="1200" b="1" dirty="0"/>
              <a:t>→ Crucial for SMEs</a:t>
            </a:r>
          </a:p>
          <a:p>
            <a:endParaRPr lang="de-DE" sz="1200" dirty="0"/>
          </a:p>
          <a:p>
            <a:r>
              <a:rPr lang="de-DE" sz="1200" b="1" dirty="0"/>
              <a:t>2. Outsourced R&amp;D resources for SMEs:</a:t>
            </a:r>
            <a:endParaRPr lang="de-DE" sz="1200" dirty="0"/>
          </a:p>
          <a:p>
            <a:r>
              <a:rPr lang="de-DE" sz="1200" dirty="0"/>
              <a:t>An in-house R&amp;D </a:t>
            </a:r>
            <a:r>
              <a:rPr lang="de-DE" sz="1200" dirty="0" err="1"/>
              <a:t>department</a:t>
            </a:r>
            <a:r>
              <a:rPr lang="de-DE" sz="1200" dirty="0"/>
              <a:t> </a:t>
            </a:r>
            <a:r>
              <a:rPr lang="de-DE" sz="1200" dirty="0" err="1"/>
              <a:t>is</a:t>
            </a:r>
            <a:r>
              <a:rPr lang="de-DE" sz="1200" dirty="0"/>
              <a:t> </a:t>
            </a:r>
            <a:r>
              <a:rPr lang="de-DE" sz="1200" dirty="0" err="1"/>
              <a:t>often</a:t>
            </a:r>
            <a:r>
              <a:rPr lang="de-DE" sz="1200" dirty="0"/>
              <a:t> unfeasible (fixed costs, capacity utilisation)</a:t>
            </a:r>
          </a:p>
          <a:p>
            <a:r>
              <a:rPr lang="de-DE" sz="1200" dirty="0"/>
              <a:t>Flexible R&amp;D department ‘on demand’</a:t>
            </a:r>
          </a:p>
          <a:p>
            <a:r>
              <a:rPr lang="de-DE" sz="1200" dirty="0"/>
              <a:t>Use of the university’s infrastructure, expertise and staff</a:t>
            </a:r>
          </a:p>
          <a:p>
            <a:r>
              <a:rPr lang="de-DE" sz="1200" dirty="0"/>
              <a:t>Payment only for specific projects</a:t>
            </a:r>
          </a:p>
          <a:p>
            <a:r>
              <a:rPr lang="de-DE" sz="1200" dirty="0"/>
              <a:t>Enormous leverage for SMEs</a:t>
            </a:r>
          </a:p>
          <a:p>
            <a:r>
              <a:rPr lang="de-DE" sz="1200" b="1" dirty="0"/>
              <a:t>→ Researchers as intermediaries</a:t>
            </a:r>
          </a:p>
          <a:p>
            <a:endParaRPr lang="de-DE" sz="1200" dirty="0"/>
          </a:p>
          <a:p>
            <a:r>
              <a:rPr lang="de-DE" sz="1200" b="1" dirty="0"/>
              <a:t>3. </a:t>
            </a:r>
            <a:r>
              <a:rPr lang="de-DE" sz="1200" b="1" dirty="0" err="1"/>
              <a:t>Innovation enabler </a:t>
            </a:r>
            <a:r>
              <a:rPr lang="de-DE" sz="1200" b="1" dirty="0"/>
              <a:t>&amp; increasing absorptive </a:t>
            </a:r>
            <a:r>
              <a:rPr lang="de-DE" sz="1200" b="1" dirty="0" err="1"/>
              <a:t>capacity</a:t>
            </a:r>
            <a:r>
              <a:rPr lang="de-DE" sz="1200" b="1" dirty="0"/>
              <a:t>:</a:t>
            </a:r>
            <a:endParaRPr lang="de-DE" sz="1200" dirty="0"/>
          </a:p>
          <a:p>
            <a:r>
              <a:rPr lang="de-DE" sz="1200" dirty="0"/>
              <a:t>Absorptive </a:t>
            </a:r>
            <a:r>
              <a:rPr lang="de-DE" sz="1200" dirty="0" err="1"/>
              <a:t>capacity </a:t>
            </a:r>
            <a:r>
              <a:rPr lang="de-DE" sz="1200" dirty="0"/>
              <a:t>= ability to absorb, understand and utilise external knowledge</a:t>
            </a:r>
          </a:p>
          <a:p>
            <a:r>
              <a:rPr lang="de-DE" sz="1200" dirty="0"/>
              <a:t>Problem: Technological trends are difficult to classify (relevant </a:t>
            </a:r>
            <a:r>
              <a:rPr lang="de-DE" sz="1200" dirty="0" err="1"/>
              <a:t>vs</a:t>
            </a:r>
            <a:r>
              <a:rPr lang="de-DE" sz="1200" dirty="0"/>
              <a:t> hype?)</a:t>
            </a:r>
          </a:p>
          <a:p>
            <a:r>
              <a:rPr lang="de-DE" sz="1200" dirty="0"/>
              <a:t>Scientists as intermediaries and translators</a:t>
            </a:r>
          </a:p>
          <a:p>
            <a:r>
              <a:rPr lang="de-DE" sz="1200" dirty="0"/>
              <a:t>Support in understanding technology and applying it within the business model</a:t>
            </a:r>
          </a:p>
          <a:p>
            <a:r>
              <a:rPr lang="de-DE" sz="1200" dirty="0"/>
              <a:t>Increasing innovation capacity</a:t>
            </a:r>
          </a:p>
          <a:p>
            <a:endParaRPr lang="de-DE" sz="1200" dirty="0"/>
          </a:p>
          <a:p>
            <a:r>
              <a:rPr lang="de-DE" sz="1200" b="1" dirty="0"/>
              <a:t>Transition:</a:t>
            </a:r>
            <a:endParaRPr lang="de-DE" sz="1200" dirty="0"/>
          </a:p>
          <a:p>
            <a:r>
              <a:rPr lang="de-DE" sz="1200" dirty="0"/>
              <a:t>There are significant benefits, but what is the reality? Experiences of other SMEs? → Survey</a:t>
            </a:r>
          </a:p>
          <a:p>
            <a:endParaRPr lang="de-DE" sz="1200" dirty="0"/>
          </a:p>
          <a:p>
            <a:endParaRPr lang="de-DE" dirty="0"/>
          </a:p>
          <a:p>
            <a:endParaRPr lang="de-DE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u="sng" dirty="0"/>
              <a:t>Image sources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Photo: </a:t>
            </a:r>
            <a:r>
              <a:rPr lang="de-DE" dirty="0" err="1"/>
              <a:t>Unsplash</a:t>
            </a:r>
            <a:endParaRPr lang="de-DE" dirty="0"/>
          </a:p>
          <a:p>
            <a:endParaRPr lang="de-DE" sz="1200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497813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A275E8-1317-3912-813E-FAF78784ED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A727E3FE-1E00-A242-C2D3-917727CE02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2037" cy="3454400"/>
          </a:xfrm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9F1E1550-B553-D188-BC57-C3FD70A97B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 dirty="0" err="1"/>
              <a:t>Results</a:t>
            </a:r>
            <a:r>
              <a:rPr lang="de-DE" b="1" dirty="0"/>
              <a:t> </a:t>
            </a:r>
            <a:r>
              <a:rPr lang="de-DE" b="1" dirty="0" err="1"/>
              <a:t>of</a:t>
            </a:r>
            <a:r>
              <a:rPr lang="de-DE" b="1" dirty="0"/>
              <a:t> a Business Survey</a:t>
            </a:r>
          </a:p>
          <a:p>
            <a:endParaRPr lang="de-DE" b="1" dirty="0"/>
          </a:p>
          <a:p>
            <a:r>
              <a:rPr lang="de-DE" dirty="0"/>
              <a:t>As </a:t>
            </a:r>
            <a:r>
              <a:rPr lang="de-DE" dirty="0" err="1"/>
              <a:t>part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b="1" dirty="0" err="1"/>
              <a:t>the</a:t>
            </a:r>
            <a:r>
              <a:rPr lang="de-DE" b="1" dirty="0"/>
              <a:t> BMFTR-</a:t>
            </a:r>
            <a:r>
              <a:rPr lang="de-DE" b="1" dirty="0" err="1"/>
              <a:t>funded</a:t>
            </a:r>
            <a:r>
              <a:rPr lang="de-DE" b="1" dirty="0"/>
              <a:t> </a:t>
            </a:r>
            <a:r>
              <a:rPr lang="de-DE" b="1" dirty="0" err="1"/>
              <a:t>project</a:t>
            </a:r>
            <a:r>
              <a:rPr lang="de-DE" b="1" dirty="0"/>
              <a:t> ‘Transferkompetenzen vermitteln’ (2023–2026), </a:t>
            </a:r>
            <a:r>
              <a:rPr lang="de-DE" dirty="0"/>
              <a:t>a </a:t>
            </a:r>
            <a:r>
              <a:rPr lang="de-DE" b="1" dirty="0" err="1"/>
              <a:t>representative</a:t>
            </a:r>
            <a:r>
              <a:rPr lang="de-DE" b="1" dirty="0"/>
              <a:t> </a:t>
            </a:r>
            <a:r>
              <a:rPr lang="de-DE" b="1" dirty="0" err="1"/>
              <a:t>needs</a:t>
            </a:r>
            <a:r>
              <a:rPr lang="de-DE" b="1" dirty="0"/>
              <a:t> </a:t>
            </a:r>
            <a:r>
              <a:rPr lang="de-DE" b="1" dirty="0" err="1"/>
              <a:t>assessment</a:t>
            </a:r>
            <a:r>
              <a:rPr lang="de-DE" b="1" dirty="0"/>
              <a:t> </a:t>
            </a:r>
            <a:r>
              <a:rPr lang="de-DE" dirty="0"/>
              <a:t>was </a:t>
            </a:r>
            <a:r>
              <a:rPr lang="de-DE" dirty="0" err="1"/>
              <a:t>carried</a:t>
            </a:r>
            <a:r>
              <a:rPr lang="de-DE" dirty="0"/>
              <a:t> out </a:t>
            </a:r>
            <a:r>
              <a:rPr lang="de-DE" b="1" dirty="0" err="1"/>
              <a:t>among</a:t>
            </a:r>
            <a:r>
              <a:rPr lang="de-DE" b="1" dirty="0"/>
              <a:t> </a:t>
            </a:r>
            <a:r>
              <a:rPr lang="de-DE" b="1" dirty="0" err="1"/>
              <a:t>small</a:t>
            </a:r>
            <a:r>
              <a:rPr lang="de-DE" b="1" dirty="0"/>
              <a:t> and medium-</a:t>
            </a:r>
            <a:r>
              <a:rPr lang="de-DE" b="1" dirty="0" err="1"/>
              <a:t>sized</a:t>
            </a:r>
            <a:r>
              <a:rPr lang="de-DE" b="1" dirty="0"/>
              <a:t> </a:t>
            </a:r>
            <a:r>
              <a:rPr lang="de-DE" b="1" dirty="0" err="1"/>
              <a:t>enterprises</a:t>
            </a:r>
            <a:r>
              <a:rPr lang="de-DE" b="1" dirty="0"/>
              <a:t> (SMEs) </a:t>
            </a:r>
            <a:r>
              <a:rPr lang="de-DE" dirty="0"/>
              <a:t>in </a:t>
            </a:r>
            <a:r>
              <a:rPr lang="de-DE" b="1" dirty="0" err="1"/>
              <a:t>cooperation</a:t>
            </a:r>
            <a:r>
              <a:rPr lang="de-DE" b="1" dirty="0"/>
              <a:t> </a:t>
            </a:r>
            <a:r>
              <a:rPr lang="de-DE" b="1" dirty="0" err="1"/>
              <a:t>with</a:t>
            </a:r>
            <a:r>
              <a:rPr lang="de-DE" b="1" dirty="0"/>
              <a:t> </a:t>
            </a:r>
            <a:r>
              <a:rPr lang="de-DE" b="1" dirty="0" err="1"/>
              <a:t>the</a:t>
            </a:r>
            <a:r>
              <a:rPr lang="de-DE" b="1" dirty="0"/>
              <a:t> Fraunhofer Institute</a:t>
            </a:r>
            <a:r>
              <a:rPr lang="de-DE" dirty="0"/>
              <a:t>.</a:t>
            </a:r>
          </a:p>
          <a:p>
            <a:endParaRPr lang="de-DE" dirty="0"/>
          </a:p>
          <a:p>
            <a:r>
              <a:rPr lang="de-DE" b="1" dirty="0"/>
              <a:t>A total </a:t>
            </a:r>
            <a:r>
              <a:rPr lang="de-DE" b="1" dirty="0" err="1"/>
              <a:t>of</a:t>
            </a:r>
            <a:r>
              <a:rPr lang="de-DE" b="1" dirty="0"/>
              <a:t> 78 </a:t>
            </a:r>
            <a:r>
              <a:rPr lang="de-DE" b="1" dirty="0" err="1"/>
              <a:t>people</a:t>
            </a:r>
            <a:r>
              <a:rPr lang="de-DE" b="1" dirty="0"/>
              <a:t> </a:t>
            </a:r>
            <a:r>
              <a:rPr lang="de-DE" dirty="0" err="1"/>
              <a:t>took</a:t>
            </a:r>
            <a:r>
              <a:rPr lang="de-DE" dirty="0"/>
              <a:t> </a:t>
            </a:r>
            <a:r>
              <a:rPr lang="de-DE" dirty="0" err="1"/>
              <a:t>part</a:t>
            </a:r>
            <a:r>
              <a:rPr lang="de-DE" dirty="0"/>
              <a:t> in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survey</a:t>
            </a:r>
            <a:r>
              <a:rPr lang="de-DE" dirty="0"/>
              <a:t>.</a:t>
            </a:r>
            <a:br>
              <a:rPr lang="de-DE" dirty="0"/>
            </a:br>
            <a:r>
              <a:rPr lang="de-DE" dirty="0"/>
              <a:t>(31 </a:t>
            </a:r>
            <a:r>
              <a:rPr lang="de-DE" dirty="0" err="1"/>
              <a:t>female</a:t>
            </a:r>
            <a:r>
              <a:rPr lang="de-DE" dirty="0"/>
              <a:t>, 47 male) </a:t>
            </a:r>
            <a:r>
              <a:rPr lang="de-DE" dirty="0" err="1"/>
              <a:t>with</a:t>
            </a:r>
            <a:r>
              <a:rPr lang="de-DE" dirty="0"/>
              <a:t> an </a:t>
            </a:r>
            <a:r>
              <a:rPr lang="de-DE" b="1" dirty="0" err="1"/>
              <a:t>average</a:t>
            </a:r>
            <a:r>
              <a:rPr lang="de-DE" b="1" dirty="0"/>
              <a:t> </a:t>
            </a:r>
            <a:r>
              <a:rPr lang="de-DE" b="1" dirty="0" err="1"/>
              <a:t>age</a:t>
            </a:r>
            <a:r>
              <a:rPr lang="de-DE" b="1" dirty="0"/>
              <a:t> </a:t>
            </a:r>
            <a:r>
              <a:rPr lang="de-DE" b="1" dirty="0" err="1"/>
              <a:t>of</a:t>
            </a:r>
            <a:r>
              <a:rPr lang="de-DE" b="1" dirty="0"/>
              <a:t> 46</a:t>
            </a:r>
            <a:br>
              <a:rPr lang="de-DE" dirty="0"/>
            </a:br>
            <a:r>
              <a:rPr lang="de-DE" dirty="0"/>
              <a:t>(</a:t>
            </a:r>
            <a:r>
              <a:rPr lang="de-DE" dirty="0" err="1"/>
              <a:t>range</a:t>
            </a:r>
            <a:r>
              <a:rPr lang="de-DE" dirty="0"/>
              <a:t>: 26–67 </a:t>
            </a:r>
            <a:r>
              <a:rPr lang="de-DE" dirty="0" err="1"/>
              <a:t>years</a:t>
            </a:r>
            <a:r>
              <a:rPr lang="de-DE" dirty="0"/>
              <a:t>). The </a:t>
            </a:r>
            <a:r>
              <a:rPr lang="de-DE" dirty="0" err="1"/>
              <a:t>participants</a:t>
            </a:r>
            <a:r>
              <a:rPr lang="de-DE" dirty="0"/>
              <a:t> </a:t>
            </a:r>
            <a:r>
              <a:rPr lang="de-DE" dirty="0" err="1"/>
              <a:t>came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b="1" dirty="0" err="1"/>
              <a:t>various</a:t>
            </a:r>
            <a:r>
              <a:rPr lang="de-DE" b="1" dirty="0"/>
              <a:t> SME </a:t>
            </a:r>
            <a:r>
              <a:rPr lang="de-DE" b="1" dirty="0" err="1"/>
              <a:t>sectors</a:t>
            </a:r>
            <a:r>
              <a:rPr lang="de-DE" dirty="0"/>
              <a:t>.</a:t>
            </a:r>
          </a:p>
          <a:p>
            <a:endParaRPr lang="de-DE" dirty="0"/>
          </a:p>
          <a:p>
            <a:r>
              <a:rPr lang="de-DE" dirty="0"/>
              <a:t>The </a:t>
            </a:r>
            <a:r>
              <a:rPr lang="de-DE" dirty="0" err="1"/>
              <a:t>aim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survey</a:t>
            </a:r>
            <a:r>
              <a:rPr lang="de-DE" dirty="0"/>
              <a:t> was: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analyse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b="1" dirty="0"/>
              <a:t>innovative </a:t>
            </a:r>
            <a:r>
              <a:rPr lang="de-DE" b="1" dirty="0" err="1"/>
              <a:t>capacity</a:t>
            </a:r>
            <a:r>
              <a:rPr lang="de-DE" b="1" dirty="0"/>
              <a:t> </a:t>
            </a:r>
            <a:r>
              <a:rPr lang="de-DE" b="1" dirty="0" err="1"/>
              <a:t>of</a:t>
            </a:r>
            <a:r>
              <a:rPr lang="de-DE" b="1" dirty="0"/>
              <a:t> SMEs</a:t>
            </a:r>
            <a:r>
              <a:rPr lang="de-DE" dirty="0"/>
              <a:t>,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identify</a:t>
            </a:r>
            <a:r>
              <a:rPr lang="de-DE" dirty="0"/>
              <a:t> </a:t>
            </a:r>
            <a:r>
              <a:rPr lang="de-DE" b="1" dirty="0" err="1"/>
              <a:t>existing</a:t>
            </a:r>
            <a:r>
              <a:rPr lang="de-DE" b="1" dirty="0"/>
              <a:t> </a:t>
            </a:r>
            <a:r>
              <a:rPr lang="de-DE" b="1" dirty="0" err="1"/>
              <a:t>barriers</a:t>
            </a:r>
            <a:r>
              <a:rPr lang="de-DE" b="1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collaboration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universities</a:t>
            </a:r>
            <a:r>
              <a:rPr lang="de-DE" dirty="0"/>
              <a:t>, and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identify</a:t>
            </a:r>
            <a:r>
              <a:rPr lang="de-DE" dirty="0"/>
              <a:t> </a:t>
            </a:r>
            <a:r>
              <a:rPr lang="de-DE" b="1" dirty="0" err="1"/>
              <a:t>areas</a:t>
            </a:r>
            <a:r>
              <a:rPr lang="de-DE" b="1" dirty="0"/>
              <a:t> </a:t>
            </a:r>
            <a:r>
              <a:rPr lang="de-DE" b="1" dirty="0" err="1"/>
              <a:t>for</a:t>
            </a:r>
            <a:r>
              <a:rPr lang="de-DE" b="1" dirty="0"/>
              <a:t> </a:t>
            </a:r>
            <a:r>
              <a:rPr lang="de-DE" b="1" dirty="0" err="1"/>
              <a:t>improvement</a:t>
            </a:r>
            <a:r>
              <a:rPr lang="de-DE" b="1" dirty="0"/>
              <a:t> </a:t>
            </a:r>
            <a:r>
              <a:rPr lang="de-DE" b="1" dirty="0" err="1"/>
              <a:t>from</a:t>
            </a:r>
            <a:r>
              <a:rPr lang="de-DE" b="1" dirty="0"/>
              <a:t>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 err="1"/>
              <a:t>companies</a:t>
            </a:r>
            <a:r>
              <a:rPr lang="de-DE" b="1" dirty="0"/>
              <a:t>’ </a:t>
            </a:r>
            <a:r>
              <a:rPr lang="de-DE" b="1" dirty="0" err="1"/>
              <a:t>perspective</a:t>
            </a:r>
            <a:r>
              <a:rPr lang="de-DE" dirty="0"/>
              <a:t>.</a:t>
            </a:r>
          </a:p>
          <a:p>
            <a:endParaRPr lang="de-DE" dirty="0"/>
          </a:p>
          <a:p>
            <a:r>
              <a:rPr lang="de-DE" dirty="0"/>
              <a:t>The </a:t>
            </a:r>
            <a:r>
              <a:rPr lang="de-DE" dirty="0" err="1"/>
              <a:t>results</a:t>
            </a:r>
            <a:r>
              <a:rPr lang="de-DE" dirty="0"/>
              <a:t> </a:t>
            </a:r>
            <a:r>
              <a:rPr lang="de-DE" dirty="0" err="1"/>
              <a:t>provide</a:t>
            </a:r>
            <a:r>
              <a:rPr lang="de-DE" dirty="0"/>
              <a:t> a </a:t>
            </a:r>
            <a:r>
              <a:rPr lang="de-DE" b="1" dirty="0" err="1"/>
              <a:t>sound</a:t>
            </a:r>
            <a:r>
              <a:rPr lang="de-DE" b="1" dirty="0"/>
              <a:t> </a:t>
            </a:r>
            <a:r>
              <a:rPr lang="de-DE" b="1" dirty="0" err="1"/>
              <a:t>data</a:t>
            </a:r>
            <a:r>
              <a:rPr lang="de-DE" b="1" dirty="0"/>
              <a:t> </a:t>
            </a:r>
            <a:r>
              <a:rPr lang="de-DE" b="1" dirty="0" err="1"/>
              <a:t>foundation</a:t>
            </a:r>
            <a:r>
              <a:rPr lang="de-DE" b="1" dirty="0"/>
              <a:t> </a:t>
            </a:r>
            <a:r>
              <a:rPr lang="de-DE" dirty="0"/>
              <a:t>and </a:t>
            </a:r>
            <a:r>
              <a:rPr lang="de-DE" dirty="0" err="1"/>
              <a:t>offer</a:t>
            </a:r>
            <a:r>
              <a:rPr lang="de-DE" dirty="0"/>
              <a:t> </a:t>
            </a:r>
            <a:r>
              <a:rPr lang="de-DE" b="1" dirty="0" err="1"/>
              <a:t>nuanced</a:t>
            </a:r>
            <a:r>
              <a:rPr lang="de-DE" b="1" dirty="0"/>
              <a:t> </a:t>
            </a:r>
            <a:r>
              <a:rPr lang="de-DE" b="1" dirty="0" err="1"/>
              <a:t>insights</a:t>
            </a:r>
            <a:r>
              <a:rPr lang="de-DE" b="1" dirty="0"/>
              <a:t> </a:t>
            </a:r>
            <a:r>
              <a:rPr lang="de-DE" dirty="0" err="1"/>
              <a:t>into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companies</a:t>
            </a:r>
            <a:r>
              <a:rPr lang="de-DE" dirty="0"/>
              <a:t>’ </a:t>
            </a:r>
            <a:r>
              <a:rPr lang="de-DE" dirty="0" err="1"/>
              <a:t>perspective</a:t>
            </a:r>
            <a:r>
              <a:rPr lang="de-DE" dirty="0"/>
              <a:t>. </a:t>
            </a:r>
          </a:p>
          <a:p>
            <a:r>
              <a:rPr lang="de-DE" dirty="0"/>
              <a:t>The </a:t>
            </a:r>
            <a:r>
              <a:rPr lang="de-DE" dirty="0" err="1"/>
              <a:t>survey</a:t>
            </a:r>
            <a:r>
              <a:rPr lang="de-DE" dirty="0"/>
              <a:t> was </a:t>
            </a:r>
            <a:r>
              <a:rPr lang="de-DE" dirty="0" err="1"/>
              <a:t>conducted</a:t>
            </a:r>
            <a:r>
              <a:rPr lang="de-DE" dirty="0"/>
              <a:t> in </a:t>
            </a:r>
            <a:r>
              <a:rPr lang="de-DE" dirty="0" err="1"/>
              <a:t>accordance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b="1" dirty="0" err="1"/>
              <a:t>scientific</a:t>
            </a:r>
            <a:r>
              <a:rPr lang="de-DE" b="1" dirty="0"/>
              <a:t> </a:t>
            </a:r>
            <a:r>
              <a:rPr lang="de-DE" b="1" dirty="0" err="1"/>
              <a:t>standards</a:t>
            </a:r>
            <a:r>
              <a:rPr lang="de-DE" b="1" dirty="0"/>
              <a:t> </a:t>
            </a:r>
            <a:r>
              <a:rPr lang="de-DE" dirty="0"/>
              <a:t>and </a:t>
            </a:r>
            <a:r>
              <a:rPr lang="de-DE" dirty="0" err="1"/>
              <a:t>offers</a:t>
            </a:r>
            <a:r>
              <a:rPr lang="de-DE" dirty="0"/>
              <a:t> </a:t>
            </a:r>
            <a:r>
              <a:rPr lang="de-DE" dirty="0" err="1"/>
              <a:t>concrete</a:t>
            </a:r>
            <a:r>
              <a:rPr lang="de-DE" dirty="0"/>
              <a:t> </a:t>
            </a:r>
            <a:r>
              <a:rPr lang="de-DE" dirty="0" err="1"/>
              <a:t>starting</a:t>
            </a:r>
            <a:r>
              <a:rPr lang="de-DE" dirty="0"/>
              <a:t> </a:t>
            </a:r>
            <a:r>
              <a:rPr lang="de-DE" dirty="0" err="1"/>
              <a:t>points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further</a:t>
            </a:r>
            <a:r>
              <a:rPr lang="de-DE" dirty="0"/>
              <a:t> </a:t>
            </a:r>
            <a:r>
              <a:rPr lang="de-DE" dirty="0" err="1"/>
              <a:t>action</a:t>
            </a:r>
            <a:r>
              <a:rPr lang="de-DE" dirty="0"/>
              <a:t> </a:t>
            </a:r>
            <a:r>
              <a:rPr lang="de-DE" b="1" dirty="0" err="1"/>
              <a:t>for</a:t>
            </a:r>
            <a:r>
              <a:rPr lang="de-DE" b="1" dirty="0"/>
              <a:t> </a:t>
            </a:r>
            <a:r>
              <a:rPr lang="de-DE" b="1" dirty="0" err="1"/>
              <a:t>both</a:t>
            </a:r>
            <a:r>
              <a:rPr lang="de-DE" b="1" dirty="0"/>
              <a:t> </a:t>
            </a:r>
            <a:r>
              <a:rPr lang="de-DE" b="1" dirty="0" err="1"/>
              <a:t>universities</a:t>
            </a:r>
            <a:r>
              <a:rPr lang="de-DE" b="1" dirty="0"/>
              <a:t> and </a:t>
            </a:r>
            <a:r>
              <a:rPr lang="de-DE" b="1" dirty="0" err="1"/>
              <a:t>businesses</a:t>
            </a:r>
            <a:r>
              <a:rPr lang="de-DE" dirty="0"/>
              <a:t>.</a:t>
            </a:r>
          </a:p>
          <a:p>
            <a:endParaRPr lang="de-DE" dirty="0"/>
          </a:p>
          <a:p>
            <a:r>
              <a:rPr lang="de-DE" b="1" dirty="0"/>
              <a:t>Transition:</a:t>
            </a:r>
          </a:p>
          <a:p>
            <a:r>
              <a:rPr lang="de-DE" dirty="0"/>
              <a:t>First,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b="1" dirty="0"/>
              <a:t>fundamental </a:t>
            </a:r>
            <a:r>
              <a:rPr lang="de-DE" b="1" dirty="0" err="1"/>
              <a:t>assessment</a:t>
            </a:r>
            <a:r>
              <a:rPr lang="de-DE" b="1" dirty="0"/>
              <a:t>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innovation</a:t>
            </a:r>
            <a:r>
              <a:rPr lang="de-DE" b="1" dirty="0"/>
              <a:t> </a:t>
            </a:r>
            <a:r>
              <a:rPr lang="de-DE" b="1" dirty="0" err="1"/>
              <a:t>among</a:t>
            </a:r>
            <a:r>
              <a:rPr lang="de-DE" b="1" dirty="0"/>
              <a:t> SMEs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examined</a:t>
            </a:r>
            <a:r>
              <a:rPr lang="de-DE" dirty="0"/>
              <a:t>.</a:t>
            </a:r>
          </a:p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E9312DC-C0DB-5233-A03F-3A628B5A9F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9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227129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 dirty="0"/>
              <a:t>General </a:t>
            </a:r>
            <a:r>
              <a:rPr lang="de-DE" b="1" dirty="0" err="1"/>
              <a:t>Capacity</a:t>
            </a:r>
            <a:r>
              <a:rPr lang="de-DE" b="1" dirty="0"/>
              <a:t> </a:t>
            </a:r>
            <a:r>
              <a:rPr lang="de-DE" b="1" dirty="0" err="1"/>
              <a:t>for</a:t>
            </a:r>
            <a:r>
              <a:rPr lang="de-DE" b="1" dirty="0"/>
              <a:t> Innovation </a:t>
            </a:r>
          </a:p>
          <a:p>
            <a:endParaRPr lang="de-DE" b="1" dirty="0"/>
          </a:p>
          <a:p>
            <a:r>
              <a:rPr lang="de-DE" b="1" dirty="0" err="1"/>
              <a:t>Openness</a:t>
            </a:r>
            <a:r>
              <a:rPr lang="de-DE" b="1" dirty="0"/>
              <a:t> </a:t>
            </a:r>
            <a:r>
              <a:rPr lang="de-DE" b="1" dirty="0" err="1"/>
              <a:t>to</a:t>
            </a:r>
            <a:r>
              <a:rPr lang="de-DE" b="1" dirty="0"/>
              <a:t> </a:t>
            </a:r>
            <a:r>
              <a:rPr lang="de-DE" b="1" dirty="0" err="1"/>
              <a:t>innovation</a:t>
            </a:r>
            <a:endParaRPr lang="de-DE" b="1" dirty="0"/>
          </a:p>
          <a:p>
            <a:r>
              <a:rPr lang="de-DE" dirty="0"/>
              <a:t>Companies </a:t>
            </a:r>
            <a:r>
              <a:rPr lang="de-DE" dirty="0" err="1"/>
              <a:t>clearly</a:t>
            </a:r>
            <a:r>
              <a:rPr lang="de-DE" dirty="0"/>
              <a:t> </a:t>
            </a:r>
            <a:r>
              <a:rPr lang="de-DE" dirty="0" err="1"/>
              <a:t>perceive</a:t>
            </a:r>
            <a:r>
              <a:rPr lang="de-DE" dirty="0"/>
              <a:t> </a:t>
            </a:r>
            <a:r>
              <a:rPr lang="de-DE" dirty="0" err="1"/>
              <a:t>innovation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relevant.</a:t>
            </a:r>
            <a:br>
              <a:rPr lang="de-DE" dirty="0"/>
            </a:br>
            <a:r>
              <a:rPr lang="de-DE" dirty="0"/>
              <a:t>→ </a:t>
            </a:r>
            <a:r>
              <a:rPr lang="de-DE" b="1" dirty="0" err="1"/>
              <a:t>over</a:t>
            </a:r>
            <a:r>
              <a:rPr lang="de-DE" b="1" dirty="0"/>
              <a:t> 80% </a:t>
            </a:r>
            <a:r>
              <a:rPr lang="de-DE" dirty="0" err="1"/>
              <a:t>consider</a:t>
            </a:r>
            <a:r>
              <a:rPr lang="de-DE" dirty="0"/>
              <a:t> </a:t>
            </a:r>
            <a:r>
              <a:rPr lang="de-DE" dirty="0" err="1"/>
              <a:t>innovation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‘</a:t>
            </a:r>
            <a:r>
              <a:rPr lang="de-DE" dirty="0" err="1"/>
              <a:t>somewhat</a:t>
            </a:r>
            <a:r>
              <a:rPr lang="de-DE" dirty="0"/>
              <a:t>’ </a:t>
            </a:r>
            <a:r>
              <a:rPr lang="de-DE" dirty="0" err="1"/>
              <a:t>or</a:t>
            </a:r>
            <a:r>
              <a:rPr lang="de-DE" dirty="0"/>
              <a:t> ‘</a:t>
            </a:r>
            <a:r>
              <a:rPr lang="de-DE" dirty="0" err="1"/>
              <a:t>very</a:t>
            </a:r>
            <a:r>
              <a:rPr lang="de-DE" dirty="0"/>
              <a:t> </a:t>
            </a:r>
            <a:r>
              <a:rPr lang="de-DE" dirty="0" err="1"/>
              <a:t>important</a:t>
            </a:r>
            <a:r>
              <a:rPr lang="de-DE" dirty="0"/>
              <a:t>’</a:t>
            </a:r>
          </a:p>
          <a:p>
            <a:endParaRPr lang="de-DE" dirty="0"/>
          </a:p>
          <a:p>
            <a:r>
              <a:rPr lang="de-DE" dirty="0"/>
              <a:t>The </a:t>
            </a:r>
            <a:r>
              <a:rPr lang="de-DE" dirty="0" err="1"/>
              <a:t>chart</a:t>
            </a:r>
            <a:r>
              <a:rPr lang="de-DE" dirty="0"/>
              <a:t> </a:t>
            </a:r>
            <a:r>
              <a:rPr lang="de-DE" dirty="0" err="1"/>
              <a:t>shows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b="1" dirty="0" err="1"/>
              <a:t>assessment</a:t>
            </a:r>
            <a:r>
              <a:rPr lang="de-DE" b="1" dirty="0"/>
              <a:t>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employees</a:t>
            </a:r>
            <a:r>
              <a:rPr lang="de-DE" b="1" dirty="0"/>
              <a:t>’ </a:t>
            </a:r>
            <a:r>
              <a:rPr lang="de-DE" b="1" dirty="0" err="1"/>
              <a:t>openness</a:t>
            </a:r>
            <a:r>
              <a:rPr lang="de-DE" b="1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innovation</a:t>
            </a:r>
            <a:r>
              <a:rPr lang="de-DE" dirty="0"/>
              <a:t> and </a:t>
            </a:r>
            <a:r>
              <a:rPr lang="de-DE" dirty="0" err="1"/>
              <a:t>change</a:t>
            </a:r>
            <a:r>
              <a:rPr lang="de-DE" dirty="0"/>
              <a:t>.</a:t>
            </a:r>
          </a:p>
          <a:p>
            <a:r>
              <a:rPr lang="de-DE" dirty="0"/>
              <a:t>The </a:t>
            </a:r>
            <a:r>
              <a:rPr lang="de-DE" dirty="0" err="1"/>
              <a:t>majority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companies</a:t>
            </a:r>
            <a:r>
              <a:rPr lang="de-DE" dirty="0"/>
              <a:t> </a:t>
            </a:r>
            <a:r>
              <a:rPr lang="de-DE" dirty="0" err="1"/>
              <a:t>report</a:t>
            </a:r>
            <a:r>
              <a:rPr lang="de-DE" dirty="0"/>
              <a:t> </a:t>
            </a:r>
            <a:r>
              <a:rPr lang="de-DE" b="1" dirty="0"/>
              <a:t>a </a:t>
            </a:r>
            <a:r>
              <a:rPr lang="de-DE" b="1" dirty="0" err="1"/>
              <a:t>generally</a:t>
            </a:r>
            <a:r>
              <a:rPr lang="de-DE" b="1" dirty="0"/>
              <a:t> high </a:t>
            </a:r>
            <a:r>
              <a:rPr lang="de-DE" b="1" dirty="0" err="1"/>
              <a:t>level</a:t>
            </a:r>
            <a:r>
              <a:rPr lang="de-DE" b="1" dirty="0"/>
              <a:t>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openness</a:t>
            </a:r>
            <a:r>
              <a:rPr lang="de-DE" dirty="0"/>
              <a:t>, </a:t>
            </a:r>
            <a:r>
              <a:rPr lang="en-US" dirty="0"/>
              <a:t>with employee openness often </a:t>
            </a:r>
            <a:r>
              <a:rPr lang="en-US" b="1" dirty="0"/>
              <a:t>ranging from 50–80%</a:t>
            </a:r>
            <a:r>
              <a:rPr lang="de-DE" b="1" dirty="0"/>
              <a:t>.</a:t>
            </a:r>
            <a:endParaRPr lang="de-DE" dirty="0"/>
          </a:p>
          <a:p>
            <a:r>
              <a:rPr lang="de-DE" dirty="0"/>
              <a:t>At </a:t>
            </a:r>
            <a:r>
              <a:rPr lang="de-DE" dirty="0" err="1"/>
              <a:t>the</a:t>
            </a:r>
            <a:r>
              <a:rPr lang="de-DE" dirty="0"/>
              <a:t> same time, </a:t>
            </a:r>
            <a:r>
              <a:rPr lang="de-DE" dirty="0" err="1"/>
              <a:t>there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b="1" dirty="0"/>
              <a:t>a </a:t>
            </a:r>
            <a:r>
              <a:rPr lang="de-DE" b="1" dirty="0" err="1"/>
              <a:t>significant</a:t>
            </a:r>
            <a:r>
              <a:rPr lang="de-DE" b="1" dirty="0"/>
              <a:t> </a:t>
            </a:r>
            <a:r>
              <a:rPr lang="de-DE" b="1" dirty="0" err="1"/>
              <a:t>variation</a:t>
            </a:r>
            <a:r>
              <a:rPr lang="de-DE" b="1" dirty="0"/>
              <a:t> </a:t>
            </a:r>
            <a:r>
              <a:rPr lang="de-DE" dirty="0" err="1"/>
              <a:t>between</a:t>
            </a:r>
            <a:r>
              <a:rPr lang="de-DE" dirty="0"/>
              <a:t> </a:t>
            </a:r>
            <a:r>
              <a:rPr lang="de-DE" dirty="0" err="1"/>
              <a:t>companies</a:t>
            </a:r>
            <a:r>
              <a:rPr lang="de-DE" dirty="0"/>
              <a:t>.</a:t>
            </a:r>
            <a:br>
              <a:rPr lang="de-DE" dirty="0"/>
            </a:br>
            <a:r>
              <a:rPr lang="de-DE" dirty="0"/>
              <a:t>→ </a:t>
            </a:r>
            <a:r>
              <a:rPr lang="de-DE" dirty="0" err="1"/>
              <a:t>Openness</a:t>
            </a:r>
            <a:r>
              <a:rPr lang="de-DE" dirty="0"/>
              <a:t> </a:t>
            </a:r>
            <a:r>
              <a:rPr lang="de-DE" dirty="0" err="1"/>
              <a:t>exists</a:t>
            </a:r>
            <a:r>
              <a:rPr lang="de-DE" dirty="0"/>
              <a:t>, but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varying</a:t>
            </a:r>
            <a:r>
              <a:rPr lang="de-DE" dirty="0"/>
              <a:t> </a:t>
            </a:r>
            <a:r>
              <a:rPr lang="de-DE" dirty="0" err="1"/>
              <a:t>degrees</a:t>
            </a:r>
            <a:endParaRPr lang="de-DE" dirty="0"/>
          </a:p>
          <a:p>
            <a:endParaRPr lang="de-DE" dirty="0"/>
          </a:p>
          <a:p>
            <a:r>
              <a:rPr lang="de-DE" b="1" dirty="0"/>
              <a:t>Key </a:t>
            </a:r>
            <a:r>
              <a:rPr lang="de-DE" b="1" dirty="0" err="1"/>
              <a:t>message</a:t>
            </a:r>
            <a:r>
              <a:rPr lang="de-DE" b="1" dirty="0"/>
              <a:t>:</a:t>
            </a:r>
            <a:br>
              <a:rPr lang="de-DE" dirty="0"/>
            </a:br>
            <a:r>
              <a:rPr lang="de-DE" dirty="0"/>
              <a:t>The fundamental </a:t>
            </a:r>
            <a:r>
              <a:rPr lang="de-DE" dirty="0" err="1"/>
              <a:t>willingness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embrace</a:t>
            </a:r>
            <a:r>
              <a:rPr lang="de-DE" dirty="0"/>
              <a:t> </a:t>
            </a:r>
            <a:r>
              <a:rPr lang="de-DE" dirty="0" err="1"/>
              <a:t>innovation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there</a:t>
            </a:r>
            <a:r>
              <a:rPr lang="de-DE" dirty="0"/>
              <a:t> –</a:t>
            </a:r>
            <a:br>
              <a:rPr lang="de-DE" dirty="0"/>
            </a:br>
            <a:r>
              <a:rPr lang="de-DE" dirty="0"/>
              <a:t>The </a:t>
            </a:r>
            <a:r>
              <a:rPr lang="de-DE" dirty="0" err="1"/>
              <a:t>challenge</a:t>
            </a:r>
            <a:r>
              <a:rPr lang="de-DE" dirty="0"/>
              <a:t> lies in </a:t>
            </a:r>
            <a:r>
              <a:rPr lang="de-DE" dirty="0" err="1"/>
              <a:t>its</a:t>
            </a:r>
            <a:r>
              <a:rPr lang="de-DE" dirty="0"/>
              <a:t> </a:t>
            </a:r>
            <a:r>
              <a:rPr lang="de-DE" b="1" dirty="0" err="1"/>
              <a:t>concrete</a:t>
            </a:r>
            <a:r>
              <a:rPr lang="de-DE" b="1" dirty="0"/>
              <a:t> </a:t>
            </a:r>
            <a:r>
              <a:rPr lang="de-DE" b="1" dirty="0" err="1"/>
              <a:t>implementation</a:t>
            </a:r>
            <a:r>
              <a:rPr lang="de-DE" b="1" dirty="0"/>
              <a:t> and </a:t>
            </a:r>
            <a:r>
              <a:rPr lang="de-DE" b="1" dirty="0" err="1"/>
              <a:t>utilisation</a:t>
            </a:r>
            <a:r>
              <a:rPr lang="de-DE" dirty="0"/>
              <a:t>, e.g. </a:t>
            </a:r>
            <a:r>
              <a:rPr lang="de-DE" dirty="0" err="1"/>
              <a:t>through</a:t>
            </a:r>
            <a:r>
              <a:rPr lang="de-DE" dirty="0"/>
              <a:t> external </a:t>
            </a:r>
            <a:r>
              <a:rPr lang="de-DE" dirty="0" err="1"/>
              <a:t>knowledge</a:t>
            </a:r>
            <a:r>
              <a:rPr lang="de-DE" dirty="0"/>
              <a:t> </a:t>
            </a:r>
            <a:r>
              <a:rPr lang="de-DE" dirty="0" err="1"/>
              <a:t>transfer</a:t>
            </a:r>
            <a:r>
              <a:rPr lang="de-DE" dirty="0"/>
              <a:t>.</a:t>
            </a:r>
          </a:p>
          <a:p>
            <a:endParaRPr lang="de-DE" dirty="0"/>
          </a:p>
          <a:p>
            <a:r>
              <a:rPr lang="de-DE" b="1" dirty="0"/>
              <a:t>Transition:</a:t>
            </a:r>
          </a:p>
          <a:p>
            <a:r>
              <a:rPr lang="de-DE" b="0" i="0" dirty="0"/>
              <a:t>The </a:t>
            </a:r>
            <a:r>
              <a:rPr lang="de-DE" b="0" i="0" dirty="0" err="1"/>
              <a:t>following</a:t>
            </a:r>
            <a:r>
              <a:rPr lang="de-DE" b="0" i="0" dirty="0"/>
              <a:t> </a:t>
            </a:r>
            <a:r>
              <a:rPr lang="de-DE" b="0" i="0" dirty="0" err="1"/>
              <a:t>question</a:t>
            </a:r>
            <a:r>
              <a:rPr lang="de-DE" b="0" i="0" dirty="0"/>
              <a:t> </a:t>
            </a:r>
            <a:r>
              <a:rPr lang="de-DE" b="0" i="0" dirty="0" err="1"/>
              <a:t>arises</a:t>
            </a:r>
            <a:r>
              <a:rPr lang="en-US" b="0" i="0" dirty="0"/>
              <a:t>: how can this existing openness be </a:t>
            </a:r>
            <a:r>
              <a:rPr lang="en-US" b="0" i="0" dirty="0" err="1"/>
              <a:t>utilised</a:t>
            </a:r>
            <a:r>
              <a:rPr lang="en-US" b="0" i="0" dirty="0"/>
              <a:t> in a targeted manner and translated into concrete innovation activities?</a:t>
            </a:r>
            <a:endParaRPr lang="de-DE" b="0" i="0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011063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raKo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Grafik 24" descr="Ein Bild, das Text,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7B63B3F9-2110-C842-4D35-B453CCB7BF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74"/>
            <a:ext cx="12192000" cy="6854252"/>
          </a:xfrm>
          <a:prstGeom prst="rect">
            <a:avLst/>
          </a:prstGeom>
        </p:spPr>
      </p:pic>
      <p:sp>
        <p:nvSpPr>
          <p:cNvPr id="3" name="Rechteck: abgerundete Ecken 2">
            <a:extLst>
              <a:ext uri="{FF2B5EF4-FFF2-40B4-BE49-F238E27FC236}">
                <a16:creationId xmlns:a16="http://schemas.microsoft.com/office/drawing/2014/main" id="{8FF0F75A-F919-7EE8-7D90-FBAC020A7C13}"/>
              </a:ext>
            </a:extLst>
          </p:cNvPr>
          <p:cNvSpPr/>
          <p:nvPr userDrawn="1"/>
        </p:nvSpPr>
        <p:spPr>
          <a:xfrm>
            <a:off x="-239558" y="-228695"/>
            <a:ext cx="11709984" cy="6372223"/>
          </a:xfrm>
          <a:prstGeom prst="roundRect">
            <a:avLst>
              <a:gd name="adj" fmla="val 3223"/>
            </a:avLst>
          </a:prstGeom>
          <a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b="3"/>
            </a:stretch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0A508C2-B47D-B849-F2EC-1B9B51FAD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Untertitel 6">
            <a:extLst>
              <a:ext uri="{FF2B5EF4-FFF2-40B4-BE49-F238E27FC236}">
                <a16:creationId xmlns:a16="http://schemas.microsoft.com/office/drawing/2014/main" id="{C34F8143-6E62-C4F3-786B-B690A08F37E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9972" y="4717426"/>
            <a:ext cx="9828028" cy="372615"/>
          </a:xfrm>
        </p:spPr>
        <p:txBody>
          <a:bodyPr>
            <a:normAutofit fontScale="92500"/>
          </a:bodyPr>
          <a:lstStyle>
            <a:lvl1pPr>
              <a:buNone/>
              <a:defRPr sz="1600"/>
            </a:lvl1pPr>
          </a:lstStyle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de-DE"/>
              <a:t>Untertitel</a:t>
            </a:r>
            <a:endParaRPr lang="en-US"/>
          </a:p>
        </p:txBody>
      </p:sp>
      <p:sp>
        <p:nvSpPr>
          <p:cNvPr id="15" name="Titel 5">
            <a:extLst>
              <a:ext uri="{FF2B5EF4-FFF2-40B4-BE49-F238E27FC236}">
                <a16:creationId xmlns:a16="http://schemas.microsoft.com/office/drawing/2014/main" id="{0863D055-F2F7-D260-C41C-C570251D6B9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38200" y="2222500"/>
            <a:ext cx="9829800" cy="2545805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pPr>
              <a:lnSpc>
                <a:spcPct val="100000"/>
              </a:lnSpc>
            </a:pPr>
            <a:r>
              <a:rPr lang="de-DE"/>
              <a:t>Titel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05B9830-5968-8150-4B4D-B7DD06714DD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5634892"/>
            <a:ext cx="9829800" cy="288955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>
                <a:solidFill>
                  <a:schemeClr val="bg1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sz="1600">
                <a:solidFill>
                  <a:schemeClr val="bg1"/>
                </a:solidFill>
                <a:latin typeface="+mn-lt"/>
              </a:rPr>
              <a:t>Datum | Name | Organisation</a:t>
            </a:r>
            <a:endParaRPr lang="en-US" sz="160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506284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Abschlussfolie, 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 descr="Ein Bild, das Text,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020CA178-409D-3019-3BBD-573C397BF6B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74"/>
            <a:ext cx="12192000" cy="6854252"/>
          </a:xfrm>
          <a:prstGeom prst="rect">
            <a:avLst/>
          </a:prstGeom>
        </p:spPr>
      </p:pic>
      <p:pic>
        <p:nvPicPr>
          <p:cNvPr id="19" name="Grafik 18" descr="Ein Bild, das Flieder, Blau, Farbigkeit, pink enthält.&#10;&#10;KI-generierte Inhalte können fehlerhaft sein.">
            <a:extLst>
              <a:ext uri="{FF2B5EF4-FFF2-40B4-BE49-F238E27FC236}">
                <a16:creationId xmlns:a16="http://schemas.microsoft.com/office/drawing/2014/main" id="{19000EA0-ED43-B2A7-646C-DFE52A823C2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12192000" cy="6146007"/>
          </a:xfrm>
          <a:prstGeom prst="rect">
            <a:avLst/>
          </a:prstGeom>
        </p:spPr>
      </p:pic>
      <p:pic>
        <p:nvPicPr>
          <p:cNvPr id="21" name="Grafik 20" descr="Ein Bild, das Kunst,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0FEA8C2F-B8F8-D0D2-7414-FBC9DF18392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72" r="-2"/>
          <a:stretch>
            <a:fillRect/>
          </a:stretch>
        </p:blipFill>
        <p:spPr>
          <a:xfrm rot="21419811">
            <a:off x="-105463" y="-262061"/>
            <a:ext cx="9796701" cy="9975276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DF2192C-2ED5-8D8A-5249-3D4DA64AB1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38199" y="1122363"/>
            <a:ext cx="5156199" cy="2387600"/>
          </a:xfrm>
        </p:spPr>
        <p:txBody>
          <a:bodyPr anchor="t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Vielen Dank für Ihr Interesse!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0A508C2-B47D-B849-F2EC-1B9B51FAD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>
                <a:solidFill>
                  <a:schemeClr val="tx2"/>
                </a:solidFill>
              </a:defRPr>
            </a:lvl1pPr>
          </a:lstStyle>
          <a:p>
            <a:fld id="{F145060A-2239-4736-BEED-7C05F6B3C6E1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885E9C10-DAFC-5F1D-CE1C-BECC8D034B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97599" y="4202113"/>
            <a:ext cx="5156200" cy="336764"/>
          </a:xfrm>
        </p:spPr>
        <p:txBody>
          <a:bodyPr/>
          <a:lstStyle>
            <a:lvl1pPr marL="0" indent="0">
              <a:buNone/>
              <a:defRPr>
                <a:latin typeface="+mj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Name, Titel</a:t>
            </a:r>
          </a:p>
        </p:txBody>
      </p:sp>
      <p:sp>
        <p:nvSpPr>
          <p:cNvPr id="17" name="Textplatzhalter 15">
            <a:extLst>
              <a:ext uri="{FF2B5EF4-FFF2-40B4-BE49-F238E27FC236}">
                <a16:creationId xmlns:a16="http://schemas.microsoft.com/office/drawing/2014/main" id="{4C835603-5100-6DE3-A745-B7EEEEF6F99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1" y="4202113"/>
            <a:ext cx="5156200" cy="336764"/>
          </a:xfrm>
        </p:spPr>
        <p:txBody>
          <a:bodyPr/>
          <a:lstStyle>
            <a:lvl1pPr marL="0" indent="0">
              <a:buNone/>
              <a:defRPr>
                <a:latin typeface="+mj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Name, Titel</a:t>
            </a:r>
          </a:p>
        </p:txBody>
      </p:sp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17AFE6A7-60EE-5F1F-5EF5-A96EB20F111C}"/>
              </a:ext>
            </a:extLst>
          </p:cNvPr>
          <p:cNvCxnSpPr>
            <a:cxnSpLocks/>
          </p:cNvCxnSpPr>
          <p:nvPr userDrawn="1"/>
        </p:nvCxnSpPr>
        <p:spPr>
          <a:xfrm>
            <a:off x="0" y="6146007"/>
            <a:ext cx="12192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platzhalter 15">
            <a:extLst>
              <a:ext uri="{FF2B5EF4-FFF2-40B4-BE49-F238E27FC236}">
                <a16:creationId xmlns:a16="http://schemas.microsoft.com/office/drawing/2014/main" id="{7256F00B-7CBF-8862-4DB0-CC6525F4B0D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201" y="4545012"/>
            <a:ext cx="5156200" cy="120706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Organisation</a:t>
            </a:r>
            <a:br>
              <a:rPr lang="de-DE" dirty="0"/>
            </a:br>
            <a:r>
              <a:rPr lang="de-DE" dirty="0"/>
              <a:t>E-Mail-Adresse</a:t>
            </a:r>
          </a:p>
        </p:txBody>
      </p:sp>
      <p:sp>
        <p:nvSpPr>
          <p:cNvPr id="8" name="Textplatzhalter 15">
            <a:extLst>
              <a:ext uri="{FF2B5EF4-FFF2-40B4-BE49-F238E27FC236}">
                <a16:creationId xmlns:a16="http://schemas.microsoft.com/office/drawing/2014/main" id="{4B891758-07B5-6F50-8594-92880776C60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97599" y="4545013"/>
            <a:ext cx="5156200" cy="1207059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Organisation</a:t>
            </a:r>
            <a:br>
              <a:rPr lang="de-DE" dirty="0"/>
            </a:br>
            <a:r>
              <a:rPr lang="de-DE" dirty="0"/>
              <a:t>E-Mail-Adresse</a:t>
            </a:r>
          </a:p>
        </p:txBody>
      </p:sp>
    </p:spTree>
    <p:extLst>
      <p:ext uri="{BB962C8B-B14F-4D97-AF65-F5344CB8AC3E}">
        <p14:creationId xmlns:p14="http://schemas.microsoft.com/office/powerpoint/2010/main" val="9998399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,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AE5F055E-0E07-2124-8FB5-881EBDD870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74"/>
            <a:ext cx="12192000" cy="6854252"/>
          </a:xfrm>
          <a:prstGeom prst="rect">
            <a:avLst/>
          </a:prstGeom>
        </p:spPr>
      </p:pic>
      <p:sp>
        <p:nvSpPr>
          <p:cNvPr id="14" name="Rechteck: abgerundete Ecken 13">
            <a:extLst>
              <a:ext uri="{FF2B5EF4-FFF2-40B4-BE49-F238E27FC236}">
                <a16:creationId xmlns:a16="http://schemas.microsoft.com/office/drawing/2014/main" id="{5D7D6262-2A6B-A27C-CA27-940F7C6D04CB}"/>
              </a:ext>
            </a:extLst>
          </p:cNvPr>
          <p:cNvSpPr/>
          <p:nvPr userDrawn="1"/>
        </p:nvSpPr>
        <p:spPr>
          <a:xfrm>
            <a:off x="-239558" y="-228695"/>
            <a:ext cx="11709984" cy="6372223"/>
          </a:xfrm>
          <a:prstGeom prst="roundRect">
            <a:avLst>
              <a:gd name="adj" fmla="val 3223"/>
            </a:avLst>
          </a:prstGeom>
          <a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b="3"/>
            </a:stretch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0A508C2-B47D-B849-F2EC-1B9B51FAD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Untertitel 6">
            <a:extLst>
              <a:ext uri="{FF2B5EF4-FFF2-40B4-BE49-F238E27FC236}">
                <a16:creationId xmlns:a16="http://schemas.microsoft.com/office/drawing/2014/main" id="{C34F8143-6E62-C4F3-786B-B690A08F37E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9972" y="4717426"/>
            <a:ext cx="9828028" cy="372615"/>
          </a:xfrm>
        </p:spPr>
        <p:txBody>
          <a:bodyPr>
            <a:normAutofit fontScale="92500"/>
          </a:bodyPr>
          <a:lstStyle>
            <a:lvl1pPr>
              <a:buNone/>
              <a:defRPr sz="1600"/>
            </a:lvl1pPr>
          </a:lstStyle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de-DE"/>
              <a:t>Untertitel</a:t>
            </a:r>
            <a:endParaRPr lang="en-US"/>
          </a:p>
        </p:txBody>
      </p:sp>
      <p:sp>
        <p:nvSpPr>
          <p:cNvPr id="15" name="Titel 5">
            <a:extLst>
              <a:ext uri="{FF2B5EF4-FFF2-40B4-BE49-F238E27FC236}">
                <a16:creationId xmlns:a16="http://schemas.microsoft.com/office/drawing/2014/main" id="{0863D055-F2F7-D260-C41C-C570251D6B9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38200" y="2222500"/>
            <a:ext cx="9829800" cy="2545805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pPr>
              <a:lnSpc>
                <a:spcPct val="100000"/>
              </a:lnSpc>
            </a:pPr>
            <a:r>
              <a:rPr lang="de-DE"/>
              <a:t>Titel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05B9830-5968-8150-4B4D-B7DD06714DD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5634892"/>
            <a:ext cx="9829800" cy="288955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>
                <a:solidFill>
                  <a:schemeClr val="bg1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sz="1600">
                <a:solidFill>
                  <a:schemeClr val="bg1"/>
                </a:solidFill>
                <a:latin typeface="+mn-lt"/>
              </a:rPr>
              <a:t>Datum | Name | Organisation</a:t>
            </a:r>
            <a:endParaRPr lang="en-US" sz="160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606469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id="{5D5D7E9B-A00A-6100-FE81-A457BD92E161}"/>
              </a:ext>
            </a:extLst>
          </p:cNvPr>
          <p:cNvSpPr/>
          <p:nvPr userDrawn="1"/>
        </p:nvSpPr>
        <p:spPr>
          <a:xfrm>
            <a:off x="-1580377" y="-683487"/>
            <a:ext cx="13042710" cy="6827111"/>
          </a:xfrm>
          <a:prstGeom prst="roundRect">
            <a:avLst>
              <a:gd name="adj" fmla="val 3223"/>
            </a:avLst>
          </a:prstGeom>
          <a:blipFill dpi="0" rotWithShape="1">
            <a:blip r:embed="rId2">
              <a:alphaModFix amt="30000"/>
            </a:blip>
            <a:srcRect/>
            <a:stretch>
              <a:fillRect/>
            </a:stretch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5353C36-11EB-7DB0-7DA5-CBC1626DA3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Agenda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7F8C54-F320-4193-BB7D-FB7D1E6CA566}" type="datetime1">
              <a:rPr lang="de-DE" smtClean="0"/>
              <a:t>25.06.2026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C04671CC-A209-3C2D-3FE6-5A7608C05B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5601"/>
            <a:ext cx="10515600" cy="4298949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4016891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Zwischen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: abgerundete Ecken 11">
            <a:extLst>
              <a:ext uri="{FF2B5EF4-FFF2-40B4-BE49-F238E27FC236}">
                <a16:creationId xmlns:a16="http://schemas.microsoft.com/office/drawing/2014/main" id="{C3A78565-0A8D-3AD3-A64C-95641CCB141D}"/>
              </a:ext>
            </a:extLst>
          </p:cNvPr>
          <p:cNvSpPr/>
          <p:nvPr userDrawn="1"/>
        </p:nvSpPr>
        <p:spPr>
          <a:xfrm>
            <a:off x="-1580377" y="-683487"/>
            <a:ext cx="13042710" cy="6827111"/>
          </a:xfrm>
          <a:prstGeom prst="roundRect">
            <a:avLst>
              <a:gd name="adj" fmla="val 3223"/>
            </a:avLst>
          </a:prstGeom>
          <a:blipFill dpi="0" rotWithShape="1">
            <a:blip r:embed="rId2">
              <a:alphaModFix amt="30000"/>
            </a:blip>
            <a:srcRect/>
            <a:stretch>
              <a:fillRect/>
            </a:stretch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F44CA009-3ECD-9EAE-CB96-09672B4D70F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47436" y="3002252"/>
            <a:ext cx="9829800" cy="2032000"/>
          </a:xfrm>
        </p:spPr>
        <p:txBody>
          <a:bodyPr anchor="b">
            <a:normAutofit/>
          </a:bodyPr>
          <a:lstStyle>
            <a:lvl1pPr marL="0" indent="0">
              <a:buNone/>
              <a:defRPr sz="40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1D21F7-07A2-4A0E-B28F-751FB4265719}" type="datetime1">
              <a:rPr lang="de-DE" smtClean="0"/>
              <a:t>25.06.2026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932001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Hervorheb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BEBCDBA4-3B98-E169-3337-70F69EF3656F}"/>
              </a:ext>
            </a:extLst>
          </p:cNvPr>
          <p:cNvSpPr/>
          <p:nvPr userDrawn="1"/>
        </p:nvSpPr>
        <p:spPr>
          <a:xfrm>
            <a:off x="-266701" y="1413165"/>
            <a:ext cx="12744451" cy="4730460"/>
          </a:xfrm>
          <a:prstGeom prst="roundRect">
            <a:avLst>
              <a:gd name="adj" fmla="val 3223"/>
            </a:avLst>
          </a:prstGeom>
          <a:blipFill dpi="0" rotWithShape="1">
            <a:blip r:embed="rId2">
              <a:alphaModFix amt="30000"/>
            </a:blip>
            <a:srcRect/>
            <a:stretch>
              <a:fillRect/>
            </a:stretch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10FEBD0-18ED-4099-A624-BBC82E66EFB2}" type="datetime1">
              <a:rPr lang="de-DE" smtClean="0"/>
              <a:t>25.06.2026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1FBD5CCA-C019-0F34-FC3F-D77340E34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48039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11" name="Inhaltsplatzhalter 2">
            <a:extLst>
              <a:ext uri="{FF2B5EF4-FFF2-40B4-BE49-F238E27FC236}">
                <a16:creationId xmlns:a16="http://schemas.microsoft.com/office/drawing/2014/main" id="{B8BA7EE7-323F-0A3A-AF1D-99968DA2AA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5601"/>
            <a:ext cx="10515600" cy="429894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9889336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Hervorhebung: Zitat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BEBCDBA4-3B98-E169-3337-70F69EF3656F}"/>
              </a:ext>
            </a:extLst>
          </p:cNvPr>
          <p:cNvSpPr/>
          <p:nvPr userDrawn="1"/>
        </p:nvSpPr>
        <p:spPr>
          <a:xfrm>
            <a:off x="-266701" y="1413165"/>
            <a:ext cx="12744451" cy="4730460"/>
          </a:xfrm>
          <a:prstGeom prst="roundRect">
            <a:avLst>
              <a:gd name="adj" fmla="val 3223"/>
            </a:avLst>
          </a:prstGeom>
          <a:blipFill dpi="0" rotWithShape="1">
            <a:blip r:embed="rId2">
              <a:alphaModFix amt="30000"/>
            </a:blip>
            <a:srcRect/>
            <a:stretch>
              <a:fillRect/>
            </a:stretch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10FEBD0-18ED-4099-A624-BBC82E66EFB2}" type="datetime1">
              <a:rPr lang="de-DE" smtClean="0"/>
              <a:t>25.06.2026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1FBD5CCA-C019-0F34-FC3F-D77340E34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48039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A9632FE-4779-9426-7002-29A2A70213FE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7399617" y="1795075"/>
            <a:ext cx="3960000" cy="3960000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271EFF72-62F7-7C48-521E-2FB893646903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839508" y="1625601"/>
            <a:ext cx="5137727" cy="4298949"/>
          </a:xfrm>
        </p:spPr>
        <p:txBody>
          <a:bodyPr anchor="ctr"/>
          <a:lstStyle>
            <a:lvl1pPr marL="0" indent="0">
              <a:buNone/>
              <a:defRPr sz="2400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e-DE"/>
              <a:t>Mastertextformat bearbeiten (Zitat)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274081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raKo_Inhalt 1 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353C36-11EB-7DB0-7DA5-CBC1626DA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C75E3FF-0D67-E40F-DFA8-EE3029B62F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EEC4E-8B5E-4360-A8EB-570E110F299E}" type="datetime1">
              <a:rPr lang="de-DE" smtClean="0"/>
              <a:t>25.06.2026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‹Nr.›</a:t>
            </a:fld>
            <a:endParaRPr lang="de-DE"/>
          </a:p>
        </p:txBody>
      </p:sp>
      <p:cxnSp>
        <p:nvCxnSpPr>
          <p:cNvPr id="5" name="Gerader Verbinder 4">
            <a:extLst>
              <a:ext uri="{FF2B5EF4-FFF2-40B4-BE49-F238E27FC236}">
                <a16:creationId xmlns:a16="http://schemas.microsoft.com/office/drawing/2014/main" id="{33C4F735-5AE0-48AC-C779-DAF004371AA3}"/>
              </a:ext>
            </a:extLst>
          </p:cNvPr>
          <p:cNvCxnSpPr>
            <a:cxnSpLocks/>
          </p:cNvCxnSpPr>
          <p:nvPr userDrawn="1"/>
        </p:nvCxnSpPr>
        <p:spPr>
          <a:xfrm>
            <a:off x="0" y="6146007"/>
            <a:ext cx="12192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96701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raKo_Vorstellung Per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: abgerundete Ecken 15">
            <a:extLst>
              <a:ext uri="{FF2B5EF4-FFF2-40B4-BE49-F238E27FC236}">
                <a16:creationId xmlns:a16="http://schemas.microsoft.com/office/drawing/2014/main" id="{C75796F6-A1F5-5C6F-F36F-1ADCD73F18BB}"/>
              </a:ext>
            </a:extLst>
          </p:cNvPr>
          <p:cNvSpPr/>
          <p:nvPr userDrawn="1"/>
        </p:nvSpPr>
        <p:spPr>
          <a:xfrm>
            <a:off x="299940" y="1707907"/>
            <a:ext cx="2401495" cy="235633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5353C36-11EB-7DB0-7DA5-CBC1626DA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EEC4E-8B5E-4360-A8EB-570E110F299E}" type="datetime1">
              <a:rPr lang="de-DE" smtClean="0"/>
              <a:t>25.06.2026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‹Nr.›</a:t>
            </a:fld>
            <a:endParaRPr lang="de-DE"/>
          </a:p>
        </p:txBody>
      </p:sp>
      <p:cxnSp>
        <p:nvCxnSpPr>
          <p:cNvPr id="5" name="Gerader Verbinder 4">
            <a:extLst>
              <a:ext uri="{FF2B5EF4-FFF2-40B4-BE49-F238E27FC236}">
                <a16:creationId xmlns:a16="http://schemas.microsoft.com/office/drawing/2014/main" id="{33C4F735-5AE0-48AC-C779-DAF004371AA3}"/>
              </a:ext>
            </a:extLst>
          </p:cNvPr>
          <p:cNvCxnSpPr>
            <a:cxnSpLocks/>
          </p:cNvCxnSpPr>
          <p:nvPr userDrawn="1"/>
        </p:nvCxnSpPr>
        <p:spPr>
          <a:xfrm>
            <a:off x="0" y="6146007"/>
            <a:ext cx="12192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id="{6AFB54FE-1C9A-A8BF-D51C-C266AFFADC53}"/>
              </a:ext>
            </a:extLst>
          </p:cNvPr>
          <p:cNvSpPr/>
          <p:nvPr userDrawn="1"/>
        </p:nvSpPr>
        <p:spPr>
          <a:xfrm>
            <a:off x="5678390" y="1707907"/>
            <a:ext cx="2401495" cy="235633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Inhaltsplatzhalter 18">
            <a:extLst>
              <a:ext uri="{FF2B5EF4-FFF2-40B4-BE49-F238E27FC236}">
                <a16:creationId xmlns:a16="http://schemas.microsoft.com/office/drawing/2014/main" id="{28BD0664-97EA-6CBB-F565-4F0FA83FB83B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838200" y="3835939"/>
            <a:ext cx="5137727" cy="2088610"/>
          </a:xfrm>
        </p:spPr>
        <p:txBody>
          <a:bodyPr/>
          <a:lstStyle>
            <a:lvl1pPr>
              <a:buFont typeface="Arial" panose="020B0604020202020204" pitchFamily="34" charset="0"/>
              <a:buChar char="•"/>
              <a:defRPr/>
            </a:lvl1pPr>
          </a:lstStyle>
          <a:p>
            <a:r>
              <a:rPr lang="en-US"/>
              <a:t>Position, organization</a:t>
            </a:r>
          </a:p>
          <a:p>
            <a:r>
              <a:rPr lang="en-US"/>
              <a:t>Expertise</a:t>
            </a:r>
          </a:p>
          <a:p>
            <a:r>
              <a:rPr lang="en-US"/>
              <a:t>Focus</a:t>
            </a:r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923B2532-63CC-6F28-45DE-31F1BAD4993B}"/>
              </a:ext>
            </a:extLst>
          </p:cNvPr>
          <p:cNvSpPr txBox="1">
            <a:spLocks/>
          </p:cNvSpPr>
          <p:nvPr userDrawn="1"/>
        </p:nvSpPr>
        <p:spPr>
          <a:xfrm>
            <a:off x="10889672" y="6356350"/>
            <a:ext cx="4641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00" b="0" i="0" u="none" strike="noStrike" cap="none">
                <a:solidFill>
                  <a:schemeClr val="tx1">
                    <a:tint val="82000"/>
                  </a:schemeClr>
                </a:solidFill>
                <a:latin typeface="+mn-lt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F145060A-2239-4736-BEED-7C05F6B3C6E1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3" name="Rechteck: abgerundete Ecken 12">
            <a:extLst>
              <a:ext uri="{FF2B5EF4-FFF2-40B4-BE49-F238E27FC236}">
                <a16:creationId xmlns:a16="http://schemas.microsoft.com/office/drawing/2014/main" id="{1CBAD156-8BD5-D8AC-1796-FC0B4A9130EB}"/>
              </a:ext>
            </a:extLst>
          </p:cNvPr>
          <p:cNvSpPr/>
          <p:nvPr userDrawn="1"/>
        </p:nvSpPr>
        <p:spPr>
          <a:xfrm>
            <a:off x="6379307" y="1987061"/>
            <a:ext cx="1332715" cy="130765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echteck: abgerundete Ecken 16">
            <a:extLst>
              <a:ext uri="{FF2B5EF4-FFF2-40B4-BE49-F238E27FC236}">
                <a16:creationId xmlns:a16="http://schemas.microsoft.com/office/drawing/2014/main" id="{7B38FF4F-B999-6BE2-4683-2F41E82189E0}"/>
              </a:ext>
            </a:extLst>
          </p:cNvPr>
          <p:cNvSpPr/>
          <p:nvPr userDrawn="1"/>
        </p:nvSpPr>
        <p:spPr>
          <a:xfrm>
            <a:off x="1000857" y="1987061"/>
            <a:ext cx="1332715" cy="130765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Inhaltsplatzhalter 18">
            <a:extLst>
              <a:ext uri="{FF2B5EF4-FFF2-40B4-BE49-F238E27FC236}">
                <a16:creationId xmlns:a16="http://schemas.microsoft.com/office/drawing/2014/main" id="{CCC763BD-6443-9BAC-46A1-2A0EC054246B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6215185" y="3835939"/>
            <a:ext cx="5137727" cy="2088610"/>
          </a:xfrm>
        </p:spPr>
        <p:txBody>
          <a:bodyPr/>
          <a:lstStyle>
            <a:lvl1pPr>
              <a:buFont typeface="Arial" panose="020B0604020202020204" pitchFamily="34" charset="0"/>
              <a:buChar char="•"/>
              <a:defRPr/>
            </a:lvl1pPr>
          </a:lstStyle>
          <a:p>
            <a:r>
              <a:rPr lang="en-US"/>
              <a:t>Position, organization</a:t>
            </a:r>
          </a:p>
          <a:p>
            <a:r>
              <a:rPr lang="en-US"/>
              <a:t>Expertise</a:t>
            </a:r>
          </a:p>
          <a:p>
            <a:r>
              <a:rPr lang="en-US"/>
              <a:t>Focus</a:t>
            </a:r>
          </a:p>
        </p:txBody>
      </p:sp>
      <p:sp>
        <p:nvSpPr>
          <p:cNvPr id="26" name="Bildplatzhalter 25">
            <a:extLst>
              <a:ext uri="{FF2B5EF4-FFF2-40B4-BE49-F238E27FC236}">
                <a16:creationId xmlns:a16="http://schemas.microsoft.com/office/drawing/2014/main" id="{91B8B74E-E074-7306-EE83-ACCF710AEF4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00072" y="1987631"/>
            <a:ext cx="1333500" cy="1306513"/>
          </a:xfrm>
          <a:prstGeom prst="ellipse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28" name="Bildplatzhalter 25">
            <a:extLst>
              <a:ext uri="{FF2B5EF4-FFF2-40B4-BE49-F238E27FC236}">
                <a16:creationId xmlns:a16="http://schemas.microsoft.com/office/drawing/2014/main" id="{1FB78230-275F-F30B-3EDF-123C46BFA49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379307" y="1987061"/>
            <a:ext cx="1332715" cy="1294567"/>
          </a:xfrm>
          <a:prstGeom prst="ellipse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E04D0F8D-DF51-8BEC-7C39-8172F29A9F1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8777" y="3426760"/>
            <a:ext cx="5137150" cy="273050"/>
          </a:xfrm>
        </p:spPr>
        <p:txBody>
          <a:bodyPr/>
          <a:lstStyle>
            <a:lvl1pPr>
              <a:buFontTx/>
              <a:buNone/>
              <a:defRPr>
                <a:latin typeface="+mj-lt"/>
              </a:defRPr>
            </a:lvl1pPr>
            <a:lvl2pPr>
              <a:buFontTx/>
              <a:buNone/>
              <a:defRPr>
                <a:latin typeface="+mj-lt"/>
              </a:defRPr>
            </a:lvl2pPr>
            <a:lvl3pPr algn="l">
              <a:buFontTx/>
              <a:buNone/>
              <a:defRPr sz="1600">
                <a:latin typeface="+mj-lt"/>
              </a:defRPr>
            </a:lvl3pPr>
            <a:lvl4pPr algn="l">
              <a:buFontTx/>
              <a:buNone/>
              <a:defRPr sz="1600">
                <a:latin typeface="+mj-lt"/>
              </a:defRPr>
            </a:lvl4pPr>
            <a:lvl5pPr algn="l">
              <a:buFontTx/>
              <a:buNone/>
              <a:defRPr sz="1600">
                <a:latin typeface="+mj-lt"/>
              </a:defRPr>
            </a:lvl5pPr>
            <a:lvl6pPr algn="l">
              <a:buFontTx/>
              <a:buNone/>
              <a:defRPr sz="1600">
                <a:latin typeface="+mj-lt"/>
              </a:defRPr>
            </a:lvl6pPr>
            <a:lvl7pPr algn="l">
              <a:buFontTx/>
              <a:buNone/>
              <a:defRPr sz="1600">
                <a:latin typeface="+mj-lt"/>
              </a:defRPr>
            </a:lvl7pPr>
          </a:lstStyle>
          <a:p>
            <a:pPr lvl="0"/>
            <a:r>
              <a:rPr lang="de-DE"/>
              <a:t>Name, title</a:t>
            </a:r>
          </a:p>
        </p:txBody>
      </p:sp>
      <p:sp>
        <p:nvSpPr>
          <p:cNvPr id="12" name="Textplatzhalter 8">
            <a:extLst>
              <a:ext uri="{FF2B5EF4-FFF2-40B4-BE49-F238E27FC236}">
                <a16:creationId xmlns:a16="http://schemas.microsoft.com/office/drawing/2014/main" id="{EE3F418F-610F-34F0-E15E-4D8509271EE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215762" y="3426760"/>
            <a:ext cx="5137150" cy="273050"/>
          </a:xfrm>
        </p:spPr>
        <p:txBody>
          <a:bodyPr/>
          <a:lstStyle>
            <a:lvl1pPr>
              <a:buFontTx/>
              <a:buNone/>
              <a:defRPr>
                <a:latin typeface="+mj-lt"/>
              </a:defRPr>
            </a:lvl1pPr>
            <a:lvl2pPr>
              <a:buFontTx/>
              <a:buNone/>
              <a:defRPr>
                <a:latin typeface="+mj-lt"/>
              </a:defRPr>
            </a:lvl2pPr>
            <a:lvl3pPr algn="l">
              <a:buFontTx/>
              <a:buNone/>
              <a:defRPr sz="1600">
                <a:latin typeface="+mj-lt"/>
              </a:defRPr>
            </a:lvl3pPr>
            <a:lvl4pPr algn="l">
              <a:buFontTx/>
              <a:buNone/>
              <a:defRPr sz="1600">
                <a:latin typeface="+mj-lt"/>
              </a:defRPr>
            </a:lvl4pPr>
            <a:lvl5pPr algn="l">
              <a:buFontTx/>
              <a:buNone/>
              <a:defRPr sz="1600">
                <a:latin typeface="+mj-lt"/>
              </a:defRPr>
            </a:lvl5pPr>
            <a:lvl6pPr algn="l">
              <a:buFontTx/>
              <a:buNone/>
              <a:defRPr sz="1600">
                <a:latin typeface="+mj-lt"/>
              </a:defRPr>
            </a:lvl6pPr>
            <a:lvl7pPr algn="l">
              <a:buFontTx/>
              <a:buNone/>
              <a:defRPr sz="1600">
                <a:latin typeface="+mj-lt"/>
              </a:defRPr>
            </a:lvl7pPr>
          </a:lstStyle>
          <a:p>
            <a:pPr lvl="0"/>
            <a:r>
              <a:rPr lang="de-DE"/>
              <a:t>Name, title</a:t>
            </a:r>
          </a:p>
        </p:txBody>
      </p:sp>
    </p:spTree>
    <p:extLst>
      <p:ext uri="{BB962C8B-B14F-4D97-AF65-F5344CB8AC3E}">
        <p14:creationId xmlns:p14="http://schemas.microsoft.com/office/powerpoint/2010/main" val="1087021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Inhalt 2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353C36-11EB-7DB0-7DA5-CBC1626DA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7D86477-A692-4B8A-8410-2AB314B0C1EC}" type="datetime1">
              <a:rPr lang="de-DE" smtClean="0"/>
              <a:t>25.06.2026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‹Nr.›</a:t>
            </a:fld>
            <a:endParaRPr lang="de-DE"/>
          </a:p>
        </p:txBody>
      </p:sp>
      <p:cxnSp>
        <p:nvCxnSpPr>
          <p:cNvPr id="7" name="Gerader Verbinder 6">
            <a:extLst>
              <a:ext uri="{FF2B5EF4-FFF2-40B4-BE49-F238E27FC236}">
                <a16:creationId xmlns:a16="http://schemas.microsoft.com/office/drawing/2014/main" id="{DFA0A109-F14F-3757-5AB2-574A0CEBD3C4}"/>
              </a:ext>
            </a:extLst>
          </p:cNvPr>
          <p:cNvCxnSpPr>
            <a:cxnSpLocks/>
          </p:cNvCxnSpPr>
          <p:nvPr userDrawn="1"/>
        </p:nvCxnSpPr>
        <p:spPr>
          <a:xfrm>
            <a:off x="0" y="6146007"/>
            <a:ext cx="12192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9639508-2559-D60B-F76A-215D86486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5601"/>
            <a:ext cx="5137727" cy="429894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99020EA9-809A-4369-D7B0-6D5D4718A0B5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16072" y="1625601"/>
            <a:ext cx="5137727" cy="429894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9792442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Bild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353C36-11EB-7DB0-7DA5-CBC1626DA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C75E3FF-0D67-E40F-DFA8-EE3029B62F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95075"/>
            <a:ext cx="3960000" cy="3960000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EEC3EFA-02ED-457A-B5C6-CCA428B5FB5E}" type="datetime1">
              <a:rPr lang="de-DE" smtClean="0"/>
              <a:t>25.06.2026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‹Nr.›</a:t>
            </a:fld>
            <a:endParaRPr lang="de-DE"/>
          </a:p>
        </p:txBody>
      </p:sp>
      <p:cxnSp>
        <p:nvCxnSpPr>
          <p:cNvPr id="11" name="Gerader Verbinder 10">
            <a:extLst>
              <a:ext uri="{FF2B5EF4-FFF2-40B4-BE49-F238E27FC236}">
                <a16:creationId xmlns:a16="http://schemas.microsoft.com/office/drawing/2014/main" id="{96D1F9E3-27CA-6C62-BDF9-D6BE0C2CCF5B}"/>
              </a:ext>
            </a:extLst>
          </p:cNvPr>
          <p:cNvCxnSpPr>
            <a:cxnSpLocks/>
          </p:cNvCxnSpPr>
          <p:nvPr userDrawn="1"/>
        </p:nvCxnSpPr>
        <p:spPr>
          <a:xfrm>
            <a:off x="0" y="6146007"/>
            <a:ext cx="12192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026F599E-17B2-CCC9-8C4D-A45F15A8BB89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216072" y="1625601"/>
            <a:ext cx="5137727" cy="4298949"/>
          </a:xfrm>
        </p:spPr>
        <p:txBody>
          <a:bodyPr anchor="ctr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4013777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id="{5D5D7E9B-A00A-6100-FE81-A457BD92E161}"/>
              </a:ext>
            </a:extLst>
          </p:cNvPr>
          <p:cNvSpPr/>
          <p:nvPr userDrawn="1"/>
        </p:nvSpPr>
        <p:spPr>
          <a:xfrm>
            <a:off x="-1580377" y="-683487"/>
            <a:ext cx="13042710" cy="6827111"/>
          </a:xfrm>
          <a:prstGeom prst="roundRect">
            <a:avLst>
              <a:gd name="adj" fmla="val 3223"/>
            </a:avLst>
          </a:prstGeom>
          <a:blipFill dpi="0" rotWithShape="1">
            <a:blip r:embed="rId2">
              <a:alphaModFix amt="30000"/>
            </a:blip>
            <a:srcRect/>
            <a:stretch>
              <a:fillRect/>
            </a:stretch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5353C36-11EB-7DB0-7DA5-CBC1626DA3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Agenda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7F8C54-F320-4193-BB7D-FB7D1E6CA566}" type="datetime1">
              <a:rPr lang="de-DE" smtClean="0"/>
              <a:t>25.06.2026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C04671CC-A209-3C2D-3FE6-5A7608C05B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5601"/>
            <a:ext cx="10515600" cy="4298949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6173683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Abschlussfolie, 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 descr="Ein Bild, das Text,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4F900152-034E-57DA-E9AA-A3E4F35693D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74"/>
            <a:ext cx="12192000" cy="6854252"/>
          </a:xfrm>
          <a:prstGeom prst="rect">
            <a:avLst/>
          </a:prstGeom>
        </p:spPr>
      </p:pic>
      <p:pic>
        <p:nvPicPr>
          <p:cNvPr id="19" name="Grafik 18" descr="Ein Bild, das Flieder, Blau, Farbigkeit, pink enthält.&#10;&#10;KI-generierte Inhalte können fehlerhaft sein.">
            <a:extLst>
              <a:ext uri="{FF2B5EF4-FFF2-40B4-BE49-F238E27FC236}">
                <a16:creationId xmlns:a16="http://schemas.microsoft.com/office/drawing/2014/main" id="{19000EA0-ED43-B2A7-646C-DFE52A823C2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12192000" cy="6146007"/>
          </a:xfrm>
          <a:prstGeom prst="rect">
            <a:avLst/>
          </a:prstGeom>
        </p:spPr>
      </p:pic>
      <p:pic>
        <p:nvPicPr>
          <p:cNvPr id="21" name="Grafik 20" descr="Ein Bild, das Kunst,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0FEA8C2F-B8F8-D0D2-7414-FBC9DF18392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72" r="-2"/>
          <a:stretch>
            <a:fillRect/>
          </a:stretch>
        </p:blipFill>
        <p:spPr>
          <a:xfrm rot="21419811">
            <a:off x="-105463" y="-262061"/>
            <a:ext cx="9796701" cy="9975276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DF2192C-2ED5-8D8A-5249-3D4DA64AB1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38199" y="1122363"/>
            <a:ext cx="5156199" cy="2387600"/>
          </a:xfrm>
        </p:spPr>
        <p:txBody>
          <a:bodyPr anchor="t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de-DE"/>
              <a:t>Vielen Dank für Ihr Interesse!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0A508C2-B47D-B849-F2EC-1B9B51FAD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>
                <a:solidFill>
                  <a:schemeClr val="tx2"/>
                </a:solidFill>
              </a:defRPr>
            </a:lvl1pPr>
          </a:lstStyle>
          <a:p>
            <a:fld id="{F145060A-2239-4736-BEED-7C05F6B3C6E1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885E9C10-DAFC-5F1D-CE1C-BECC8D034B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97599" y="4202113"/>
            <a:ext cx="5156200" cy="336764"/>
          </a:xfrm>
        </p:spPr>
        <p:txBody>
          <a:bodyPr/>
          <a:lstStyle>
            <a:lvl1pPr marL="0" indent="0">
              <a:buNone/>
              <a:defRPr>
                <a:latin typeface="+mj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de-DE"/>
              <a:t>Name, Titel</a:t>
            </a:r>
          </a:p>
        </p:txBody>
      </p:sp>
      <p:sp>
        <p:nvSpPr>
          <p:cNvPr id="17" name="Textplatzhalter 15">
            <a:extLst>
              <a:ext uri="{FF2B5EF4-FFF2-40B4-BE49-F238E27FC236}">
                <a16:creationId xmlns:a16="http://schemas.microsoft.com/office/drawing/2014/main" id="{4C835603-5100-6DE3-A745-B7EEEEF6F99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1" y="4202113"/>
            <a:ext cx="5156200" cy="336764"/>
          </a:xfrm>
        </p:spPr>
        <p:txBody>
          <a:bodyPr/>
          <a:lstStyle>
            <a:lvl1pPr marL="0" indent="0">
              <a:buNone/>
              <a:defRPr>
                <a:latin typeface="+mj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de-DE"/>
              <a:t>Name, Titel</a:t>
            </a:r>
          </a:p>
        </p:txBody>
      </p:sp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17AFE6A7-60EE-5F1F-5EF5-A96EB20F111C}"/>
              </a:ext>
            </a:extLst>
          </p:cNvPr>
          <p:cNvCxnSpPr>
            <a:cxnSpLocks/>
          </p:cNvCxnSpPr>
          <p:nvPr userDrawn="1"/>
        </p:nvCxnSpPr>
        <p:spPr>
          <a:xfrm>
            <a:off x="0" y="6146007"/>
            <a:ext cx="12192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platzhalter 15">
            <a:extLst>
              <a:ext uri="{FF2B5EF4-FFF2-40B4-BE49-F238E27FC236}">
                <a16:creationId xmlns:a16="http://schemas.microsoft.com/office/drawing/2014/main" id="{7256F00B-7CBF-8862-4DB0-CC6525F4B0D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201" y="4545012"/>
            <a:ext cx="5156200" cy="120706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de-DE"/>
              <a:t>Organisation</a:t>
            </a:r>
            <a:br>
              <a:rPr lang="de-DE"/>
            </a:br>
            <a:r>
              <a:rPr lang="de-DE"/>
              <a:t>E-Mail-Adresse</a:t>
            </a:r>
          </a:p>
        </p:txBody>
      </p:sp>
      <p:sp>
        <p:nvSpPr>
          <p:cNvPr id="8" name="Textplatzhalter 15">
            <a:extLst>
              <a:ext uri="{FF2B5EF4-FFF2-40B4-BE49-F238E27FC236}">
                <a16:creationId xmlns:a16="http://schemas.microsoft.com/office/drawing/2014/main" id="{4B891758-07B5-6F50-8594-92880776C60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97599" y="4545013"/>
            <a:ext cx="5156200" cy="1207059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de-DE"/>
              <a:t>Organisation</a:t>
            </a:r>
            <a:br>
              <a:rPr lang="de-DE"/>
            </a:br>
            <a:r>
              <a:rPr lang="de-DE"/>
              <a:t>E-Mail-Adresse</a:t>
            </a:r>
          </a:p>
        </p:txBody>
      </p:sp>
    </p:spTree>
    <p:extLst>
      <p:ext uri="{BB962C8B-B14F-4D97-AF65-F5344CB8AC3E}">
        <p14:creationId xmlns:p14="http://schemas.microsoft.com/office/powerpoint/2010/main" val="3696209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Zwischen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: abgerundete Ecken 11">
            <a:extLst>
              <a:ext uri="{FF2B5EF4-FFF2-40B4-BE49-F238E27FC236}">
                <a16:creationId xmlns:a16="http://schemas.microsoft.com/office/drawing/2014/main" id="{C3A78565-0A8D-3AD3-A64C-95641CCB141D}"/>
              </a:ext>
            </a:extLst>
          </p:cNvPr>
          <p:cNvSpPr/>
          <p:nvPr userDrawn="1"/>
        </p:nvSpPr>
        <p:spPr>
          <a:xfrm>
            <a:off x="-1580377" y="-683487"/>
            <a:ext cx="13042710" cy="6827111"/>
          </a:xfrm>
          <a:prstGeom prst="roundRect">
            <a:avLst>
              <a:gd name="adj" fmla="val 3223"/>
            </a:avLst>
          </a:prstGeom>
          <a:blipFill dpi="0" rotWithShape="1">
            <a:blip r:embed="rId2">
              <a:alphaModFix amt="30000"/>
            </a:blip>
            <a:srcRect/>
            <a:stretch>
              <a:fillRect/>
            </a:stretch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F44CA009-3ECD-9EAE-CB96-09672B4D70F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47436" y="3002252"/>
            <a:ext cx="9829800" cy="2032000"/>
          </a:xfrm>
        </p:spPr>
        <p:txBody>
          <a:bodyPr anchor="b">
            <a:normAutofit/>
          </a:bodyPr>
          <a:lstStyle>
            <a:lvl1pPr marL="0" indent="0">
              <a:buNone/>
              <a:defRPr sz="40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1D21F7-07A2-4A0E-B28F-751FB4265719}" type="datetime1">
              <a:rPr lang="de-DE" smtClean="0"/>
              <a:t>25.06.2026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82482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Hervorheb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BEBCDBA4-3B98-E169-3337-70F69EF3656F}"/>
              </a:ext>
            </a:extLst>
          </p:cNvPr>
          <p:cNvSpPr/>
          <p:nvPr userDrawn="1"/>
        </p:nvSpPr>
        <p:spPr>
          <a:xfrm>
            <a:off x="-266701" y="1413165"/>
            <a:ext cx="12744451" cy="4730460"/>
          </a:xfrm>
          <a:prstGeom prst="roundRect">
            <a:avLst>
              <a:gd name="adj" fmla="val 3223"/>
            </a:avLst>
          </a:prstGeom>
          <a:blipFill dpi="0" rotWithShape="1">
            <a:blip r:embed="rId2">
              <a:alphaModFix amt="30000"/>
            </a:blip>
            <a:srcRect/>
            <a:stretch>
              <a:fillRect/>
            </a:stretch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10FEBD0-18ED-4099-A624-BBC82E66EFB2}" type="datetime1">
              <a:rPr lang="de-DE" smtClean="0"/>
              <a:t>25.06.2026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1FBD5CCA-C019-0F34-FC3F-D77340E34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48039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11" name="Inhaltsplatzhalter 2">
            <a:extLst>
              <a:ext uri="{FF2B5EF4-FFF2-40B4-BE49-F238E27FC236}">
                <a16:creationId xmlns:a16="http://schemas.microsoft.com/office/drawing/2014/main" id="{B8BA7EE7-323F-0A3A-AF1D-99968DA2AA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5601"/>
            <a:ext cx="10515600" cy="429894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350512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Hervorhebung: Zitat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BEBCDBA4-3B98-E169-3337-70F69EF3656F}"/>
              </a:ext>
            </a:extLst>
          </p:cNvPr>
          <p:cNvSpPr/>
          <p:nvPr userDrawn="1"/>
        </p:nvSpPr>
        <p:spPr>
          <a:xfrm>
            <a:off x="-266701" y="1413165"/>
            <a:ext cx="12744451" cy="4730460"/>
          </a:xfrm>
          <a:prstGeom prst="roundRect">
            <a:avLst>
              <a:gd name="adj" fmla="val 3223"/>
            </a:avLst>
          </a:prstGeom>
          <a:blipFill dpi="0" rotWithShape="1">
            <a:blip r:embed="rId2">
              <a:alphaModFix amt="30000"/>
            </a:blip>
            <a:srcRect/>
            <a:stretch>
              <a:fillRect/>
            </a:stretch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10FEBD0-18ED-4099-A624-BBC82E66EFB2}" type="datetime1">
              <a:rPr lang="de-DE" smtClean="0"/>
              <a:t>25.06.2026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1FBD5CCA-C019-0F34-FC3F-D77340E34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48039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A9632FE-4779-9426-7002-29A2A70213FE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7399617" y="1795075"/>
            <a:ext cx="3960000" cy="3960000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271EFF72-62F7-7C48-521E-2FB893646903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839508" y="1625601"/>
            <a:ext cx="5137727" cy="4298949"/>
          </a:xfrm>
        </p:spPr>
        <p:txBody>
          <a:bodyPr anchor="ctr"/>
          <a:lstStyle>
            <a:lvl1pPr marL="0" indent="0">
              <a:buNone/>
              <a:defRPr sz="2400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e-DE"/>
              <a:t>Mastertextformat bearbeiten (Zitat)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1557973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raKo_Inhalt 1 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353C36-11EB-7DB0-7DA5-CBC1626DA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C75E3FF-0D67-E40F-DFA8-EE3029B62F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EEC4E-8B5E-4360-A8EB-570E110F299E}" type="datetime1">
              <a:rPr lang="de-DE" smtClean="0"/>
              <a:t>25.06.2026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‹Nr.›</a:t>
            </a:fld>
            <a:endParaRPr lang="de-DE"/>
          </a:p>
        </p:txBody>
      </p:sp>
      <p:cxnSp>
        <p:nvCxnSpPr>
          <p:cNvPr id="5" name="Gerader Verbinder 4">
            <a:extLst>
              <a:ext uri="{FF2B5EF4-FFF2-40B4-BE49-F238E27FC236}">
                <a16:creationId xmlns:a16="http://schemas.microsoft.com/office/drawing/2014/main" id="{33C4F735-5AE0-48AC-C779-DAF004371AA3}"/>
              </a:ext>
            </a:extLst>
          </p:cNvPr>
          <p:cNvCxnSpPr>
            <a:cxnSpLocks/>
          </p:cNvCxnSpPr>
          <p:nvPr userDrawn="1"/>
        </p:nvCxnSpPr>
        <p:spPr>
          <a:xfrm>
            <a:off x="0" y="6146007"/>
            <a:ext cx="12192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7101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raKo_Vorstellung Per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: abgerundete Ecken 15">
            <a:extLst>
              <a:ext uri="{FF2B5EF4-FFF2-40B4-BE49-F238E27FC236}">
                <a16:creationId xmlns:a16="http://schemas.microsoft.com/office/drawing/2014/main" id="{C75796F6-A1F5-5C6F-F36F-1ADCD73F18BB}"/>
              </a:ext>
            </a:extLst>
          </p:cNvPr>
          <p:cNvSpPr/>
          <p:nvPr userDrawn="1"/>
        </p:nvSpPr>
        <p:spPr>
          <a:xfrm>
            <a:off x="299940" y="1707907"/>
            <a:ext cx="2401495" cy="235633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5353C36-11EB-7DB0-7DA5-CBC1626DA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EEC4E-8B5E-4360-A8EB-570E110F299E}" type="datetime1">
              <a:rPr lang="de-DE" smtClean="0"/>
              <a:t>25.06.2026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‹Nr.›</a:t>
            </a:fld>
            <a:endParaRPr lang="de-DE"/>
          </a:p>
        </p:txBody>
      </p:sp>
      <p:cxnSp>
        <p:nvCxnSpPr>
          <p:cNvPr id="5" name="Gerader Verbinder 4">
            <a:extLst>
              <a:ext uri="{FF2B5EF4-FFF2-40B4-BE49-F238E27FC236}">
                <a16:creationId xmlns:a16="http://schemas.microsoft.com/office/drawing/2014/main" id="{33C4F735-5AE0-48AC-C779-DAF004371AA3}"/>
              </a:ext>
            </a:extLst>
          </p:cNvPr>
          <p:cNvCxnSpPr>
            <a:cxnSpLocks/>
          </p:cNvCxnSpPr>
          <p:nvPr userDrawn="1"/>
        </p:nvCxnSpPr>
        <p:spPr>
          <a:xfrm>
            <a:off x="0" y="6146007"/>
            <a:ext cx="12192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id="{6AFB54FE-1C9A-A8BF-D51C-C266AFFADC53}"/>
              </a:ext>
            </a:extLst>
          </p:cNvPr>
          <p:cNvSpPr/>
          <p:nvPr userDrawn="1"/>
        </p:nvSpPr>
        <p:spPr>
          <a:xfrm>
            <a:off x="5678390" y="1707907"/>
            <a:ext cx="2401495" cy="235633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Inhaltsplatzhalter 18">
            <a:extLst>
              <a:ext uri="{FF2B5EF4-FFF2-40B4-BE49-F238E27FC236}">
                <a16:creationId xmlns:a16="http://schemas.microsoft.com/office/drawing/2014/main" id="{28BD0664-97EA-6CBB-F565-4F0FA83FB83B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838200" y="3835939"/>
            <a:ext cx="5137727" cy="2088610"/>
          </a:xfrm>
        </p:spPr>
        <p:txBody>
          <a:bodyPr/>
          <a:lstStyle>
            <a:lvl1pPr>
              <a:buFont typeface="Arial" panose="020B0604020202020204" pitchFamily="34" charset="0"/>
              <a:buChar char="•"/>
              <a:defRPr/>
            </a:lvl1pPr>
          </a:lstStyle>
          <a:p>
            <a:r>
              <a:rPr lang="en-US"/>
              <a:t>Position, organization</a:t>
            </a:r>
          </a:p>
          <a:p>
            <a:r>
              <a:rPr lang="en-US"/>
              <a:t>Expertise</a:t>
            </a:r>
          </a:p>
          <a:p>
            <a:r>
              <a:rPr lang="en-US"/>
              <a:t>Focus</a:t>
            </a:r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923B2532-63CC-6F28-45DE-31F1BAD4993B}"/>
              </a:ext>
            </a:extLst>
          </p:cNvPr>
          <p:cNvSpPr txBox="1">
            <a:spLocks/>
          </p:cNvSpPr>
          <p:nvPr userDrawn="1"/>
        </p:nvSpPr>
        <p:spPr>
          <a:xfrm>
            <a:off x="10889672" y="6356350"/>
            <a:ext cx="4641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00" b="0" i="0" u="none" strike="noStrike" cap="none">
                <a:solidFill>
                  <a:schemeClr val="tx1">
                    <a:tint val="82000"/>
                  </a:schemeClr>
                </a:solidFill>
                <a:latin typeface="+mn-lt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F145060A-2239-4736-BEED-7C05F6B3C6E1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3" name="Rechteck: abgerundete Ecken 12">
            <a:extLst>
              <a:ext uri="{FF2B5EF4-FFF2-40B4-BE49-F238E27FC236}">
                <a16:creationId xmlns:a16="http://schemas.microsoft.com/office/drawing/2014/main" id="{1CBAD156-8BD5-D8AC-1796-FC0B4A9130EB}"/>
              </a:ext>
            </a:extLst>
          </p:cNvPr>
          <p:cNvSpPr/>
          <p:nvPr userDrawn="1"/>
        </p:nvSpPr>
        <p:spPr>
          <a:xfrm>
            <a:off x="6379307" y="1987061"/>
            <a:ext cx="1332715" cy="130765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echteck: abgerundete Ecken 16">
            <a:extLst>
              <a:ext uri="{FF2B5EF4-FFF2-40B4-BE49-F238E27FC236}">
                <a16:creationId xmlns:a16="http://schemas.microsoft.com/office/drawing/2014/main" id="{7B38FF4F-B999-6BE2-4683-2F41E82189E0}"/>
              </a:ext>
            </a:extLst>
          </p:cNvPr>
          <p:cNvSpPr/>
          <p:nvPr userDrawn="1"/>
        </p:nvSpPr>
        <p:spPr>
          <a:xfrm>
            <a:off x="1000857" y="1987061"/>
            <a:ext cx="1332715" cy="130765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Inhaltsplatzhalter 18">
            <a:extLst>
              <a:ext uri="{FF2B5EF4-FFF2-40B4-BE49-F238E27FC236}">
                <a16:creationId xmlns:a16="http://schemas.microsoft.com/office/drawing/2014/main" id="{CCC763BD-6443-9BAC-46A1-2A0EC054246B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6215185" y="3835939"/>
            <a:ext cx="5137727" cy="2088610"/>
          </a:xfrm>
        </p:spPr>
        <p:txBody>
          <a:bodyPr/>
          <a:lstStyle>
            <a:lvl1pPr>
              <a:buFont typeface="Arial" panose="020B0604020202020204" pitchFamily="34" charset="0"/>
              <a:buChar char="•"/>
              <a:defRPr/>
            </a:lvl1pPr>
          </a:lstStyle>
          <a:p>
            <a:r>
              <a:rPr lang="en-US"/>
              <a:t>Position, organization</a:t>
            </a:r>
          </a:p>
          <a:p>
            <a:r>
              <a:rPr lang="en-US"/>
              <a:t>Expertise</a:t>
            </a:r>
          </a:p>
          <a:p>
            <a:r>
              <a:rPr lang="en-US"/>
              <a:t>Focus</a:t>
            </a:r>
          </a:p>
        </p:txBody>
      </p:sp>
      <p:sp>
        <p:nvSpPr>
          <p:cNvPr id="26" name="Bildplatzhalter 25">
            <a:extLst>
              <a:ext uri="{FF2B5EF4-FFF2-40B4-BE49-F238E27FC236}">
                <a16:creationId xmlns:a16="http://schemas.microsoft.com/office/drawing/2014/main" id="{91B8B74E-E074-7306-EE83-ACCF710AEF4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00072" y="1987631"/>
            <a:ext cx="1333500" cy="1306513"/>
          </a:xfrm>
          <a:prstGeom prst="ellipse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28" name="Bildplatzhalter 25">
            <a:extLst>
              <a:ext uri="{FF2B5EF4-FFF2-40B4-BE49-F238E27FC236}">
                <a16:creationId xmlns:a16="http://schemas.microsoft.com/office/drawing/2014/main" id="{1FB78230-275F-F30B-3EDF-123C46BFA49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379307" y="1987061"/>
            <a:ext cx="1332715" cy="1294567"/>
          </a:xfrm>
          <a:prstGeom prst="ellipse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E04D0F8D-DF51-8BEC-7C39-8172F29A9F1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8777" y="3426760"/>
            <a:ext cx="5137150" cy="273050"/>
          </a:xfrm>
        </p:spPr>
        <p:txBody>
          <a:bodyPr/>
          <a:lstStyle>
            <a:lvl1pPr>
              <a:buFontTx/>
              <a:buNone/>
              <a:defRPr>
                <a:latin typeface="+mj-lt"/>
              </a:defRPr>
            </a:lvl1pPr>
            <a:lvl2pPr>
              <a:buFontTx/>
              <a:buNone/>
              <a:defRPr>
                <a:latin typeface="+mj-lt"/>
              </a:defRPr>
            </a:lvl2pPr>
            <a:lvl3pPr algn="l">
              <a:buFontTx/>
              <a:buNone/>
              <a:defRPr sz="1600">
                <a:latin typeface="+mj-lt"/>
              </a:defRPr>
            </a:lvl3pPr>
            <a:lvl4pPr algn="l">
              <a:buFontTx/>
              <a:buNone/>
              <a:defRPr sz="1600">
                <a:latin typeface="+mj-lt"/>
              </a:defRPr>
            </a:lvl4pPr>
            <a:lvl5pPr algn="l">
              <a:buFontTx/>
              <a:buNone/>
              <a:defRPr sz="1600">
                <a:latin typeface="+mj-lt"/>
              </a:defRPr>
            </a:lvl5pPr>
            <a:lvl6pPr algn="l">
              <a:buFontTx/>
              <a:buNone/>
              <a:defRPr sz="1600">
                <a:latin typeface="+mj-lt"/>
              </a:defRPr>
            </a:lvl6pPr>
            <a:lvl7pPr algn="l">
              <a:buFontTx/>
              <a:buNone/>
              <a:defRPr sz="1600">
                <a:latin typeface="+mj-lt"/>
              </a:defRPr>
            </a:lvl7pPr>
          </a:lstStyle>
          <a:p>
            <a:pPr lvl="0"/>
            <a:r>
              <a:rPr lang="de-DE"/>
              <a:t>Name, title</a:t>
            </a:r>
          </a:p>
        </p:txBody>
      </p:sp>
      <p:sp>
        <p:nvSpPr>
          <p:cNvPr id="12" name="Textplatzhalter 8">
            <a:extLst>
              <a:ext uri="{FF2B5EF4-FFF2-40B4-BE49-F238E27FC236}">
                <a16:creationId xmlns:a16="http://schemas.microsoft.com/office/drawing/2014/main" id="{EE3F418F-610F-34F0-E15E-4D8509271EE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215762" y="3426760"/>
            <a:ext cx="5137150" cy="273050"/>
          </a:xfrm>
        </p:spPr>
        <p:txBody>
          <a:bodyPr/>
          <a:lstStyle>
            <a:lvl1pPr>
              <a:buFontTx/>
              <a:buNone/>
              <a:defRPr>
                <a:latin typeface="+mj-lt"/>
              </a:defRPr>
            </a:lvl1pPr>
            <a:lvl2pPr>
              <a:buFontTx/>
              <a:buNone/>
              <a:defRPr>
                <a:latin typeface="+mj-lt"/>
              </a:defRPr>
            </a:lvl2pPr>
            <a:lvl3pPr algn="l">
              <a:buFontTx/>
              <a:buNone/>
              <a:defRPr sz="1600">
                <a:latin typeface="+mj-lt"/>
              </a:defRPr>
            </a:lvl3pPr>
            <a:lvl4pPr algn="l">
              <a:buFontTx/>
              <a:buNone/>
              <a:defRPr sz="1600">
                <a:latin typeface="+mj-lt"/>
              </a:defRPr>
            </a:lvl4pPr>
            <a:lvl5pPr algn="l">
              <a:buFontTx/>
              <a:buNone/>
              <a:defRPr sz="1600">
                <a:latin typeface="+mj-lt"/>
              </a:defRPr>
            </a:lvl5pPr>
            <a:lvl6pPr algn="l">
              <a:buFontTx/>
              <a:buNone/>
              <a:defRPr sz="1600">
                <a:latin typeface="+mj-lt"/>
              </a:defRPr>
            </a:lvl6pPr>
            <a:lvl7pPr algn="l">
              <a:buFontTx/>
              <a:buNone/>
              <a:defRPr sz="1600">
                <a:latin typeface="+mj-lt"/>
              </a:defRPr>
            </a:lvl7pPr>
          </a:lstStyle>
          <a:p>
            <a:pPr lvl="0"/>
            <a:r>
              <a:rPr lang="de-DE"/>
              <a:t>Name, title</a:t>
            </a:r>
          </a:p>
        </p:txBody>
      </p:sp>
    </p:spTree>
    <p:extLst>
      <p:ext uri="{BB962C8B-B14F-4D97-AF65-F5344CB8AC3E}">
        <p14:creationId xmlns:p14="http://schemas.microsoft.com/office/powerpoint/2010/main" val="995646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Inhalt 2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353C36-11EB-7DB0-7DA5-CBC1626DA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7D86477-A692-4B8A-8410-2AB314B0C1EC}" type="datetime1">
              <a:rPr lang="de-DE" smtClean="0"/>
              <a:t>25.06.2026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‹Nr.›</a:t>
            </a:fld>
            <a:endParaRPr lang="de-DE"/>
          </a:p>
        </p:txBody>
      </p:sp>
      <p:cxnSp>
        <p:nvCxnSpPr>
          <p:cNvPr id="7" name="Gerader Verbinder 6">
            <a:extLst>
              <a:ext uri="{FF2B5EF4-FFF2-40B4-BE49-F238E27FC236}">
                <a16:creationId xmlns:a16="http://schemas.microsoft.com/office/drawing/2014/main" id="{DFA0A109-F14F-3757-5AB2-574A0CEBD3C4}"/>
              </a:ext>
            </a:extLst>
          </p:cNvPr>
          <p:cNvCxnSpPr>
            <a:cxnSpLocks/>
          </p:cNvCxnSpPr>
          <p:nvPr userDrawn="1"/>
        </p:nvCxnSpPr>
        <p:spPr>
          <a:xfrm>
            <a:off x="0" y="6146007"/>
            <a:ext cx="12192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9639508-2559-D60B-F76A-215D86486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5601"/>
            <a:ext cx="5137727" cy="429894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99020EA9-809A-4369-D7B0-6D5D4718A0B5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16072" y="1625601"/>
            <a:ext cx="5137727" cy="429894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9548389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Bild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353C36-11EB-7DB0-7DA5-CBC1626DA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C75E3FF-0D67-E40F-DFA8-EE3029B62F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95075"/>
            <a:ext cx="3960000" cy="3960000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EEC3EFA-02ED-457A-B5C6-CCA428B5FB5E}" type="datetime1">
              <a:rPr lang="de-DE" smtClean="0"/>
              <a:t>25.06.2026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‹Nr.›</a:t>
            </a:fld>
            <a:endParaRPr lang="de-DE"/>
          </a:p>
        </p:txBody>
      </p:sp>
      <p:cxnSp>
        <p:nvCxnSpPr>
          <p:cNvPr id="11" name="Gerader Verbinder 10">
            <a:extLst>
              <a:ext uri="{FF2B5EF4-FFF2-40B4-BE49-F238E27FC236}">
                <a16:creationId xmlns:a16="http://schemas.microsoft.com/office/drawing/2014/main" id="{96D1F9E3-27CA-6C62-BDF9-D6BE0C2CCF5B}"/>
              </a:ext>
            </a:extLst>
          </p:cNvPr>
          <p:cNvCxnSpPr>
            <a:cxnSpLocks/>
          </p:cNvCxnSpPr>
          <p:nvPr userDrawn="1"/>
        </p:nvCxnSpPr>
        <p:spPr>
          <a:xfrm>
            <a:off x="0" y="6146007"/>
            <a:ext cx="12192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026F599E-17B2-CCC9-8C4D-A45F15A8BB89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216072" y="1625601"/>
            <a:ext cx="5137727" cy="4298949"/>
          </a:xfrm>
        </p:spPr>
        <p:txBody>
          <a:bodyPr anchor="ctr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068991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15;p1" descr="Ein Bild, das Schrift, Grafiken, Text, Logo enthält.&#10;&#10;Automatisch generierte Beschreibung">
            <a:extLst>
              <a:ext uri="{FF2B5EF4-FFF2-40B4-BE49-F238E27FC236}">
                <a16:creationId xmlns:a16="http://schemas.microsoft.com/office/drawing/2014/main" id="{66D6E860-3A37-1116-D5B5-AF6B0F961E17}"/>
              </a:ext>
            </a:extLst>
          </p:cNvPr>
          <p:cNvPicPr preferRelativeResize="0"/>
          <p:nvPr userDrawn="1"/>
        </p:nvPicPr>
        <p:blipFill rotWithShape="1">
          <a:blip r:embed="rId12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37754" y="6166464"/>
            <a:ext cx="2770861" cy="70071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A2C558B-1636-6F96-A202-6EF32A8178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4803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/>
              <a:t>Edit master title format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495F3B7-65B2-9756-B0FE-1D71657AEE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625601"/>
            <a:ext cx="10515600" cy="4298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Edit master text format</a:t>
            </a:r>
          </a:p>
          <a:p>
            <a:pPr lvl="1"/>
            <a:r>
              <a:rPr lang="de-DE"/>
              <a:t>Second level</a:t>
            </a:r>
          </a:p>
          <a:p>
            <a:pPr lvl="2"/>
            <a:r>
              <a:rPr lang="de-DE"/>
              <a:t>Third level</a:t>
            </a:r>
          </a:p>
          <a:p>
            <a:pPr lvl="3"/>
            <a:r>
              <a:rPr lang="de-DE"/>
              <a:t>Fourth level</a:t>
            </a:r>
          </a:p>
          <a:p>
            <a:pPr lvl="4"/>
            <a:r>
              <a:rPr lang="de-DE"/>
              <a:t>Fifth level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51A1112-FC39-3451-283F-BB02C865CD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89672" y="6356350"/>
            <a:ext cx="4641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fld id="{F145060A-2239-4736-BEED-7C05F6B3C6E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8467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5" r:id="rId2"/>
    <p:sldLayoutId id="2147483683" r:id="rId3"/>
    <p:sldLayoutId id="2147483692" r:id="rId4"/>
    <p:sldLayoutId id="2147483695" r:id="rId5"/>
    <p:sldLayoutId id="2147483694" r:id="rId6"/>
    <p:sldLayoutId id="2147483702" r:id="rId7"/>
    <p:sldLayoutId id="2147483682" r:id="rId8"/>
    <p:sldLayoutId id="2147483688" r:id="rId9"/>
    <p:sldLayoutId id="2147483724" r:id="rId1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15;p1" descr="Ein Bild, das Schrift, Grafiken, Text, Logo enthält.&#10;&#10;Automatisch generierte Beschreibung">
            <a:extLst>
              <a:ext uri="{FF2B5EF4-FFF2-40B4-BE49-F238E27FC236}">
                <a16:creationId xmlns:a16="http://schemas.microsoft.com/office/drawing/2014/main" id="{66D6E860-3A37-1116-D5B5-AF6B0F961E17}"/>
              </a:ext>
            </a:extLst>
          </p:cNvPr>
          <p:cNvPicPr preferRelativeResize="0"/>
          <p:nvPr userDrawn="1"/>
        </p:nvPicPr>
        <p:blipFill rotWithShape="1">
          <a:blip r:embed="rId12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37754" y="6166464"/>
            <a:ext cx="2770861" cy="70071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A2C558B-1636-6F96-A202-6EF32A8178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4803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/>
              <a:t>Edit master title format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495F3B7-65B2-9756-B0FE-1D71657AEE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625601"/>
            <a:ext cx="10515600" cy="4298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Edit master text format</a:t>
            </a:r>
          </a:p>
          <a:p>
            <a:pPr lvl="1"/>
            <a:r>
              <a:rPr lang="de-DE"/>
              <a:t>Second level</a:t>
            </a:r>
          </a:p>
          <a:p>
            <a:pPr lvl="2"/>
            <a:r>
              <a:rPr lang="de-DE"/>
              <a:t>Third level</a:t>
            </a:r>
          </a:p>
          <a:p>
            <a:pPr lvl="3"/>
            <a:r>
              <a:rPr lang="de-DE"/>
              <a:t>Fourth level</a:t>
            </a:r>
          </a:p>
          <a:p>
            <a:pPr lvl="4"/>
            <a:r>
              <a:rPr lang="de-DE"/>
              <a:t>Fifth level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51A1112-FC39-3451-283F-BB02C865CD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89672" y="6356350"/>
            <a:ext cx="4641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fld id="{F145060A-2239-4736-BEED-7C05F6B3C6E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3809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3.svg"/><Relationship Id="rId4" Type="http://schemas.openxmlformats.org/officeDocument/2006/relationships/image" Target="../media/image32.sv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9.xml"/><Relationship Id="rId4" Type="http://schemas.microsoft.com/office/2007/relationships/hdphoto" Target="../media/hdphoto2.wdp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2AA386-78A6-85BA-A573-C56AFCA32D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Untertitel 6">
            <a:extLst>
              <a:ext uri="{FF2B5EF4-FFF2-40B4-BE49-F238E27FC236}">
                <a16:creationId xmlns:a16="http://schemas.microsoft.com/office/drawing/2014/main" id="{21E8B4B8-3D9E-97E8-C967-487EB304D6F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de-DE" dirty="0"/>
              <a:t>Agile Methods: The Key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Success</a:t>
            </a:r>
            <a:endParaRPr lang="de-DE" noProof="0" dirty="0"/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C1BCB447-29EB-42CA-02A1-BB2689014C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2222500"/>
            <a:ext cx="8619067" cy="254580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de-DE" dirty="0"/>
              <a:t>Knowledge and Technology Transfer for SMEs</a:t>
            </a:r>
            <a:endParaRPr lang="de-DE" noProof="0" dirty="0"/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341E796B-AEA8-D7D0-5AA7-84BB2AFA550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28012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0685E4-293E-1EF5-75C8-8766B2E809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General </a:t>
            </a:r>
            <a:r>
              <a:rPr lang="de-DE" dirty="0" err="1"/>
              <a:t>Capacity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Innovation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754F44EE-9207-462D-6BBC-81805F4BC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10</a:t>
            </a:fld>
            <a:endParaRPr lang="de-DE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C1E03584-1893-923A-9AD9-FA5E7DAC3B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922895"/>
            <a:ext cx="4838700" cy="4001655"/>
          </a:xfrm>
        </p:spPr>
        <p:txBody>
          <a:bodyPr/>
          <a:lstStyle/>
          <a:p>
            <a:pPr marL="0" indent="0">
              <a:buNone/>
            </a:pPr>
            <a:r>
              <a:rPr lang="de-DE" dirty="0">
                <a:latin typeface="+mj-lt"/>
              </a:rPr>
              <a:t>Openness to innovation</a:t>
            </a:r>
          </a:p>
          <a:p>
            <a:r>
              <a:rPr lang="de-DE" dirty="0">
                <a:solidFill>
                  <a:schemeClr val="accent1"/>
                </a:solidFill>
                <a:latin typeface="+mj-lt"/>
              </a:rPr>
              <a:t>Over 80% </a:t>
            </a:r>
            <a:r>
              <a:rPr lang="de-DE" dirty="0"/>
              <a:t>of participants consider innovation to be ‘somewhat important’ or even </a:t>
            </a:r>
            <a:br>
              <a:rPr lang="de-DE" dirty="0"/>
            </a:br>
            <a:r>
              <a:rPr lang="de-DE" dirty="0"/>
              <a:t>“very important” in their business sector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F42AE1EC-D51F-5460-E745-6977C7E292B4}"/>
              </a:ext>
            </a:extLst>
          </p:cNvPr>
          <p:cNvSpPr txBox="1"/>
          <p:nvPr/>
        </p:nvSpPr>
        <p:spPr>
          <a:xfrm>
            <a:off x="838200" y="5824522"/>
            <a:ext cx="48387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00" noProof="0">
                <a:latin typeface="+mn-lt"/>
              </a:rPr>
              <a:t>Results based on Fraunhofer’s SME needs assessment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A845D25-36C8-7BC9-3B3E-BEC6004CF1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9127" y="1710789"/>
            <a:ext cx="585787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438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5D0C23-A868-CD0C-8585-96D7F9657B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8636F44-D27A-D395-FADD-24825F777C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6616700" cy="1048039"/>
          </a:xfrm>
        </p:spPr>
        <p:txBody>
          <a:bodyPr/>
          <a:lstStyle/>
          <a:p>
            <a:r>
              <a:rPr lang="de-DE" dirty="0"/>
              <a:t>Some SMEs consider innovation to be important, but...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6AA0F009-71BE-AA0C-1946-DA46E312BE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11</a:t>
            </a:fld>
            <a:endParaRPr lang="de-DE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DD6CDBF4-B107-3DF8-FE0B-A5D8C8923D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8800"/>
            <a:ext cx="4838699" cy="409575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de-DE" dirty="0">
                <a:latin typeface="+mj-lt"/>
              </a:rPr>
              <a:t>Openness to innovation</a:t>
            </a:r>
          </a:p>
          <a:p>
            <a:r>
              <a:rPr lang="de-DE" dirty="0"/>
              <a:t>Potential exists </a:t>
            </a:r>
          </a:p>
          <a:p>
            <a:r>
              <a:rPr lang="de-DE" dirty="0"/>
              <a:t>“Room for improvement” – there is a lack of resources such as </a:t>
            </a:r>
            <a:r>
              <a:rPr lang="de-DE"/>
              <a:t>networks with the scientific community </a:t>
            </a:r>
            <a:r>
              <a:rPr lang="de-DE" dirty="0"/>
              <a:t>or for business development</a:t>
            </a:r>
            <a:br>
              <a:rPr lang="de-DE" dirty="0"/>
            </a:br>
            <a:r>
              <a:rPr lang="de-DE" dirty="0"/>
              <a:t>of funding </a:t>
            </a:r>
          </a:p>
          <a:p>
            <a:endParaRPr lang="de-DE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890B9A8B-83AF-2A88-C337-049244C85870}"/>
              </a:ext>
            </a:extLst>
          </p:cNvPr>
          <p:cNvSpPr txBox="1"/>
          <p:nvPr/>
        </p:nvSpPr>
        <p:spPr>
          <a:xfrm>
            <a:off x="838200" y="5824522"/>
            <a:ext cx="48387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00" noProof="0">
                <a:latin typeface="+mn-lt"/>
              </a:rPr>
              <a:t>Results based on Fraunhofer’s SME needs assessment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E9B75C1-66FA-C361-ACB0-2A1A04C708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7776" y="1250306"/>
            <a:ext cx="513397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3262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E2EED3-9A12-6EF0-56A8-40D35C19E2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599497B-05B6-4148-641D-4C2CC21C94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Links to research and academia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4821A531-ECD8-F5D0-AF65-27F16DE282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12</a:t>
            </a:fld>
            <a:endParaRPr lang="de-DE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771475E-194C-02E9-52A4-F3FD52ECF6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955800"/>
            <a:ext cx="4838700" cy="3968750"/>
          </a:xfrm>
        </p:spPr>
        <p:txBody>
          <a:bodyPr/>
          <a:lstStyle/>
          <a:p>
            <a:pPr marL="0" indent="0">
              <a:buNone/>
            </a:pPr>
            <a:r>
              <a:rPr lang="de-DE" dirty="0">
                <a:latin typeface="+mj-lt"/>
              </a:rPr>
              <a:t>Participants’ experiences</a:t>
            </a:r>
          </a:p>
          <a:p>
            <a:r>
              <a:rPr lang="de-DE" dirty="0"/>
              <a:t>Potential exists </a:t>
            </a:r>
          </a:p>
          <a:p>
            <a:r>
              <a:rPr lang="de-DE" dirty="0"/>
              <a:t>To date, </a:t>
            </a:r>
            <a:r>
              <a:rPr lang="de-DE" dirty="0">
                <a:solidFill>
                  <a:schemeClr val="accent1"/>
                </a:solidFill>
                <a:latin typeface="+mj-lt"/>
              </a:rPr>
              <a:t>around 45% </a:t>
            </a:r>
            <a:r>
              <a:rPr lang="de-DE" dirty="0"/>
              <a:t>of participants have already had contact with research and science</a:t>
            </a:r>
          </a:p>
          <a:p>
            <a:r>
              <a:rPr lang="de-DE" dirty="0"/>
              <a:t>This was predominantly perceived as ‘positive’ and ‘very positive’</a:t>
            </a:r>
          </a:p>
          <a:p>
            <a:r>
              <a:rPr lang="de-DE" dirty="0"/>
              <a:t>In particular, the following joint activities were highlighted…</a:t>
            </a:r>
          </a:p>
          <a:p>
            <a:endParaRPr lang="de-DE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66D7EF9C-DBD6-0BD2-0497-FDDC06287580}"/>
              </a:ext>
            </a:extLst>
          </p:cNvPr>
          <p:cNvSpPr txBox="1"/>
          <p:nvPr/>
        </p:nvSpPr>
        <p:spPr>
          <a:xfrm>
            <a:off x="838200" y="5824522"/>
            <a:ext cx="48387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00" noProof="0">
                <a:latin typeface="+mn-lt"/>
              </a:rPr>
              <a:t>Results based on Fraunhofer’s SME needs assessment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F693486-81FE-D8D2-2AF3-71E7A9D660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2382" y="1800104"/>
            <a:ext cx="602932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433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B6A32A-3445-30CC-4FC8-41AECD27C5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1FC6C30-1146-1FC4-83D9-BB2F463326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Links to research and academia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7A4C7A50-3AA0-6344-0D67-7A4A613D8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13</a:t>
            </a:fld>
            <a:endParaRPr lang="de-DE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9993AA3-0DC3-A09E-A4DF-816001C213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913661"/>
            <a:ext cx="4483100" cy="4010889"/>
          </a:xfrm>
        </p:spPr>
        <p:txBody>
          <a:bodyPr/>
          <a:lstStyle/>
          <a:p>
            <a:pPr marL="0" indent="0">
              <a:buNone/>
            </a:pPr>
            <a:r>
              <a:rPr lang="de-DE" dirty="0">
                <a:latin typeface="+mj-lt"/>
              </a:rPr>
              <a:t>Barriers to contact</a:t>
            </a:r>
          </a:p>
          <a:p>
            <a:r>
              <a:rPr lang="de-DE" dirty="0"/>
              <a:t>For the </a:t>
            </a:r>
            <a:r>
              <a:rPr lang="de-DE" dirty="0">
                <a:solidFill>
                  <a:schemeClr val="accent1"/>
                </a:solidFill>
                <a:latin typeface="+mj-lt"/>
              </a:rPr>
              <a:t>approximately 55% </a:t>
            </a:r>
            <a:r>
              <a:rPr lang="de-DE" dirty="0"/>
              <a:t>of participants whose companies had not yet had any contact with science and research, the following factors represent barriers…</a:t>
            </a:r>
          </a:p>
          <a:p>
            <a:endParaRPr lang="de-DE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7AAE5320-2346-CB2E-302F-7C88B92C0958}"/>
              </a:ext>
            </a:extLst>
          </p:cNvPr>
          <p:cNvSpPr txBox="1"/>
          <p:nvPr/>
        </p:nvSpPr>
        <p:spPr>
          <a:xfrm>
            <a:off x="838200" y="5824522"/>
            <a:ext cx="48387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00" noProof="0">
                <a:latin typeface="+mn-lt"/>
              </a:rPr>
              <a:t>Results based on the Fraunhofer SME needs assessment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408A276-F7F9-B575-4E1E-F89A6DFFFE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7623" y="1597547"/>
            <a:ext cx="6181725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8330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2BED8D-8140-FBEB-421A-5FB36258DA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Factors hindering knowledge transfer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71B91BC-5E2E-D79D-ACBA-E7162E2F3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14</a:t>
            </a:fld>
            <a:endParaRPr lang="de-DE"/>
          </a:p>
        </p:txBody>
      </p:sp>
      <p:graphicFrame>
        <p:nvGraphicFramePr>
          <p:cNvPr id="5" name="Inhaltsplatzhalter 6">
            <a:extLst>
              <a:ext uri="{FF2B5EF4-FFF2-40B4-BE49-F238E27FC236}">
                <a16:creationId xmlns:a16="http://schemas.microsoft.com/office/drawing/2014/main" id="{34E8D4DE-3E39-D151-3A2A-E5D647E373C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54762856"/>
              </p:ext>
            </p:extLst>
          </p:nvPr>
        </p:nvGraphicFramePr>
        <p:xfrm>
          <a:off x="935182" y="1756192"/>
          <a:ext cx="10418617" cy="379614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209309">
                  <a:extLst>
                    <a:ext uri="{9D8B030D-6E8A-4147-A177-3AD203B41FA5}">
                      <a16:colId xmlns:a16="http://schemas.microsoft.com/office/drawing/2014/main" val="3299596434"/>
                    </a:ext>
                  </a:extLst>
                </a:gridCol>
                <a:gridCol w="5209308">
                  <a:extLst>
                    <a:ext uri="{9D8B030D-6E8A-4147-A177-3AD203B41FA5}">
                      <a16:colId xmlns:a16="http://schemas.microsoft.com/office/drawing/2014/main" val="2709771785"/>
                    </a:ext>
                  </a:extLst>
                </a:gridCol>
              </a:tblGrid>
              <a:tr h="924034">
                <a:tc>
                  <a:txBody>
                    <a:bodyPr/>
                    <a:lstStyle/>
                    <a:p>
                      <a:r>
                        <a:rPr lang="de-DE" sz="1400" b="0" dirty="0">
                          <a:solidFill>
                            <a:schemeClr val="accent1"/>
                          </a:solidFill>
                          <a:latin typeface="+mj-lt"/>
                        </a:rPr>
                        <a:t>Lack of resources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Shortage of skilled workers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Lack of an innovation department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Lack of time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Financial resources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7110671"/>
                  </a:ext>
                </a:extLst>
              </a:tr>
              <a:tr h="307326">
                <a:tc>
                  <a:txBody>
                    <a:bodyPr/>
                    <a:lstStyle/>
                    <a:p>
                      <a:r>
                        <a:rPr lang="de-DE" sz="1400" dirty="0">
                          <a:solidFill>
                            <a:schemeClr val="accent1"/>
                          </a:solidFill>
                          <a:latin typeface="+mj-lt"/>
                        </a:rPr>
                        <a:t>Excessive price expectations on the part of universities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140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3145963"/>
                  </a:ext>
                </a:extLst>
              </a:tr>
              <a:tr h="327209">
                <a:tc>
                  <a:txBody>
                    <a:bodyPr/>
                    <a:lstStyle/>
                    <a:p>
                      <a:r>
                        <a:rPr lang="de-DE" sz="1400" dirty="0">
                          <a:solidFill>
                            <a:schemeClr val="accent1"/>
                          </a:solidFill>
                          <a:latin typeface="+mj-lt"/>
                        </a:rPr>
                        <a:t>Low absorption capacity on the part of companies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140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285446"/>
                  </a:ext>
                </a:extLst>
              </a:tr>
              <a:tr h="715382">
                <a:tc>
                  <a:txBody>
                    <a:bodyPr/>
                    <a:lstStyle/>
                    <a:p>
                      <a:r>
                        <a:rPr lang="de-DE" sz="1400" dirty="0">
                          <a:solidFill>
                            <a:schemeClr val="accent1"/>
                          </a:solidFill>
                          <a:latin typeface="+mj-lt"/>
                        </a:rPr>
                        <a:t>Risk associated with innovation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e-DE" sz="1400">
                          <a:solidFill>
                            <a:schemeClr val="tx2"/>
                          </a:solidFill>
                        </a:rPr>
                        <a:t>Long project duration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e-DE" sz="1400">
                          <a:solidFill>
                            <a:schemeClr val="tx2"/>
                          </a:solidFill>
                        </a:rPr>
                        <a:t>Scepticism regarding the competitive advantages of innovation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4240093"/>
                  </a:ext>
                </a:extLst>
              </a:tr>
              <a:tr h="259283">
                <a:tc>
                  <a:txBody>
                    <a:bodyPr/>
                    <a:lstStyle/>
                    <a:p>
                      <a:r>
                        <a:rPr lang="de-DE" sz="1400" dirty="0">
                          <a:solidFill>
                            <a:schemeClr val="accent1"/>
                          </a:solidFill>
                          <a:latin typeface="+mj-lt"/>
                        </a:rPr>
                        <a:t>Bureaucracy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140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1721602"/>
                  </a:ext>
                </a:extLst>
              </a:tr>
              <a:tr h="506729">
                <a:tc>
                  <a:txBody>
                    <a:bodyPr/>
                    <a:lstStyle/>
                    <a:p>
                      <a:r>
                        <a:rPr lang="de-DE" sz="1400" dirty="0">
                          <a:solidFill>
                            <a:schemeClr val="accent1"/>
                          </a:solidFill>
                          <a:latin typeface="+mj-lt"/>
                        </a:rPr>
                        <a:t>Access to information &amp; lack of initiative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e-DE" sz="1400">
                          <a:solidFill>
                            <a:schemeClr val="tx2"/>
                          </a:solidFill>
                        </a:rPr>
                        <a:t>Access to information on research activities at universities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e-DE" sz="1400">
                          <a:solidFill>
                            <a:schemeClr val="tx2"/>
                          </a:solidFill>
                        </a:rPr>
                        <a:t>Lack of active outreach to SMEs 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6070255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r>
                        <a:rPr lang="de-DE" sz="1400" dirty="0">
                          <a:solidFill>
                            <a:schemeClr val="accent1"/>
                          </a:solidFill>
                          <a:latin typeface="+mj-lt"/>
                        </a:rPr>
                        <a:t>Environmental conditions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e-DE" sz="1400">
                          <a:solidFill>
                            <a:schemeClr val="tx2"/>
                          </a:solidFill>
                        </a:rPr>
                        <a:t>Lack of infrastructure, market or public incentives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1750396"/>
                  </a:ext>
                </a:extLst>
              </a:tr>
              <a:tr h="332509">
                <a:tc>
                  <a:txBody>
                    <a:bodyPr/>
                    <a:lstStyle/>
                    <a:p>
                      <a:r>
                        <a:rPr lang="de-DE" sz="1400" dirty="0">
                          <a:solidFill>
                            <a:schemeClr val="accent1"/>
                          </a:solidFill>
                          <a:latin typeface="+mj-lt"/>
                        </a:rPr>
                        <a:t>Different operational logics of universities and companies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de-DE" sz="140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6718596"/>
                  </a:ext>
                </a:extLst>
              </a:tr>
            </a:tbl>
          </a:graphicData>
        </a:graphic>
      </p:graphicFrame>
      <p:sp>
        <p:nvSpPr>
          <p:cNvPr id="6" name="Textfeld 5">
            <a:extLst>
              <a:ext uri="{FF2B5EF4-FFF2-40B4-BE49-F238E27FC236}">
                <a16:creationId xmlns:a16="http://schemas.microsoft.com/office/drawing/2014/main" id="{0CC1013E-20D5-E4C3-FDDD-9324B4D0B3EB}"/>
              </a:ext>
            </a:extLst>
          </p:cNvPr>
          <p:cNvSpPr txBox="1"/>
          <p:nvPr/>
        </p:nvSpPr>
        <p:spPr>
          <a:xfrm>
            <a:off x="838200" y="5824522"/>
            <a:ext cx="48387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00" noProof="0">
                <a:latin typeface="+mn-lt"/>
              </a:rPr>
              <a:t>Results based on a Fraunhofer survey of SME needs</a:t>
            </a:r>
          </a:p>
        </p:txBody>
      </p:sp>
    </p:spTree>
    <p:extLst>
      <p:ext uri="{BB962C8B-B14F-4D97-AF65-F5344CB8AC3E}">
        <p14:creationId xmlns:p14="http://schemas.microsoft.com/office/powerpoint/2010/main" val="20962425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9C5751-84DF-CF64-12CA-3BAF944D9F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Factors that promote knowledge transfer and innovation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DCD6464-0E76-2760-B36F-AE25990C4C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09774"/>
            <a:ext cx="10515600" cy="3914775"/>
          </a:xfrm>
        </p:spPr>
        <p:txBody>
          <a:bodyPr/>
          <a:lstStyle/>
          <a:p>
            <a:r>
              <a:rPr lang="de-DE" dirty="0"/>
              <a:t>Increased visibility </a:t>
            </a:r>
          </a:p>
          <a:p>
            <a:endParaRPr lang="de-DE" dirty="0"/>
          </a:p>
          <a:p>
            <a:r>
              <a:rPr lang="de-DE" dirty="0"/>
              <a:t>Increased initiative on the part of universities </a:t>
            </a:r>
          </a:p>
          <a:p>
            <a:endParaRPr lang="de-DE" dirty="0"/>
          </a:p>
          <a:p>
            <a:r>
              <a:rPr lang="de-DE" dirty="0"/>
              <a:t>Specialisation Intermediaries: Transfer GmbH </a:t>
            </a:r>
          </a:p>
          <a:p>
            <a:endParaRPr lang="de-DE" dirty="0"/>
          </a:p>
          <a:p>
            <a:r>
              <a:rPr lang="de-DE" dirty="0"/>
              <a:t>Financial support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6F386FA-0469-5618-96D4-618460DDE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15</a:t>
            </a:fld>
            <a:endParaRPr lang="de-DE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329EEEAF-9D0A-F45E-B0CA-F00999B5971F}"/>
              </a:ext>
            </a:extLst>
          </p:cNvPr>
          <p:cNvSpPr/>
          <p:nvPr/>
        </p:nvSpPr>
        <p:spPr>
          <a:xfrm rot="18000000">
            <a:off x="8189982" y="1306634"/>
            <a:ext cx="4422842" cy="4422842"/>
          </a:xfrm>
          <a:prstGeom prst="ellipse">
            <a:avLst/>
          </a:prstGeom>
          <a:gradFill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de-DE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Light"/>
              <a:ea typeface="+mn-ea"/>
              <a:cs typeface="+mn-cs"/>
              <a:sym typeface="Arial"/>
            </a:endParaRPr>
          </a:p>
        </p:txBody>
      </p:sp>
      <p:pic>
        <p:nvPicPr>
          <p:cNvPr id="6" name="Inhaltsplatzhalter 10">
            <a:extLst>
              <a:ext uri="{FF2B5EF4-FFF2-40B4-BE49-F238E27FC236}">
                <a16:creationId xmlns:a16="http://schemas.microsoft.com/office/drawing/2014/main" id="{EB25F002-4758-DFA0-B286-C3A25B9C980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97825" y="1597025"/>
            <a:ext cx="3243263" cy="3243263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24951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44FED0-DA99-2014-C992-143D47EEA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Transfer, but </a:t>
            </a:r>
            <a:r>
              <a:rPr lang="de-DE" dirty="0" err="1"/>
              <a:t>where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? The </a:t>
            </a:r>
            <a:r>
              <a:rPr lang="de-DE" dirty="0" err="1"/>
              <a:t>Quadruple</a:t>
            </a:r>
            <a:r>
              <a:rPr lang="de-DE" dirty="0"/>
              <a:t> Helix Model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4BD8A86B-C2D4-BB6E-E3AC-D3F490910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16</a:t>
            </a:fld>
            <a:endParaRPr lang="de-DE"/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6D6EC96D-A812-B26D-E98E-398CDB69FD2D}"/>
              </a:ext>
            </a:extLst>
          </p:cNvPr>
          <p:cNvSpPr txBox="1"/>
          <p:nvPr/>
        </p:nvSpPr>
        <p:spPr>
          <a:xfrm>
            <a:off x="1290234" y="5560061"/>
            <a:ext cx="4100286" cy="20005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de-DE" sz="700" noProof="0">
                <a:latin typeface="+mn-lt"/>
              </a:rPr>
              <a:t>Schütz </a:t>
            </a:r>
            <a:r>
              <a:rPr lang="de-DE" sz="700">
                <a:latin typeface="+mn-lt"/>
              </a:rPr>
              <a:t>et al. (2018)</a:t>
            </a:r>
            <a:endParaRPr lang="de-DE" sz="700" noProof="0" dirty="0">
              <a:latin typeface="+mn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94F62D4-9D7F-04CC-705C-621FC46F05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516" y="1750373"/>
            <a:ext cx="3781425" cy="3810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B8859D5C-D3EE-4E84-416F-72547259E6B8}"/>
              </a:ext>
            </a:extLst>
          </p:cNvPr>
          <p:cNvGrpSpPr/>
          <p:nvPr/>
        </p:nvGrpSpPr>
        <p:grpSpPr>
          <a:xfrm>
            <a:off x="6083134" y="1988085"/>
            <a:ext cx="4538355" cy="1482973"/>
            <a:chOff x="6360225" y="1948501"/>
            <a:chExt cx="4538355" cy="1482973"/>
          </a:xfrm>
        </p:grpSpPr>
        <p:sp>
          <p:nvSpPr>
            <p:cNvPr id="18" name="Google Shape;122;p19">
              <a:extLst>
                <a:ext uri="{FF2B5EF4-FFF2-40B4-BE49-F238E27FC236}">
                  <a16:creationId xmlns:a16="http://schemas.microsoft.com/office/drawing/2014/main" id="{F1DEEFE0-22F9-BD3C-4B6E-1761289BB015}"/>
                </a:ext>
              </a:extLst>
            </p:cNvPr>
            <p:cNvSpPr txBox="1">
              <a:spLocks noGrp="1"/>
            </p:cNvSpPr>
            <p:nvPr/>
          </p:nvSpPr>
          <p:spPr>
            <a:xfrm>
              <a:off x="6360225" y="1948501"/>
              <a:ext cx="4538355" cy="3850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vert="horz" wrap="square" lIns="91425" tIns="45700" rIns="91425" bIns="45700" rtlCol="0" anchor="b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 sz="3200" b="0" i="0" u="none" strike="noStrike" kern="1200" cap="none">
                  <a:solidFill>
                    <a:schemeClr val="tx2"/>
                  </a:solidFill>
                  <a:latin typeface="+mj-lt"/>
                  <a:ea typeface="+mj-ea"/>
                  <a:cs typeface="+mj-cs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buClr>
                  <a:srgbClr val="00AADE"/>
                </a:buClr>
                <a:buSzPts val="3600"/>
              </a:pPr>
              <a:r>
                <a:rPr kumimoji="0" lang="de-DE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B3B3B"/>
                  </a:solidFill>
                  <a:effectLst/>
                  <a:uLnTx/>
                  <a:uFillTx/>
                  <a:latin typeface="Nunito SemiBold"/>
                  <a:ea typeface="+mj-ea"/>
                  <a:cs typeface="+mj-cs"/>
                </a:rPr>
                <a:t>Transfer </a:t>
              </a:r>
              <a:r>
                <a:rPr kumimoji="0" lang="de-DE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3B3B3B"/>
                  </a:solidFill>
                  <a:effectLst/>
                  <a:uLnTx/>
                  <a:uFillTx/>
                  <a:latin typeface="Nunito SemiBold"/>
                  <a:ea typeface="+mj-ea"/>
                  <a:cs typeface="+mj-cs"/>
                </a:rPr>
                <a:t>Concepts</a:t>
              </a:r>
              <a:r>
                <a:rPr kumimoji="0" lang="de-DE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B3B3B"/>
                  </a:solidFill>
                  <a:effectLst/>
                  <a:uLnTx/>
                  <a:uFillTx/>
                  <a:latin typeface="Nunito SemiBold"/>
                  <a:ea typeface="+mj-ea"/>
                  <a:cs typeface="+mj-cs"/>
                </a:rPr>
                <a:t>: </a:t>
              </a:r>
              <a:r>
                <a:rPr kumimoji="0" lang="de-DE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Nunito SemiBold"/>
                  <a:ea typeface="+mj-ea"/>
                  <a:cs typeface="+mj-cs"/>
                </a:rPr>
                <a:t>Linear &amp; </a:t>
              </a:r>
              <a:r>
                <a:rPr kumimoji="0" lang="de-DE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Nunito SemiBold"/>
                  <a:ea typeface="+mj-ea"/>
                  <a:cs typeface="+mj-cs"/>
                </a:rPr>
                <a:t>One-way</a:t>
              </a:r>
              <a:endParaRPr lang="de-DE" sz="2000" noProof="0">
                <a:solidFill>
                  <a:schemeClr val="accent1"/>
                </a:solidFill>
              </a:endParaRPr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32466F42-C10B-DB60-CA4C-2E7A7032A4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15594" y="2337954"/>
              <a:ext cx="4217720" cy="1093520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A8FDE75C-47CC-3075-6514-AFAAADD063F2}"/>
              </a:ext>
            </a:extLst>
          </p:cNvPr>
          <p:cNvGrpSpPr/>
          <p:nvPr/>
        </p:nvGrpSpPr>
        <p:grpSpPr>
          <a:xfrm>
            <a:off x="5489369" y="3620943"/>
            <a:ext cx="6072250" cy="1936862"/>
            <a:chOff x="5766460" y="3581359"/>
            <a:chExt cx="6072250" cy="1936862"/>
          </a:xfrm>
        </p:grpSpPr>
        <p:sp>
          <p:nvSpPr>
            <p:cNvPr id="7" name="Google Shape;122;p19">
              <a:extLst>
                <a:ext uri="{FF2B5EF4-FFF2-40B4-BE49-F238E27FC236}">
                  <a16:creationId xmlns:a16="http://schemas.microsoft.com/office/drawing/2014/main" id="{A2E70069-2EC1-3987-803C-F0B722701A3B}"/>
                </a:ext>
              </a:extLst>
            </p:cNvPr>
            <p:cNvSpPr txBox="1">
              <a:spLocks noGrp="1"/>
            </p:cNvSpPr>
            <p:nvPr/>
          </p:nvSpPr>
          <p:spPr>
            <a:xfrm>
              <a:off x="5766460" y="3581359"/>
              <a:ext cx="6072250" cy="4443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vert="horz" wrap="square" lIns="91425" tIns="45700" rIns="91425" bIns="45700" rtlCol="0" anchor="b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 sz="3200" b="0" i="0" u="none" strike="noStrike" kern="1200" cap="none">
                  <a:solidFill>
                    <a:schemeClr val="tx2"/>
                  </a:solidFill>
                  <a:latin typeface="+mj-lt"/>
                  <a:ea typeface="+mj-ea"/>
                  <a:cs typeface="+mj-cs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buClr>
                  <a:srgbClr val="00AADE"/>
                </a:buClr>
                <a:buSzPts val="3600"/>
              </a:pPr>
              <a:r>
                <a:rPr kumimoji="0" lang="de-DE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B3B3B"/>
                  </a:solidFill>
                  <a:effectLst/>
                  <a:uLnTx/>
                  <a:uFillTx/>
                  <a:latin typeface="Nunito SemiBold"/>
                  <a:ea typeface="+mj-ea"/>
                  <a:cs typeface="+mj-cs"/>
                </a:rPr>
                <a:t>Transfer </a:t>
              </a:r>
              <a:r>
                <a:rPr kumimoji="0" lang="de-DE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3B3B3B"/>
                  </a:solidFill>
                  <a:effectLst/>
                  <a:uLnTx/>
                  <a:uFillTx/>
                  <a:latin typeface="Nunito SemiBold"/>
                  <a:ea typeface="+mj-ea"/>
                  <a:cs typeface="+mj-cs"/>
                </a:rPr>
                <a:t>Concepts</a:t>
              </a:r>
              <a:r>
                <a:rPr kumimoji="0" lang="de-DE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B3B3B"/>
                  </a:solidFill>
                  <a:effectLst/>
                  <a:uLnTx/>
                  <a:uFillTx/>
                  <a:latin typeface="Nunito SemiBold"/>
                  <a:ea typeface="+mj-ea"/>
                  <a:cs typeface="+mj-cs"/>
                </a:rPr>
                <a:t>: </a:t>
              </a:r>
              <a:r>
                <a:rPr kumimoji="0" lang="de-DE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Nunito SemiBold"/>
                  <a:ea typeface="+mj-ea"/>
                  <a:cs typeface="+mj-cs"/>
                </a:rPr>
                <a:t>Bidirectional</a:t>
              </a:r>
              <a:r>
                <a:rPr kumimoji="0" lang="de-DE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Nunito SemiBold"/>
                  <a:ea typeface="+mj-ea"/>
                  <a:cs typeface="+mj-cs"/>
                </a:rPr>
                <a:t> &amp; Interdependent</a:t>
              </a:r>
              <a:endParaRPr lang="de-DE" sz="2000" noProof="0" dirty="0">
                <a:solidFill>
                  <a:schemeClr val="accent1"/>
                </a:solidFill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31B2C8F6-1933-1DCE-D746-C5C8A8E1C2C1}"/>
                </a:ext>
              </a:extLst>
            </p:cNvPr>
            <p:cNvGrpSpPr/>
            <p:nvPr/>
          </p:nvGrpSpPr>
          <p:grpSpPr>
            <a:xfrm>
              <a:off x="5897274" y="4161286"/>
              <a:ext cx="5800725" cy="1356935"/>
              <a:chOff x="5897274" y="4161286"/>
              <a:chExt cx="5800725" cy="1356935"/>
            </a:xfrm>
          </p:grpSpPr>
          <p:cxnSp>
            <p:nvCxnSpPr>
              <p:cNvPr id="11" name="Gerade Verbindung mit Pfeil 13">
                <a:extLst>
                  <a:ext uri="{FF2B5EF4-FFF2-40B4-BE49-F238E27FC236}">
                    <a16:creationId xmlns:a16="http://schemas.microsoft.com/office/drawing/2014/main" id="{66DF3F4D-C31D-D872-7F81-5190A5F77A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14076" y="4161286"/>
                <a:ext cx="5715000" cy="0"/>
              </a:xfrm>
              <a:prstGeom prst="straightConnector1">
                <a:avLst/>
              </a:prstGeom>
              <a:ln w="28575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arrow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  <p:sp>
            <p:nvSpPr>
              <p:cNvPr id="12" name="Textfeld 14">
                <a:extLst>
                  <a:ext uri="{FF2B5EF4-FFF2-40B4-BE49-F238E27FC236}">
                    <a16:creationId xmlns:a16="http://schemas.microsoft.com/office/drawing/2014/main" id="{9470C5F9-56BD-A84F-E84D-C6BEBA4B661A}"/>
                  </a:ext>
                </a:extLst>
              </p:cNvPr>
              <p:cNvSpPr txBox="1"/>
              <p:nvPr/>
            </p:nvSpPr>
            <p:spPr>
              <a:xfrm>
                <a:off x="5939476" y="4181235"/>
                <a:ext cx="559117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algn="ctr"/>
                <a:r>
                  <a:rPr lang="de-DE" sz="1600">
                    <a:solidFill>
                      <a:schemeClr val="accent1"/>
                    </a:solidFill>
                    <a:latin typeface="+mj-lt"/>
                  </a:rPr>
                  <a:t>t</a:t>
                </a:r>
                <a:r>
                  <a:rPr lang="de-DE" sz="1600" noProof="0" err="1">
                    <a:solidFill>
                      <a:schemeClr val="accent1"/>
                    </a:solidFill>
                    <a:latin typeface="+mj-lt"/>
                  </a:rPr>
                  <a:t>echnology</a:t>
                </a:r>
                <a:r>
                  <a:rPr lang="de-DE" sz="1600" noProof="0">
                    <a:solidFill>
                      <a:schemeClr val="accent1"/>
                    </a:solidFill>
                    <a:latin typeface="+mj-lt"/>
                  </a:rPr>
                  <a:t> push</a:t>
                </a:r>
              </a:p>
            </p:txBody>
          </p:sp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B1E85889-7264-5931-84BA-E7BEB75C0FA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rcRect l="922" t="13542" r="680" b="11719"/>
              <a:stretch>
                <a:fillRect/>
              </a:stretch>
            </p:blipFill>
            <p:spPr>
              <a:xfrm>
                <a:off x="6467316" y="4516890"/>
                <a:ext cx="4544917" cy="711068"/>
              </a:xfrm>
              <a:prstGeom prst="rect">
                <a:avLst/>
              </a:prstGeom>
            </p:spPr>
          </p:pic>
          <p:cxnSp>
            <p:nvCxnSpPr>
              <p:cNvPr id="16" name="Gerade Verbindung mit Pfeil 5">
                <a:extLst>
                  <a:ext uri="{FF2B5EF4-FFF2-40B4-BE49-F238E27FC236}">
                    <a16:creationId xmlns:a16="http://schemas.microsoft.com/office/drawing/2014/main" id="{CF4C1483-21E7-C7F9-FE5F-FD65461DE48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897274" y="5470772"/>
                <a:ext cx="5800725" cy="0"/>
              </a:xfrm>
              <a:prstGeom prst="straightConnector1">
                <a:avLst/>
              </a:prstGeom>
              <a:ln w="28575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arrow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  <p:sp>
            <p:nvSpPr>
              <p:cNvPr id="17" name="Textfeld 15">
                <a:extLst>
                  <a:ext uri="{FF2B5EF4-FFF2-40B4-BE49-F238E27FC236}">
                    <a16:creationId xmlns:a16="http://schemas.microsoft.com/office/drawing/2014/main" id="{31471639-D8B1-A51C-9856-8E8CD1C017E7}"/>
                  </a:ext>
                </a:extLst>
              </p:cNvPr>
              <p:cNvSpPr txBox="1"/>
              <p:nvPr/>
            </p:nvSpPr>
            <p:spPr>
              <a:xfrm>
                <a:off x="6009985" y="5179667"/>
                <a:ext cx="559117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algn="ctr"/>
                <a:r>
                  <a:rPr lang="de-DE" sz="1600">
                    <a:solidFill>
                      <a:schemeClr val="accent1"/>
                    </a:solidFill>
                    <a:latin typeface="+mj-lt"/>
                  </a:rPr>
                  <a:t>m</a:t>
                </a:r>
                <a:r>
                  <a:rPr lang="de-DE" sz="1600" noProof="0" err="1">
                    <a:solidFill>
                      <a:schemeClr val="accent1"/>
                    </a:solidFill>
                    <a:latin typeface="+mj-lt"/>
                  </a:rPr>
                  <a:t>arket</a:t>
                </a:r>
                <a:r>
                  <a:rPr lang="de-DE" sz="1600" noProof="0">
                    <a:solidFill>
                      <a:schemeClr val="accent1"/>
                    </a:solidFill>
                    <a:latin typeface="+mj-lt"/>
                  </a:rPr>
                  <a:t> pull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145222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1BF44EAF-E6EB-8C79-FDF0-F786B20B4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17</a:t>
            </a:fld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5CB810AB-5330-D6E6-A1E2-EC9E1BE313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Types of innovation</a:t>
            </a:r>
          </a:p>
        </p:txBody>
      </p:sp>
      <p:pic>
        <p:nvPicPr>
          <p:cNvPr id="11" name="Inhaltsplatzhalter 10">
            <a:extLst>
              <a:ext uri="{FF2B5EF4-FFF2-40B4-BE49-F238E27FC236}">
                <a16:creationId xmlns:a16="http://schemas.microsoft.com/office/drawing/2014/main" id="{03D09381-EBD2-F760-5577-C69435202CCE}"/>
              </a:ext>
            </a:extLst>
          </p:cNvPr>
          <p:cNvPicPr>
            <a:picLocks noGrp="1"/>
          </p:cNvPicPr>
          <p:nvPr>
            <p:ph idx="13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99338" y="1795075"/>
            <a:ext cx="3960000" cy="3960000"/>
          </a:xfrm>
        </p:spPr>
      </p:pic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3C162CDA-4B04-9ED8-DAC6-9F4C68B28F71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39508" y="1625601"/>
            <a:ext cx="5256492" cy="4298949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dirty="0" err="1">
                <a:solidFill>
                  <a:schemeClr val="tx2"/>
                </a:solidFill>
                <a:latin typeface="+mn-lt"/>
              </a:rPr>
              <a:t>Incremental</a:t>
            </a:r>
            <a:r>
              <a:rPr lang="de-DE" sz="1800" dirty="0">
                <a:solidFill>
                  <a:schemeClr val="tx2"/>
                </a:solidFill>
                <a:latin typeface="+mn-lt"/>
              </a:rPr>
              <a:t> </a:t>
            </a:r>
            <a:r>
              <a:rPr lang="de-DE" sz="1800" dirty="0" err="1">
                <a:solidFill>
                  <a:schemeClr val="tx2"/>
                </a:solidFill>
                <a:latin typeface="+mn-lt"/>
              </a:rPr>
              <a:t>innovation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dirty="0" err="1">
                <a:solidFill>
                  <a:schemeClr val="tx2"/>
                </a:solidFill>
                <a:latin typeface="+mn-lt"/>
              </a:rPr>
              <a:t>Radical</a:t>
            </a:r>
            <a:r>
              <a:rPr lang="de-DE" sz="1800" dirty="0">
                <a:solidFill>
                  <a:schemeClr val="tx2"/>
                </a:solidFill>
                <a:latin typeface="+mn-lt"/>
              </a:rPr>
              <a:t> Innovation (Disruption)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dirty="0" err="1">
                <a:solidFill>
                  <a:schemeClr val="tx2"/>
                </a:solidFill>
                <a:latin typeface="+mn-lt"/>
              </a:rPr>
              <a:t>Exponential</a:t>
            </a:r>
            <a:r>
              <a:rPr lang="de-DE" sz="1800" dirty="0">
                <a:solidFill>
                  <a:schemeClr val="tx2"/>
                </a:solidFill>
                <a:latin typeface="+mn-lt"/>
              </a:rPr>
              <a:t> </a:t>
            </a:r>
            <a:r>
              <a:rPr lang="de-DE" sz="1800" dirty="0" err="1">
                <a:solidFill>
                  <a:schemeClr val="tx2"/>
                </a:solidFill>
                <a:latin typeface="+mn-lt"/>
              </a:rPr>
              <a:t>innovation</a:t>
            </a:r>
          </a:p>
          <a:p>
            <a:endParaRPr lang="de-DE" dirty="0"/>
          </a:p>
          <a:p>
            <a:endParaRPr lang="de-DE" dirty="0"/>
          </a:p>
          <a:p>
            <a:r>
              <a:rPr lang="de-DE" dirty="0"/>
              <a:t>“Further </a:t>
            </a:r>
            <a:r>
              <a:rPr lang="de-DE" dirty="0" err="1"/>
              <a:t>development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candle</a:t>
            </a:r>
            <a:r>
              <a:rPr lang="de-DE" dirty="0"/>
              <a:t> </a:t>
            </a:r>
            <a:r>
              <a:rPr lang="de-DE" dirty="0" err="1"/>
              <a:t>would</a:t>
            </a:r>
            <a:r>
              <a:rPr lang="de-DE" dirty="0"/>
              <a:t> </a:t>
            </a:r>
            <a:r>
              <a:rPr lang="de-DE" dirty="0" err="1"/>
              <a:t>never</a:t>
            </a:r>
            <a:r>
              <a:rPr lang="de-DE" dirty="0"/>
              <a:t> </a:t>
            </a:r>
            <a:r>
              <a:rPr lang="de-DE" dirty="0" err="1"/>
              <a:t>have</a:t>
            </a:r>
            <a:r>
              <a:rPr lang="de-DE" dirty="0"/>
              <a:t> </a:t>
            </a:r>
            <a:r>
              <a:rPr lang="de-DE" dirty="0" err="1"/>
              <a:t>led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invention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light </a:t>
            </a:r>
            <a:r>
              <a:rPr lang="de-DE" dirty="0" err="1"/>
              <a:t>bulb</a:t>
            </a:r>
            <a:r>
              <a:rPr lang="de-DE" dirty="0"/>
              <a:t>.” (</a:t>
            </a:r>
            <a:r>
              <a:rPr lang="de-DE" dirty="0" err="1"/>
              <a:t>Kriegesmann</a:t>
            </a:r>
            <a:r>
              <a:rPr lang="de-DE" dirty="0"/>
              <a:t>)</a:t>
            </a:r>
            <a:endParaRPr lang="de-DE" dirty="0">
              <a:solidFill>
                <a:srgbClr val="000000"/>
              </a:solidFill>
            </a:endParaRP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348454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E1195FF-159E-FD69-22AA-CFEF95F7C1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err="1"/>
              <a:t>Exponential growth </a:t>
            </a:r>
            <a:r>
              <a:rPr lang="de-DE"/>
              <a:t>vs. linear growth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9440324-6063-278E-2169-2932091FB2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18</a:t>
            </a:fld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485A16A6-1384-BD77-D23A-C5E25F453163}"/>
              </a:ext>
            </a:extLst>
          </p:cNvPr>
          <p:cNvSpPr txBox="1"/>
          <p:nvPr/>
        </p:nvSpPr>
        <p:spPr>
          <a:xfrm>
            <a:off x="838200" y="5824522"/>
            <a:ext cx="48387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00" noProof="0">
                <a:latin typeface="+mn-lt"/>
              </a:rPr>
              <a:t>© </a:t>
            </a:r>
            <a:r>
              <a:rPr lang="de-DE" sz="700" noProof="0" err="1">
                <a:latin typeface="+mn-lt"/>
              </a:rPr>
              <a:t>Exponential </a:t>
            </a:r>
            <a:r>
              <a:rPr lang="de-DE" sz="700" noProof="0">
                <a:latin typeface="+mn-lt"/>
              </a:rPr>
              <a:t>Innovation Institute, Dr Uve Samuels, courtesy of</a:t>
            </a:r>
          </a:p>
        </p:txBody>
      </p:sp>
      <p:grpSp>
        <p:nvGrpSpPr>
          <p:cNvPr id="34" name="Gruppieren 33">
            <a:extLst>
              <a:ext uri="{FF2B5EF4-FFF2-40B4-BE49-F238E27FC236}">
                <a16:creationId xmlns:a16="http://schemas.microsoft.com/office/drawing/2014/main" id="{2881420F-1F96-8A64-6D4B-7AA0052FC315}"/>
              </a:ext>
            </a:extLst>
          </p:cNvPr>
          <p:cNvGrpSpPr/>
          <p:nvPr/>
        </p:nvGrpSpPr>
        <p:grpSpPr>
          <a:xfrm>
            <a:off x="1616476" y="1763142"/>
            <a:ext cx="8120847" cy="3711401"/>
            <a:chOff x="1245996" y="1800014"/>
            <a:chExt cx="8120847" cy="3711401"/>
          </a:xfrm>
        </p:grpSpPr>
        <p:sp>
          <p:nvSpPr>
            <p:cNvPr id="9" name="Rechteck: abgerundete Ecken 8">
              <a:extLst>
                <a:ext uri="{FF2B5EF4-FFF2-40B4-BE49-F238E27FC236}">
                  <a16:creationId xmlns:a16="http://schemas.microsoft.com/office/drawing/2014/main" id="{37D06C36-B780-EB2A-4DF1-CCA5F18B75EC}"/>
                </a:ext>
              </a:extLst>
            </p:cNvPr>
            <p:cNvSpPr/>
            <p:nvPr/>
          </p:nvSpPr>
          <p:spPr>
            <a:xfrm rot="16200000">
              <a:off x="3976951" y="3499965"/>
              <a:ext cx="3711401" cy="31150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100">
                  <a:latin typeface="+mj-lt"/>
                </a:rPr>
                <a:t>TODAY</a:t>
              </a:r>
            </a:p>
          </p:txBody>
        </p:sp>
        <p:sp>
          <p:nvSpPr>
            <p:cNvPr id="13" name="Textfeld 12">
              <a:extLst>
                <a:ext uri="{FF2B5EF4-FFF2-40B4-BE49-F238E27FC236}">
                  <a16:creationId xmlns:a16="http://schemas.microsoft.com/office/drawing/2014/main" id="{14F42654-EC62-B67D-AA53-ACC6A91AFB8A}"/>
                </a:ext>
              </a:extLst>
            </p:cNvPr>
            <p:cNvSpPr txBox="1"/>
            <p:nvPr/>
          </p:nvSpPr>
          <p:spPr>
            <a:xfrm>
              <a:off x="2572379" y="4650140"/>
              <a:ext cx="217044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0" lang="de-DE" sz="1100" b="0" i="1" u="none" strike="noStrike" kern="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Arial"/>
                </a:rPr>
                <a:t>Linear curve beats exponential curve</a:t>
              </a:r>
              <a:endParaRPr lang="de-DE" i="1">
                <a:solidFill>
                  <a:schemeClr val="tx2"/>
                </a:solidFill>
                <a:latin typeface="+mn-lt"/>
              </a:endParaRPr>
            </a:p>
          </p:txBody>
        </p:sp>
        <p:sp>
          <p:nvSpPr>
            <p:cNvPr id="17" name="Textfeld 16">
              <a:extLst>
                <a:ext uri="{FF2B5EF4-FFF2-40B4-BE49-F238E27FC236}">
                  <a16:creationId xmlns:a16="http://schemas.microsoft.com/office/drawing/2014/main" id="{DAA67683-056C-19A0-7879-4EED304A965D}"/>
                </a:ext>
              </a:extLst>
            </p:cNvPr>
            <p:cNvSpPr txBox="1"/>
            <p:nvPr/>
          </p:nvSpPr>
          <p:spPr>
            <a:xfrm>
              <a:off x="5507126" y="4302045"/>
              <a:ext cx="2170444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0" lang="de-DE" sz="1100" b="0" i="0" u="none" strike="noStrike" kern="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Nunito SemiBold"/>
                  <a:ea typeface="+mn-ea"/>
                  <a:cs typeface="+mn-cs"/>
                  <a:sym typeface="Arial"/>
                </a:rPr>
                <a:t>DISRUPTION</a:t>
              </a:r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2AFA8C02-AAC9-4B41-BB78-B90DF3626E87}"/>
                </a:ext>
              </a:extLst>
            </p:cNvPr>
            <p:cNvSpPr txBox="1"/>
            <p:nvPr/>
          </p:nvSpPr>
          <p:spPr>
            <a:xfrm>
              <a:off x="8268012" y="4563320"/>
              <a:ext cx="1077477" cy="6001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de-DE" sz="1100">
                  <a:solidFill>
                    <a:schemeClr val="tx2"/>
                  </a:solidFill>
                  <a:latin typeface="Nunito SemiBold"/>
                  <a:ea typeface="+mn-ea"/>
                  <a:cs typeface="+mn-cs"/>
                </a:rPr>
                <a:t>LINEAR BUSINESS MODELS</a:t>
              </a:r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19" name="Rechteck: abgerundete Ecken 18">
              <a:extLst>
                <a:ext uri="{FF2B5EF4-FFF2-40B4-BE49-F238E27FC236}">
                  <a16:creationId xmlns:a16="http://schemas.microsoft.com/office/drawing/2014/main" id="{18C326F5-74F1-FA7E-1926-C1325754B566}"/>
                </a:ext>
              </a:extLst>
            </p:cNvPr>
            <p:cNvSpPr/>
            <p:nvPr/>
          </p:nvSpPr>
          <p:spPr>
            <a:xfrm>
              <a:off x="2572378" y="4050419"/>
              <a:ext cx="2170445" cy="513236"/>
            </a:xfrm>
            <a:prstGeom prst="roundRect">
              <a:avLst/>
            </a:prstGeom>
            <a:noFill/>
            <a:ln cap="rnd">
              <a:solidFill>
                <a:schemeClr val="accent1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100" i="1">
                  <a:solidFill>
                    <a:schemeClr val="tx2"/>
                  </a:solidFill>
                  <a:latin typeface="+mj-lt"/>
                </a:rPr>
                <a:t>LINEAR PERSPECTIVE </a:t>
              </a:r>
            </a:p>
            <a:p>
              <a:pPr algn="ctr"/>
              <a:r>
                <a:rPr lang="de-DE" sz="1100" i="1">
                  <a:solidFill>
                    <a:schemeClr val="tx2"/>
                  </a:solidFill>
                  <a:latin typeface="+mj-lt"/>
                </a:rPr>
                <a:t>INTO THE PAST</a:t>
              </a:r>
            </a:p>
          </p:txBody>
        </p:sp>
        <p:sp>
          <p:nvSpPr>
            <p:cNvPr id="22" name="Textfeld 21">
              <a:extLst>
                <a:ext uri="{FF2B5EF4-FFF2-40B4-BE49-F238E27FC236}">
                  <a16:creationId xmlns:a16="http://schemas.microsoft.com/office/drawing/2014/main" id="{872089F8-D5D8-9AA3-BFB1-09849A83099E}"/>
                </a:ext>
              </a:extLst>
            </p:cNvPr>
            <p:cNvSpPr txBox="1"/>
            <p:nvPr/>
          </p:nvSpPr>
          <p:spPr>
            <a:xfrm>
              <a:off x="7196399" y="1851766"/>
              <a:ext cx="217044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de-DE" sz="1100">
                  <a:solidFill>
                    <a:schemeClr val="tx2"/>
                  </a:solidFill>
                  <a:latin typeface="Nunito SemiBold"/>
                  <a:ea typeface="+mn-ea"/>
                  <a:cs typeface="+mn-cs"/>
                </a:rPr>
                <a:t>EXPONENTIAL, DIGITAL BUSINESS MODELS</a:t>
              </a:r>
              <a:endParaRPr lang="de-DE">
                <a:solidFill>
                  <a:schemeClr val="tx2"/>
                </a:solidFill>
              </a:endParaRPr>
            </a:p>
          </p:txBody>
        </p:sp>
        <p:cxnSp>
          <p:nvCxnSpPr>
            <p:cNvPr id="24" name="Gerader Verbinder 23">
              <a:extLst>
                <a:ext uri="{FF2B5EF4-FFF2-40B4-BE49-F238E27FC236}">
                  <a16:creationId xmlns:a16="http://schemas.microsoft.com/office/drawing/2014/main" id="{065F7D15-45FD-2F26-0104-846760C9614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245996" y="4863402"/>
              <a:ext cx="7035520" cy="494949"/>
            </a:xfrm>
            <a:prstGeom prst="line">
              <a:avLst/>
            </a:prstGeom>
            <a:ln cap="rnd">
              <a:solidFill>
                <a:schemeClr val="tx2"/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Freihandform: Form 30">
              <a:extLst>
                <a:ext uri="{FF2B5EF4-FFF2-40B4-BE49-F238E27FC236}">
                  <a16:creationId xmlns:a16="http://schemas.microsoft.com/office/drawing/2014/main" id="{A7F49C67-0822-D9FD-CF8E-231E9167FABE}"/>
                </a:ext>
              </a:extLst>
            </p:cNvPr>
            <p:cNvSpPr/>
            <p:nvPr/>
          </p:nvSpPr>
          <p:spPr>
            <a:xfrm>
              <a:off x="1266094" y="2321168"/>
              <a:ext cx="7234812" cy="3037183"/>
            </a:xfrm>
            <a:custGeom>
              <a:avLst/>
              <a:gdLst>
                <a:gd name="csX0" fmla="*/ 0 w 7787472"/>
                <a:gd name="csY0" fmla="*/ 3125038 h 3125038"/>
                <a:gd name="csX1" fmla="*/ 6029011 w 7787472"/>
                <a:gd name="csY1" fmla="*/ 2321169 h 3125038"/>
                <a:gd name="csX2" fmla="*/ 7787472 w 7787472"/>
                <a:gd name="csY2" fmla="*/ 0 h 3125038"/>
                <a:gd name="csX0" fmla="*/ 0 w 7765900"/>
                <a:gd name="csY0" fmla="*/ 2747084 h 2747084"/>
                <a:gd name="csX1" fmla="*/ 6007439 w 7765900"/>
                <a:gd name="csY1" fmla="*/ 2321169 h 2747084"/>
                <a:gd name="csX2" fmla="*/ 7765900 w 7765900"/>
                <a:gd name="csY2" fmla="*/ 0 h 2747084"/>
                <a:gd name="csX0" fmla="*/ 0 w 7765900"/>
                <a:gd name="csY0" fmla="*/ 2747084 h 2780812"/>
                <a:gd name="csX1" fmla="*/ 5489712 w 7765900"/>
                <a:gd name="csY1" fmla="*/ 2514756 h 2780812"/>
                <a:gd name="csX2" fmla="*/ 7765900 w 7765900"/>
                <a:gd name="csY2" fmla="*/ 0 h 2780812"/>
                <a:gd name="csX0" fmla="*/ 0 w 7765900"/>
                <a:gd name="csY0" fmla="*/ 2747084 h 2747084"/>
                <a:gd name="csX1" fmla="*/ 5921151 w 7765900"/>
                <a:gd name="csY1" fmla="*/ 2339607 h 2747084"/>
                <a:gd name="csX2" fmla="*/ 7765900 w 7765900"/>
                <a:gd name="csY2" fmla="*/ 0 h 274708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</a:cxnLst>
              <a:rect l="l" t="t" r="r" b="b"/>
              <a:pathLst>
                <a:path w="7765900" h="2747084">
                  <a:moveTo>
                    <a:pt x="0" y="2747084"/>
                  </a:moveTo>
                  <a:cubicBezTo>
                    <a:pt x="2365549" y="2605569"/>
                    <a:pt x="4623239" y="2860447"/>
                    <a:pt x="5921151" y="2339607"/>
                  </a:cubicBezTo>
                  <a:cubicBezTo>
                    <a:pt x="7219063" y="1818767"/>
                    <a:pt x="7535625" y="900164"/>
                    <a:pt x="7765900" y="0"/>
                  </a:cubicBezTo>
                </a:path>
              </a:pathLst>
            </a:custGeom>
            <a:noFill/>
            <a:ln w="15875" cap="rnd">
              <a:solidFill>
                <a:schemeClr val="tx2"/>
              </a:solidFill>
              <a:headEnd type="none"/>
              <a:tailEnd type="triangle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Rechteck: abgerundete Ecken 32">
              <a:extLst>
                <a:ext uri="{FF2B5EF4-FFF2-40B4-BE49-F238E27FC236}">
                  <a16:creationId xmlns:a16="http://schemas.microsoft.com/office/drawing/2014/main" id="{50ABD817-3C9F-A2B1-CDE7-B9CCC52E7DB1}"/>
                </a:ext>
              </a:extLst>
            </p:cNvPr>
            <p:cNvSpPr/>
            <p:nvPr/>
          </p:nvSpPr>
          <p:spPr>
            <a:xfrm>
              <a:off x="7576457" y="2833951"/>
              <a:ext cx="994787" cy="1151591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0" name="Textfeld 19">
              <a:extLst>
                <a:ext uri="{FF2B5EF4-FFF2-40B4-BE49-F238E27FC236}">
                  <a16:creationId xmlns:a16="http://schemas.microsoft.com/office/drawing/2014/main" id="{5B0B56D5-107E-67A9-2A54-1B257D0C08DC}"/>
                </a:ext>
              </a:extLst>
            </p:cNvPr>
            <p:cNvSpPr txBox="1"/>
            <p:nvPr/>
          </p:nvSpPr>
          <p:spPr>
            <a:xfrm>
              <a:off x="7188549" y="3528055"/>
              <a:ext cx="217044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0" lang="de-DE" sz="1100" b="0" i="1" u="none" strike="noStrike" kern="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Arial"/>
                </a:rPr>
                <a:t>Exponential curve beats linear curve</a:t>
              </a:r>
            </a:p>
          </p:txBody>
        </p:sp>
        <p:sp>
          <p:nvSpPr>
            <p:cNvPr id="21" name="Rechteck: abgerundete Ecken 20">
              <a:extLst>
                <a:ext uri="{FF2B5EF4-FFF2-40B4-BE49-F238E27FC236}">
                  <a16:creationId xmlns:a16="http://schemas.microsoft.com/office/drawing/2014/main" id="{9B81E17C-0184-AFF7-8C03-B49A1C219761}"/>
                </a:ext>
              </a:extLst>
            </p:cNvPr>
            <p:cNvSpPr/>
            <p:nvPr/>
          </p:nvSpPr>
          <p:spPr>
            <a:xfrm>
              <a:off x="7188548" y="2928334"/>
              <a:ext cx="2170445" cy="513236"/>
            </a:xfrm>
            <a:prstGeom prst="roundRect">
              <a:avLst/>
            </a:prstGeom>
            <a:noFill/>
            <a:ln cap="rnd">
              <a:solidFill>
                <a:schemeClr val="accent1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100" i="1">
                  <a:solidFill>
                    <a:schemeClr val="tx2"/>
                  </a:solidFill>
                  <a:latin typeface="Nunito SemiBold"/>
                </a:rPr>
                <a:t>EXPONENTIAL VIEW </a:t>
              </a:r>
            </a:p>
            <a:p>
              <a:pPr algn="ctr"/>
              <a:r>
                <a:rPr lang="de-DE" sz="1100" i="1">
                  <a:solidFill>
                    <a:schemeClr val="tx2"/>
                  </a:solidFill>
                  <a:latin typeface="Nunito SemiBold"/>
                </a:rPr>
                <a:t>INTO THE FUTURE</a:t>
              </a:r>
              <a:endParaRPr lang="de-DE" sz="1100" i="1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79037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A26D0A-A174-E4DB-979A-E3546E6E13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683C29-F555-2E26-D4C8-41E6AFEEB6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Absorptive Capacity</a:t>
            </a:r>
            <a:endParaRPr lang="de-DE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13DA06BB-3315-9E87-2668-0C632C3F8F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19</a:t>
            </a:fld>
            <a:endParaRPr lang="de-DE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6D3F505-A2FB-7CBE-C957-777BEB31B9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89100"/>
            <a:ext cx="5137727" cy="3908136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de-DE" dirty="0">
                <a:latin typeface="+mj-lt"/>
              </a:rPr>
              <a:t>Absorptive capacity: </a:t>
            </a:r>
            <a:r>
              <a:rPr lang="de-DE" dirty="0"/>
              <a:t>The ability of companies to identify, integrate and commercially exploit external knowledge.</a:t>
            </a:r>
            <a:br>
              <a:rPr lang="de-DE" dirty="0"/>
            </a:br>
            <a:endParaRPr lang="de-DE" dirty="0"/>
          </a:p>
          <a:p>
            <a:r>
              <a:rPr lang="de-DE" dirty="0">
                <a:solidFill>
                  <a:schemeClr val="accent1"/>
                </a:solidFill>
                <a:latin typeface="+mj-lt"/>
              </a:rPr>
              <a:t>Competitive advantage: </a:t>
            </a:r>
            <a:r>
              <a:rPr lang="de-DE" dirty="0"/>
              <a:t>Essential for innovation partnerships and long-term business success.</a:t>
            </a:r>
          </a:p>
          <a:p>
            <a:r>
              <a:rPr lang="de-DE" dirty="0">
                <a:solidFill>
                  <a:schemeClr val="accent1"/>
                </a:solidFill>
                <a:latin typeface="+mj-lt"/>
              </a:rPr>
              <a:t>Scientific contribution: </a:t>
            </a:r>
            <a:r>
              <a:rPr lang="de-DE" dirty="0" err="1"/>
              <a:t>Researchers </a:t>
            </a:r>
            <a:r>
              <a:rPr lang="de-DE" dirty="0"/>
              <a:t>provide external knowledge that companies incorporate into their innovation processes.</a:t>
            </a:r>
          </a:p>
          <a:p>
            <a:r>
              <a:rPr lang="de-DE" dirty="0">
                <a:solidFill>
                  <a:schemeClr val="accent1"/>
                </a:solidFill>
                <a:latin typeface="+mj-lt"/>
              </a:rPr>
              <a:t>Promotion of innovation: </a:t>
            </a:r>
            <a:r>
              <a:rPr lang="de-DE" dirty="0"/>
              <a:t>Science enhances companies’ absorptive capacity and supports their innovative strength.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DE57B168-6945-D1D7-F86A-CFB60F5C89D0}"/>
              </a:ext>
            </a:extLst>
          </p:cNvPr>
          <p:cNvSpPr/>
          <p:nvPr/>
        </p:nvSpPr>
        <p:spPr>
          <a:xfrm rot="18000000">
            <a:off x="8189982" y="1306634"/>
            <a:ext cx="4422842" cy="4422842"/>
          </a:xfrm>
          <a:prstGeom prst="ellipse">
            <a:avLst/>
          </a:prstGeom>
          <a:gradFill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de-DE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Light"/>
              <a:ea typeface="+mn-ea"/>
              <a:cs typeface="+mn-cs"/>
              <a:sym typeface="Arial"/>
            </a:endParaRPr>
          </a:p>
        </p:txBody>
      </p:sp>
      <p:pic>
        <p:nvPicPr>
          <p:cNvPr id="11" name="Inhaltsplatzhalter 10">
            <a:extLst>
              <a:ext uri="{FF2B5EF4-FFF2-40B4-BE49-F238E27FC236}">
                <a16:creationId xmlns:a16="http://schemas.microsoft.com/office/drawing/2014/main" id="{D801AB8A-44DD-D46F-BB7F-1B6BCC93F59C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 rotWithShape="1">
          <a:blip r:embed="rId3" cstate="hq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97825" y="1597025"/>
            <a:ext cx="3243263" cy="3243263"/>
          </a:xfrm>
          <a:prstGeom prst="ellipse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5EF90F7F-2A53-AFE8-E6FA-87F330B3C7BC}"/>
              </a:ext>
            </a:extLst>
          </p:cNvPr>
          <p:cNvSpPr txBox="1"/>
          <p:nvPr/>
        </p:nvSpPr>
        <p:spPr>
          <a:xfrm>
            <a:off x="990600" y="5605159"/>
            <a:ext cx="4838700" cy="20005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700">
                <a:latin typeface="+mn-lt"/>
              </a:rPr>
              <a:t>Cohen &amp; Levinthal (1990)</a:t>
            </a:r>
            <a:endParaRPr lang="en-US" sz="700" noProof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597208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89406F-BFC1-B5B2-A00A-6DD5576E27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E14EEA6-A1D5-EF76-53AF-BC8E6492F1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 dirty="0"/>
              <a:t>Agenda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B76D25A5-B42D-D58F-A4F5-1F167477D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F145060A-2239-4736-BEED-7C05F6B3C6E1}" type="slidenum">
              <a:rPr kumimoji="0" lang="de-DE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>
                    <a:tint val="82000"/>
                  </a:srgbClr>
                </a:solidFill>
                <a:effectLst/>
                <a:uLnTx/>
                <a:uFillTx/>
                <a:latin typeface="Nunito Light"/>
                <a:cs typeface="Arial"/>
                <a:sym typeface="Arial"/>
              </a:rPr>
              <a:t>2</a:t>
            </a:fld>
            <a:endParaRPr kumimoji="0" lang="de-DE" sz="10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82000"/>
                </a:srgbClr>
              </a:solidFill>
              <a:effectLst/>
              <a:uLnTx/>
              <a:uFillTx/>
              <a:latin typeface="Nunito Light"/>
              <a:cs typeface="Arial"/>
              <a:sym typeface="Arial"/>
            </a:endParaRPr>
          </a:p>
        </p:txBody>
      </p:sp>
      <p:graphicFrame>
        <p:nvGraphicFramePr>
          <p:cNvPr id="4" name="Inhaltsplatzhalter 3">
            <a:extLst>
              <a:ext uri="{FF2B5EF4-FFF2-40B4-BE49-F238E27FC236}">
                <a16:creationId xmlns:a16="http://schemas.microsoft.com/office/drawing/2014/main" id="{5805655A-2FF0-1DC8-9D5A-952BAB40B20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03301269"/>
              </p:ext>
            </p:extLst>
          </p:nvPr>
        </p:nvGraphicFramePr>
        <p:xfrm>
          <a:off x="838199" y="1790700"/>
          <a:ext cx="10515600" cy="4114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515600">
                  <a:extLst>
                    <a:ext uri="{9D8B030D-6E8A-4147-A177-3AD203B41FA5}">
                      <a16:colId xmlns:a16="http://schemas.microsoft.com/office/drawing/2014/main" val="779947504"/>
                    </a:ext>
                  </a:extLst>
                </a:gridCol>
              </a:tblGrid>
              <a:tr h="422628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t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1600" noProof="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Welcome </a:t>
                      </a: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&amp; Framing: Vision and Benefits </a:t>
                      </a:r>
                      <a:r>
                        <a:rPr lang="de-DE" sz="1600" dirty="0" err="1">
                          <a:solidFill>
                            <a:schemeClr val="tx2"/>
                          </a:solidFill>
                          <a:latin typeface="+mn-lt"/>
                        </a:rPr>
                        <a:t>of</a:t>
                      </a: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 </a:t>
                      </a:r>
                      <a:r>
                        <a:rPr lang="de-DE" sz="1600" dirty="0" err="1">
                          <a:solidFill>
                            <a:schemeClr val="tx2"/>
                          </a:solidFill>
                          <a:latin typeface="+mn-lt"/>
                        </a:rPr>
                        <a:t>the</a:t>
                      </a: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 Workshop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71599389"/>
                  </a:ext>
                </a:extLst>
              </a:tr>
              <a:tr h="422628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t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Company </a:t>
                      </a:r>
                      <a:r>
                        <a:rPr lang="de-DE" sz="1600" dirty="0" err="1">
                          <a:solidFill>
                            <a:schemeClr val="tx2"/>
                          </a:solidFill>
                          <a:latin typeface="+mn-lt"/>
                        </a:rPr>
                        <a:t>Presentation</a:t>
                      </a: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 &amp; </a:t>
                      </a:r>
                      <a:r>
                        <a:rPr lang="de-DE" sz="1600" dirty="0" err="1">
                          <a:solidFill>
                            <a:schemeClr val="tx2"/>
                          </a:solidFill>
                          <a:latin typeface="+mn-lt"/>
                        </a:rPr>
                        <a:t>Discussion</a:t>
                      </a: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 </a:t>
                      </a:r>
                      <a:r>
                        <a:rPr lang="de-DE" sz="1600" dirty="0" err="1">
                          <a:solidFill>
                            <a:schemeClr val="tx2"/>
                          </a:solidFill>
                          <a:latin typeface="+mn-lt"/>
                        </a:rPr>
                        <a:t>of</a:t>
                      </a: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 Challenges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53523055"/>
                  </a:ext>
                </a:extLst>
              </a:tr>
              <a:tr h="422628">
                <a:tc>
                  <a:txBody>
                    <a:bodyPr/>
                    <a:lstStyle/>
                    <a:p>
                      <a:pPr marL="285750" marR="0" lvl="0" indent="-285750" algn="l" rtl="0" eaLnBrk="1" fontAlgn="t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Benefits </a:t>
                      </a:r>
                      <a:r>
                        <a:rPr lang="de-DE" sz="1600" dirty="0" err="1">
                          <a:solidFill>
                            <a:schemeClr val="tx2"/>
                          </a:solidFill>
                          <a:latin typeface="+mn-lt"/>
                        </a:rPr>
                        <a:t>of</a:t>
                      </a: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 </a:t>
                      </a:r>
                      <a:r>
                        <a:rPr lang="de-DE" sz="1600" dirty="0" err="1">
                          <a:solidFill>
                            <a:schemeClr val="tx2"/>
                          </a:solidFill>
                          <a:latin typeface="+mn-lt"/>
                        </a:rPr>
                        <a:t>Universities</a:t>
                      </a: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 </a:t>
                      </a:r>
                      <a:r>
                        <a:rPr lang="de-DE" sz="1600" dirty="0" err="1">
                          <a:solidFill>
                            <a:schemeClr val="tx2"/>
                          </a:solidFill>
                          <a:latin typeface="+mn-lt"/>
                        </a:rPr>
                        <a:t>as</a:t>
                      </a: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 </a:t>
                      </a:r>
                      <a:r>
                        <a:rPr lang="de-DE" sz="1600" dirty="0" err="1">
                          <a:solidFill>
                            <a:schemeClr val="tx2"/>
                          </a:solidFill>
                          <a:latin typeface="+mn-lt"/>
                        </a:rPr>
                        <a:t>Cooperation</a:t>
                      </a: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 Partners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32372380"/>
                  </a:ext>
                </a:extLst>
              </a:tr>
              <a:tr h="422628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t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Research </a:t>
                      </a:r>
                      <a:r>
                        <a:rPr lang="de-DE" sz="1600" dirty="0" err="1">
                          <a:solidFill>
                            <a:schemeClr val="tx2"/>
                          </a:solidFill>
                          <a:latin typeface="+mn-lt"/>
                        </a:rPr>
                        <a:t>Findings</a:t>
                      </a: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 on Knowledge Transfer </a:t>
                      </a:r>
                      <a:r>
                        <a:rPr lang="de-DE" sz="1600" dirty="0" err="1">
                          <a:solidFill>
                            <a:schemeClr val="tx2"/>
                          </a:solidFill>
                          <a:latin typeface="+mn-lt"/>
                        </a:rPr>
                        <a:t>with</a:t>
                      </a: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 SMEs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68411965"/>
                  </a:ext>
                </a:extLst>
              </a:tr>
              <a:tr h="422628">
                <a:tc>
                  <a:txBody>
                    <a:bodyPr/>
                    <a:lstStyle/>
                    <a:p>
                      <a:pPr marL="285750" indent="-285750" fontAlgn="t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de-DE" sz="1600" noProof="0" dirty="0" err="1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Barriers</a:t>
                      </a:r>
                      <a:r>
                        <a:rPr lang="de-DE" sz="1600" noProof="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 and </a:t>
                      </a:r>
                      <a:r>
                        <a:rPr lang="de-DE" sz="1600" noProof="0" dirty="0" err="1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Enabling</a:t>
                      </a:r>
                      <a:r>
                        <a:rPr lang="de-DE" sz="1600" noProof="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de-DE" sz="1600" noProof="0" dirty="0" err="1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Factors</a:t>
                      </a:r>
                      <a:r>
                        <a:rPr lang="de-DE" sz="1600" noProof="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de-DE" sz="1600" noProof="0" dirty="0" err="1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for</a:t>
                      </a:r>
                      <a:r>
                        <a:rPr lang="de-DE" sz="1600" noProof="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 Knowledge Transfer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85051681"/>
                  </a:ext>
                </a:extLst>
              </a:tr>
              <a:tr h="422628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t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Knowledge Transfer: </a:t>
                      </a:r>
                      <a:r>
                        <a:rPr lang="de-DE" sz="1600" dirty="0" err="1">
                          <a:solidFill>
                            <a:schemeClr val="tx2"/>
                          </a:solidFill>
                          <a:latin typeface="+mn-lt"/>
                        </a:rPr>
                        <a:t>Where</a:t>
                      </a: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 </a:t>
                      </a:r>
                      <a:r>
                        <a:rPr lang="de-DE" sz="1600" dirty="0" err="1">
                          <a:solidFill>
                            <a:schemeClr val="tx2"/>
                          </a:solidFill>
                          <a:latin typeface="+mn-lt"/>
                        </a:rPr>
                        <a:t>to</a:t>
                      </a: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?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72612220"/>
                  </a:ext>
                </a:extLst>
              </a:tr>
              <a:tr h="422628">
                <a:tc>
                  <a:txBody>
                    <a:bodyPr/>
                    <a:lstStyle/>
                    <a:p>
                      <a:pPr marL="285750" indent="-285750" fontAlgn="t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de-DE" sz="1600" noProof="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Types </a:t>
                      </a:r>
                      <a:r>
                        <a:rPr lang="de-DE" sz="1600" noProof="0" dirty="0" err="1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of</a:t>
                      </a:r>
                      <a:r>
                        <a:rPr lang="de-DE" sz="1600" noProof="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 Innovation &amp; </a:t>
                      </a:r>
                      <a:r>
                        <a:rPr lang="de-DE" sz="1600" dirty="0" err="1">
                          <a:solidFill>
                            <a:schemeClr val="tx2"/>
                          </a:solidFill>
                          <a:latin typeface="+mn-lt"/>
                        </a:rPr>
                        <a:t>the</a:t>
                      </a: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 Concept </a:t>
                      </a:r>
                      <a:r>
                        <a:rPr lang="de-DE" sz="1600" dirty="0" err="1">
                          <a:solidFill>
                            <a:schemeClr val="tx2"/>
                          </a:solidFill>
                          <a:latin typeface="+mn-lt"/>
                        </a:rPr>
                        <a:t>of</a:t>
                      </a: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 Absorptive </a:t>
                      </a:r>
                      <a:r>
                        <a:rPr lang="de-DE" sz="1600" dirty="0" err="1">
                          <a:solidFill>
                            <a:schemeClr val="tx2"/>
                          </a:solidFill>
                          <a:latin typeface="+mn-lt"/>
                        </a:rPr>
                        <a:t>Capacity</a:t>
                      </a:r>
                      <a:r>
                        <a:rPr lang="de-DE" sz="1600" noProof="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70884350"/>
                  </a:ext>
                </a:extLst>
              </a:tr>
              <a:tr h="422628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t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Academia and Industry: </a:t>
                      </a:r>
                      <a:r>
                        <a:rPr lang="de-DE" sz="1600" dirty="0" err="1">
                          <a:solidFill>
                            <a:schemeClr val="tx2"/>
                          </a:solidFill>
                          <a:latin typeface="+mn-lt"/>
                        </a:rPr>
                        <a:t>Two</a:t>
                      </a: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 Worlds?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56523552"/>
                  </a:ext>
                </a:extLst>
              </a:tr>
              <a:tr h="422628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de-DE" sz="1600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533654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40671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89D293-5555-EA0E-3DE9-A3391AA5EA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592D2B-198E-79F9-12BA-AA83C26955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/>
              <a:t>Science and business – really two different worlds?</a:t>
            </a:r>
            <a:br>
              <a:rPr lang="de-DE"/>
            </a:br>
            <a:r>
              <a:rPr lang="de-DE" i="1"/>
              <a:t>Discussion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9A05D591-3612-22AC-2A86-2F99C19D84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20</a:t>
            </a:fld>
            <a:endParaRPr lang="de-DE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8EC6444-F2B0-DA1F-A862-16E93DF45D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33550"/>
            <a:ext cx="5137727" cy="419100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de-DE" dirty="0">
                <a:solidFill>
                  <a:schemeClr val="accent1"/>
                </a:solidFill>
                <a:latin typeface="+mj-lt"/>
              </a:rPr>
              <a:t>Understanding and making productive use of ‘intercultural differences’ between the social systems of science and business</a:t>
            </a:r>
          </a:p>
          <a:p>
            <a:endParaRPr lang="de-DE" dirty="0"/>
          </a:p>
          <a:p>
            <a:pPr marL="0" indent="0">
              <a:buNone/>
            </a:pPr>
            <a:r>
              <a:rPr lang="de-DE" dirty="0"/>
              <a:t>Business and science each have their own internal logic, that is, autonomous systems of operation with completely different orientations and rules of communication. </a:t>
            </a:r>
          </a:p>
          <a:p>
            <a:r>
              <a:rPr lang="de-DE" dirty="0">
                <a:latin typeface="+mj-lt"/>
              </a:rPr>
              <a:t>Business: </a:t>
            </a:r>
            <a:r>
              <a:rPr lang="de-DE" dirty="0"/>
              <a:t>value creation and profit; evaluates actions according to economic criteria</a:t>
            </a:r>
          </a:p>
          <a:p>
            <a:r>
              <a:rPr lang="de-DE" dirty="0">
                <a:latin typeface="+mj-lt"/>
              </a:rPr>
              <a:t>Science: </a:t>
            </a:r>
            <a:r>
              <a:rPr lang="de-DE" dirty="0"/>
              <a:t>aims</a:t>
            </a:r>
            <a:r>
              <a:rPr lang="de-DE" dirty="0">
                <a:latin typeface="Nunito Light"/>
              </a:rPr>
              <a:t> at the search for truth </a:t>
            </a:r>
            <a:r>
              <a:rPr lang="de-DE" dirty="0"/>
              <a:t>and knowledge, evaluates through true/false categories. </a:t>
            </a:r>
          </a:p>
          <a:p>
            <a:pPr marL="0" indent="0">
              <a:buNone/>
            </a:pPr>
            <a:endParaRPr lang="de-DE" dirty="0"/>
          </a:p>
          <a:p>
            <a:pPr marL="457200" lvl="1" indent="0">
              <a:buNone/>
            </a:pPr>
            <a:r>
              <a:rPr lang="de-DE" dirty="0"/>
              <a:t>Cooperation with science as a source of productive diversity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5DC6E36C-A385-0C54-A2DB-274CB0EE4903}"/>
              </a:ext>
            </a:extLst>
          </p:cNvPr>
          <p:cNvSpPr/>
          <p:nvPr/>
        </p:nvSpPr>
        <p:spPr>
          <a:xfrm rot="18000000">
            <a:off x="8189982" y="1306634"/>
            <a:ext cx="4422842" cy="4422842"/>
          </a:xfrm>
          <a:prstGeom prst="ellipse">
            <a:avLst/>
          </a:prstGeom>
          <a:gradFill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de-DE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Light"/>
              <a:ea typeface="+mn-ea"/>
              <a:cs typeface="+mn-cs"/>
              <a:sym typeface="Arial"/>
            </a:endParaRPr>
          </a:p>
        </p:txBody>
      </p:sp>
      <p:pic>
        <p:nvPicPr>
          <p:cNvPr id="11" name="Inhaltsplatzhalter 10">
            <a:extLst>
              <a:ext uri="{FF2B5EF4-FFF2-40B4-BE49-F238E27FC236}">
                <a16:creationId xmlns:a16="http://schemas.microsoft.com/office/drawing/2014/main" id="{C0375CA3-55D4-A086-848E-4A11114ECFD6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97825" y="1597025"/>
            <a:ext cx="3243263" cy="3243263"/>
          </a:xfrm>
          <a:prstGeom prst="ellipse">
            <a:avLst/>
          </a:prstGeom>
        </p:spPr>
      </p:pic>
      <p:cxnSp>
        <p:nvCxnSpPr>
          <p:cNvPr id="5" name="Gerade Verbindung mit Pfeil 4">
            <a:extLst>
              <a:ext uri="{FF2B5EF4-FFF2-40B4-BE49-F238E27FC236}">
                <a16:creationId xmlns:a16="http://schemas.microsoft.com/office/drawing/2014/main" id="{CA61AC69-E627-0FAD-67B1-EBE0399FCCAC}"/>
              </a:ext>
            </a:extLst>
          </p:cNvPr>
          <p:cNvCxnSpPr>
            <a:cxnSpLocks/>
          </p:cNvCxnSpPr>
          <p:nvPr/>
        </p:nvCxnSpPr>
        <p:spPr>
          <a:xfrm>
            <a:off x="844015" y="5426927"/>
            <a:ext cx="420213" cy="0"/>
          </a:xfrm>
          <a:prstGeom prst="straightConnector1">
            <a:avLst/>
          </a:prstGeom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6120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8B6A31-E54F-AB9F-6476-B5681980A3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771678B2-8E0C-4929-7B86-483CADF8491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noProof="0"/>
              <a:t>Coffee break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6469856-FB82-F30C-38FB-A32202765D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F145060A-2239-4736-BEED-7C05F6B3C6E1}" type="slidenum">
              <a:rPr kumimoji="0" lang="de-DE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>
                    <a:tint val="82000"/>
                  </a:srgbClr>
                </a:solidFill>
                <a:effectLst/>
                <a:uLnTx/>
                <a:uFillTx/>
                <a:latin typeface="Nunito Light"/>
                <a:cs typeface="Arial"/>
                <a:sym typeface="Arial"/>
              </a:rPr>
              <a:t>21</a:t>
            </a:fld>
            <a:endParaRPr kumimoji="0" lang="de-DE" sz="10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82000"/>
                </a:srgbClr>
              </a:solidFill>
              <a:effectLst/>
              <a:uLnTx/>
              <a:uFillTx/>
              <a:latin typeface="Nunito Light"/>
              <a:cs typeface="Arial"/>
              <a:sym typeface="Arial"/>
            </a:endParaRPr>
          </a:p>
        </p:txBody>
      </p:sp>
      <p:pic>
        <p:nvPicPr>
          <p:cNvPr id="8" name="Grafik 7" descr="Ein Bild, das Grafiken, Kreis enthält.&#10;&#10;KI-generierte Inhalte können fehlerhaft sein.">
            <a:extLst>
              <a:ext uri="{FF2B5EF4-FFF2-40B4-BE49-F238E27FC236}">
                <a16:creationId xmlns:a16="http://schemas.microsoft.com/office/drawing/2014/main" id="{C56FE17F-180D-8F6D-5830-A0161EC60950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6400" y="2012156"/>
            <a:ext cx="2833687" cy="2833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1894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581E50-A7C0-227D-FCB4-A7FF2DEF97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Untertitel 6">
            <a:extLst>
              <a:ext uri="{FF2B5EF4-FFF2-40B4-BE49-F238E27FC236}">
                <a16:creationId xmlns:a16="http://schemas.microsoft.com/office/drawing/2014/main" id="{02F93293-E7A3-7850-589D-6660387C10F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de-DE" dirty="0"/>
              <a:t>Introduction to Agile Methods</a:t>
            </a:r>
            <a:endParaRPr lang="en-US" dirty="0"/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C3923D96-EE47-9ACD-29E8-57058DBA53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2222500"/>
            <a:ext cx="8221531" cy="254580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de-DE" dirty="0"/>
              <a:t>Knowledge and technology transfer for SMEs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A507794-047F-02F1-0931-27E4CD6E477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142BE345-0815-8E1D-966C-D9F23C35BAAE}"/>
              </a:ext>
            </a:extLst>
          </p:cNvPr>
          <p:cNvSpPr/>
          <p:nvPr/>
        </p:nvSpPr>
        <p:spPr>
          <a:xfrm rot="21390467">
            <a:off x="9108823" y="2546913"/>
            <a:ext cx="1662545" cy="1662545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schemeClr val="tx2">
                <a:alpha val="25000"/>
              </a:scheme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de-DE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Part 2</a:t>
            </a:r>
          </a:p>
        </p:txBody>
      </p:sp>
    </p:spTree>
    <p:extLst>
      <p:ext uri="{BB962C8B-B14F-4D97-AF65-F5344CB8AC3E}">
        <p14:creationId xmlns:p14="http://schemas.microsoft.com/office/powerpoint/2010/main" val="14287268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08964E-D280-46EF-473A-FB7515B245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55192B6-4385-A185-2C3E-A6A326C3ED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/>
              <a:t>Agenda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4CA572FE-9637-5B97-FED7-1AD801A1B3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F145060A-2239-4736-BEED-7C05F6B3C6E1}" type="slidenum">
              <a:rPr kumimoji="0" lang="de-DE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>
                    <a:tint val="82000"/>
                  </a:srgbClr>
                </a:solidFill>
                <a:effectLst/>
                <a:uLnTx/>
                <a:uFillTx/>
                <a:latin typeface="Nunito Light"/>
                <a:cs typeface="Arial"/>
                <a:sym typeface="Arial"/>
              </a:rPr>
              <a:t>23</a:t>
            </a:fld>
            <a:endParaRPr kumimoji="0" lang="de-DE" sz="10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82000"/>
                </a:srgbClr>
              </a:solidFill>
              <a:effectLst/>
              <a:uLnTx/>
              <a:uFillTx/>
              <a:latin typeface="Nunito Light"/>
              <a:cs typeface="Arial"/>
              <a:sym typeface="Arial"/>
            </a:endParaRPr>
          </a:p>
        </p:txBody>
      </p:sp>
      <p:graphicFrame>
        <p:nvGraphicFramePr>
          <p:cNvPr id="4" name="Inhaltsplatzhalter 3">
            <a:extLst>
              <a:ext uri="{FF2B5EF4-FFF2-40B4-BE49-F238E27FC236}">
                <a16:creationId xmlns:a16="http://schemas.microsoft.com/office/drawing/2014/main" id="{86D19276-C10D-B2BF-58E7-69333E4D58E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2646969"/>
              </p:ext>
            </p:extLst>
          </p:nvPr>
        </p:nvGraphicFramePr>
        <p:xfrm>
          <a:off x="838200" y="1827357"/>
          <a:ext cx="10515600" cy="4114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515600">
                  <a:extLst>
                    <a:ext uri="{9D8B030D-6E8A-4147-A177-3AD203B41FA5}">
                      <a16:colId xmlns:a16="http://schemas.microsoft.com/office/drawing/2014/main" val="779947504"/>
                    </a:ext>
                  </a:extLst>
                </a:gridCol>
              </a:tblGrid>
              <a:tr h="422628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t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1600" noProof="0" dirty="0" err="1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Introduction</a:t>
                      </a:r>
                      <a:r>
                        <a:rPr lang="de-DE" sz="1600" noProof="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de-DE" sz="1600" noProof="0" dirty="0" err="1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to</a:t>
                      </a:r>
                      <a:r>
                        <a:rPr lang="de-DE" sz="1600" noProof="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 Agile Methods</a:t>
                      </a:r>
                      <a:endParaRPr lang="de-DE" sz="1600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71599389"/>
                  </a:ext>
                </a:extLst>
              </a:tr>
              <a:tr h="422628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t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Values, </a:t>
                      </a:r>
                      <a:r>
                        <a:rPr lang="de-DE" sz="1600" dirty="0" err="1">
                          <a:solidFill>
                            <a:schemeClr val="tx2"/>
                          </a:solidFill>
                          <a:latin typeface="+mn-lt"/>
                        </a:rPr>
                        <a:t>Principles</a:t>
                      </a: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 and Foundations </a:t>
                      </a:r>
                      <a:r>
                        <a:rPr lang="de-DE" sz="1600" dirty="0" err="1">
                          <a:solidFill>
                            <a:schemeClr val="tx2"/>
                          </a:solidFill>
                          <a:latin typeface="+mn-lt"/>
                        </a:rPr>
                        <a:t>of</a:t>
                      </a: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 Agile Working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53523055"/>
                  </a:ext>
                </a:extLst>
              </a:tr>
              <a:tr h="422628">
                <a:tc>
                  <a:txBody>
                    <a:bodyPr/>
                    <a:lstStyle/>
                    <a:p>
                      <a:pPr marL="285750" marR="0" lvl="0" indent="-285750" algn="l" rtl="0" eaLnBrk="1" fontAlgn="t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SCRUM DNA, </a:t>
                      </a:r>
                      <a:r>
                        <a:rPr lang="de-DE" sz="1600" dirty="0" err="1">
                          <a:solidFill>
                            <a:schemeClr val="tx2"/>
                          </a:solidFill>
                          <a:latin typeface="+mn-lt"/>
                        </a:rPr>
                        <a:t>Roles</a:t>
                      </a: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 and </a:t>
                      </a:r>
                      <a:r>
                        <a:rPr lang="de-DE" sz="1600" dirty="0" err="1">
                          <a:solidFill>
                            <a:schemeClr val="tx2"/>
                          </a:solidFill>
                          <a:latin typeface="+mn-lt"/>
                        </a:rPr>
                        <a:t>Processes</a:t>
                      </a:r>
                      <a:endParaRPr lang="de-DE" sz="1600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32372380"/>
                  </a:ext>
                </a:extLst>
              </a:tr>
              <a:tr h="422628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t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latin typeface="+mn-lt"/>
                        </a:rPr>
                        <a:t>Objectives and Key Results (OKR)​</a:t>
                      </a:r>
                      <a:endParaRPr lang="de-DE" sz="1600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68411965"/>
                  </a:ext>
                </a:extLst>
              </a:tr>
              <a:tr h="422628">
                <a:tc>
                  <a:txBody>
                    <a:bodyPr/>
                    <a:lstStyle/>
                    <a:p>
                      <a:pPr marL="285750" indent="-285750" fontAlgn="t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de-DE" sz="1600" noProof="0" dirty="0" err="1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What</a:t>
                      </a:r>
                      <a:r>
                        <a:rPr lang="de-DE" sz="1600" noProof="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de-DE" sz="1600" noProof="0" dirty="0" err="1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Does</a:t>
                      </a:r>
                      <a:r>
                        <a:rPr lang="de-DE" sz="1600" noProof="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 This </a:t>
                      </a:r>
                      <a:r>
                        <a:rPr lang="de-DE" sz="1600" noProof="0" dirty="0" err="1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Have</a:t>
                      </a:r>
                      <a:r>
                        <a:rPr lang="de-DE" sz="1600" noProof="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de-DE" sz="1600" noProof="0" dirty="0" err="1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to</a:t>
                      </a:r>
                      <a:r>
                        <a:rPr lang="de-DE" sz="1600" noProof="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 Do </a:t>
                      </a:r>
                      <a:r>
                        <a:rPr lang="de-DE" sz="1600" noProof="0" dirty="0" err="1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with</a:t>
                      </a:r>
                      <a:r>
                        <a:rPr lang="de-DE" sz="1600" noProof="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 Transfer </a:t>
                      </a:r>
                      <a:r>
                        <a:rPr lang="de-DE" sz="1600" noProof="0" dirty="0" err="1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Cooperation</a:t>
                      </a:r>
                      <a:r>
                        <a:rPr lang="de-DE" sz="1600" noProof="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?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85051681"/>
                  </a:ext>
                </a:extLst>
              </a:tr>
              <a:tr h="422628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t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Agile Learning </a:t>
                      </a:r>
                      <a:r>
                        <a:rPr lang="de-DE" sz="1600" dirty="0" err="1">
                          <a:solidFill>
                            <a:schemeClr val="tx2"/>
                          </a:solidFill>
                          <a:latin typeface="+mn-lt"/>
                        </a:rPr>
                        <a:t>Methodology</a:t>
                      </a: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 </a:t>
                      </a:r>
                      <a:r>
                        <a:rPr lang="de-DE" sz="1600" dirty="0" err="1">
                          <a:solidFill>
                            <a:schemeClr val="tx2"/>
                          </a:solidFill>
                          <a:latin typeface="+mn-lt"/>
                        </a:rPr>
                        <a:t>as</a:t>
                      </a: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 a Model </a:t>
                      </a:r>
                      <a:r>
                        <a:rPr lang="de-DE" sz="1600" dirty="0" err="1">
                          <a:solidFill>
                            <a:schemeClr val="tx2"/>
                          </a:solidFill>
                          <a:latin typeface="+mn-lt"/>
                        </a:rPr>
                        <a:t>for</a:t>
                      </a: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 Co-</a:t>
                      </a:r>
                      <a:r>
                        <a:rPr lang="de-DE" sz="1600" dirty="0" err="1">
                          <a:solidFill>
                            <a:schemeClr val="tx2"/>
                          </a:solidFill>
                          <a:latin typeface="+mn-lt"/>
                        </a:rPr>
                        <a:t>Evolutionary</a:t>
                      </a: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 Transfer Work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72612220"/>
                  </a:ext>
                </a:extLst>
              </a:tr>
              <a:tr h="422628">
                <a:tc>
                  <a:txBody>
                    <a:bodyPr/>
                    <a:lstStyle/>
                    <a:p>
                      <a:pPr marL="285750" indent="-285750" fontAlgn="t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de-DE" sz="1600" noProof="0" dirty="0" err="1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Application</a:t>
                      </a:r>
                      <a:r>
                        <a:rPr lang="de-DE" sz="1600" noProof="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de-DE" sz="1600" noProof="0" dirty="0" err="1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to</a:t>
                      </a:r>
                      <a:r>
                        <a:rPr lang="de-DE" sz="1600" noProof="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de-DE" sz="1600" noProof="0" dirty="0" err="1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your</a:t>
                      </a:r>
                      <a:r>
                        <a:rPr lang="de-DE" sz="1600" noProof="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 own Projects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70884350"/>
                  </a:ext>
                </a:extLst>
              </a:tr>
              <a:tr h="422628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t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Further </a:t>
                      </a:r>
                      <a:r>
                        <a:rPr lang="de-DE" sz="1600" dirty="0" err="1">
                          <a:solidFill>
                            <a:schemeClr val="tx2"/>
                          </a:solidFill>
                          <a:latin typeface="+mn-lt"/>
                        </a:rPr>
                        <a:t>Opportunities</a:t>
                      </a: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 </a:t>
                      </a:r>
                      <a:r>
                        <a:rPr lang="de-DE" sz="1600" dirty="0" err="1">
                          <a:solidFill>
                            <a:schemeClr val="tx2"/>
                          </a:solidFill>
                          <a:latin typeface="+mn-lt"/>
                        </a:rPr>
                        <a:t>for</a:t>
                      </a: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 </a:t>
                      </a:r>
                      <a:r>
                        <a:rPr lang="de-DE" sz="1600" dirty="0" err="1">
                          <a:solidFill>
                            <a:schemeClr val="tx2"/>
                          </a:solidFill>
                          <a:latin typeface="+mn-lt"/>
                        </a:rPr>
                        <a:t>Cooperation</a:t>
                      </a:r>
                      <a:endParaRPr lang="de-DE" sz="1600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56523552"/>
                  </a:ext>
                </a:extLst>
              </a:tr>
              <a:tr h="422628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de-DE" sz="1600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533654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23584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AC338F-49C6-3AA7-B922-DF2ECD49DE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2;p19">
            <a:extLst>
              <a:ext uri="{FF2B5EF4-FFF2-40B4-BE49-F238E27FC236}">
                <a16:creationId xmlns:a16="http://schemas.microsoft.com/office/drawing/2014/main" id="{05286C67-C10D-22B2-A442-280B6A274B8C}"/>
              </a:ext>
            </a:extLst>
          </p:cNvPr>
          <p:cNvSpPr txBox="1">
            <a:spLocks/>
          </p:cNvSpPr>
          <p:nvPr/>
        </p:nvSpPr>
        <p:spPr>
          <a:xfrm>
            <a:off x="838200" y="360431"/>
            <a:ext cx="10515600" cy="104803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00AADE"/>
              </a:buClr>
              <a:buSzPts val="3600"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j-ea"/>
                <a:cs typeface="+mj-cs"/>
                <a:sym typeface="Arial"/>
              </a:rPr>
              <a:t>Values in Agile </a:t>
            </a:r>
            <a:r>
              <a:rPr lang="en-US" dirty="0">
                <a:solidFill>
                  <a:srgbClr val="3B3B3B"/>
                </a:solidFill>
                <a:latin typeface="Nunito SemiBold"/>
              </a:rPr>
              <a:t>W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j-ea"/>
                <a:cs typeface="+mj-cs"/>
                <a:sym typeface="Arial"/>
              </a:rPr>
              <a:t>orking</a:t>
            </a:r>
            <a:endParaRPr kumimoji="0" lang="de-DE" sz="3600" b="0" i="0" u="none" strike="noStrike" kern="1200" cap="none" spc="0" normalizeH="0" baseline="0" noProof="0" dirty="0">
              <a:ln>
                <a:noFill/>
              </a:ln>
              <a:solidFill>
                <a:srgbClr val="03AADF"/>
              </a:solidFill>
              <a:effectLst/>
              <a:uLnTx/>
              <a:uFillTx/>
              <a:latin typeface="Nunito SemiBold"/>
              <a:ea typeface="+mj-ea"/>
              <a:cs typeface="+mj-cs"/>
              <a:sym typeface="Arial"/>
            </a:endParaRP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543395C7-74DD-58BD-C606-FCD61952D6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F145060A-2239-4736-BEED-7C05F6B3C6E1}" type="slidenum">
              <a:rPr kumimoji="0" lang="de-DE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>
                    <a:tint val="82000"/>
                  </a:srgbClr>
                </a:solidFill>
                <a:effectLst/>
                <a:uLnTx/>
                <a:uFillTx/>
                <a:latin typeface="Nunito Light"/>
                <a:cs typeface="Arial"/>
                <a:sym typeface="Arial"/>
              </a:rPr>
              <a:t>24</a:t>
            </a:fld>
            <a:endParaRPr kumimoji="0" lang="de-DE" sz="10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82000"/>
                </a:srgbClr>
              </a:solidFill>
              <a:effectLst/>
              <a:uLnTx/>
              <a:uFillTx/>
              <a:latin typeface="Nunito Light"/>
              <a:cs typeface="Arial"/>
              <a:sym typeface="Arial"/>
            </a:endParaRP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E16F9591-38B9-E28F-BF23-BE69238BFC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36801"/>
            <a:ext cx="7442200" cy="364490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endParaRPr lang="de-DE" sz="1000" dirty="0">
              <a:latin typeface="+mj-lt"/>
            </a:endParaRPr>
          </a:p>
          <a:p>
            <a:pPr>
              <a:lnSpc>
                <a:spcPct val="100000"/>
              </a:lnSpc>
            </a:pPr>
            <a:r>
              <a:rPr lang="de-DE" sz="1200" dirty="0">
                <a:solidFill>
                  <a:schemeClr val="accent1"/>
                </a:solidFill>
                <a:latin typeface="+mj-lt"/>
              </a:rPr>
              <a:t>Respect </a:t>
            </a:r>
            <a:r>
              <a:rPr lang="de-DE" sz="1200" b="1" dirty="0">
                <a:latin typeface="+mj-lt"/>
              </a:rPr>
              <a:t>– </a:t>
            </a:r>
            <a:r>
              <a:rPr lang="de-DE" sz="1200" dirty="0"/>
              <a:t>valuing everyone involved</a:t>
            </a:r>
          </a:p>
          <a:p>
            <a:pPr>
              <a:lnSpc>
                <a:spcPct val="100000"/>
              </a:lnSpc>
            </a:pPr>
            <a:r>
              <a:rPr lang="de-DE" sz="1200" dirty="0">
                <a:solidFill>
                  <a:schemeClr val="accent1"/>
                </a:solidFill>
                <a:latin typeface="+mj-lt"/>
              </a:rPr>
              <a:t>Courage </a:t>
            </a:r>
            <a:r>
              <a:rPr lang="de-DE" sz="1200" b="1" dirty="0">
                <a:latin typeface="+mj-lt"/>
              </a:rPr>
              <a:t>– </a:t>
            </a:r>
            <a:r>
              <a:rPr lang="de-DE" sz="1200" dirty="0">
                <a:latin typeface="Nunito Light"/>
              </a:rPr>
              <a:t>speaking the truth, taking the risk of making mistakes, taking the difficult path, and saying ‘no’ when necessary </a:t>
            </a:r>
            <a:endParaRPr lang="de-DE" sz="1200" dirty="0"/>
          </a:p>
          <a:p>
            <a:pPr>
              <a:lnSpc>
                <a:spcPct val="100000"/>
              </a:lnSpc>
            </a:pPr>
            <a:r>
              <a:rPr lang="de-DE" sz="1200" dirty="0">
                <a:solidFill>
                  <a:schemeClr val="accent1"/>
                </a:solidFill>
                <a:latin typeface="+mj-lt"/>
              </a:rPr>
              <a:t>Openness </a:t>
            </a:r>
            <a:r>
              <a:rPr lang="de-DE" sz="1200" b="1" dirty="0">
                <a:latin typeface="+mj-lt"/>
              </a:rPr>
              <a:t>– </a:t>
            </a:r>
            <a:r>
              <a:rPr lang="de-DE" sz="1200" dirty="0"/>
              <a:t>open dialogue, a culture that tolerates mistakes, constructive criticism</a:t>
            </a:r>
          </a:p>
          <a:p>
            <a:pPr>
              <a:lnSpc>
                <a:spcPct val="100000"/>
              </a:lnSpc>
            </a:pPr>
            <a:r>
              <a:rPr lang="de-DE" sz="1200" dirty="0">
                <a:solidFill>
                  <a:schemeClr val="accent1"/>
                </a:solidFill>
                <a:latin typeface="+mj-lt"/>
              </a:rPr>
              <a:t>Focus </a:t>
            </a:r>
            <a:r>
              <a:rPr lang="de-DE" sz="1200" b="1" dirty="0">
                <a:latin typeface="+mj-lt"/>
              </a:rPr>
              <a:t>– </a:t>
            </a:r>
            <a:r>
              <a:rPr lang="de-DE" sz="1200" dirty="0"/>
              <a:t>remaining as undisturbed and focused as possible whilst working on the task (‘project time’); clear goals are helpful</a:t>
            </a:r>
          </a:p>
          <a:p>
            <a:pPr>
              <a:lnSpc>
                <a:spcPct val="100000"/>
              </a:lnSpc>
            </a:pPr>
            <a:r>
              <a:rPr lang="de-DE" sz="1200" dirty="0" err="1">
                <a:solidFill>
                  <a:schemeClr val="accent1"/>
                </a:solidFill>
                <a:latin typeface="+mj-lt"/>
              </a:rPr>
              <a:t>Commitment </a:t>
            </a:r>
            <a:r>
              <a:rPr lang="de-DE" sz="1200" b="1" dirty="0">
                <a:latin typeface="+mj-lt"/>
              </a:rPr>
              <a:t>– </a:t>
            </a:r>
            <a:r>
              <a:rPr lang="de-DE" sz="1200" dirty="0"/>
              <a:t>devoting oneself fully to the task</a:t>
            </a:r>
          </a:p>
          <a:p>
            <a:pPr>
              <a:lnSpc>
                <a:spcPct val="100000"/>
              </a:lnSpc>
            </a:pPr>
            <a:r>
              <a:rPr lang="de-DE" sz="1200" dirty="0">
                <a:solidFill>
                  <a:schemeClr val="accent1"/>
                </a:solidFill>
                <a:latin typeface="+mj-lt"/>
              </a:rPr>
              <a:t>Simplicity </a:t>
            </a:r>
            <a:r>
              <a:rPr lang="de-DE" sz="1200" b="1" dirty="0">
                <a:latin typeface="+mj-lt"/>
              </a:rPr>
              <a:t>– </a:t>
            </a:r>
            <a:r>
              <a:rPr lang="de-DE" sz="1200" dirty="0"/>
              <a:t>“what could be the simplest solution that works?”, an </a:t>
            </a:r>
            <a:r>
              <a:rPr lang="de-DE" sz="1200" dirty="0" err="1"/>
              <a:t>incremental</a:t>
            </a:r>
            <a:r>
              <a:rPr lang="de-DE" sz="1200" dirty="0"/>
              <a:t> just-in-time </a:t>
            </a:r>
            <a:r>
              <a:rPr lang="de-DE" sz="1200" dirty="0" err="1"/>
              <a:t>approach</a:t>
            </a:r>
            <a:r>
              <a:rPr lang="de-DE" sz="1200" dirty="0"/>
              <a:t> rather than long-term planning</a:t>
            </a:r>
          </a:p>
          <a:p>
            <a:pPr>
              <a:lnSpc>
                <a:spcPct val="100000"/>
              </a:lnSpc>
            </a:pPr>
            <a:r>
              <a:rPr lang="de-DE" sz="1200" dirty="0" err="1">
                <a:solidFill>
                  <a:schemeClr val="accent1"/>
                </a:solidFill>
                <a:latin typeface="+mj-lt"/>
              </a:rPr>
              <a:t>Communication </a:t>
            </a:r>
            <a:r>
              <a:rPr lang="de-DE" sz="1200" b="1" dirty="0">
                <a:latin typeface="+mj-lt"/>
              </a:rPr>
              <a:t>– </a:t>
            </a:r>
            <a:r>
              <a:rPr lang="de-DE" sz="1200" dirty="0"/>
              <a:t>is key: within the team, but also with all stakeholders, regardless of </a:t>
            </a:r>
            <a:r>
              <a:rPr lang="de-DE" sz="1200" dirty="0" err="1"/>
              <a:t>hierarchies</a:t>
            </a:r>
            <a:r>
              <a:rPr lang="de-DE" sz="1200" dirty="0"/>
              <a:t>; the spoken word enables direct </a:t>
            </a:r>
            <a:r>
              <a:rPr lang="de-DE" sz="1200" dirty="0" err="1"/>
              <a:t>feedback</a:t>
            </a:r>
            <a:endParaRPr lang="de-DE" sz="1200" dirty="0"/>
          </a:p>
          <a:p>
            <a:pPr>
              <a:lnSpc>
                <a:spcPct val="100000"/>
              </a:lnSpc>
            </a:pPr>
            <a:r>
              <a:rPr lang="de-DE" sz="1200" dirty="0">
                <a:solidFill>
                  <a:schemeClr val="accent1"/>
                </a:solidFill>
                <a:latin typeface="+mj-lt"/>
              </a:rPr>
              <a:t>Feedback </a:t>
            </a:r>
            <a:r>
              <a:rPr lang="de-DE" sz="1200" b="1" dirty="0">
                <a:latin typeface="+mj-lt"/>
              </a:rPr>
              <a:t>– </a:t>
            </a:r>
            <a:r>
              <a:rPr lang="de-DE" sz="1200" dirty="0"/>
              <a:t>feedback from customers, within the team, and other stakeholders: learning from weaknesses and mistakes</a:t>
            </a:r>
          </a:p>
        </p:txBody>
      </p:sp>
      <p:sp>
        <p:nvSpPr>
          <p:cNvPr id="5" name="Rechteck: abgerundete Ecken 4">
            <a:extLst>
              <a:ext uri="{FF2B5EF4-FFF2-40B4-BE49-F238E27FC236}">
                <a16:creationId xmlns:a16="http://schemas.microsoft.com/office/drawing/2014/main" id="{1A6833BA-9A92-AEA0-2FD4-22F2BCC1C86B}"/>
              </a:ext>
            </a:extLst>
          </p:cNvPr>
          <p:cNvSpPr/>
          <p:nvPr/>
        </p:nvSpPr>
        <p:spPr>
          <a:xfrm>
            <a:off x="8952304" y="2510547"/>
            <a:ext cx="2401495" cy="235633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3">
                  <a:lumMod val="20000"/>
                  <a:lumOff val="80000"/>
                  <a:alpha val="57000"/>
                </a:schemeClr>
              </a:gs>
              <a:gs pos="65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18900000" scaled="1"/>
            <a:tileRect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de-DE" sz="1600" b="0" i="1" u="none" strike="noStrike" kern="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Being agile starts in your own mind!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4ED2F9BF-1DF4-90B9-1011-FC8B28622CDD}"/>
              </a:ext>
            </a:extLst>
          </p:cNvPr>
          <p:cNvSpPr txBox="1"/>
          <p:nvPr/>
        </p:nvSpPr>
        <p:spPr>
          <a:xfrm>
            <a:off x="1168400" y="1829452"/>
            <a:ext cx="6756400" cy="37457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de-DE" sz="1600" dirty="0">
                <a:solidFill>
                  <a:schemeClr val="accent1"/>
                </a:solidFill>
                <a:latin typeface="+mj-lt"/>
              </a:rPr>
              <a:t>Agile values</a:t>
            </a:r>
          </a:p>
        </p:txBody>
      </p:sp>
    </p:spTree>
    <p:extLst>
      <p:ext uri="{BB962C8B-B14F-4D97-AF65-F5344CB8AC3E}">
        <p14:creationId xmlns:p14="http://schemas.microsoft.com/office/powerpoint/2010/main" val="3835628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76791D-7FA1-D367-EAD9-E03301A6C3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2;p19">
            <a:extLst>
              <a:ext uri="{FF2B5EF4-FFF2-40B4-BE49-F238E27FC236}">
                <a16:creationId xmlns:a16="http://schemas.microsoft.com/office/drawing/2014/main" id="{46B9350F-0948-978D-8B7A-549CDA1ECF43}"/>
              </a:ext>
            </a:extLst>
          </p:cNvPr>
          <p:cNvSpPr txBox="1">
            <a:spLocks/>
          </p:cNvSpPr>
          <p:nvPr/>
        </p:nvSpPr>
        <p:spPr>
          <a:xfrm>
            <a:off x="838200" y="360431"/>
            <a:ext cx="10515600" cy="104803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00AADE"/>
              </a:buClr>
              <a:buSzPts val="3600"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j-ea"/>
                <a:cs typeface="+mj-cs"/>
                <a:sym typeface="Arial"/>
              </a:rPr>
              <a:t>The Principle of Agile </a:t>
            </a:r>
            <a:r>
              <a:rPr lang="en-US" dirty="0">
                <a:solidFill>
                  <a:srgbClr val="3B3B3B"/>
                </a:solidFill>
                <a:latin typeface="Nunito SemiBold"/>
              </a:rPr>
              <a:t>W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j-ea"/>
                <a:cs typeface="+mj-cs"/>
                <a:sym typeface="Arial"/>
              </a:rPr>
              <a:t>orking</a:t>
            </a:r>
            <a:endParaRPr kumimoji="0" lang="de-DE" sz="3600" b="0" i="0" u="none" strike="noStrike" kern="1200" cap="none" spc="0" normalizeH="0" baseline="0" noProof="0" dirty="0">
              <a:ln>
                <a:noFill/>
              </a:ln>
              <a:solidFill>
                <a:srgbClr val="03AADF"/>
              </a:solidFill>
              <a:effectLst/>
              <a:uLnTx/>
              <a:uFillTx/>
              <a:latin typeface="Nunito SemiBold"/>
              <a:ea typeface="+mj-ea"/>
              <a:cs typeface="+mj-cs"/>
              <a:sym typeface="Arial"/>
            </a:endParaRP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29183F6C-066B-5008-2F4F-8BE33EEB5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F145060A-2239-4736-BEED-7C05F6B3C6E1}" type="slidenum">
              <a:rPr kumimoji="0" lang="de-DE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>
                    <a:tint val="82000"/>
                  </a:srgbClr>
                </a:solidFill>
                <a:effectLst/>
                <a:uLnTx/>
                <a:uFillTx/>
                <a:latin typeface="Nunito Light"/>
                <a:cs typeface="Arial"/>
                <a:sym typeface="Arial"/>
              </a:rPr>
              <a:t>25</a:t>
            </a:fld>
            <a:endParaRPr kumimoji="0" lang="de-DE" sz="10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82000"/>
                </a:srgbClr>
              </a:solidFill>
              <a:effectLst/>
              <a:uLnTx/>
              <a:uFillTx/>
              <a:latin typeface="Nunito Light"/>
              <a:cs typeface="Arial"/>
              <a:sym typeface="Arial"/>
            </a:endParaRP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EB26EB9-5AC7-5D7E-14BA-B1791D8227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36801"/>
            <a:ext cx="7442200" cy="364490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endParaRPr lang="de-DE" sz="1000" dirty="0">
              <a:latin typeface="+mj-lt"/>
            </a:endParaRPr>
          </a:p>
          <a:p>
            <a:pPr>
              <a:lnSpc>
                <a:spcPct val="100000"/>
              </a:lnSpc>
            </a:pPr>
            <a:r>
              <a:rPr lang="de-DE" sz="1200" dirty="0">
                <a:solidFill>
                  <a:schemeClr val="accent1"/>
                </a:solidFill>
                <a:latin typeface="+mj-lt"/>
              </a:rPr>
              <a:t>Transparency </a:t>
            </a:r>
            <a:r>
              <a:rPr lang="de-DE" sz="1200" b="1" dirty="0">
                <a:latin typeface="+mj-lt"/>
              </a:rPr>
              <a:t>– </a:t>
            </a:r>
            <a:r>
              <a:rPr lang="de-DE" sz="1200" dirty="0"/>
              <a:t>for </a:t>
            </a:r>
            <a:r>
              <a:rPr lang="de-DE" sz="1200" dirty="0" err="1"/>
              <a:t>all </a:t>
            </a:r>
            <a:r>
              <a:rPr lang="de-DE" sz="1200" dirty="0"/>
              <a:t>involved, at all times</a:t>
            </a:r>
          </a:p>
          <a:p>
            <a:pPr>
              <a:lnSpc>
                <a:spcPct val="100000"/>
              </a:lnSpc>
            </a:pPr>
            <a:r>
              <a:rPr lang="de-DE" sz="1200" dirty="0">
                <a:solidFill>
                  <a:schemeClr val="accent1"/>
                </a:solidFill>
                <a:latin typeface="+mj-lt"/>
              </a:rPr>
              <a:t>Self-organised teams </a:t>
            </a:r>
            <a:r>
              <a:rPr lang="de-DE" sz="1200" b="1" dirty="0">
                <a:latin typeface="+mj-lt"/>
              </a:rPr>
              <a:t>– </a:t>
            </a:r>
            <a:r>
              <a:rPr lang="de-DE" sz="1200" dirty="0">
                <a:latin typeface="Nunito Light"/>
              </a:rPr>
              <a:t>decide for themselves who does what, when and how</a:t>
            </a:r>
            <a:endParaRPr lang="de-DE" sz="1200" dirty="0"/>
          </a:p>
          <a:p>
            <a:pPr>
              <a:lnSpc>
                <a:spcPct val="100000"/>
              </a:lnSpc>
            </a:pPr>
            <a:r>
              <a:rPr lang="de-DE" sz="1200" b="1" dirty="0">
                <a:solidFill>
                  <a:schemeClr val="accent1"/>
                </a:solidFill>
              </a:rPr>
              <a:t>Pull</a:t>
            </a:r>
            <a:r>
              <a:rPr lang="de-DE" sz="1200" dirty="0">
                <a:solidFill>
                  <a:schemeClr val="accent1"/>
                </a:solidFill>
                <a:latin typeface="+mj-lt"/>
              </a:rPr>
              <a:t> principle </a:t>
            </a:r>
            <a:r>
              <a:rPr lang="de-DE" sz="1200" b="1" dirty="0">
                <a:latin typeface="+mj-lt"/>
              </a:rPr>
              <a:t>– </a:t>
            </a:r>
            <a:r>
              <a:rPr lang="de-DE" sz="1200" dirty="0"/>
              <a:t>tasks are ‘pulled’</a:t>
            </a:r>
          </a:p>
          <a:p>
            <a:pPr>
              <a:lnSpc>
                <a:spcPct val="100000"/>
              </a:lnSpc>
            </a:pPr>
            <a:r>
              <a:rPr lang="de-DE" sz="1200" b="1" dirty="0">
                <a:solidFill>
                  <a:schemeClr val="accent1"/>
                </a:solidFill>
                <a:latin typeface="+mj-lt"/>
              </a:rPr>
              <a:t>Incremental </a:t>
            </a:r>
            <a:r>
              <a:rPr lang="de-DE" sz="1200" b="1" dirty="0">
                <a:latin typeface="+mj-lt"/>
              </a:rPr>
              <a:t>– </a:t>
            </a:r>
            <a:r>
              <a:rPr lang="de-DE" sz="1200" dirty="0"/>
              <a:t>proceeding in small but measurable steps of improvement</a:t>
            </a:r>
          </a:p>
          <a:p>
            <a:pPr>
              <a:lnSpc>
                <a:spcPct val="100000"/>
              </a:lnSpc>
            </a:pPr>
            <a:r>
              <a:rPr lang="de-DE" sz="1200" dirty="0">
                <a:solidFill>
                  <a:schemeClr val="accent1"/>
                </a:solidFill>
                <a:latin typeface="+mj-lt"/>
              </a:rPr>
              <a:t>Iterative </a:t>
            </a:r>
            <a:r>
              <a:rPr lang="de-DE" sz="1200" b="1" dirty="0">
                <a:latin typeface="+mj-lt"/>
              </a:rPr>
              <a:t>– </a:t>
            </a:r>
            <a:r>
              <a:rPr lang="de-DE" sz="1200" dirty="0"/>
              <a:t>running through a process multiple times</a:t>
            </a:r>
          </a:p>
          <a:p>
            <a:pPr>
              <a:lnSpc>
                <a:spcPct val="100000"/>
              </a:lnSpc>
            </a:pPr>
            <a:r>
              <a:rPr lang="de-DE" sz="1200" dirty="0">
                <a:solidFill>
                  <a:schemeClr val="accent1"/>
                </a:solidFill>
                <a:latin typeface="+mj-lt"/>
              </a:rPr>
              <a:t>“Fail fast” </a:t>
            </a:r>
            <a:r>
              <a:rPr lang="de-DE" sz="1200" b="1" dirty="0">
                <a:latin typeface="+mj-lt"/>
              </a:rPr>
              <a:t>– </a:t>
            </a:r>
            <a:r>
              <a:rPr lang="de-DE" sz="1200" dirty="0"/>
              <a:t>learn from mistakes as early as possible</a:t>
            </a:r>
          </a:p>
          <a:p>
            <a:pPr>
              <a:lnSpc>
                <a:spcPct val="100000"/>
              </a:lnSpc>
            </a:pPr>
            <a:r>
              <a:rPr lang="de-DE" sz="1200" dirty="0">
                <a:solidFill>
                  <a:schemeClr val="accent1"/>
                </a:solidFill>
                <a:latin typeface="+mj-lt"/>
              </a:rPr>
              <a:t>User-centred </a:t>
            </a:r>
            <a:r>
              <a:rPr lang="de-DE" sz="1200" b="1" dirty="0">
                <a:latin typeface="+mj-lt"/>
              </a:rPr>
              <a:t>– </a:t>
            </a:r>
            <a:r>
              <a:rPr lang="de-DE" sz="1200" dirty="0"/>
              <a:t>customers and users are the focus</a:t>
            </a:r>
          </a:p>
          <a:p>
            <a:pPr>
              <a:lnSpc>
                <a:spcPct val="100000"/>
              </a:lnSpc>
            </a:pPr>
            <a:r>
              <a:rPr lang="de-DE" sz="1200" dirty="0">
                <a:solidFill>
                  <a:schemeClr val="accent1"/>
                </a:solidFill>
                <a:latin typeface="+mj-lt"/>
              </a:rPr>
              <a:t>Working within time boxes </a:t>
            </a:r>
            <a:r>
              <a:rPr lang="de-DE" sz="1200" b="1" dirty="0">
                <a:latin typeface="+mj-lt"/>
              </a:rPr>
              <a:t>– </a:t>
            </a:r>
            <a:r>
              <a:rPr lang="de-DE" sz="1200" dirty="0"/>
              <a:t>time management through “timeboxing”</a:t>
            </a:r>
          </a:p>
          <a:p>
            <a:pPr>
              <a:lnSpc>
                <a:spcPct val="100000"/>
              </a:lnSpc>
            </a:pPr>
            <a:r>
              <a:rPr lang="de-DE" sz="1200" dirty="0">
                <a:solidFill>
                  <a:schemeClr val="accent1"/>
                </a:solidFill>
                <a:latin typeface="+mj-lt"/>
              </a:rPr>
              <a:t>Continuous improvement </a:t>
            </a:r>
            <a:r>
              <a:rPr lang="de-DE" sz="1200" b="1" dirty="0"/>
              <a:t>– </a:t>
            </a:r>
            <a:r>
              <a:rPr lang="de-DE" sz="1200" dirty="0"/>
              <a:t>institutionalisation through agile methods and frameworks (e.g. </a:t>
            </a:r>
            <a:r>
              <a:rPr lang="de-DE" sz="1200" dirty="0" err="1"/>
              <a:t>Scrum</a:t>
            </a:r>
            <a:r>
              <a:rPr lang="de-DE" sz="1200" dirty="0"/>
              <a:t>)</a:t>
            </a:r>
          </a:p>
        </p:txBody>
      </p:sp>
      <p:sp>
        <p:nvSpPr>
          <p:cNvPr id="5" name="Rechteck: abgerundete Ecken 4">
            <a:extLst>
              <a:ext uri="{FF2B5EF4-FFF2-40B4-BE49-F238E27FC236}">
                <a16:creationId xmlns:a16="http://schemas.microsoft.com/office/drawing/2014/main" id="{7E6ADF88-7869-1EA2-C33A-015F347C1021}"/>
              </a:ext>
            </a:extLst>
          </p:cNvPr>
          <p:cNvSpPr/>
          <p:nvPr/>
        </p:nvSpPr>
        <p:spPr>
          <a:xfrm>
            <a:off x="8952304" y="2510547"/>
            <a:ext cx="2401495" cy="235633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3">
                  <a:lumMod val="20000"/>
                  <a:lumOff val="80000"/>
                  <a:alpha val="57000"/>
                </a:schemeClr>
              </a:gs>
              <a:gs pos="65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18900000" scaled="1"/>
            <a:tileRect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de-DE" sz="1600" b="0" i="1" u="none" strike="noStrike" kern="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Which of these principles do you recognise in your day-to-day work?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1F4A10B1-1B32-9E31-4973-DD28D258F92E}"/>
              </a:ext>
            </a:extLst>
          </p:cNvPr>
          <p:cNvSpPr txBox="1"/>
          <p:nvPr/>
        </p:nvSpPr>
        <p:spPr>
          <a:xfrm>
            <a:off x="1168400" y="1829452"/>
            <a:ext cx="6756400" cy="37457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03AADF"/>
                </a:solidFill>
                <a:effectLst/>
                <a:uLnTx/>
                <a:uFillTx/>
                <a:latin typeface="Nunito SemiBold"/>
                <a:cs typeface="Arial"/>
                <a:sym typeface="Arial"/>
              </a:rPr>
              <a:t>Agile principles</a:t>
            </a:r>
          </a:p>
        </p:txBody>
      </p:sp>
    </p:spTree>
    <p:extLst>
      <p:ext uri="{BB962C8B-B14F-4D97-AF65-F5344CB8AC3E}">
        <p14:creationId xmlns:p14="http://schemas.microsoft.com/office/powerpoint/2010/main" val="34008065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1C5882-BF48-1F1F-E061-FD64A16E8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2;p19">
            <a:extLst>
              <a:ext uri="{FF2B5EF4-FFF2-40B4-BE49-F238E27FC236}">
                <a16:creationId xmlns:a16="http://schemas.microsoft.com/office/drawing/2014/main" id="{AA9246DA-3945-70EA-2057-DF23D1DBB45F}"/>
              </a:ext>
            </a:extLst>
          </p:cNvPr>
          <p:cNvSpPr txBox="1">
            <a:spLocks/>
          </p:cNvSpPr>
          <p:nvPr/>
        </p:nvSpPr>
        <p:spPr>
          <a:xfrm>
            <a:off x="838200" y="360431"/>
            <a:ext cx="10515600" cy="104803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00AADE"/>
              </a:buClr>
              <a:buSzPts val="3600"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j-ea"/>
                <a:cs typeface="+mj-cs"/>
                <a:sym typeface="Arial"/>
              </a:rPr>
              <a:t>Principles of Agile </a:t>
            </a:r>
            <a:r>
              <a:rPr lang="en-US" dirty="0">
                <a:solidFill>
                  <a:srgbClr val="3B3B3B"/>
                </a:solidFill>
                <a:latin typeface="Nunito SemiBold"/>
              </a:rPr>
              <a:t>W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j-ea"/>
                <a:cs typeface="+mj-cs"/>
                <a:sym typeface="Arial"/>
              </a:rPr>
              <a:t>orking</a:t>
            </a:r>
            <a:endParaRPr kumimoji="0" lang="de-DE" sz="3600" b="0" i="0" u="none" strike="noStrike" kern="1200" cap="none" spc="0" normalizeH="0" baseline="0" noProof="0" dirty="0">
              <a:ln>
                <a:noFill/>
              </a:ln>
              <a:solidFill>
                <a:srgbClr val="03AADF"/>
              </a:solidFill>
              <a:effectLst/>
              <a:uLnTx/>
              <a:uFillTx/>
              <a:latin typeface="Nunito SemiBold"/>
              <a:ea typeface="+mj-ea"/>
              <a:cs typeface="+mj-cs"/>
              <a:sym typeface="Arial"/>
            </a:endParaRP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8F7571D1-3573-6413-710E-4B84E129F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F145060A-2239-4736-BEED-7C05F6B3C6E1}" type="slidenum">
              <a:rPr kumimoji="0" lang="de-DE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>
                    <a:tint val="82000"/>
                  </a:srgbClr>
                </a:solidFill>
                <a:effectLst/>
                <a:uLnTx/>
                <a:uFillTx/>
                <a:latin typeface="Nunito Light"/>
                <a:cs typeface="Arial"/>
                <a:sym typeface="Arial"/>
              </a:rPr>
              <a:t>26</a:t>
            </a:fld>
            <a:endParaRPr kumimoji="0" lang="de-DE" sz="10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82000"/>
                </a:srgbClr>
              </a:solidFill>
              <a:effectLst/>
              <a:uLnTx/>
              <a:uFillTx/>
              <a:latin typeface="Nunito Light"/>
              <a:cs typeface="Arial"/>
              <a:sym typeface="Arial"/>
            </a:endParaRPr>
          </a:p>
        </p:txBody>
      </p:sp>
      <p:pic>
        <p:nvPicPr>
          <p:cNvPr id="14" name="Inhaltsplatzhalter 13">
            <a:extLst>
              <a:ext uri="{FF2B5EF4-FFF2-40B4-BE49-F238E27FC236}">
                <a16:creationId xmlns:a16="http://schemas.microsoft.com/office/drawing/2014/main" id="{7731F090-F5D8-FEF3-8DB2-3ADA27316DE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450" y="1602948"/>
            <a:ext cx="4298950" cy="4298950"/>
          </a:xfrm>
          <a:prstGeom prst="rect">
            <a:avLst/>
          </a:prstGeom>
        </p:spPr>
      </p:pic>
      <p:cxnSp>
        <p:nvCxnSpPr>
          <p:cNvPr id="15" name="Gerade Verbindung mit Pfeil 14">
            <a:extLst>
              <a:ext uri="{FF2B5EF4-FFF2-40B4-BE49-F238E27FC236}">
                <a16:creationId xmlns:a16="http://schemas.microsoft.com/office/drawing/2014/main" id="{81095089-F262-9F14-BCE7-C448EAFDC48D}"/>
              </a:ext>
            </a:extLst>
          </p:cNvPr>
          <p:cNvCxnSpPr>
            <a:cxnSpLocks/>
          </p:cNvCxnSpPr>
          <p:nvPr/>
        </p:nvCxnSpPr>
        <p:spPr>
          <a:xfrm>
            <a:off x="2455333" y="2447658"/>
            <a:ext cx="3878089" cy="0"/>
          </a:xfrm>
          <a:prstGeom prst="straightConnector1">
            <a:avLst/>
          </a:prstGeom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54C01980-A43D-7E25-8077-B04FFA0C32EF}"/>
              </a:ext>
            </a:extLst>
          </p:cNvPr>
          <p:cNvCxnSpPr>
            <a:cxnSpLocks/>
          </p:cNvCxnSpPr>
          <p:nvPr/>
        </p:nvCxnSpPr>
        <p:spPr>
          <a:xfrm>
            <a:off x="2455333" y="3587105"/>
            <a:ext cx="3878089" cy="0"/>
          </a:xfrm>
          <a:prstGeom prst="straightConnector1">
            <a:avLst/>
          </a:prstGeom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8" name="Gerade Verbindung mit Pfeil 17">
            <a:extLst>
              <a:ext uri="{FF2B5EF4-FFF2-40B4-BE49-F238E27FC236}">
                <a16:creationId xmlns:a16="http://schemas.microsoft.com/office/drawing/2014/main" id="{B6F341E2-E0A9-AE74-5155-60870C2C15E2}"/>
              </a:ext>
            </a:extLst>
          </p:cNvPr>
          <p:cNvCxnSpPr>
            <a:cxnSpLocks/>
          </p:cNvCxnSpPr>
          <p:nvPr/>
        </p:nvCxnSpPr>
        <p:spPr>
          <a:xfrm>
            <a:off x="2514600" y="4514327"/>
            <a:ext cx="3818822" cy="0"/>
          </a:xfrm>
          <a:prstGeom prst="straightConnector1">
            <a:avLst/>
          </a:prstGeom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6B96C6F1-AC37-3BD0-2FE2-6B3FD4D1A83F}"/>
              </a:ext>
            </a:extLst>
          </p:cNvPr>
          <p:cNvCxnSpPr>
            <a:cxnSpLocks/>
          </p:cNvCxnSpPr>
          <p:nvPr/>
        </p:nvCxnSpPr>
        <p:spPr>
          <a:xfrm>
            <a:off x="2514600" y="5428727"/>
            <a:ext cx="3818822" cy="0"/>
          </a:xfrm>
          <a:prstGeom prst="straightConnector1">
            <a:avLst/>
          </a:prstGeom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6" name="Textfeld 25">
            <a:extLst>
              <a:ext uri="{FF2B5EF4-FFF2-40B4-BE49-F238E27FC236}">
                <a16:creationId xmlns:a16="http://schemas.microsoft.com/office/drawing/2014/main" id="{23F7CB90-E6BD-8159-FC7C-BD7340F806A4}"/>
              </a:ext>
            </a:extLst>
          </p:cNvPr>
          <p:cNvSpPr txBox="1"/>
          <p:nvPr/>
        </p:nvSpPr>
        <p:spPr>
          <a:xfrm>
            <a:off x="4975217" y="3314415"/>
            <a:ext cx="121968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03AADF"/>
                </a:solidFill>
                <a:effectLst/>
                <a:uLnTx/>
                <a:uFillTx/>
                <a:latin typeface="Nunito SemiBold"/>
                <a:cs typeface="Arial"/>
                <a:sym typeface="Arial"/>
              </a:rPr>
              <a:t>Frameworks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86A214F3-8475-5A29-471C-B047EEAAEA73}"/>
              </a:ext>
            </a:extLst>
          </p:cNvPr>
          <p:cNvSpPr txBox="1"/>
          <p:nvPr/>
        </p:nvSpPr>
        <p:spPr>
          <a:xfrm>
            <a:off x="5137610" y="4238612"/>
            <a:ext cx="111763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03AADF"/>
                </a:solidFill>
                <a:effectLst/>
                <a:uLnTx/>
                <a:uFillTx/>
                <a:latin typeface="Nunito SemiBold"/>
                <a:cs typeface="Arial"/>
                <a:sym typeface="Arial"/>
              </a:rPr>
              <a:t>Principles</a:t>
            </a: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FD63320F-C314-1A9D-11C9-0E317D390C0F}"/>
              </a:ext>
            </a:extLst>
          </p:cNvPr>
          <p:cNvSpPr txBox="1"/>
          <p:nvPr/>
        </p:nvSpPr>
        <p:spPr>
          <a:xfrm>
            <a:off x="5277045" y="5158213"/>
            <a:ext cx="110177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03AADF"/>
                </a:solidFill>
                <a:effectLst/>
                <a:uLnTx/>
                <a:uFillTx/>
                <a:latin typeface="Nunito SemiBold"/>
                <a:cs typeface="Arial"/>
                <a:sym typeface="Arial"/>
              </a:rPr>
              <a:t>Values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62F88C7A-44FE-90A5-027A-ABB19949B0CC}"/>
              </a:ext>
            </a:extLst>
          </p:cNvPr>
          <p:cNvSpPr txBox="1"/>
          <p:nvPr/>
        </p:nvSpPr>
        <p:spPr>
          <a:xfrm>
            <a:off x="4311559" y="2186293"/>
            <a:ext cx="188334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03AADF"/>
                </a:solidFill>
                <a:effectLst/>
                <a:uLnTx/>
                <a:uFillTx/>
                <a:latin typeface="Nunito SemiBold"/>
                <a:cs typeface="Arial"/>
                <a:sym typeface="Arial"/>
              </a:rPr>
              <a:t>Methods and tools</a:t>
            </a: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EEE820C1-9FC8-CDE8-DD05-0E46EAB044F3}"/>
              </a:ext>
            </a:extLst>
          </p:cNvPr>
          <p:cNvSpPr txBox="1"/>
          <p:nvPr/>
        </p:nvSpPr>
        <p:spPr>
          <a:xfrm>
            <a:off x="6972300" y="2144816"/>
            <a:ext cx="44291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tx2"/>
                </a:solidFill>
                <a:latin typeface="+mn-lt"/>
              </a:rPr>
              <a:t>Personas, Customer Journey, Jira, </a:t>
            </a:r>
            <a:r>
              <a:rPr lang="de-DE" dirty="0" err="1">
                <a:solidFill>
                  <a:schemeClr val="tx2"/>
                </a:solidFill>
                <a:latin typeface="+mn-lt"/>
              </a:rPr>
              <a:t>Padlet</a:t>
            </a:r>
            <a:r>
              <a:rPr lang="de-DE" dirty="0">
                <a:solidFill>
                  <a:schemeClr val="tx2"/>
                </a:solidFill>
                <a:latin typeface="+mn-lt"/>
              </a:rPr>
              <a:t>, SAP Scenes, Lego </a:t>
            </a:r>
            <a:r>
              <a:rPr lang="de-DE" dirty="0" err="1">
                <a:solidFill>
                  <a:schemeClr val="tx2"/>
                </a:solidFill>
                <a:latin typeface="+mn-lt"/>
              </a:rPr>
              <a:t>Serious</a:t>
            </a:r>
            <a:r>
              <a:rPr lang="de-DE" dirty="0">
                <a:solidFill>
                  <a:schemeClr val="tx2"/>
                </a:solidFill>
                <a:latin typeface="+mn-lt"/>
              </a:rPr>
              <a:t> Play, MVP, </a:t>
            </a:r>
            <a:r>
              <a:rPr lang="de-DE" dirty="0" err="1">
                <a:solidFill>
                  <a:schemeClr val="tx2"/>
                </a:solidFill>
                <a:latin typeface="+mn-lt"/>
              </a:rPr>
              <a:t>Mind</a:t>
            </a:r>
            <a:r>
              <a:rPr lang="de-DE" dirty="0">
                <a:solidFill>
                  <a:schemeClr val="tx2"/>
                </a:solidFill>
                <a:latin typeface="+mn-lt"/>
              </a:rPr>
              <a:t> Mapping, Brainstorming, </a:t>
            </a:r>
            <a:r>
              <a:rPr lang="de-DE" dirty="0" err="1">
                <a:solidFill>
                  <a:schemeClr val="tx2"/>
                </a:solidFill>
                <a:latin typeface="+mn-lt"/>
              </a:rPr>
              <a:t>Lessons</a:t>
            </a:r>
            <a:r>
              <a:rPr lang="de-DE" dirty="0">
                <a:solidFill>
                  <a:schemeClr val="tx2"/>
                </a:solidFill>
                <a:latin typeface="+mn-lt"/>
              </a:rPr>
              <a:t> </a:t>
            </a:r>
            <a:r>
              <a:rPr lang="de-DE" dirty="0" err="1">
                <a:solidFill>
                  <a:schemeClr val="tx2"/>
                </a:solidFill>
                <a:latin typeface="+mn-lt"/>
              </a:rPr>
              <a:t>Learned</a:t>
            </a:r>
            <a:r>
              <a:rPr lang="de-DE" dirty="0">
                <a:solidFill>
                  <a:schemeClr val="tx2"/>
                </a:solidFill>
                <a:latin typeface="+mn-lt"/>
              </a:rPr>
              <a:t>, User Testing, </a:t>
            </a:r>
            <a:r>
              <a:rPr lang="de-DE" dirty="0" err="1">
                <a:solidFill>
                  <a:schemeClr val="tx2"/>
                </a:solidFill>
                <a:latin typeface="+mn-lt"/>
              </a:rPr>
              <a:t>Empathy</a:t>
            </a:r>
            <a:r>
              <a:rPr lang="de-DE" dirty="0">
                <a:solidFill>
                  <a:schemeClr val="tx2"/>
                </a:solidFill>
                <a:latin typeface="+mn-lt"/>
              </a:rPr>
              <a:t> </a:t>
            </a:r>
            <a:r>
              <a:rPr lang="de-DE" dirty="0" err="1">
                <a:solidFill>
                  <a:schemeClr val="tx2"/>
                </a:solidFill>
                <a:latin typeface="+mn-lt"/>
              </a:rPr>
              <a:t>Map</a:t>
            </a:r>
            <a:r>
              <a:rPr lang="de-DE" dirty="0">
                <a:solidFill>
                  <a:schemeClr val="tx2"/>
                </a:solidFill>
                <a:latin typeface="+mn-lt"/>
              </a:rPr>
              <a:t>, Problem Statement, … and </a:t>
            </a:r>
            <a:r>
              <a:rPr lang="de-DE" dirty="0" err="1">
                <a:solidFill>
                  <a:schemeClr val="tx2"/>
                </a:solidFill>
                <a:latin typeface="+mn-lt"/>
              </a:rPr>
              <a:t>much</a:t>
            </a:r>
            <a:r>
              <a:rPr lang="de-DE" dirty="0">
                <a:solidFill>
                  <a:schemeClr val="tx2"/>
                </a:solidFill>
                <a:latin typeface="+mn-lt"/>
              </a:rPr>
              <a:t> </a:t>
            </a:r>
            <a:r>
              <a:rPr lang="de-DE" dirty="0" err="1">
                <a:solidFill>
                  <a:schemeClr val="tx2"/>
                </a:solidFill>
                <a:latin typeface="+mn-lt"/>
              </a:rPr>
              <a:t>more</a:t>
            </a:r>
            <a:r>
              <a:rPr lang="de-DE" dirty="0">
                <a:solidFill>
                  <a:schemeClr val="tx2"/>
                </a:solidFill>
                <a:latin typeface="+mn-lt"/>
              </a:rPr>
              <a:t>. </a:t>
            </a:r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3C3DBCEF-004C-AFD9-98D3-C6EDCAF230E5}"/>
              </a:ext>
            </a:extLst>
          </p:cNvPr>
          <p:cNvSpPr txBox="1"/>
          <p:nvPr/>
        </p:nvSpPr>
        <p:spPr>
          <a:xfrm>
            <a:off x="6981825" y="3325495"/>
            <a:ext cx="44291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tx2"/>
                </a:solidFill>
                <a:latin typeface="+mn-lt"/>
              </a:rPr>
              <a:t>Design </a:t>
            </a:r>
            <a:r>
              <a:rPr lang="de-DE" dirty="0" err="1">
                <a:solidFill>
                  <a:schemeClr val="tx2"/>
                </a:solidFill>
                <a:latin typeface="+mn-lt"/>
              </a:rPr>
              <a:t>Thinking</a:t>
            </a:r>
            <a:r>
              <a:rPr lang="de-DE" dirty="0">
                <a:solidFill>
                  <a:schemeClr val="tx2"/>
                </a:solidFill>
                <a:latin typeface="+mn-lt"/>
              </a:rPr>
              <a:t>, </a:t>
            </a:r>
            <a:r>
              <a:rPr lang="de-DE" dirty="0" err="1">
                <a:solidFill>
                  <a:schemeClr val="tx2"/>
                </a:solidFill>
                <a:latin typeface="+mn-lt"/>
              </a:rPr>
              <a:t>Scrum</a:t>
            </a:r>
            <a:r>
              <a:rPr lang="de-DE" dirty="0">
                <a:solidFill>
                  <a:schemeClr val="tx2"/>
                </a:solidFill>
                <a:latin typeface="+mn-lt"/>
              </a:rPr>
              <a:t>, Kanban, Lean, OKR, </a:t>
            </a:r>
            <a:r>
              <a:rPr lang="de-DE" dirty="0" err="1">
                <a:solidFill>
                  <a:schemeClr val="tx2"/>
                </a:solidFill>
                <a:latin typeface="+mn-lt"/>
              </a:rPr>
              <a:t>SAFe</a:t>
            </a:r>
            <a:r>
              <a:rPr lang="de-DE" dirty="0">
                <a:solidFill>
                  <a:schemeClr val="tx2"/>
                </a:solidFill>
                <a:latin typeface="+mn-lt"/>
              </a:rPr>
              <a:t>, … and </a:t>
            </a:r>
            <a:r>
              <a:rPr lang="de-DE" dirty="0" err="1">
                <a:solidFill>
                  <a:schemeClr val="tx2"/>
                </a:solidFill>
                <a:latin typeface="+mn-lt"/>
              </a:rPr>
              <a:t>many</a:t>
            </a:r>
            <a:r>
              <a:rPr lang="de-DE" dirty="0">
                <a:solidFill>
                  <a:schemeClr val="tx2"/>
                </a:solidFill>
                <a:latin typeface="+mn-lt"/>
              </a:rPr>
              <a:t> </a:t>
            </a:r>
            <a:r>
              <a:rPr lang="de-DE" dirty="0" err="1">
                <a:solidFill>
                  <a:schemeClr val="tx2"/>
                </a:solidFill>
                <a:latin typeface="+mn-lt"/>
              </a:rPr>
              <a:t>others</a:t>
            </a:r>
            <a:r>
              <a:rPr lang="de-DE" dirty="0">
                <a:solidFill>
                  <a:schemeClr val="tx2"/>
                </a:solidFill>
                <a:latin typeface="+mn-lt"/>
              </a:rPr>
              <a:t>.</a:t>
            </a: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876097F4-CBDD-4ED9-65ED-9D478F43787E}"/>
              </a:ext>
            </a:extLst>
          </p:cNvPr>
          <p:cNvSpPr txBox="1"/>
          <p:nvPr/>
        </p:nvSpPr>
        <p:spPr>
          <a:xfrm>
            <a:off x="6981825" y="4144995"/>
            <a:ext cx="44291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tx2"/>
                </a:solidFill>
                <a:latin typeface="+mn-lt"/>
              </a:rPr>
              <a:t>Transparency, pull principle, self-organised teams, incremental, iterative, fail fast, user-centred, timeboxing, </a:t>
            </a:r>
            <a:r>
              <a:rPr lang="de-DE" dirty="0" err="1">
                <a:solidFill>
                  <a:schemeClr val="tx2"/>
                </a:solidFill>
                <a:latin typeface="+mn-lt"/>
              </a:rPr>
              <a:t>continuous</a:t>
            </a:r>
            <a:r>
              <a:rPr lang="de-DE" dirty="0">
                <a:solidFill>
                  <a:schemeClr val="tx2"/>
                </a:solidFill>
                <a:latin typeface="+mn-lt"/>
              </a:rPr>
              <a:t> </a:t>
            </a:r>
            <a:r>
              <a:rPr lang="de-DE" dirty="0" err="1">
                <a:solidFill>
                  <a:schemeClr val="tx2"/>
                </a:solidFill>
                <a:latin typeface="+mn-lt"/>
              </a:rPr>
              <a:t>improvement</a:t>
            </a:r>
            <a:r>
              <a:rPr lang="de-DE" dirty="0">
                <a:solidFill>
                  <a:schemeClr val="tx2"/>
                </a:solidFill>
                <a:latin typeface="+mn-lt"/>
              </a:rPr>
              <a:t>.</a:t>
            </a: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3A7E68BE-E9DF-D5F7-EAC0-86BD18A901BD}"/>
              </a:ext>
            </a:extLst>
          </p:cNvPr>
          <p:cNvSpPr txBox="1"/>
          <p:nvPr/>
        </p:nvSpPr>
        <p:spPr>
          <a:xfrm>
            <a:off x="6981825" y="5096784"/>
            <a:ext cx="44291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tx2"/>
                </a:solidFill>
                <a:latin typeface="+mn-lt"/>
              </a:rPr>
              <a:t>Respect, courage, openness, focus, </a:t>
            </a:r>
            <a:r>
              <a:rPr lang="de-DE" dirty="0" err="1">
                <a:solidFill>
                  <a:schemeClr val="tx2"/>
                </a:solidFill>
                <a:latin typeface="+mn-lt"/>
              </a:rPr>
              <a:t>communication</a:t>
            </a:r>
            <a:r>
              <a:rPr lang="de-DE" dirty="0">
                <a:solidFill>
                  <a:schemeClr val="tx2"/>
                </a:solidFill>
                <a:latin typeface="+mn-lt"/>
              </a:rPr>
              <a:t>, </a:t>
            </a:r>
            <a:r>
              <a:rPr lang="de-DE" dirty="0" err="1">
                <a:solidFill>
                  <a:schemeClr val="tx2"/>
                </a:solidFill>
                <a:latin typeface="+mn-lt"/>
              </a:rPr>
              <a:t>commitment</a:t>
            </a:r>
            <a:r>
              <a:rPr lang="de-DE" dirty="0">
                <a:solidFill>
                  <a:schemeClr val="tx2"/>
                </a:solidFill>
                <a:latin typeface="+mn-lt"/>
              </a:rPr>
              <a:t>, and </a:t>
            </a:r>
            <a:r>
              <a:rPr lang="de-DE" dirty="0" err="1">
                <a:solidFill>
                  <a:schemeClr val="tx2"/>
                </a:solidFill>
                <a:latin typeface="+mn-lt"/>
              </a:rPr>
              <a:t>simplicity</a:t>
            </a:r>
            <a:r>
              <a:rPr lang="de-DE" dirty="0">
                <a:solidFill>
                  <a:schemeClr val="tx2"/>
                </a:solidFill>
                <a:latin typeface="+mn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885883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AF3C3E-AC9D-7F51-3CA7-B35EEBADB3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2;p19">
            <a:extLst>
              <a:ext uri="{FF2B5EF4-FFF2-40B4-BE49-F238E27FC236}">
                <a16:creationId xmlns:a16="http://schemas.microsoft.com/office/drawing/2014/main" id="{AEA2C098-75FE-3057-B990-5ECCA751FA21}"/>
              </a:ext>
            </a:extLst>
          </p:cNvPr>
          <p:cNvSpPr txBox="1">
            <a:spLocks/>
          </p:cNvSpPr>
          <p:nvPr/>
        </p:nvSpPr>
        <p:spPr>
          <a:xfrm>
            <a:off x="838200" y="360431"/>
            <a:ext cx="10515600" cy="104803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00AADE"/>
              </a:buClr>
              <a:buSzPts val="3600"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j-ea"/>
                <a:cs typeface="+mj-cs"/>
                <a:sym typeface="Arial"/>
              </a:rPr>
              <a:t>The SCRUM DNA</a:t>
            </a:r>
            <a:endParaRPr kumimoji="0" lang="de-DE" sz="3600" b="0" i="0" u="none" strike="noStrike" kern="1200" cap="none" spc="0" normalizeH="0" baseline="0" noProof="0" dirty="0">
              <a:ln>
                <a:noFill/>
              </a:ln>
              <a:solidFill>
                <a:srgbClr val="03AADF"/>
              </a:solidFill>
              <a:effectLst/>
              <a:uLnTx/>
              <a:uFillTx/>
              <a:latin typeface="Nunito SemiBold"/>
              <a:ea typeface="+mj-ea"/>
              <a:cs typeface="+mj-cs"/>
              <a:sym typeface="Arial"/>
            </a:endParaRP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00EB4CF6-D623-1FAD-1490-CB9421F270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F145060A-2239-4736-BEED-7C05F6B3C6E1}" type="slidenum">
              <a:rPr kumimoji="0" lang="de-DE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>
                    <a:tint val="82000"/>
                  </a:srgbClr>
                </a:solidFill>
                <a:effectLst/>
                <a:uLnTx/>
                <a:uFillTx/>
                <a:latin typeface="Nunito Light"/>
                <a:cs typeface="Arial"/>
                <a:sym typeface="Arial"/>
              </a:rPr>
              <a:t>27</a:t>
            </a:fld>
            <a:endParaRPr kumimoji="0" lang="de-DE" sz="10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82000"/>
                </a:srgbClr>
              </a:solidFill>
              <a:effectLst/>
              <a:uLnTx/>
              <a:uFillTx/>
              <a:latin typeface="Nunito Light"/>
              <a:cs typeface="Arial"/>
              <a:sym typeface="Arial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70CB7AD6-34B6-DF1B-7955-D1859823439D}"/>
              </a:ext>
            </a:extLst>
          </p:cNvPr>
          <p:cNvSpPr txBox="1"/>
          <p:nvPr/>
        </p:nvSpPr>
        <p:spPr>
          <a:xfrm>
            <a:off x="610728" y="1869024"/>
            <a:ext cx="3020824" cy="37457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03AADF"/>
                </a:solidFill>
                <a:effectLst/>
                <a:uLnTx/>
                <a:uFillTx/>
                <a:latin typeface="Nunito SemiBold"/>
                <a:cs typeface="Arial"/>
                <a:sym typeface="Arial"/>
              </a:rPr>
              <a:t>Factors for team success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80698F3C-1252-3C26-20A0-E91993ADDC30}"/>
              </a:ext>
            </a:extLst>
          </p:cNvPr>
          <p:cNvSpPr txBox="1"/>
          <p:nvPr/>
        </p:nvSpPr>
        <p:spPr>
          <a:xfrm>
            <a:off x="4479767" y="1865149"/>
            <a:ext cx="3020824" cy="37457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03AADF"/>
                </a:solidFill>
                <a:effectLst/>
                <a:uLnTx/>
                <a:uFillTx/>
                <a:latin typeface="Nunito SemiBold"/>
                <a:cs typeface="Arial"/>
                <a:sym typeface="Arial"/>
              </a:rPr>
              <a:t>Continuous improvement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4AF4A7EF-3CAA-E964-F1CA-C925B73C8511}"/>
              </a:ext>
            </a:extLst>
          </p:cNvPr>
          <p:cNvSpPr txBox="1"/>
          <p:nvPr/>
        </p:nvSpPr>
        <p:spPr>
          <a:xfrm>
            <a:off x="8348806" y="1866778"/>
            <a:ext cx="3034341" cy="37457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03AADF"/>
                </a:solidFill>
                <a:effectLst/>
                <a:uLnTx/>
                <a:uFillTx/>
                <a:latin typeface="Nunito SemiBold"/>
                <a:cs typeface="Arial"/>
                <a:sym typeface="Arial"/>
              </a:rPr>
              <a:t>Kanban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BA9B779E-8DDD-83C9-8F6F-96CE280F5284}"/>
              </a:ext>
            </a:extLst>
          </p:cNvPr>
          <p:cNvSpPr txBox="1"/>
          <p:nvPr/>
        </p:nvSpPr>
        <p:spPr>
          <a:xfrm>
            <a:off x="512307" y="2444370"/>
            <a:ext cx="311924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Light"/>
                <a:cs typeface="Arial"/>
                <a:sym typeface="Arial"/>
              </a:rPr>
              <a:t>Autonomous – self-organised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Light"/>
                <a:cs typeface="Arial"/>
                <a:sym typeface="Arial"/>
              </a:rPr>
              <a:t>Everyone is an expert in their role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Light"/>
                <a:cs typeface="Arial"/>
                <a:sym typeface="Arial"/>
              </a:rPr>
              <a:t>Shared intentions and a clear goal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Light"/>
                <a:cs typeface="Arial"/>
                <a:sym typeface="Arial"/>
              </a:rPr>
              <a:t>Well-established processes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Light"/>
                <a:cs typeface="Arial"/>
                <a:sym typeface="Arial"/>
              </a:rPr>
              <a:t>Continuous review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46014703-C7B0-D053-5162-C2A8AE684019}"/>
              </a:ext>
            </a:extLst>
          </p:cNvPr>
          <p:cNvSpPr txBox="1"/>
          <p:nvPr/>
        </p:nvSpPr>
        <p:spPr>
          <a:xfrm>
            <a:off x="5065186" y="4601346"/>
            <a:ext cx="184998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03AADF"/>
                </a:solidFill>
                <a:effectLst/>
                <a:uLnTx/>
                <a:uFillTx/>
                <a:latin typeface="Nunito SemiBold"/>
                <a:cs typeface="Arial"/>
                <a:sym typeface="Arial"/>
              </a:rPr>
              <a:t>Agile principles and values</a:t>
            </a:r>
          </a:p>
        </p:txBody>
      </p:sp>
      <p:cxnSp>
        <p:nvCxnSpPr>
          <p:cNvPr id="21" name="Verbinder: gewinkelt 20">
            <a:extLst>
              <a:ext uri="{FF2B5EF4-FFF2-40B4-BE49-F238E27FC236}">
                <a16:creationId xmlns:a16="http://schemas.microsoft.com/office/drawing/2014/main" id="{68A8827A-FF15-FB56-4625-C56B92888C21}"/>
              </a:ext>
            </a:extLst>
          </p:cNvPr>
          <p:cNvCxnSpPr>
            <a:cxnSpLocks/>
          </p:cNvCxnSpPr>
          <p:nvPr/>
        </p:nvCxnSpPr>
        <p:spPr>
          <a:xfrm>
            <a:off x="1841020" y="4256677"/>
            <a:ext cx="2638747" cy="637057"/>
          </a:xfrm>
          <a:prstGeom prst="bentConnector3">
            <a:avLst>
              <a:gd name="adj1" fmla="val -54"/>
            </a:avLst>
          </a:prstGeom>
          <a:ln w="28575"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>
            <a:extLst>
              <a:ext uri="{FF2B5EF4-FFF2-40B4-BE49-F238E27FC236}">
                <a16:creationId xmlns:a16="http://schemas.microsoft.com/office/drawing/2014/main" id="{980C4964-06FE-F1A3-6D33-B096B1695632}"/>
              </a:ext>
            </a:extLst>
          </p:cNvPr>
          <p:cNvCxnSpPr>
            <a:cxnSpLocks/>
          </p:cNvCxnSpPr>
          <p:nvPr/>
        </p:nvCxnSpPr>
        <p:spPr>
          <a:xfrm>
            <a:off x="8593271" y="2755760"/>
            <a:ext cx="2928938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Gerader Verbinder 31">
            <a:extLst>
              <a:ext uri="{FF2B5EF4-FFF2-40B4-BE49-F238E27FC236}">
                <a16:creationId xmlns:a16="http://schemas.microsoft.com/office/drawing/2014/main" id="{826CCAC2-76E7-DE82-773D-B8E74A056B5B}"/>
              </a:ext>
            </a:extLst>
          </p:cNvPr>
          <p:cNvCxnSpPr/>
          <p:nvPr/>
        </p:nvCxnSpPr>
        <p:spPr>
          <a:xfrm>
            <a:off x="9006020" y="2529846"/>
            <a:ext cx="0" cy="1835531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Gerader Verbinder 32">
            <a:extLst>
              <a:ext uri="{FF2B5EF4-FFF2-40B4-BE49-F238E27FC236}">
                <a16:creationId xmlns:a16="http://schemas.microsoft.com/office/drawing/2014/main" id="{1586B3C6-79EB-D22D-4D06-6A2563C7B03A}"/>
              </a:ext>
            </a:extLst>
          </p:cNvPr>
          <p:cNvCxnSpPr/>
          <p:nvPr/>
        </p:nvCxnSpPr>
        <p:spPr>
          <a:xfrm>
            <a:off x="9650016" y="2485396"/>
            <a:ext cx="0" cy="1835531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Gerader Verbinder 33">
            <a:extLst>
              <a:ext uri="{FF2B5EF4-FFF2-40B4-BE49-F238E27FC236}">
                <a16:creationId xmlns:a16="http://schemas.microsoft.com/office/drawing/2014/main" id="{742756A4-7AAE-78D6-08D7-BA9EAA7F69A5}"/>
              </a:ext>
            </a:extLst>
          </p:cNvPr>
          <p:cNvCxnSpPr/>
          <p:nvPr/>
        </p:nvCxnSpPr>
        <p:spPr>
          <a:xfrm>
            <a:off x="10291897" y="2504446"/>
            <a:ext cx="0" cy="1835531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Gerader Verbinder 34">
            <a:extLst>
              <a:ext uri="{FF2B5EF4-FFF2-40B4-BE49-F238E27FC236}">
                <a16:creationId xmlns:a16="http://schemas.microsoft.com/office/drawing/2014/main" id="{60A74ED1-F70C-577E-64CC-68201B0C5A1F}"/>
              </a:ext>
            </a:extLst>
          </p:cNvPr>
          <p:cNvCxnSpPr/>
          <p:nvPr/>
        </p:nvCxnSpPr>
        <p:spPr>
          <a:xfrm>
            <a:off x="11037250" y="2485396"/>
            <a:ext cx="0" cy="1835531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feld 41">
            <a:extLst>
              <a:ext uri="{FF2B5EF4-FFF2-40B4-BE49-F238E27FC236}">
                <a16:creationId xmlns:a16="http://schemas.microsoft.com/office/drawing/2014/main" id="{AFEB8D5B-ACB8-6C3F-D42A-A511BE292B5C}"/>
              </a:ext>
            </a:extLst>
          </p:cNvPr>
          <p:cNvSpPr txBox="1"/>
          <p:nvPr/>
        </p:nvSpPr>
        <p:spPr>
          <a:xfrm>
            <a:off x="5060387" y="5395204"/>
            <a:ext cx="1849985" cy="646986"/>
          </a:xfrm>
          <a:prstGeom prst="roundRect">
            <a:avLst/>
          </a:prstGeom>
          <a:noFill/>
          <a:ln w="19050">
            <a:noFill/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sX0" fmla="*/ 0 w 1849985"/>
                      <a:gd name="csY0" fmla="*/ 0 h 584775"/>
                      <a:gd name="csX1" fmla="*/ 598162 w 1849985"/>
                      <a:gd name="csY1" fmla="*/ 0 h 584775"/>
                      <a:gd name="csX2" fmla="*/ 1159324 w 1849985"/>
                      <a:gd name="csY2" fmla="*/ 0 h 584775"/>
                      <a:gd name="csX3" fmla="*/ 1849985 w 1849985"/>
                      <a:gd name="csY3" fmla="*/ 0 h 584775"/>
                      <a:gd name="csX4" fmla="*/ 1849985 w 1849985"/>
                      <a:gd name="csY4" fmla="*/ 584775 h 584775"/>
                      <a:gd name="csX5" fmla="*/ 1270323 w 1849985"/>
                      <a:gd name="csY5" fmla="*/ 584775 h 584775"/>
                      <a:gd name="csX6" fmla="*/ 616662 w 1849985"/>
                      <a:gd name="csY6" fmla="*/ 584775 h 584775"/>
                      <a:gd name="csX7" fmla="*/ 0 w 1849985"/>
                      <a:gd name="csY7" fmla="*/ 584775 h 584775"/>
                      <a:gd name="csX8" fmla="*/ 0 w 1849985"/>
                      <a:gd name="csY8" fmla="*/ 0 h 584775"/>
                    </a:gdLst>
                    <a:ahLst/>
                    <a:cxnLst>
                      <a:cxn ang="0">
                        <a:pos x="csX0" y="csY0"/>
                      </a:cxn>
                      <a:cxn ang="0">
                        <a:pos x="csX1" y="csY1"/>
                      </a:cxn>
                      <a:cxn ang="0">
                        <a:pos x="csX2" y="csY2"/>
                      </a:cxn>
                      <a:cxn ang="0">
                        <a:pos x="csX3" y="csY3"/>
                      </a:cxn>
                      <a:cxn ang="0">
                        <a:pos x="csX4" y="csY4"/>
                      </a:cxn>
                      <a:cxn ang="0">
                        <a:pos x="csX5" y="csY5"/>
                      </a:cxn>
                      <a:cxn ang="0">
                        <a:pos x="csX6" y="csY6"/>
                      </a:cxn>
                      <a:cxn ang="0">
                        <a:pos x="csX7" y="csY7"/>
                      </a:cxn>
                      <a:cxn ang="0">
                        <a:pos x="csX8" y="csY8"/>
                      </a:cxn>
                    </a:cxnLst>
                    <a:rect l="l" t="t" r="r" b="b"/>
                    <a:pathLst>
                      <a:path w="1849985" h="584775" extrusionOk="0">
                        <a:moveTo>
                          <a:pt x="0" y="0"/>
                        </a:moveTo>
                        <a:cubicBezTo>
                          <a:pt x="155209" y="3366"/>
                          <a:pt x="368600" y="-1862"/>
                          <a:pt x="598162" y="0"/>
                        </a:cubicBezTo>
                        <a:cubicBezTo>
                          <a:pt x="827724" y="1862"/>
                          <a:pt x="911341" y="3458"/>
                          <a:pt x="1159324" y="0"/>
                        </a:cubicBezTo>
                        <a:cubicBezTo>
                          <a:pt x="1407307" y="-3458"/>
                          <a:pt x="1638825" y="-18258"/>
                          <a:pt x="1849985" y="0"/>
                        </a:cubicBezTo>
                        <a:cubicBezTo>
                          <a:pt x="1832316" y="227626"/>
                          <a:pt x="1869719" y="341921"/>
                          <a:pt x="1849985" y="584775"/>
                        </a:cubicBezTo>
                        <a:cubicBezTo>
                          <a:pt x="1724463" y="571149"/>
                          <a:pt x="1430829" y="559438"/>
                          <a:pt x="1270323" y="584775"/>
                        </a:cubicBezTo>
                        <a:cubicBezTo>
                          <a:pt x="1109817" y="610112"/>
                          <a:pt x="762920" y="558106"/>
                          <a:pt x="616662" y="584775"/>
                        </a:cubicBezTo>
                        <a:cubicBezTo>
                          <a:pt x="470404" y="611444"/>
                          <a:pt x="215020" y="571459"/>
                          <a:pt x="0" y="584775"/>
                        </a:cubicBezTo>
                        <a:cubicBezTo>
                          <a:pt x="25670" y="459023"/>
                          <a:pt x="-4323" y="217936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>
            <a:softEdge rad="0"/>
          </a:effec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de-DE" sz="1600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Nunito SemiBold"/>
                <a:cs typeface="Arial"/>
                <a:sym typeface="Arial"/>
              </a:rPr>
              <a:t>SCRUM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de-DE" sz="1600" dirty="0">
                <a:solidFill>
                  <a:schemeClr val="accent3"/>
                </a:solidFill>
                <a:latin typeface="+mn-lt"/>
              </a:rPr>
              <a:t>The framework</a:t>
            </a:r>
            <a:endParaRPr kumimoji="0" lang="de-DE" sz="1600" b="0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n-lt"/>
              <a:cs typeface="Arial"/>
              <a:sym typeface="Arial"/>
            </a:endParaRPr>
          </a:p>
        </p:txBody>
      </p:sp>
      <p:sp>
        <p:nvSpPr>
          <p:cNvPr id="47" name="Textfeld 46">
            <a:extLst>
              <a:ext uri="{FF2B5EF4-FFF2-40B4-BE49-F238E27FC236}">
                <a16:creationId xmlns:a16="http://schemas.microsoft.com/office/drawing/2014/main" id="{BAD8653C-BDD9-D695-40CF-104E2E99D935}"/>
              </a:ext>
            </a:extLst>
          </p:cNvPr>
          <p:cNvSpPr txBox="1"/>
          <p:nvPr/>
        </p:nvSpPr>
        <p:spPr>
          <a:xfrm>
            <a:off x="8340997" y="2529846"/>
            <a:ext cx="65655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00" dirty="0">
                <a:solidFill>
                  <a:schemeClr val="tx2"/>
                </a:solidFill>
                <a:latin typeface="+mj-lt"/>
              </a:rPr>
              <a:t>Backlog</a:t>
            </a:r>
          </a:p>
        </p:txBody>
      </p:sp>
      <p:sp>
        <p:nvSpPr>
          <p:cNvPr id="48" name="Textfeld 47">
            <a:extLst>
              <a:ext uri="{FF2B5EF4-FFF2-40B4-BE49-F238E27FC236}">
                <a16:creationId xmlns:a16="http://schemas.microsoft.com/office/drawing/2014/main" id="{007A5237-88CB-A640-36DC-DD338A63C59F}"/>
              </a:ext>
            </a:extLst>
          </p:cNvPr>
          <p:cNvSpPr txBox="1"/>
          <p:nvPr/>
        </p:nvSpPr>
        <p:spPr>
          <a:xfrm>
            <a:off x="8997552" y="2529846"/>
            <a:ext cx="65616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00" dirty="0" err="1">
                <a:solidFill>
                  <a:schemeClr val="tx2"/>
                </a:solidFill>
                <a:latin typeface="+mj-lt"/>
              </a:rPr>
              <a:t>To </a:t>
            </a:r>
            <a:r>
              <a:rPr lang="de-DE" sz="900" dirty="0">
                <a:solidFill>
                  <a:schemeClr val="tx2"/>
                </a:solidFill>
                <a:latin typeface="+mj-lt"/>
              </a:rPr>
              <a:t>Do</a:t>
            </a:r>
          </a:p>
        </p:txBody>
      </p:sp>
      <p:sp>
        <p:nvSpPr>
          <p:cNvPr id="49" name="Textfeld 48">
            <a:extLst>
              <a:ext uri="{FF2B5EF4-FFF2-40B4-BE49-F238E27FC236}">
                <a16:creationId xmlns:a16="http://schemas.microsoft.com/office/drawing/2014/main" id="{5434E518-C64D-F5F8-13C5-69609C65ECFD}"/>
              </a:ext>
            </a:extLst>
          </p:cNvPr>
          <p:cNvSpPr txBox="1"/>
          <p:nvPr/>
        </p:nvSpPr>
        <p:spPr>
          <a:xfrm>
            <a:off x="9646674" y="2533063"/>
            <a:ext cx="6462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00" dirty="0">
                <a:solidFill>
                  <a:schemeClr val="tx2"/>
                </a:solidFill>
                <a:latin typeface="+mj-lt"/>
              </a:rPr>
              <a:t>On hold</a:t>
            </a:r>
          </a:p>
        </p:txBody>
      </p:sp>
      <p:sp>
        <p:nvSpPr>
          <p:cNvPr id="50" name="Textfeld 49">
            <a:extLst>
              <a:ext uri="{FF2B5EF4-FFF2-40B4-BE49-F238E27FC236}">
                <a16:creationId xmlns:a16="http://schemas.microsoft.com/office/drawing/2014/main" id="{F7509397-E4B0-E96D-23B1-C4641C065F1F}"/>
              </a:ext>
            </a:extLst>
          </p:cNvPr>
          <p:cNvSpPr txBox="1"/>
          <p:nvPr/>
        </p:nvSpPr>
        <p:spPr>
          <a:xfrm>
            <a:off x="10258220" y="2529846"/>
            <a:ext cx="81202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00" dirty="0">
                <a:solidFill>
                  <a:schemeClr val="tx2"/>
                </a:solidFill>
                <a:latin typeface="+mj-lt"/>
              </a:rPr>
              <a:t>In </a:t>
            </a:r>
            <a:r>
              <a:rPr lang="de-DE" sz="900" dirty="0" err="1">
                <a:solidFill>
                  <a:schemeClr val="tx2"/>
                </a:solidFill>
                <a:latin typeface="+mj-lt"/>
              </a:rPr>
              <a:t>progress</a:t>
            </a:r>
            <a:endParaRPr lang="de-DE" sz="9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51" name="Textfeld 50">
            <a:extLst>
              <a:ext uri="{FF2B5EF4-FFF2-40B4-BE49-F238E27FC236}">
                <a16:creationId xmlns:a16="http://schemas.microsoft.com/office/drawing/2014/main" id="{806E7238-3AAD-19F6-AE8D-DCCE6998BCF6}"/>
              </a:ext>
            </a:extLst>
          </p:cNvPr>
          <p:cNvSpPr txBox="1"/>
          <p:nvPr/>
        </p:nvSpPr>
        <p:spPr>
          <a:xfrm>
            <a:off x="11048553" y="2529846"/>
            <a:ext cx="4651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00" dirty="0" err="1">
                <a:solidFill>
                  <a:schemeClr val="tx2"/>
                </a:solidFill>
                <a:latin typeface="+mj-lt"/>
              </a:rPr>
              <a:t>Done</a:t>
            </a:r>
            <a:endParaRPr lang="de-DE" sz="9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53" name="Rechteck 52">
            <a:extLst>
              <a:ext uri="{FF2B5EF4-FFF2-40B4-BE49-F238E27FC236}">
                <a16:creationId xmlns:a16="http://schemas.microsoft.com/office/drawing/2014/main" id="{E71850D4-87BC-F548-9195-EE65A7E75037}"/>
              </a:ext>
            </a:extLst>
          </p:cNvPr>
          <p:cNvSpPr/>
          <p:nvPr/>
        </p:nvSpPr>
        <p:spPr>
          <a:xfrm>
            <a:off x="8404166" y="2936736"/>
            <a:ext cx="220132" cy="230832"/>
          </a:xfrm>
          <a:prstGeom prst="rect">
            <a:avLst/>
          </a:prstGeom>
          <a:solidFill>
            <a:schemeClr val="accent1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accent3"/>
              </a:solidFill>
            </a:endParaRPr>
          </a:p>
        </p:txBody>
      </p:sp>
      <p:sp>
        <p:nvSpPr>
          <p:cNvPr id="54" name="Rechteck 53">
            <a:extLst>
              <a:ext uri="{FF2B5EF4-FFF2-40B4-BE49-F238E27FC236}">
                <a16:creationId xmlns:a16="http://schemas.microsoft.com/office/drawing/2014/main" id="{1D68FF40-B319-CE95-8889-707462256563}"/>
              </a:ext>
            </a:extLst>
          </p:cNvPr>
          <p:cNvSpPr/>
          <p:nvPr/>
        </p:nvSpPr>
        <p:spPr>
          <a:xfrm>
            <a:off x="8675099" y="3063736"/>
            <a:ext cx="220132" cy="2308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Rechteck 54">
            <a:extLst>
              <a:ext uri="{FF2B5EF4-FFF2-40B4-BE49-F238E27FC236}">
                <a16:creationId xmlns:a16="http://schemas.microsoft.com/office/drawing/2014/main" id="{D2B38D76-1541-E09C-C527-6B4B0EDC8D81}"/>
              </a:ext>
            </a:extLst>
          </p:cNvPr>
          <p:cNvSpPr/>
          <p:nvPr/>
        </p:nvSpPr>
        <p:spPr>
          <a:xfrm>
            <a:off x="8420738" y="3376513"/>
            <a:ext cx="220132" cy="2308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6" name="Rechteck 55">
            <a:extLst>
              <a:ext uri="{FF2B5EF4-FFF2-40B4-BE49-F238E27FC236}">
                <a16:creationId xmlns:a16="http://schemas.microsoft.com/office/drawing/2014/main" id="{7B9A9AED-10D0-7488-B8FF-6D855DC8AD9A}"/>
              </a:ext>
            </a:extLst>
          </p:cNvPr>
          <p:cNvSpPr/>
          <p:nvPr/>
        </p:nvSpPr>
        <p:spPr>
          <a:xfrm>
            <a:off x="8717431" y="3368536"/>
            <a:ext cx="220132" cy="230832"/>
          </a:xfrm>
          <a:prstGeom prst="rect">
            <a:avLst/>
          </a:prstGeom>
          <a:solidFill>
            <a:schemeClr val="accent3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accent3"/>
              </a:solidFill>
            </a:endParaRPr>
          </a:p>
        </p:txBody>
      </p:sp>
      <p:sp>
        <p:nvSpPr>
          <p:cNvPr id="57" name="Rechteck 56">
            <a:extLst>
              <a:ext uri="{FF2B5EF4-FFF2-40B4-BE49-F238E27FC236}">
                <a16:creationId xmlns:a16="http://schemas.microsoft.com/office/drawing/2014/main" id="{C3327A12-CB36-B51C-82B1-206700957F1F}"/>
              </a:ext>
            </a:extLst>
          </p:cNvPr>
          <p:cNvSpPr/>
          <p:nvPr/>
        </p:nvSpPr>
        <p:spPr>
          <a:xfrm>
            <a:off x="8565033" y="3767327"/>
            <a:ext cx="220132" cy="230832"/>
          </a:xfrm>
          <a:prstGeom prst="rect">
            <a:avLst/>
          </a:prstGeom>
          <a:solidFill>
            <a:schemeClr val="accent3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accent3"/>
              </a:solidFill>
            </a:endParaRPr>
          </a:p>
        </p:txBody>
      </p:sp>
      <p:sp>
        <p:nvSpPr>
          <p:cNvPr id="58" name="Rechteck 57">
            <a:extLst>
              <a:ext uri="{FF2B5EF4-FFF2-40B4-BE49-F238E27FC236}">
                <a16:creationId xmlns:a16="http://schemas.microsoft.com/office/drawing/2014/main" id="{0E986A67-1928-B17E-3765-C78325620E62}"/>
              </a:ext>
            </a:extLst>
          </p:cNvPr>
          <p:cNvSpPr/>
          <p:nvPr/>
        </p:nvSpPr>
        <p:spPr>
          <a:xfrm>
            <a:off x="9290704" y="2936736"/>
            <a:ext cx="220132" cy="2308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9" name="Rechteck 58">
            <a:extLst>
              <a:ext uri="{FF2B5EF4-FFF2-40B4-BE49-F238E27FC236}">
                <a16:creationId xmlns:a16="http://schemas.microsoft.com/office/drawing/2014/main" id="{5E52BD66-45AC-96FB-60BE-E4418D68FE4C}"/>
              </a:ext>
            </a:extLst>
          </p:cNvPr>
          <p:cNvSpPr/>
          <p:nvPr/>
        </p:nvSpPr>
        <p:spPr>
          <a:xfrm>
            <a:off x="9172605" y="3218952"/>
            <a:ext cx="220132" cy="2308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0" name="Rechteck 59">
            <a:extLst>
              <a:ext uri="{FF2B5EF4-FFF2-40B4-BE49-F238E27FC236}">
                <a16:creationId xmlns:a16="http://schemas.microsoft.com/office/drawing/2014/main" id="{A8AA6E72-939D-5151-F12E-0A87C7AA0BF8}"/>
              </a:ext>
            </a:extLst>
          </p:cNvPr>
          <p:cNvSpPr/>
          <p:nvPr/>
        </p:nvSpPr>
        <p:spPr>
          <a:xfrm>
            <a:off x="9180683" y="3553519"/>
            <a:ext cx="220132" cy="2308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1" name="Rechteck 60">
            <a:extLst>
              <a:ext uri="{FF2B5EF4-FFF2-40B4-BE49-F238E27FC236}">
                <a16:creationId xmlns:a16="http://schemas.microsoft.com/office/drawing/2014/main" id="{07BC7647-A9C8-32F8-3A63-C686EE45A09A}"/>
              </a:ext>
            </a:extLst>
          </p:cNvPr>
          <p:cNvSpPr/>
          <p:nvPr/>
        </p:nvSpPr>
        <p:spPr>
          <a:xfrm>
            <a:off x="9864983" y="3216779"/>
            <a:ext cx="220132" cy="2308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2" name="Rechteck 61">
            <a:extLst>
              <a:ext uri="{FF2B5EF4-FFF2-40B4-BE49-F238E27FC236}">
                <a16:creationId xmlns:a16="http://schemas.microsoft.com/office/drawing/2014/main" id="{B5DD3A85-6BF1-694D-622D-A981413DE670}"/>
              </a:ext>
            </a:extLst>
          </p:cNvPr>
          <p:cNvSpPr/>
          <p:nvPr/>
        </p:nvSpPr>
        <p:spPr>
          <a:xfrm>
            <a:off x="10468473" y="2941199"/>
            <a:ext cx="220132" cy="2308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3" name="Rechteck 62">
            <a:extLst>
              <a:ext uri="{FF2B5EF4-FFF2-40B4-BE49-F238E27FC236}">
                <a16:creationId xmlns:a16="http://schemas.microsoft.com/office/drawing/2014/main" id="{6E869F19-C4CD-9C4A-2A96-70944EB9B1BD}"/>
              </a:ext>
            </a:extLst>
          </p:cNvPr>
          <p:cNvSpPr/>
          <p:nvPr/>
        </p:nvSpPr>
        <p:spPr>
          <a:xfrm>
            <a:off x="10570073" y="3229065"/>
            <a:ext cx="220132" cy="230832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4" name="Rechteck 63">
            <a:extLst>
              <a:ext uri="{FF2B5EF4-FFF2-40B4-BE49-F238E27FC236}">
                <a16:creationId xmlns:a16="http://schemas.microsoft.com/office/drawing/2014/main" id="{358DE44B-8537-0FD8-8F2C-68972F383505}"/>
              </a:ext>
            </a:extLst>
          </p:cNvPr>
          <p:cNvSpPr/>
          <p:nvPr/>
        </p:nvSpPr>
        <p:spPr>
          <a:xfrm>
            <a:off x="10485406" y="3508465"/>
            <a:ext cx="220132" cy="230832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5" name="Rechteck 64">
            <a:extLst>
              <a:ext uri="{FF2B5EF4-FFF2-40B4-BE49-F238E27FC236}">
                <a16:creationId xmlns:a16="http://schemas.microsoft.com/office/drawing/2014/main" id="{B4540711-404C-C4AC-AE4A-4536968BC51D}"/>
              </a:ext>
            </a:extLst>
          </p:cNvPr>
          <p:cNvSpPr/>
          <p:nvPr/>
        </p:nvSpPr>
        <p:spPr>
          <a:xfrm>
            <a:off x="11155832" y="3029869"/>
            <a:ext cx="220132" cy="2308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7" name="Verbinder: gewinkelt 76">
            <a:extLst>
              <a:ext uri="{FF2B5EF4-FFF2-40B4-BE49-F238E27FC236}">
                <a16:creationId xmlns:a16="http://schemas.microsoft.com/office/drawing/2014/main" id="{4B2AA772-EDD3-A4D8-CBED-A892FB0B2E16}"/>
              </a:ext>
            </a:extLst>
          </p:cNvPr>
          <p:cNvCxnSpPr>
            <a:cxnSpLocks/>
          </p:cNvCxnSpPr>
          <p:nvPr/>
        </p:nvCxnSpPr>
        <p:spPr>
          <a:xfrm rot="10800000" flipV="1">
            <a:off x="7500591" y="4631833"/>
            <a:ext cx="2558468" cy="261900"/>
          </a:xfrm>
          <a:prstGeom prst="bentConnector3">
            <a:avLst>
              <a:gd name="adj1" fmla="val -632"/>
            </a:avLst>
          </a:prstGeom>
          <a:ln w="28575"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mit Pfeil 10">
            <a:extLst>
              <a:ext uri="{FF2B5EF4-FFF2-40B4-BE49-F238E27FC236}">
                <a16:creationId xmlns:a16="http://schemas.microsoft.com/office/drawing/2014/main" id="{FA5375C1-C1AD-EED0-8B13-AFEE4CB54138}"/>
              </a:ext>
            </a:extLst>
          </p:cNvPr>
          <p:cNvCxnSpPr>
            <a:cxnSpLocks/>
          </p:cNvCxnSpPr>
          <p:nvPr/>
        </p:nvCxnSpPr>
        <p:spPr>
          <a:xfrm>
            <a:off x="6007364" y="5172892"/>
            <a:ext cx="0" cy="242653"/>
          </a:xfrm>
          <a:prstGeom prst="straightConnector1">
            <a:avLst/>
          </a:prstGeom>
          <a:ln w="28575"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7" name="Grafik 36">
            <a:extLst>
              <a:ext uri="{FF2B5EF4-FFF2-40B4-BE49-F238E27FC236}">
                <a16:creationId xmlns:a16="http://schemas.microsoft.com/office/drawing/2014/main" id="{6B19A839-7AE2-F851-E7DE-5315DD66FE3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6165" y="2448940"/>
            <a:ext cx="1947600" cy="1785300"/>
          </a:xfrm>
          <a:prstGeom prst="rect">
            <a:avLst/>
          </a:prstGeom>
        </p:spPr>
      </p:pic>
      <p:cxnSp>
        <p:nvCxnSpPr>
          <p:cNvPr id="38" name="Gerade Verbindung mit Pfeil 37">
            <a:extLst>
              <a:ext uri="{FF2B5EF4-FFF2-40B4-BE49-F238E27FC236}">
                <a16:creationId xmlns:a16="http://schemas.microsoft.com/office/drawing/2014/main" id="{8EFEFE4B-91C7-029D-5FC4-18629429EAE2}"/>
              </a:ext>
            </a:extLst>
          </p:cNvPr>
          <p:cNvCxnSpPr>
            <a:cxnSpLocks/>
          </p:cNvCxnSpPr>
          <p:nvPr/>
        </p:nvCxnSpPr>
        <p:spPr>
          <a:xfrm>
            <a:off x="6007364" y="4320927"/>
            <a:ext cx="0" cy="242653"/>
          </a:xfrm>
          <a:prstGeom prst="straightConnector1">
            <a:avLst/>
          </a:prstGeom>
          <a:ln w="28575"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82620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D91602-C623-7D63-2395-D034DCDA0B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2;p19">
            <a:extLst>
              <a:ext uri="{FF2B5EF4-FFF2-40B4-BE49-F238E27FC236}">
                <a16:creationId xmlns:a16="http://schemas.microsoft.com/office/drawing/2014/main" id="{6DB9EDF3-4433-EDCE-611C-65029183B5A7}"/>
              </a:ext>
            </a:extLst>
          </p:cNvPr>
          <p:cNvSpPr txBox="1">
            <a:spLocks/>
          </p:cNvSpPr>
          <p:nvPr/>
        </p:nvSpPr>
        <p:spPr>
          <a:xfrm>
            <a:off x="838200" y="360431"/>
            <a:ext cx="10515600" cy="104803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00AADE"/>
              </a:buClr>
              <a:buSzPts val="3600"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j-ea"/>
                <a:cs typeface="+mj-cs"/>
                <a:sym typeface="Arial"/>
              </a:rPr>
              <a:t>Roles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j-ea"/>
                <a:cs typeface="+mj-cs"/>
                <a:sym typeface="Arial"/>
              </a:rPr>
              <a:t>in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j-ea"/>
                <a:cs typeface="+mj-cs"/>
                <a:sym typeface="Arial"/>
              </a:rPr>
              <a:t>SCRUM</a:t>
            </a:r>
            <a:endParaRPr kumimoji="0" lang="de-DE" sz="3600" b="0" i="0" u="none" strike="noStrike" kern="1200" cap="none" spc="0" normalizeH="0" baseline="0" noProof="0" dirty="0">
              <a:ln>
                <a:noFill/>
              </a:ln>
              <a:solidFill>
                <a:srgbClr val="03AADF"/>
              </a:solidFill>
              <a:effectLst/>
              <a:uLnTx/>
              <a:uFillTx/>
              <a:latin typeface="Nunito SemiBold"/>
              <a:ea typeface="+mj-ea"/>
              <a:cs typeface="+mj-cs"/>
              <a:sym typeface="Arial"/>
            </a:endParaRP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A6AC6D31-4A23-F5F7-6E46-8CB1CE5ED6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F145060A-2239-4736-BEED-7C05F6B3C6E1}" type="slidenum">
              <a:rPr kumimoji="0" lang="de-DE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>
                    <a:tint val="82000"/>
                  </a:srgbClr>
                </a:solidFill>
                <a:effectLst/>
                <a:uLnTx/>
                <a:uFillTx/>
                <a:latin typeface="Nunito Light"/>
                <a:cs typeface="Arial"/>
                <a:sym typeface="Arial"/>
              </a:rPr>
              <a:t>28</a:t>
            </a:fld>
            <a:endParaRPr kumimoji="0" lang="de-DE" sz="10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82000"/>
                </a:srgbClr>
              </a:solidFill>
              <a:effectLst/>
              <a:uLnTx/>
              <a:uFillTx/>
              <a:latin typeface="Nunito Light"/>
              <a:cs typeface="Arial"/>
              <a:sym typeface="Arial"/>
            </a:endParaRP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118BA32C-1180-88D5-06DC-0DF27DC13C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361267"/>
            <a:ext cx="3305175" cy="2582333"/>
          </a:xfrm>
        </p:spPr>
        <p:txBody>
          <a:bodyPr>
            <a:normAutofit lnSpcReduction="10000"/>
          </a:bodyPr>
          <a:lstStyle/>
          <a:p>
            <a:pPr marL="0" lvl="0" indent="0">
              <a:lnSpc>
                <a:spcPct val="110000"/>
              </a:lnSpc>
              <a:spcBef>
                <a:spcPts val="0"/>
              </a:spcBef>
              <a:buClr>
                <a:srgbClr val="000000"/>
              </a:buClr>
              <a:buSzPts val="1200"/>
              <a:buNone/>
              <a:defRPr/>
            </a:pPr>
            <a:r>
              <a:rPr lang="de-DE" sz="1200" kern="0" dirty="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rPr>
              <a:t>Responsible for:</a:t>
            </a:r>
            <a:endParaRPr lang="de-DE" sz="1200" kern="0" dirty="0">
              <a:solidFill>
                <a:srgbClr val="000000"/>
              </a:solidFill>
              <a:latin typeface="+mj-lt"/>
              <a:cs typeface="Arial"/>
            </a:endParaRPr>
          </a:p>
          <a:p>
            <a:pPr lvl="0">
              <a:lnSpc>
                <a:spcPct val="100000"/>
              </a:lnSpc>
              <a:spcBef>
                <a:spcPts val="600"/>
              </a:spcBef>
              <a:buClr>
                <a:srgbClr val="000000"/>
              </a:buClr>
              <a:buSzPts val="1200"/>
              <a:buFont typeface="Arial"/>
              <a:buChar char="•"/>
              <a:defRPr/>
            </a:pPr>
            <a:r>
              <a:rPr lang="de-DE" sz="12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the product vision and ensuring all stakeholders understand it</a:t>
            </a:r>
            <a:endParaRPr lang="de-DE" sz="1200" kern="0" dirty="0">
              <a:solidFill>
                <a:srgbClr val="000000"/>
              </a:solidFill>
              <a:cs typeface="Arial"/>
            </a:endParaRPr>
          </a:p>
          <a:p>
            <a:pPr lvl="0">
              <a:lnSpc>
                <a:spcPct val="100000"/>
              </a:lnSpc>
              <a:spcBef>
                <a:spcPts val="600"/>
              </a:spcBef>
              <a:buClr>
                <a:srgbClr val="000000"/>
              </a:buClr>
              <a:buSzPts val="1200"/>
              <a:buFont typeface="Arial"/>
              <a:buChar char="•"/>
              <a:defRPr/>
            </a:pPr>
            <a:r>
              <a:rPr lang="de-DE" sz="12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the project’s cost-effectiveness</a:t>
            </a:r>
          </a:p>
          <a:p>
            <a:pPr lvl="0">
              <a:lnSpc>
                <a:spcPct val="100000"/>
              </a:lnSpc>
              <a:spcBef>
                <a:spcPts val="600"/>
              </a:spcBef>
              <a:buClr>
                <a:srgbClr val="000000"/>
              </a:buClr>
              <a:buSzPts val="1200"/>
              <a:buFont typeface="Arial"/>
              <a:buChar char="•"/>
              <a:defRPr/>
            </a:pPr>
            <a:endParaRPr lang="de-DE" sz="1200" kern="0" dirty="0">
              <a:solidFill>
                <a:srgbClr val="000000"/>
              </a:solidFill>
              <a:cs typeface="Arial"/>
            </a:endParaRPr>
          </a:p>
          <a:p>
            <a:pPr marL="0" lvl="0" indent="0">
              <a:lnSpc>
                <a:spcPct val="110000"/>
              </a:lnSpc>
              <a:spcBef>
                <a:spcPts val="600"/>
              </a:spcBef>
              <a:buClr>
                <a:srgbClr val="000000"/>
              </a:buClr>
              <a:buSzPts val="1200"/>
              <a:buNone/>
              <a:defRPr/>
            </a:pPr>
            <a:r>
              <a:rPr lang="de-DE" sz="1200" b="1" kern="0" dirty="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rPr>
              <a:t>Responsibilities</a:t>
            </a:r>
            <a:r>
              <a:rPr lang="de-DE" sz="1200" kern="0" dirty="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rPr>
              <a:t>:</a:t>
            </a:r>
            <a:endParaRPr lang="de-DE" sz="1200" kern="0" dirty="0">
              <a:solidFill>
                <a:srgbClr val="000000"/>
              </a:solidFill>
              <a:latin typeface="+mj-lt"/>
              <a:cs typeface="Arial"/>
            </a:endParaRPr>
          </a:p>
          <a:p>
            <a:pPr lvl="0">
              <a:lnSpc>
                <a:spcPct val="100000"/>
              </a:lnSpc>
              <a:spcBef>
                <a:spcPts val="600"/>
              </a:spcBef>
              <a:buClr>
                <a:srgbClr val="000000"/>
              </a:buClr>
              <a:buSzPts val="1200"/>
              <a:buFont typeface="Arial"/>
              <a:buChar char="•"/>
              <a:defRPr/>
            </a:pPr>
            <a:r>
              <a:rPr lang="de-DE" sz="12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Communication with stakeholders</a:t>
            </a:r>
            <a:endParaRPr lang="de-DE" sz="1200" kern="0" dirty="0">
              <a:solidFill>
                <a:srgbClr val="000000"/>
              </a:solidFill>
              <a:cs typeface="Arial"/>
            </a:endParaRPr>
          </a:p>
          <a:p>
            <a:pPr lvl="0">
              <a:lnSpc>
                <a:spcPct val="100000"/>
              </a:lnSpc>
              <a:spcBef>
                <a:spcPts val="600"/>
              </a:spcBef>
              <a:buClr>
                <a:srgbClr val="000000"/>
              </a:buClr>
              <a:buSzPts val="1200"/>
              <a:buFont typeface="Arial"/>
              <a:buChar char="•"/>
              <a:defRPr/>
            </a:pPr>
            <a:r>
              <a:rPr lang="de-DE" sz="12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Integrating customer requirements into the project</a:t>
            </a:r>
            <a:endParaRPr lang="de-DE" sz="1200" kern="0" dirty="0">
              <a:solidFill>
                <a:srgbClr val="000000"/>
              </a:solidFill>
              <a:cs typeface="Arial"/>
            </a:endParaRPr>
          </a:p>
          <a:p>
            <a:pPr lvl="0">
              <a:lnSpc>
                <a:spcPct val="100000"/>
              </a:lnSpc>
              <a:spcBef>
                <a:spcPts val="600"/>
              </a:spcBef>
              <a:buClr>
                <a:srgbClr val="000000"/>
              </a:buClr>
              <a:buSzPts val="1200"/>
              <a:buFont typeface="Arial"/>
              <a:buChar char="•"/>
              <a:defRPr/>
            </a:pPr>
            <a:r>
              <a:rPr lang="de-DE" sz="12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Maintaining and prioritising requirements (</a:t>
            </a:r>
            <a:r>
              <a:rPr lang="de-DE" sz="1200" kern="0" dirty="0" err="1">
                <a:solidFill>
                  <a:srgbClr val="000000"/>
                </a:solidFill>
                <a:ea typeface="Arial"/>
                <a:cs typeface="Arial"/>
                <a:sym typeface="Arial"/>
              </a:rPr>
              <a:t>product </a:t>
            </a:r>
            <a:r>
              <a:rPr lang="de-DE" sz="12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backlog)</a:t>
            </a:r>
            <a:endParaRPr lang="de-DE" sz="1200" kern="0" dirty="0">
              <a:solidFill>
                <a:srgbClr val="000000"/>
              </a:solidFill>
              <a:cs typeface="Arial"/>
            </a:endParaRPr>
          </a:p>
          <a:p>
            <a:endParaRPr lang="de-DE" dirty="0"/>
          </a:p>
        </p:txBody>
      </p:sp>
      <p:sp>
        <p:nvSpPr>
          <p:cNvPr id="4" name="Inhaltsplatzhalter 6">
            <a:extLst>
              <a:ext uri="{FF2B5EF4-FFF2-40B4-BE49-F238E27FC236}">
                <a16:creationId xmlns:a16="http://schemas.microsoft.com/office/drawing/2014/main" id="{DE85AEF6-F815-16EE-AC80-6899F204E0DD}"/>
              </a:ext>
            </a:extLst>
          </p:cNvPr>
          <p:cNvSpPr txBox="1">
            <a:spLocks/>
          </p:cNvSpPr>
          <p:nvPr/>
        </p:nvSpPr>
        <p:spPr>
          <a:xfrm>
            <a:off x="4743451" y="3361267"/>
            <a:ext cx="3305176" cy="25823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Clr>
                <a:srgbClr val="000000"/>
              </a:buClr>
              <a:buSzPts val="1200"/>
              <a:buFont typeface="Arial" panose="020B0604020202020204" pitchFamily="34" charset="0"/>
              <a:buNone/>
              <a:defRPr/>
            </a:pPr>
            <a:r>
              <a:rPr lang="de-DE" sz="1200" kern="0" dirty="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rPr>
              <a:t>Responsible for:</a:t>
            </a:r>
            <a:endParaRPr lang="de-DE" sz="1200" kern="0" dirty="0">
              <a:solidFill>
                <a:srgbClr val="000000"/>
              </a:solidFill>
              <a:latin typeface="+mj-lt"/>
              <a:cs typeface="Arial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buClr>
                <a:srgbClr val="000000"/>
              </a:buClr>
              <a:buSzPts val="1200"/>
              <a:buFont typeface="Arial"/>
              <a:buChar char="•"/>
              <a:defRPr/>
            </a:pPr>
            <a:r>
              <a:rPr lang="de-DE" sz="12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The correct implementation of </a:t>
            </a:r>
            <a:r>
              <a:rPr lang="de-DE" sz="1200" kern="0" dirty="0" err="1">
                <a:solidFill>
                  <a:srgbClr val="000000"/>
                </a:solidFill>
                <a:ea typeface="Arial"/>
                <a:cs typeface="Arial"/>
                <a:sym typeface="Arial"/>
              </a:rPr>
              <a:t>Scrum </a:t>
            </a:r>
            <a:r>
              <a:rPr lang="de-DE" sz="12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within the team</a:t>
            </a:r>
          </a:p>
          <a:p>
            <a:pPr>
              <a:lnSpc>
                <a:spcPct val="100000"/>
              </a:lnSpc>
              <a:spcBef>
                <a:spcPts val="600"/>
              </a:spcBef>
              <a:buClr>
                <a:srgbClr val="000000"/>
              </a:buClr>
              <a:buSzPts val="1200"/>
              <a:buFont typeface="Arial"/>
              <a:buChar char="•"/>
              <a:defRPr/>
            </a:pPr>
            <a:r>
              <a:rPr lang="de-DE" sz="12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Process optimisation</a:t>
            </a:r>
          </a:p>
          <a:p>
            <a:pPr>
              <a:lnSpc>
                <a:spcPct val="100000"/>
              </a:lnSpc>
              <a:spcBef>
                <a:spcPts val="600"/>
              </a:spcBef>
              <a:buClr>
                <a:srgbClr val="000000"/>
              </a:buClr>
              <a:buSzPts val="1200"/>
              <a:buFont typeface="Arial"/>
              <a:buChar char="•"/>
              <a:defRPr/>
            </a:pPr>
            <a:endParaRPr lang="de-DE" sz="1200" kern="0" dirty="0">
              <a:solidFill>
                <a:srgbClr val="000000"/>
              </a:solidFill>
              <a:cs typeface="Arial"/>
            </a:endParaRPr>
          </a:p>
          <a:p>
            <a:pPr marL="0" indent="0">
              <a:lnSpc>
                <a:spcPct val="110000"/>
              </a:lnSpc>
              <a:spcBef>
                <a:spcPts val="600"/>
              </a:spcBef>
              <a:buClr>
                <a:srgbClr val="000000"/>
              </a:buClr>
              <a:buSzPts val="1200"/>
              <a:buFont typeface="Arial" panose="020B0604020202020204" pitchFamily="34" charset="0"/>
              <a:buNone/>
              <a:defRPr/>
            </a:pPr>
            <a:r>
              <a:rPr lang="de-DE" sz="1200" b="1" kern="0" dirty="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rPr>
              <a:t>Tasks</a:t>
            </a:r>
            <a:r>
              <a:rPr lang="de-DE" sz="1200" kern="0" dirty="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rPr>
              <a:t>:</a:t>
            </a:r>
            <a:endParaRPr lang="de-DE" sz="1200" kern="0" dirty="0">
              <a:solidFill>
                <a:srgbClr val="000000"/>
              </a:solidFill>
              <a:latin typeface="+mj-lt"/>
              <a:cs typeface="Arial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buClr>
                <a:srgbClr val="000000"/>
              </a:buClr>
              <a:buSzPts val="1200"/>
              <a:buFont typeface="Arial"/>
              <a:buChar char="•"/>
              <a:defRPr/>
            </a:pPr>
            <a:r>
              <a:rPr lang="de-DE" sz="12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Removing obstacles</a:t>
            </a:r>
          </a:p>
          <a:p>
            <a:pPr>
              <a:lnSpc>
                <a:spcPct val="100000"/>
              </a:lnSpc>
              <a:spcBef>
                <a:spcPts val="600"/>
              </a:spcBef>
              <a:buClr>
                <a:srgbClr val="000000"/>
              </a:buClr>
              <a:buSzPts val="1200"/>
              <a:buFont typeface="Arial"/>
              <a:buChar char="•"/>
              <a:defRPr/>
            </a:pPr>
            <a:r>
              <a:rPr lang="de-DE" sz="12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Protecting the team​</a:t>
            </a:r>
            <a:endParaRPr lang="de-DE" dirty="0"/>
          </a:p>
        </p:txBody>
      </p:sp>
      <p:sp>
        <p:nvSpPr>
          <p:cNvPr id="5" name="Inhaltsplatzhalter 6">
            <a:extLst>
              <a:ext uri="{FF2B5EF4-FFF2-40B4-BE49-F238E27FC236}">
                <a16:creationId xmlns:a16="http://schemas.microsoft.com/office/drawing/2014/main" id="{48872A2F-23CA-D5CC-7DFF-604897C31DAB}"/>
              </a:ext>
            </a:extLst>
          </p:cNvPr>
          <p:cNvSpPr txBox="1">
            <a:spLocks/>
          </p:cNvSpPr>
          <p:nvPr/>
        </p:nvSpPr>
        <p:spPr>
          <a:xfrm>
            <a:off x="8410575" y="3361267"/>
            <a:ext cx="3154891" cy="270933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Clr>
                <a:srgbClr val="000000"/>
              </a:buClr>
              <a:buSzPts val="1200"/>
              <a:buFont typeface="Arial" panose="020B0604020202020204" pitchFamily="34" charset="0"/>
              <a:buNone/>
              <a:defRPr/>
            </a:pPr>
            <a:r>
              <a:rPr lang="de-DE" sz="1200" kern="0" dirty="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rPr>
              <a:t>Responsible for:</a:t>
            </a:r>
            <a:endParaRPr lang="de-DE" sz="1200" kern="0" dirty="0">
              <a:solidFill>
                <a:srgbClr val="000000"/>
              </a:solidFill>
              <a:latin typeface="+mj-lt"/>
              <a:cs typeface="Arial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buClr>
                <a:srgbClr val="000000"/>
              </a:buClr>
              <a:buSzPts val="1200"/>
              <a:buFont typeface="Arial"/>
              <a:buChar char="•"/>
              <a:defRPr/>
            </a:pPr>
            <a:r>
              <a:rPr lang="de-DE" sz="13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Implementing the necessary operational tasks</a:t>
            </a:r>
          </a:p>
          <a:p>
            <a:pPr>
              <a:lnSpc>
                <a:spcPct val="110000"/>
              </a:lnSpc>
              <a:spcBef>
                <a:spcPts val="600"/>
              </a:spcBef>
              <a:buClr>
                <a:srgbClr val="000000"/>
              </a:buClr>
              <a:buSzPts val="1200"/>
              <a:buFont typeface="Arial"/>
              <a:buChar char="•"/>
              <a:defRPr/>
            </a:pPr>
            <a:endParaRPr lang="de-DE" sz="1200" kern="0" dirty="0">
              <a:solidFill>
                <a:srgbClr val="000000"/>
              </a:solidFill>
              <a:cs typeface="Arial"/>
            </a:endParaRPr>
          </a:p>
          <a:p>
            <a:pPr marL="0" indent="0">
              <a:lnSpc>
                <a:spcPct val="110000"/>
              </a:lnSpc>
              <a:spcBef>
                <a:spcPts val="600"/>
              </a:spcBef>
              <a:buClr>
                <a:srgbClr val="000000"/>
              </a:buClr>
              <a:buSzPts val="1200"/>
              <a:buFont typeface="Arial" panose="020B0604020202020204" pitchFamily="34" charset="0"/>
              <a:buNone/>
              <a:defRPr/>
            </a:pPr>
            <a:r>
              <a:rPr lang="de-DE" sz="1200" b="1" kern="0" dirty="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rPr>
              <a:t>Tasks</a:t>
            </a:r>
            <a:r>
              <a:rPr lang="de-DE" sz="1200" kern="0" dirty="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rPr>
              <a:t>:</a:t>
            </a:r>
            <a:endParaRPr lang="de-DE" sz="1200" kern="0" dirty="0">
              <a:solidFill>
                <a:srgbClr val="000000"/>
              </a:solidFill>
              <a:latin typeface="+mj-lt"/>
              <a:cs typeface="Arial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buClr>
                <a:srgbClr val="000000"/>
              </a:buClr>
              <a:buSzPts val="1200"/>
              <a:buFont typeface="Arial"/>
              <a:buChar char="•"/>
              <a:defRPr/>
            </a:pPr>
            <a:r>
              <a:rPr lang="de-DE" sz="13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Estimate the effort required to implement the </a:t>
            </a:r>
            <a:r>
              <a:rPr lang="de-DE" sz="1300" kern="0" dirty="0" err="1">
                <a:solidFill>
                  <a:srgbClr val="000000"/>
                </a:solidFill>
                <a:ea typeface="Arial"/>
                <a:cs typeface="Arial"/>
                <a:sym typeface="Arial"/>
              </a:rPr>
              <a:t>requirements</a:t>
            </a:r>
            <a:r>
              <a:rPr lang="de-DE" sz="13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 (</a:t>
            </a:r>
            <a:r>
              <a:rPr lang="de-DE" sz="1300" kern="0" dirty="0" err="1">
                <a:solidFill>
                  <a:srgbClr val="000000"/>
                </a:solidFill>
                <a:ea typeface="Arial"/>
                <a:cs typeface="Arial"/>
              </a:rPr>
              <a:t>p</a:t>
            </a:r>
            <a:r>
              <a:rPr lang="de-DE" sz="1300" kern="0" dirty="0" err="1">
                <a:solidFill>
                  <a:srgbClr val="000000"/>
                </a:solidFill>
                <a:ea typeface="Arial"/>
                <a:cs typeface="Arial"/>
                <a:sym typeface="Arial"/>
              </a:rPr>
              <a:t>roduct</a:t>
            </a:r>
            <a:r>
              <a:rPr lang="de-DE" sz="13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 </a:t>
            </a:r>
            <a:r>
              <a:rPr lang="de-DE" sz="1300" kern="0" dirty="0" err="1">
                <a:solidFill>
                  <a:srgbClr val="000000"/>
                </a:solidFill>
                <a:ea typeface="Arial"/>
                <a:cs typeface="Arial"/>
              </a:rPr>
              <a:t>b</a:t>
            </a:r>
            <a:r>
              <a:rPr lang="de-DE" sz="1300" kern="0" dirty="0" err="1">
                <a:solidFill>
                  <a:srgbClr val="000000"/>
                </a:solidFill>
                <a:ea typeface="Arial"/>
                <a:cs typeface="Arial"/>
                <a:sym typeface="Arial"/>
              </a:rPr>
              <a:t>acklog</a:t>
            </a:r>
            <a:r>
              <a:rPr lang="de-DE" sz="13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)</a:t>
            </a:r>
          </a:p>
          <a:p>
            <a:pPr>
              <a:lnSpc>
                <a:spcPct val="100000"/>
              </a:lnSpc>
              <a:spcBef>
                <a:spcPts val="600"/>
              </a:spcBef>
              <a:buClr>
                <a:srgbClr val="000000"/>
              </a:buClr>
              <a:buSzPts val="1200"/>
              <a:buFont typeface="Arial"/>
              <a:buChar char="•"/>
              <a:defRPr/>
            </a:pPr>
            <a:r>
              <a:rPr lang="de-DE" sz="13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Independently ‘pull’ tasks for the sprint (pull principle)</a:t>
            </a:r>
          </a:p>
          <a:p>
            <a:pPr>
              <a:lnSpc>
                <a:spcPct val="100000"/>
              </a:lnSpc>
              <a:spcBef>
                <a:spcPts val="600"/>
              </a:spcBef>
              <a:buClr>
                <a:srgbClr val="000000"/>
              </a:buClr>
              <a:buSzPts val="1200"/>
              <a:buFont typeface="Arial"/>
              <a:buChar char="•"/>
              <a:defRPr/>
            </a:pPr>
            <a:r>
              <a:rPr lang="de-DE" sz="13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Managing themselves</a:t>
            </a:r>
          </a:p>
          <a:p>
            <a:pPr>
              <a:lnSpc>
                <a:spcPct val="100000"/>
              </a:lnSpc>
              <a:spcBef>
                <a:spcPts val="600"/>
              </a:spcBef>
              <a:buClr>
                <a:srgbClr val="000000"/>
              </a:buClr>
              <a:buSzPts val="1200"/>
              <a:buFont typeface="Arial"/>
              <a:buChar char="•"/>
              <a:defRPr/>
            </a:pPr>
            <a:r>
              <a:rPr lang="de-DE" sz="13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“Build” / develop the product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86193210-89DA-CECA-4CF9-2AEEA9CA0943}"/>
              </a:ext>
            </a:extLst>
          </p:cNvPr>
          <p:cNvSpPr txBox="1"/>
          <p:nvPr/>
        </p:nvSpPr>
        <p:spPr>
          <a:xfrm>
            <a:off x="838200" y="2797225"/>
            <a:ext cx="311467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de-DE" sz="1400" b="0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Arial"/>
                <a:cs typeface="Arial"/>
                <a:sym typeface="Arial"/>
              </a:rPr>
              <a:t>Product Owner</a:t>
            </a:r>
            <a:endParaRPr kumimoji="0" lang="de-DE" sz="105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cs typeface="Arial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EFCFFCD0-F7BD-7EFF-DD53-8E078303709E}"/>
              </a:ext>
            </a:extLst>
          </p:cNvPr>
          <p:cNvSpPr txBox="1"/>
          <p:nvPr/>
        </p:nvSpPr>
        <p:spPr>
          <a:xfrm>
            <a:off x="4743451" y="2797225"/>
            <a:ext cx="308133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de-DE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Arial"/>
                <a:cs typeface="Arial"/>
                <a:sym typeface="Arial"/>
              </a:rPr>
              <a:t>Scrum </a:t>
            </a: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Arial"/>
                <a:cs typeface="Arial"/>
                <a:sym typeface="Arial"/>
              </a:rPr>
              <a:t>Master</a:t>
            </a:r>
            <a:endParaRPr kumimoji="0" lang="de-DE" sz="105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cs typeface="Arial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7A52EEF5-6BC6-ACD8-0ABC-307FE43DF70A}"/>
              </a:ext>
            </a:extLst>
          </p:cNvPr>
          <p:cNvSpPr txBox="1"/>
          <p:nvPr/>
        </p:nvSpPr>
        <p:spPr>
          <a:xfrm>
            <a:off x="8410576" y="2797225"/>
            <a:ext cx="294322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de-DE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Arial"/>
                <a:cs typeface="Arial"/>
                <a:sym typeface="Arial"/>
              </a:rPr>
              <a:t>Scrum </a:t>
            </a: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Arial"/>
                <a:cs typeface="Arial"/>
                <a:sym typeface="Arial"/>
              </a:rPr>
              <a:t>Team</a:t>
            </a:r>
            <a:endParaRPr kumimoji="0" lang="de-DE" sz="105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cs typeface="Arial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8B95CA83-870C-AE2B-A058-C127B887EA8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29369" y="1958791"/>
            <a:ext cx="380468" cy="777013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5102611F-C392-5E95-359F-98BA328E1A0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84539" y="2027317"/>
            <a:ext cx="819150" cy="639961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57E575A5-D6D7-6C17-29DF-1879AA06E71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3440252">
            <a:off x="9405626" y="1986606"/>
            <a:ext cx="936185" cy="922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375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08D4CE-ED58-9828-D39B-D0B7CCB7A8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2;p19">
            <a:extLst>
              <a:ext uri="{FF2B5EF4-FFF2-40B4-BE49-F238E27FC236}">
                <a16:creationId xmlns:a16="http://schemas.microsoft.com/office/drawing/2014/main" id="{6067E2EF-3068-5883-AA13-42BB61ED275D}"/>
              </a:ext>
            </a:extLst>
          </p:cNvPr>
          <p:cNvSpPr txBox="1">
            <a:spLocks/>
          </p:cNvSpPr>
          <p:nvPr/>
        </p:nvSpPr>
        <p:spPr>
          <a:xfrm>
            <a:off x="838200" y="360431"/>
            <a:ext cx="10515600" cy="104803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00AADE"/>
              </a:buClr>
              <a:buSzPts val="3600"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j-ea"/>
                <a:cs typeface="+mj-cs"/>
                <a:sym typeface="Arial"/>
              </a:rPr>
              <a:t>Processes in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j-ea"/>
                <a:cs typeface="+mj-cs"/>
                <a:sym typeface="Arial"/>
              </a:rPr>
              <a:t>SCRUM</a:t>
            </a:r>
            <a:endParaRPr kumimoji="0" lang="de-DE" sz="3600" b="0" i="0" u="none" strike="noStrike" kern="1200" cap="none" spc="0" normalizeH="0" baseline="0" noProof="0" dirty="0">
              <a:ln>
                <a:noFill/>
              </a:ln>
              <a:solidFill>
                <a:srgbClr val="03AADF"/>
              </a:solidFill>
              <a:effectLst/>
              <a:uLnTx/>
              <a:uFillTx/>
              <a:latin typeface="Nunito SemiBold"/>
              <a:ea typeface="+mj-ea"/>
              <a:cs typeface="+mj-cs"/>
              <a:sym typeface="Arial"/>
            </a:endParaRP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A426BD95-9879-BCA8-032F-6BBC110452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F145060A-2239-4736-BEED-7C05F6B3C6E1}" type="slidenum">
              <a:rPr kumimoji="0" lang="de-DE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>
                    <a:tint val="82000"/>
                  </a:srgbClr>
                </a:solidFill>
                <a:effectLst/>
                <a:uLnTx/>
                <a:uFillTx/>
                <a:latin typeface="Nunito Light"/>
                <a:cs typeface="Arial"/>
                <a:sym typeface="Arial"/>
              </a:rPr>
              <a:t>29</a:t>
            </a:fld>
            <a:endParaRPr kumimoji="0" lang="de-DE" sz="10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82000"/>
                </a:srgbClr>
              </a:solidFill>
              <a:effectLst/>
              <a:uLnTx/>
              <a:uFillTx/>
              <a:latin typeface="Nunito Light"/>
              <a:cs typeface="Arial"/>
              <a:sym typeface="Arial"/>
            </a:endParaRPr>
          </a:p>
        </p:txBody>
      </p: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48528AF9-FB81-6C6F-6164-7F0D8E299C61}"/>
              </a:ext>
            </a:extLst>
          </p:cNvPr>
          <p:cNvCxnSpPr>
            <a:cxnSpLocks/>
          </p:cNvCxnSpPr>
          <p:nvPr/>
        </p:nvCxnSpPr>
        <p:spPr>
          <a:xfrm flipV="1">
            <a:off x="7369963" y="1450805"/>
            <a:ext cx="609305" cy="481535"/>
          </a:xfrm>
          <a:prstGeom prst="straightConnector1">
            <a:avLst/>
          </a:prstGeom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3" name="Gerade Verbindung mit Pfeil 22">
            <a:extLst>
              <a:ext uri="{FF2B5EF4-FFF2-40B4-BE49-F238E27FC236}">
                <a16:creationId xmlns:a16="http://schemas.microsoft.com/office/drawing/2014/main" id="{0CECF4F7-4AE5-97D0-28DD-41B41DC0EBFD}"/>
              </a:ext>
            </a:extLst>
          </p:cNvPr>
          <p:cNvCxnSpPr>
            <a:cxnSpLocks/>
          </p:cNvCxnSpPr>
          <p:nvPr/>
        </p:nvCxnSpPr>
        <p:spPr>
          <a:xfrm flipH="1">
            <a:off x="7493002" y="1603791"/>
            <a:ext cx="578102" cy="449286"/>
          </a:xfrm>
          <a:prstGeom prst="straightConnector1">
            <a:avLst/>
          </a:prstGeom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grpSp>
        <p:nvGrpSpPr>
          <p:cNvPr id="24" name="Google Shape;254;p29">
            <a:extLst>
              <a:ext uri="{FF2B5EF4-FFF2-40B4-BE49-F238E27FC236}">
                <a16:creationId xmlns:a16="http://schemas.microsoft.com/office/drawing/2014/main" id="{116AAB0B-5B93-E354-A639-8066CD55517C}"/>
              </a:ext>
            </a:extLst>
          </p:cNvPr>
          <p:cNvGrpSpPr/>
          <p:nvPr/>
        </p:nvGrpSpPr>
        <p:grpSpPr>
          <a:xfrm>
            <a:off x="8722205" y="3995954"/>
            <a:ext cx="2863474" cy="716219"/>
            <a:chOff x="8717755" y="4070213"/>
            <a:chExt cx="3234647" cy="975185"/>
          </a:xfrm>
        </p:grpSpPr>
        <p:sp>
          <p:nvSpPr>
            <p:cNvPr id="26" name="Google Shape;256;p29">
              <a:extLst>
                <a:ext uri="{FF2B5EF4-FFF2-40B4-BE49-F238E27FC236}">
                  <a16:creationId xmlns:a16="http://schemas.microsoft.com/office/drawing/2014/main" id="{CF439F31-0BBA-E4C3-3080-E2269B832C1B}"/>
                </a:ext>
              </a:extLst>
            </p:cNvPr>
            <p:cNvSpPr/>
            <p:nvPr/>
          </p:nvSpPr>
          <p:spPr>
            <a:xfrm>
              <a:off x="8717755" y="4070213"/>
              <a:ext cx="1080000" cy="975185"/>
            </a:xfrm>
            <a:prstGeom prst="chevron">
              <a:avLst>
                <a:gd name="adj" fmla="val 34050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" name="Google Shape;257;p29">
              <a:extLst>
                <a:ext uri="{FF2B5EF4-FFF2-40B4-BE49-F238E27FC236}">
                  <a16:creationId xmlns:a16="http://schemas.microsoft.com/office/drawing/2014/main" id="{D73C2655-2FE1-113C-BE78-4865E50F32CC}"/>
                </a:ext>
              </a:extLst>
            </p:cNvPr>
            <p:cNvSpPr/>
            <p:nvPr/>
          </p:nvSpPr>
          <p:spPr>
            <a:xfrm>
              <a:off x="10147553" y="4070213"/>
              <a:ext cx="1080000" cy="975185"/>
            </a:xfrm>
            <a:prstGeom prst="chevron">
              <a:avLst>
                <a:gd name="adj" fmla="val 3405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258;p29">
              <a:extLst>
                <a:ext uri="{FF2B5EF4-FFF2-40B4-BE49-F238E27FC236}">
                  <a16:creationId xmlns:a16="http://schemas.microsoft.com/office/drawing/2014/main" id="{7D64E0A1-8B2E-8713-4ABC-BFE602A67E3C}"/>
                </a:ext>
              </a:extLst>
            </p:cNvPr>
            <p:cNvSpPr/>
            <p:nvPr/>
          </p:nvSpPr>
          <p:spPr>
            <a:xfrm>
              <a:off x="9432654" y="4070213"/>
              <a:ext cx="1080000" cy="975185"/>
            </a:xfrm>
            <a:prstGeom prst="chevron">
              <a:avLst>
                <a:gd name="adj" fmla="val 34050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259;p29">
              <a:extLst>
                <a:ext uri="{FF2B5EF4-FFF2-40B4-BE49-F238E27FC236}">
                  <a16:creationId xmlns:a16="http://schemas.microsoft.com/office/drawing/2014/main" id="{A007621F-FE74-DE98-BE97-270BC7963158}"/>
                </a:ext>
              </a:extLst>
            </p:cNvPr>
            <p:cNvSpPr/>
            <p:nvPr/>
          </p:nvSpPr>
          <p:spPr>
            <a:xfrm>
              <a:off x="10862452" y="4070213"/>
              <a:ext cx="1080000" cy="975185"/>
            </a:xfrm>
            <a:prstGeom prst="chevron">
              <a:avLst>
                <a:gd name="adj" fmla="val 3405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260;p29">
              <a:extLst>
                <a:ext uri="{FF2B5EF4-FFF2-40B4-BE49-F238E27FC236}">
                  <a16:creationId xmlns:a16="http://schemas.microsoft.com/office/drawing/2014/main" id="{3F075D4F-2235-444B-3497-6002769D1A4B}"/>
                </a:ext>
              </a:extLst>
            </p:cNvPr>
            <p:cNvSpPr txBox="1"/>
            <p:nvPr/>
          </p:nvSpPr>
          <p:spPr>
            <a:xfrm>
              <a:off x="9065360" y="4339087"/>
              <a:ext cx="2887042" cy="39041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j-lt"/>
                  <a:ea typeface="Calibri"/>
                  <a:cs typeface="Calibri"/>
                  <a:sym typeface="Calibri"/>
                </a:rPr>
                <a:t>Increment</a:t>
              </a:r>
              <a:r>
                <a:rPr kumimoji="0" lang="de-DE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Calibri"/>
                  <a:cs typeface="Calibri"/>
                  <a:sym typeface="Calibri"/>
                </a:rPr>
                <a:t> 1, 2, 3, … n</a:t>
              </a:r>
              <a:endParaRPr kumimoji="0" sz="16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</a:endParaRPr>
            </a:p>
          </p:txBody>
        </p:sp>
      </p:grpSp>
      <p:sp>
        <p:nvSpPr>
          <p:cNvPr id="31" name="Google Shape;246;p29">
            <a:extLst>
              <a:ext uri="{FF2B5EF4-FFF2-40B4-BE49-F238E27FC236}">
                <a16:creationId xmlns:a16="http://schemas.microsoft.com/office/drawing/2014/main" id="{A074C8A5-0F19-6EC5-387E-E9A5D1A9C6B6}"/>
              </a:ext>
            </a:extLst>
          </p:cNvPr>
          <p:cNvSpPr/>
          <p:nvPr/>
        </p:nvSpPr>
        <p:spPr>
          <a:xfrm>
            <a:off x="8085109" y="760177"/>
            <a:ext cx="900000" cy="900000"/>
          </a:xfrm>
          <a:prstGeom prst="ellipse">
            <a:avLst/>
          </a:prstGeom>
          <a:solidFill>
            <a:schemeClr val="accent1"/>
          </a:solidFill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36000" tIns="45700" rIns="36000" bIns="45700" anchor="b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36E2E772-E921-ABB8-6ED1-6DA119A1E99A}"/>
              </a:ext>
            </a:extLst>
          </p:cNvPr>
          <p:cNvSpPr txBox="1"/>
          <p:nvPr/>
        </p:nvSpPr>
        <p:spPr>
          <a:xfrm>
            <a:off x="7979268" y="948567"/>
            <a:ext cx="11116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emiBold"/>
                <a:cs typeface="Arial"/>
                <a:sym typeface="Arial"/>
              </a:rPr>
              <a:t>Daily </a:t>
            </a:r>
            <a:r>
              <a:rPr kumimoji="0" lang="de-DE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emiBold"/>
                <a:cs typeface="Arial"/>
                <a:sym typeface="Arial"/>
              </a:rPr>
              <a:t>Scrum</a:t>
            </a:r>
            <a:endParaRPr kumimoji="0" lang="de-DE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unito SemiBold"/>
              <a:cs typeface="Arial"/>
              <a:sym typeface="Arial"/>
            </a:endParaRPr>
          </a:p>
        </p:txBody>
      </p:sp>
      <p:cxnSp>
        <p:nvCxnSpPr>
          <p:cNvPr id="48" name="Gerade Verbindung mit Pfeil 47">
            <a:extLst>
              <a:ext uri="{FF2B5EF4-FFF2-40B4-BE49-F238E27FC236}">
                <a16:creationId xmlns:a16="http://schemas.microsoft.com/office/drawing/2014/main" id="{711AD3D1-94B6-ABAE-E089-7A4491283F37}"/>
              </a:ext>
            </a:extLst>
          </p:cNvPr>
          <p:cNvCxnSpPr>
            <a:cxnSpLocks/>
          </p:cNvCxnSpPr>
          <p:nvPr/>
        </p:nvCxnSpPr>
        <p:spPr>
          <a:xfrm>
            <a:off x="8102984" y="4354064"/>
            <a:ext cx="712532" cy="0"/>
          </a:xfrm>
          <a:prstGeom prst="straightConnector1">
            <a:avLst/>
          </a:prstGeom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43" name="Google Shape;260;p29">
            <a:extLst>
              <a:ext uri="{FF2B5EF4-FFF2-40B4-BE49-F238E27FC236}">
                <a16:creationId xmlns:a16="http://schemas.microsoft.com/office/drawing/2014/main" id="{3E3B4A17-1431-DEED-38D0-F8A723C51F66}"/>
              </a:ext>
            </a:extLst>
          </p:cNvPr>
          <p:cNvSpPr txBox="1"/>
          <p:nvPr/>
        </p:nvSpPr>
        <p:spPr>
          <a:xfrm>
            <a:off x="2411632" y="1761711"/>
            <a:ext cx="2111791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Calibri"/>
                <a:cs typeface="Calibri"/>
                <a:sym typeface="Calibri"/>
              </a:rPr>
              <a:t>Sprint</a:t>
            </a: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Calibri"/>
                <a:cs typeface="Calibri"/>
                <a:sym typeface="Calibri"/>
              </a:rPr>
              <a:t> 1, 2, 3, … n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</a:endParaRPr>
          </a:p>
        </p:txBody>
      </p:sp>
      <p:grpSp>
        <p:nvGrpSpPr>
          <p:cNvPr id="67" name="Gruppieren 66">
            <a:extLst>
              <a:ext uri="{FF2B5EF4-FFF2-40B4-BE49-F238E27FC236}">
                <a16:creationId xmlns:a16="http://schemas.microsoft.com/office/drawing/2014/main" id="{86420B16-8373-9159-8E15-B249300A0698}"/>
              </a:ext>
            </a:extLst>
          </p:cNvPr>
          <p:cNvGrpSpPr/>
          <p:nvPr/>
        </p:nvGrpSpPr>
        <p:grpSpPr>
          <a:xfrm>
            <a:off x="3459907" y="1305095"/>
            <a:ext cx="4798899" cy="4807752"/>
            <a:chOff x="3409105" y="1262760"/>
            <a:chExt cx="4798899" cy="4807752"/>
          </a:xfrm>
        </p:grpSpPr>
        <p:grpSp>
          <p:nvGrpSpPr>
            <p:cNvPr id="4" name="Google Shape;261;p29">
              <a:extLst>
                <a:ext uri="{FF2B5EF4-FFF2-40B4-BE49-F238E27FC236}">
                  <a16:creationId xmlns:a16="http://schemas.microsoft.com/office/drawing/2014/main" id="{E2D47F19-67D4-DF83-3BFF-4351716CEE53}"/>
                </a:ext>
              </a:extLst>
            </p:cNvPr>
            <p:cNvGrpSpPr/>
            <p:nvPr/>
          </p:nvGrpSpPr>
          <p:grpSpPr>
            <a:xfrm>
              <a:off x="3664013" y="1529207"/>
              <a:ext cx="4290159" cy="4281363"/>
              <a:chOff x="1372698" y="302461"/>
              <a:chExt cx="4290159" cy="4281363"/>
            </a:xfrm>
          </p:grpSpPr>
          <p:sp>
            <p:nvSpPr>
              <p:cNvPr id="5" name="Google Shape;262;p29">
                <a:extLst>
                  <a:ext uri="{FF2B5EF4-FFF2-40B4-BE49-F238E27FC236}">
                    <a16:creationId xmlns:a16="http://schemas.microsoft.com/office/drawing/2014/main" id="{F78CF604-B29C-5077-6B23-A26E59109BBC}"/>
                  </a:ext>
                </a:extLst>
              </p:cNvPr>
              <p:cNvSpPr/>
              <p:nvPr/>
            </p:nvSpPr>
            <p:spPr>
              <a:xfrm>
                <a:off x="1523196" y="302461"/>
                <a:ext cx="4104480" cy="4104480"/>
              </a:xfrm>
              <a:prstGeom prst="pie">
                <a:avLst>
                  <a:gd name="adj1" fmla="val 16200000"/>
                  <a:gd name="adj2" fmla="val 20520000"/>
                </a:avLst>
              </a:prstGeom>
              <a:solidFill>
                <a:srgbClr val="2F5496"/>
              </a:solidFill>
              <a:ln w="12700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  <p:sp>
            <p:nvSpPr>
              <p:cNvPr id="6" name="Google Shape;263;p29">
                <a:extLst>
                  <a:ext uri="{FF2B5EF4-FFF2-40B4-BE49-F238E27FC236}">
                    <a16:creationId xmlns:a16="http://schemas.microsoft.com/office/drawing/2014/main" id="{4A099889-9C14-0AAF-438C-AF54166EA609}"/>
                  </a:ext>
                </a:extLst>
              </p:cNvPr>
              <p:cNvSpPr txBox="1"/>
              <p:nvPr/>
            </p:nvSpPr>
            <p:spPr>
              <a:xfrm>
                <a:off x="3708549" y="1196711"/>
                <a:ext cx="1319297" cy="6181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7775" tIns="17775" rIns="17775" bIns="17775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400"/>
                  <a:buFont typeface="Calibri"/>
                  <a:buNone/>
                  <a:tabLst/>
                  <a:defRPr/>
                </a:pPr>
                <a:r>
                  <a:rPr kumimoji="0" lang="de-DE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j-lt"/>
                    <a:ea typeface="Calibri"/>
                    <a:cs typeface="Calibri"/>
                    <a:sym typeface="Calibri"/>
                  </a:rPr>
                  <a:t>Development </a:t>
                </a:r>
                <a:r>
                  <a:rPr kumimoji="0" lang="de-DE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n-lt"/>
                    <a:ea typeface="Calibri"/>
                    <a:cs typeface="Calibri"/>
                    <a:sym typeface="Calibri"/>
                  </a:rPr>
                  <a:t>(project work)</a:t>
                </a: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" name="Google Shape;264;p29">
                <a:extLst>
                  <a:ext uri="{FF2B5EF4-FFF2-40B4-BE49-F238E27FC236}">
                    <a16:creationId xmlns:a16="http://schemas.microsoft.com/office/drawing/2014/main" id="{E6C3275A-D3F9-03B5-466E-C6F89EE8B9D7}"/>
                  </a:ext>
                </a:extLst>
              </p:cNvPr>
              <p:cNvSpPr/>
              <p:nvPr/>
            </p:nvSpPr>
            <p:spPr>
              <a:xfrm>
                <a:off x="1558377" y="411913"/>
                <a:ext cx="4104480" cy="4104480"/>
              </a:xfrm>
              <a:prstGeom prst="pie">
                <a:avLst>
                  <a:gd name="adj1" fmla="val 20520000"/>
                  <a:gd name="adj2" fmla="val 3240000"/>
                </a:avLst>
              </a:prstGeom>
              <a:solidFill>
                <a:srgbClr val="8DA9DB"/>
              </a:solidFill>
              <a:ln w="12700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  <p:sp>
            <p:nvSpPr>
              <p:cNvPr id="9" name="Google Shape;265;p29">
                <a:extLst>
                  <a:ext uri="{FF2B5EF4-FFF2-40B4-BE49-F238E27FC236}">
                    <a16:creationId xmlns:a16="http://schemas.microsoft.com/office/drawing/2014/main" id="{2CB65033-D870-481E-1B58-E97550C656D2}"/>
                  </a:ext>
                </a:extLst>
              </p:cNvPr>
              <p:cNvSpPr txBox="1"/>
              <p:nvPr/>
            </p:nvSpPr>
            <p:spPr>
              <a:xfrm>
                <a:off x="4106871" y="2751892"/>
                <a:ext cx="1221571" cy="5544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7775" tIns="17775" rIns="17775" bIns="17775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400"/>
                  <a:buFont typeface="Calibri"/>
                  <a:buNone/>
                  <a:tabLst/>
                  <a:defRPr/>
                </a:pPr>
                <a:r>
                  <a:rPr kumimoji="0" lang="de-DE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j-lt"/>
                    <a:ea typeface="Calibri"/>
                    <a:cs typeface="Calibri"/>
                    <a:sym typeface="Calibri"/>
                  </a:rPr>
                  <a:t>Interim result</a:t>
                </a: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j-lt"/>
                  <a:cs typeface="Arial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49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Calibri"/>
                  <a:buNone/>
                  <a:tabLst/>
                  <a:defRPr/>
                </a:pP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49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Calibri"/>
                  <a:buNone/>
                  <a:tabLst/>
                  <a:defRPr/>
                </a:pP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" name="Google Shape;266;p29">
                <a:extLst>
                  <a:ext uri="{FF2B5EF4-FFF2-40B4-BE49-F238E27FC236}">
                    <a16:creationId xmlns:a16="http://schemas.microsoft.com/office/drawing/2014/main" id="{7CA36C3A-5571-C05B-EC00-7EF92108B44B}"/>
                  </a:ext>
                </a:extLst>
              </p:cNvPr>
              <p:cNvSpPr/>
              <p:nvPr/>
            </p:nvSpPr>
            <p:spPr>
              <a:xfrm>
                <a:off x="1465538" y="479344"/>
                <a:ext cx="4104480" cy="4104480"/>
              </a:xfrm>
              <a:prstGeom prst="pie">
                <a:avLst>
                  <a:gd name="adj1" fmla="val 3240000"/>
                  <a:gd name="adj2" fmla="val 7560000"/>
                </a:avLst>
              </a:prstGeom>
              <a:solidFill>
                <a:srgbClr val="B3C6E7"/>
              </a:solidFill>
              <a:ln w="12700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  <p:sp>
            <p:nvSpPr>
              <p:cNvPr id="11" name="Google Shape;267;p29">
                <a:extLst>
                  <a:ext uri="{FF2B5EF4-FFF2-40B4-BE49-F238E27FC236}">
                    <a16:creationId xmlns:a16="http://schemas.microsoft.com/office/drawing/2014/main" id="{7779D20E-275D-C4D3-E26D-15807B92B373}"/>
                  </a:ext>
                </a:extLst>
              </p:cNvPr>
              <p:cNvSpPr txBox="1"/>
              <p:nvPr/>
            </p:nvSpPr>
            <p:spPr>
              <a:xfrm>
                <a:off x="2931424" y="3451013"/>
                <a:ext cx="1172708" cy="98622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7775" tIns="17775" rIns="17775" bIns="17775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400"/>
                  <a:buFont typeface="Calibri"/>
                  <a:buNone/>
                  <a:tabLst/>
                  <a:defRPr/>
                </a:pPr>
                <a:r>
                  <a:rPr kumimoji="0" lang="de-DE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j-lt"/>
                    <a:ea typeface="Calibri"/>
                    <a:cs typeface="Calibri"/>
                    <a:sym typeface="Calibri"/>
                  </a:rPr>
                  <a:t>Sprint Review</a:t>
                </a: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j-lt"/>
                  <a:cs typeface="Arial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49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Calibri"/>
                  <a:buNone/>
                  <a:tabLst/>
                  <a:defRPr/>
                </a:pP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49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Calibri"/>
                  <a:buNone/>
                  <a:tabLst/>
                  <a:defRPr/>
                </a:pP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" name="Google Shape;268;p29">
                <a:extLst>
                  <a:ext uri="{FF2B5EF4-FFF2-40B4-BE49-F238E27FC236}">
                    <a16:creationId xmlns:a16="http://schemas.microsoft.com/office/drawing/2014/main" id="{8A10BB12-7EF9-A97F-2B40-E64FA7C6A8B5}"/>
                  </a:ext>
                </a:extLst>
              </p:cNvPr>
              <p:cNvSpPr/>
              <p:nvPr/>
            </p:nvSpPr>
            <p:spPr>
              <a:xfrm>
                <a:off x="1372698" y="411913"/>
                <a:ext cx="4104480" cy="4104480"/>
              </a:xfrm>
              <a:prstGeom prst="pie">
                <a:avLst>
                  <a:gd name="adj1" fmla="val 7560000"/>
                  <a:gd name="adj2" fmla="val 11880000"/>
                </a:avLst>
              </a:prstGeom>
              <a:solidFill>
                <a:srgbClr val="B3C6E7"/>
              </a:solidFill>
              <a:ln w="12700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  <p:sp>
            <p:nvSpPr>
              <p:cNvPr id="13" name="Google Shape;269;p29">
                <a:extLst>
                  <a:ext uri="{FF2B5EF4-FFF2-40B4-BE49-F238E27FC236}">
                    <a16:creationId xmlns:a16="http://schemas.microsoft.com/office/drawing/2014/main" id="{29B4C372-00F9-A6B0-039F-A6448B984726}"/>
                  </a:ext>
                </a:extLst>
              </p:cNvPr>
              <p:cNvSpPr txBox="1"/>
              <p:nvPr/>
            </p:nvSpPr>
            <p:spPr>
              <a:xfrm>
                <a:off x="1709853" y="2870905"/>
                <a:ext cx="1221571" cy="3936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7775" tIns="17775" rIns="17775" bIns="17775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400"/>
                  <a:buFont typeface="Calibri"/>
                  <a:buNone/>
                  <a:tabLst/>
                  <a:defRPr/>
                </a:pPr>
                <a:r>
                  <a:rPr kumimoji="0" lang="de-DE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j-lt"/>
                    <a:ea typeface="Calibri"/>
                    <a:cs typeface="Calibri"/>
                    <a:sym typeface="Calibri"/>
                  </a:rPr>
                  <a:t>Sprint Retrospective</a:t>
                </a: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j-lt"/>
                  <a:cs typeface="Arial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49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Calibri"/>
                  <a:buNone/>
                  <a:tabLst/>
                  <a:defRPr/>
                </a:pPr>
                <a:endParaRPr kumimoji="0" sz="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21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Calibri"/>
                  <a:buNone/>
                  <a:tabLst/>
                  <a:defRPr/>
                </a:pP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49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Calibri"/>
                  <a:buNone/>
                  <a:tabLst/>
                  <a:defRPr/>
                </a:pP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" name="Google Shape;270;p29">
                <a:extLst>
                  <a:ext uri="{FF2B5EF4-FFF2-40B4-BE49-F238E27FC236}">
                    <a16:creationId xmlns:a16="http://schemas.microsoft.com/office/drawing/2014/main" id="{799970A7-407E-0F2F-FDC0-A4A94F9A2FFD}"/>
                  </a:ext>
                </a:extLst>
              </p:cNvPr>
              <p:cNvSpPr/>
              <p:nvPr/>
            </p:nvSpPr>
            <p:spPr>
              <a:xfrm>
                <a:off x="1407880" y="302461"/>
                <a:ext cx="4104480" cy="4104480"/>
              </a:xfrm>
              <a:prstGeom prst="pie">
                <a:avLst>
                  <a:gd name="adj1" fmla="val 11880000"/>
                  <a:gd name="adj2" fmla="val 16200000"/>
                </a:avLst>
              </a:prstGeom>
              <a:solidFill>
                <a:srgbClr val="8DA9DB"/>
              </a:solidFill>
              <a:ln w="12700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  <p:sp>
            <p:nvSpPr>
              <p:cNvPr id="15" name="Google Shape;271;p29">
                <a:extLst>
                  <a:ext uri="{FF2B5EF4-FFF2-40B4-BE49-F238E27FC236}">
                    <a16:creationId xmlns:a16="http://schemas.microsoft.com/office/drawing/2014/main" id="{D836D17B-9A8B-1786-FBFF-E6F2441C131F}"/>
                  </a:ext>
                </a:extLst>
              </p:cNvPr>
              <p:cNvSpPr txBox="1"/>
              <p:nvPr/>
            </p:nvSpPr>
            <p:spPr>
              <a:xfrm>
                <a:off x="2025571" y="1082587"/>
                <a:ext cx="1319297" cy="73228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7775" tIns="17775" rIns="17775" bIns="17775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400"/>
                  <a:buFont typeface="Calibri"/>
                  <a:buNone/>
                  <a:tabLst/>
                  <a:defRPr/>
                </a:pPr>
                <a:r>
                  <a:rPr kumimoji="0" lang="de-DE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j-lt"/>
                    <a:ea typeface="Calibri"/>
                    <a:cs typeface="Calibri"/>
                    <a:sym typeface="Calibri"/>
                  </a:rPr>
                  <a:t>Sprint planning</a:t>
                </a: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j-lt"/>
                  <a:cs typeface="Arial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49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Calibri"/>
                  <a:buNone/>
                  <a:tabLst/>
                  <a:defRPr/>
                </a:pP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6" name="Gruppieren 65">
              <a:extLst>
                <a:ext uri="{FF2B5EF4-FFF2-40B4-BE49-F238E27FC236}">
                  <a16:creationId xmlns:a16="http://schemas.microsoft.com/office/drawing/2014/main" id="{E9EB4952-CE1C-17D3-8D5D-B53889E2A0FF}"/>
                </a:ext>
              </a:extLst>
            </p:cNvPr>
            <p:cNvGrpSpPr/>
            <p:nvPr/>
          </p:nvGrpSpPr>
          <p:grpSpPr>
            <a:xfrm>
              <a:off x="3409105" y="1262760"/>
              <a:ext cx="4798899" cy="4807752"/>
              <a:chOff x="3409105" y="1262760"/>
              <a:chExt cx="4798899" cy="4807752"/>
            </a:xfrm>
          </p:grpSpPr>
          <p:grpSp>
            <p:nvGrpSpPr>
              <p:cNvPr id="18" name="Google Shape;261;p29">
                <a:extLst>
                  <a:ext uri="{FF2B5EF4-FFF2-40B4-BE49-F238E27FC236}">
                    <a16:creationId xmlns:a16="http://schemas.microsoft.com/office/drawing/2014/main" id="{4654C680-BFF4-084C-FB36-2921C8F30E49}"/>
                  </a:ext>
                </a:extLst>
              </p:cNvPr>
              <p:cNvGrpSpPr/>
              <p:nvPr/>
            </p:nvGrpSpPr>
            <p:grpSpPr>
              <a:xfrm>
                <a:off x="3409105" y="1280806"/>
                <a:ext cx="4798899" cy="4789706"/>
                <a:chOff x="1118328" y="48374"/>
                <a:chExt cx="4798899" cy="4789706"/>
              </a:xfrm>
            </p:grpSpPr>
            <p:sp>
              <p:nvSpPr>
                <p:cNvPr id="39" name="Google Shape;273;p29">
                  <a:extLst>
                    <a:ext uri="{FF2B5EF4-FFF2-40B4-BE49-F238E27FC236}">
                      <a16:creationId xmlns:a16="http://schemas.microsoft.com/office/drawing/2014/main" id="{788ED6C5-18F8-4F38-A5E2-A84E2570C6FD}"/>
                    </a:ext>
                  </a:extLst>
                </p:cNvPr>
                <p:cNvSpPr/>
                <p:nvPr/>
              </p:nvSpPr>
              <p:spPr>
                <a:xfrm>
                  <a:off x="1304574" y="157791"/>
                  <a:ext cx="4612653" cy="46126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000" h="120000" extrusionOk="0">
                      <a:moveTo>
                        <a:pt x="113195" y="42715"/>
                      </a:moveTo>
                      <a:cubicBezTo>
                        <a:pt x="120114" y="64009"/>
                        <a:pt x="113668" y="87378"/>
                        <a:pt x="96810" y="102113"/>
                      </a:cubicBezTo>
                      <a:lnTo>
                        <a:pt x="99192" y="105393"/>
                      </a:lnTo>
                      <a:lnTo>
                        <a:pt x="91080" y="102785"/>
                      </a:lnTo>
                      <a:lnTo>
                        <a:pt x="90825" y="93875"/>
                      </a:lnTo>
                      <a:lnTo>
                        <a:pt x="93207" y="97154"/>
                      </a:lnTo>
                      <a:lnTo>
                        <a:pt x="93207" y="97154"/>
                      </a:lnTo>
                      <a:cubicBezTo>
                        <a:pt x="107930" y="83994"/>
                        <a:pt x="113494" y="63382"/>
                        <a:pt x="107392" y="44601"/>
                      </a:cubicBezTo>
                      <a:close/>
                    </a:path>
                  </a:pathLst>
                </a:custGeom>
                <a:solidFill>
                  <a:srgbClr val="B3C6E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</a:endParaRPr>
                </a:p>
              </p:txBody>
            </p:sp>
            <p:sp>
              <p:nvSpPr>
                <p:cNvPr id="40" name="Google Shape;274;p29">
                  <a:extLst>
                    <a:ext uri="{FF2B5EF4-FFF2-40B4-BE49-F238E27FC236}">
                      <a16:creationId xmlns:a16="http://schemas.microsoft.com/office/drawing/2014/main" id="{9005EDEA-614B-4510-FE52-B9CAFEC0E13A}"/>
                    </a:ext>
                  </a:extLst>
                </p:cNvPr>
                <p:cNvSpPr/>
                <p:nvPr/>
              </p:nvSpPr>
              <p:spPr>
                <a:xfrm>
                  <a:off x="1211451" y="225427"/>
                  <a:ext cx="4612653" cy="46126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000" h="120000" extrusionOk="0">
                      <a:moveTo>
                        <a:pt x="92880" y="105248"/>
                      </a:moveTo>
                      <a:cubicBezTo>
                        <a:pt x="74766" y="118411"/>
                        <a:pt x="50547" y="119502"/>
                        <a:pt x="31322" y="108021"/>
                      </a:cubicBezTo>
                      <a:lnTo>
                        <a:pt x="28939" y="111301"/>
                      </a:lnTo>
                      <a:lnTo>
                        <a:pt x="28913" y="102779"/>
                      </a:lnTo>
                      <a:lnTo>
                        <a:pt x="37308" y="99784"/>
                      </a:lnTo>
                      <a:lnTo>
                        <a:pt x="34926" y="103063"/>
                      </a:lnTo>
                      <a:lnTo>
                        <a:pt x="34926" y="103063"/>
                      </a:lnTo>
                      <a:cubicBezTo>
                        <a:pt x="51992" y="113000"/>
                        <a:pt x="73317" y="111921"/>
                        <a:pt x="89293" y="100311"/>
                      </a:cubicBezTo>
                      <a:close/>
                    </a:path>
                  </a:pathLst>
                </a:custGeom>
                <a:solidFill>
                  <a:srgbClr val="D8E2F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</a:endParaRPr>
                </a:p>
              </p:txBody>
            </p:sp>
            <p:sp>
              <p:nvSpPr>
                <p:cNvPr id="41" name="Google Shape;275;p29">
                  <a:extLst>
                    <a:ext uri="{FF2B5EF4-FFF2-40B4-BE49-F238E27FC236}">
                      <a16:creationId xmlns:a16="http://schemas.microsoft.com/office/drawing/2014/main" id="{629096C8-0C3C-3A27-3D33-BB3AC126369A}"/>
                    </a:ext>
                  </a:extLst>
                </p:cNvPr>
                <p:cNvSpPr/>
                <p:nvPr/>
              </p:nvSpPr>
              <p:spPr>
                <a:xfrm>
                  <a:off x="1118328" y="157791"/>
                  <a:ext cx="4612653" cy="46126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000" h="120000" extrusionOk="0">
                      <a:moveTo>
                        <a:pt x="27127" y="105253"/>
                      </a:moveTo>
                      <a:cubicBezTo>
                        <a:pt x="9012" y="92094"/>
                        <a:pt x="490" y="69400"/>
                        <a:pt x="5466" y="47570"/>
                      </a:cubicBezTo>
                      <a:lnTo>
                        <a:pt x="1610" y="46317"/>
                      </a:lnTo>
                      <a:lnTo>
                        <a:pt x="9707" y="43658"/>
                      </a:lnTo>
                      <a:lnTo>
                        <a:pt x="15150" y="50716"/>
                      </a:lnTo>
                      <a:lnTo>
                        <a:pt x="11296" y="49464"/>
                      </a:lnTo>
                      <a:lnTo>
                        <a:pt x="11296" y="49464"/>
                      </a:lnTo>
                      <a:cubicBezTo>
                        <a:pt x="7121" y="68765"/>
                        <a:pt x="14737" y="88710"/>
                        <a:pt x="30714" y="100316"/>
                      </a:cubicBezTo>
                      <a:close/>
                    </a:path>
                  </a:pathLst>
                </a:custGeom>
                <a:solidFill>
                  <a:srgbClr val="D8E2F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</a:endParaRPr>
                </a:p>
              </p:txBody>
            </p:sp>
            <p:sp>
              <p:nvSpPr>
                <p:cNvPr id="42" name="Google Shape;276;p29">
                  <a:extLst>
                    <a:ext uri="{FF2B5EF4-FFF2-40B4-BE49-F238E27FC236}">
                      <a16:creationId xmlns:a16="http://schemas.microsoft.com/office/drawing/2014/main" id="{8A76DD79-5841-7604-1D41-3C2F77A83244}"/>
                    </a:ext>
                  </a:extLst>
                </p:cNvPr>
                <p:cNvSpPr/>
                <p:nvPr/>
              </p:nvSpPr>
              <p:spPr>
                <a:xfrm>
                  <a:off x="1153986" y="48374"/>
                  <a:ext cx="4612653" cy="46126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000" h="120000" extrusionOk="0">
                      <a:moveTo>
                        <a:pt x="6805" y="42714"/>
                      </a:moveTo>
                      <a:cubicBezTo>
                        <a:pt x="13724" y="21424"/>
                        <a:pt x="32669" y="6310"/>
                        <a:pt x="54964" y="4295"/>
                      </a:cubicBezTo>
                      <a:lnTo>
                        <a:pt x="54964" y="240"/>
                      </a:lnTo>
                      <a:lnTo>
                        <a:pt x="59995" y="7118"/>
                      </a:lnTo>
                      <a:lnTo>
                        <a:pt x="54965" y="14477"/>
                      </a:lnTo>
                      <a:lnTo>
                        <a:pt x="54965" y="10424"/>
                      </a:lnTo>
                      <a:lnTo>
                        <a:pt x="54965" y="10424"/>
                      </a:lnTo>
                      <a:cubicBezTo>
                        <a:pt x="35322" y="12419"/>
                        <a:pt x="18710" y="25823"/>
                        <a:pt x="12609" y="44600"/>
                      </a:cubicBezTo>
                      <a:close/>
                    </a:path>
                  </a:pathLst>
                </a:custGeom>
                <a:solidFill>
                  <a:srgbClr val="B3C6E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</a:endParaRPr>
                </a:p>
              </p:txBody>
            </p:sp>
          </p:grpSp>
          <p:sp>
            <p:nvSpPr>
              <p:cNvPr id="65" name="Google Shape;272;p29">
                <a:extLst>
                  <a:ext uri="{FF2B5EF4-FFF2-40B4-BE49-F238E27FC236}">
                    <a16:creationId xmlns:a16="http://schemas.microsoft.com/office/drawing/2014/main" id="{3D715216-C3BD-3D38-52A3-68627AB0F829}"/>
                  </a:ext>
                </a:extLst>
              </p:cNvPr>
              <p:cNvSpPr/>
              <p:nvPr/>
            </p:nvSpPr>
            <p:spPr>
              <a:xfrm>
                <a:off x="3560231" y="1262760"/>
                <a:ext cx="4612653" cy="4612653"/>
              </a:xfrm>
              <a:custGeom>
                <a:avLst/>
                <a:gdLst/>
                <a:ahLst/>
                <a:cxnLst/>
                <a:rect l="l" t="t" r="r" b="b"/>
                <a:pathLst>
                  <a:path w="120000" h="120000" extrusionOk="0">
                    <a:moveTo>
                      <a:pt x="60005" y="4067"/>
                    </a:moveTo>
                    <a:lnTo>
                      <a:pt x="60005" y="4067"/>
                    </a:lnTo>
                    <a:cubicBezTo>
                      <a:pt x="82391" y="4070"/>
                      <a:pt x="102619" y="17419"/>
                      <a:pt x="111424" y="38000"/>
                    </a:cubicBezTo>
                    <a:lnTo>
                      <a:pt x="115280" y="36747"/>
                    </a:lnTo>
                    <a:lnTo>
                      <a:pt x="110293" y="43657"/>
                    </a:lnTo>
                    <a:lnTo>
                      <a:pt x="101740" y="41147"/>
                    </a:lnTo>
                    <a:lnTo>
                      <a:pt x="105594" y="39894"/>
                    </a:lnTo>
                    <a:lnTo>
                      <a:pt x="105594" y="39894"/>
                    </a:lnTo>
                    <a:cubicBezTo>
                      <a:pt x="97628" y="21829"/>
                      <a:pt x="79748" y="10171"/>
                      <a:pt x="60005" y="10169"/>
                    </a:cubicBezTo>
                    <a:close/>
                  </a:path>
                </a:pathLst>
              </a:custGeom>
              <a:solidFill>
                <a:srgbClr val="8DA9D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lvl1pPr>
                <a:lvl2pPr marR="0" lvl="1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lvl2pPr>
                <a:lvl3pPr marR="0" lvl="2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lvl3pPr>
                <a:lvl4pPr marR="0" lvl="3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lvl4pPr>
                <a:lvl5pPr marR="0" lvl="4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lvl5pPr>
                <a:lvl6pPr marR="0" lvl="5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lvl6pPr>
                <a:lvl7pPr marR="0" lvl="6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lvl7pPr>
                <a:lvl8pPr marR="0" lvl="7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lvl8pPr>
                <a:lvl9pPr marR="0" lvl="8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de-DE" dirty="0"/>
                  <a:t> </a:t>
                </a:r>
                <a:endParaRPr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827965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C596D477-3233-658A-6A4D-10A0D4FB15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3</a:t>
            </a:fld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C098031-6AAC-5271-DA56-632BF1E57F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Our</a:t>
            </a:r>
            <a:r>
              <a:rPr lang="de-DE" dirty="0"/>
              <a:t> Vision</a:t>
            </a:r>
          </a:p>
        </p:txBody>
      </p:sp>
      <p:pic>
        <p:nvPicPr>
          <p:cNvPr id="7" name="Inhaltsplatzhalter 6">
            <a:extLst>
              <a:ext uri="{FF2B5EF4-FFF2-40B4-BE49-F238E27FC236}">
                <a16:creationId xmlns:a16="http://schemas.microsoft.com/office/drawing/2014/main" id="{8C8C2450-412B-9FE0-38EC-2F19C123F47B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>
          <a:blip r:embed="rId3" cstate="hq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00131" y="1795463"/>
            <a:ext cx="3959225" cy="3959225"/>
          </a:xfrm>
        </p:spPr>
      </p:pic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E3C26A15-77D3-DE59-61B6-7999DE052FC0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39508" y="1625601"/>
            <a:ext cx="5503540" cy="4298949"/>
          </a:xfrm>
        </p:spPr>
        <p:txBody>
          <a:bodyPr/>
          <a:lstStyle/>
          <a:p>
            <a:r>
              <a:rPr lang="de-DE" dirty="0" err="1"/>
              <a:t>Promoting</a:t>
            </a:r>
            <a:r>
              <a:rPr lang="de-DE" dirty="0"/>
              <a:t> </a:t>
            </a:r>
            <a:r>
              <a:rPr lang="de-DE" dirty="0" err="1"/>
              <a:t>Sustainable</a:t>
            </a:r>
            <a:r>
              <a:rPr lang="de-DE" dirty="0"/>
              <a:t> Cultural Change in </a:t>
            </a:r>
            <a:r>
              <a:rPr lang="de-DE" dirty="0" err="1"/>
              <a:t>the</a:t>
            </a:r>
            <a:r>
              <a:rPr lang="de-DE" dirty="0"/>
              <a:t> Field </a:t>
            </a:r>
            <a:r>
              <a:rPr lang="de-DE" dirty="0" err="1"/>
              <a:t>of</a:t>
            </a:r>
            <a:r>
              <a:rPr lang="de-DE" dirty="0"/>
              <a:t> Knowledge and Technology Transfer</a:t>
            </a:r>
          </a:p>
        </p:txBody>
      </p:sp>
    </p:spTree>
    <p:extLst>
      <p:ext uri="{BB962C8B-B14F-4D97-AF65-F5344CB8AC3E}">
        <p14:creationId xmlns:p14="http://schemas.microsoft.com/office/powerpoint/2010/main" val="39764916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ABF0F4-66A0-0527-E3E2-64565C072A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2;p19">
            <a:extLst>
              <a:ext uri="{FF2B5EF4-FFF2-40B4-BE49-F238E27FC236}">
                <a16:creationId xmlns:a16="http://schemas.microsoft.com/office/drawing/2014/main" id="{CA03353B-285D-8AC2-54A7-26D474B905D5}"/>
              </a:ext>
            </a:extLst>
          </p:cNvPr>
          <p:cNvSpPr txBox="1">
            <a:spLocks/>
          </p:cNvSpPr>
          <p:nvPr/>
        </p:nvSpPr>
        <p:spPr>
          <a:xfrm>
            <a:off x="838200" y="360431"/>
            <a:ext cx="10515600" cy="104803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00AADE"/>
              </a:buClr>
              <a:buSzPts val="3600"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j-ea"/>
                <a:cs typeface="+mj-cs"/>
                <a:sym typeface="Arial"/>
              </a:rPr>
              <a:t>OKR: Objectives and Key Results</a:t>
            </a:r>
            <a:endParaRPr kumimoji="0" lang="de-DE" sz="3600" b="0" i="0" u="none" strike="noStrike" kern="1200" cap="none" spc="0" normalizeH="0" baseline="0" noProof="0" dirty="0">
              <a:ln>
                <a:noFill/>
              </a:ln>
              <a:solidFill>
                <a:srgbClr val="03AADF"/>
              </a:solidFill>
              <a:effectLst/>
              <a:uLnTx/>
              <a:uFillTx/>
              <a:latin typeface="Nunito SemiBold"/>
              <a:ea typeface="+mj-ea"/>
              <a:cs typeface="+mj-cs"/>
              <a:sym typeface="Arial"/>
            </a:endParaRP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BEAFE341-789C-78B6-2304-1EBB6B0EC1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F145060A-2239-4736-BEED-7C05F6B3C6E1}" type="slidenum">
              <a:rPr kumimoji="0" lang="de-DE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>
                    <a:tint val="82000"/>
                  </a:srgbClr>
                </a:solidFill>
                <a:effectLst/>
                <a:uLnTx/>
                <a:uFillTx/>
                <a:latin typeface="Nunito Light"/>
                <a:cs typeface="Arial"/>
                <a:sym typeface="Arial"/>
              </a:rPr>
              <a:t>30</a:t>
            </a:fld>
            <a:endParaRPr kumimoji="0" lang="de-DE" sz="10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82000"/>
                </a:srgbClr>
              </a:solidFill>
              <a:effectLst/>
              <a:uLnTx/>
              <a:uFillTx/>
              <a:latin typeface="Nunito Light"/>
              <a:cs typeface="Arial"/>
              <a:sym typeface="Arial"/>
            </a:endParaRP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405AA296-506C-5210-BB34-E94B51D242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057400"/>
            <a:ext cx="6619875" cy="3644900"/>
          </a:xfrm>
        </p:spPr>
        <p:txBody>
          <a:bodyPr>
            <a:noAutofit/>
          </a:bodyPr>
          <a:lstStyle/>
          <a:p>
            <a:pPr marL="252000">
              <a:lnSpc>
                <a:spcPts val="1680"/>
              </a:lnSpc>
              <a:spcBef>
                <a:spcPts val="900"/>
              </a:spcBef>
            </a:pPr>
            <a:r>
              <a:rPr lang="de-DE" sz="1400" noProof="0" dirty="0" err="1">
                <a:latin typeface="+mj-lt"/>
              </a:rPr>
              <a:t>Objectives</a:t>
            </a:r>
            <a:r>
              <a:rPr lang="de-DE" sz="1400" noProof="0" dirty="0">
                <a:latin typeface="+mj-lt"/>
              </a:rPr>
              <a:t>: </a:t>
            </a:r>
            <a:r>
              <a:rPr lang="de-DE" sz="1400" noProof="0" dirty="0"/>
              <a:t>What </a:t>
            </a:r>
            <a:r>
              <a:rPr lang="de-DE" sz="1400" noProof="0" dirty="0" err="1"/>
              <a:t>impact</a:t>
            </a:r>
            <a:r>
              <a:rPr lang="de-DE" sz="1400" noProof="0" dirty="0"/>
              <a:t> do </a:t>
            </a:r>
            <a:r>
              <a:rPr lang="de-DE" sz="1400" noProof="0" dirty="0" err="1"/>
              <a:t>we</a:t>
            </a:r>
            <a:r>
              <a:rPr lang="de-DE" sz="1400" noProof="0" dirty="0"/>
              <a:t> </a:t>
            </a:r>
            <a:r>
              <a:rPr lang="de-DE" sz="1400" noProof="0" dirty="0" err="1"/>
              <a:t>want</a:t>
            </a:r>
            <a:r>
              <a:rPr lang="de-DE" sz="1400" noProof="0" dirty="0"/>
              <a:t> </a:t>
            </a:r>
            <a:r>
              <a:rPr lang="de-DE" sz="1400" noProof="0" dirty="0" err="1"/>
              <a:t>to</a:t>
            </a:r>
            <a:r>
              <a:rPr lang="de-DE" sz="1400" noProof="0" dirty="0"/>
              <a:t> </a:t>
            </a:r>
            <a:r>
              <a:rPr lang="de-DE" sz="1400" noProof="0" dirty="0" err="1"/>
              <a:t>achieve</a:t>
            </a:r>
            <a:r>
              <a:rPr lang="de-DE" sz="1400" noProof="0" dirty="0"/>
              <a:t>? (qualitative)</a:t>
            </a:r>
          </a:p>
          <a:p>
            <a:pPr marL="252000">
              <a:lnSpc>
                <a:spcPts val="1680"/>
              </a:lnSpc>
              <a:spcBef>
                <a:spcPts val="900"/>
              </a:spcBef>
            </a:pPr>
            <a:endParaRPr lang="de-DE" sz="1400" noProof="0" dirty="0">
              <a:solidFill>
                <a:schemeClr val="accent1"/>
              </a:solidFill>
              <a:latin typeface="+mj-lt"/>
            </a:endParaRPr>
          </a:p>
          <a:p>
            <a:pPr marL="252000">
              <a:lnSpc>
                <a:spcPts val="1680"/>
              </a:lnSpc>
              <a:spcBef>
                <a:spcPts val="900"/>
              </a:spcBef>
            </a:pPr>
            <a:r>
              <a:rPr lang="de-DE" sz="1400" noProof="0" dirty="0">
                <a:latin typeface="+mj-lt"/>
              </a:rPr>
              <a:t>Key </a:t>
            </a:r>
            <a:r>
              <a:rPr lang="de-DE" sz="1400" noProof="0" dirty="0" err="1">
                <a:latin typeface="+mj-lt"/>
              </a:rPr>
              <a:t>Results</a:t>
            </a:r>
            <a:r>
              <a:rPr lang="de-DE" sz="1400" noProof="0" dirty="0">
                <a:latin typeface="+mj-lt"/>
              </a:rPr>
              <a:t>: </a:t>
            </a:r>
            <a:r>
              <a:rPr lang="de-DE" sz="1400" noProof="0" dirty="0"/>
              <a:t>How can this impact be measured? (quantitative and ambitious, measurable outcomes)</a:t>
            </a:r>
          </a:p>
          <a:p>
            <a:pPr marL="252000">
              <a:lnSpc>
                <a:spcPts val="1680"/>
              </a:lnSpc>
              <a:spcBef>
                <a:spcPts val="900"/>
              </a:spcBef>
            </a:pPr>
            <a:endParaRPr lang="de-DE" sz="1400" noProof="0" dirty="0">
              <a:solidFill>
                <a:schemeClr val="accent1"/>
              </a:solidFill>
              <a:latin typeface="+mj-lt"/>
            </a:endParaRPr>
          </a:p>
          <a:p>
            <a:pPr marL="252000">
              <a:lnSpc>
                <a:spcPts val="1680"/>
              </a:lnSpc>
              <a:spcBef>
                <a:spcPts val="900"/>
              </a:spcBef>
            </a:pPr>
            <a:r>
              <a:rPr lang="de-DE" sz="1400" noProof="0" dirty="0">
                <a:latin typeface="+mj-lt"/>
              </a:rPr>
              <a:t>Tasks: </a:t>
            </a:r>
            <a:r>
              <a:rPr lang="de-DE" sz="1400" noProof="0" dirty="0"/>
              <a:t>What specific actions could lead to the measurable impact?</a:t>
            </a:r>
          </a:p>
          <a:p>
            <a:pPr marL="252000">
              <a:lnSpc>
                <a:spcPts val="1680"/>
              </a:lnSpc>
              <a:spcBef>
                <a:spcPts val="900"/>
              </a:spcBef>
            </a:pPr>
            <a:endParaRPr lang="de-DE" sz="1400" noProof="0" dirty="0"/>
          </a:p>
          <a:p>
            <a:pPr marL="252000">
              <a:lnSpc>
                <a:spcPts val="1680"/>
              </a:lnSpc>
              <a:spcBef>
                <a:spcPts val="900"/>
              </a:spcBef>
            </a:pPr>
            <a:r>
              <a:rPr lang="de-DE" sz="1400" noProof="0" dirty="0">
                <a:latin typeface="+mj-lt"/>
              </a:rPr>
              <a:t>Iterative testing in OKR cycles</a:t>
            </a:r>
          </a:p>
          <a:p>
            <a:pPr marL="252000">
              <a:lnSpc>
                <a:spcPts val="1680"/>
              </a:lnSpc>
              <a:spcBef>
                <a:spcPts val="900"/>
              </a:spcBef>
            </a:pPr>
            <a:endParaRPr lang="de-DE" sz="1400" noProof="0" dirty="0">
              <a:solidFill>
                <a:schemeClr val="accent1"/>
              </a:solidFill>
              <a:latin typeface="+mj-lt"/>
            </a:endParaRPr>
          </a:p>
          <a:p>
            <a:pPr marL="252000">
              <a:lnSpc>
                <a:spcPts val="1680"/>
              </a:lnSpc>
              <a:spcBef>
                <a:spcPts val="900"/>
              </a:spcBef>
            </a:pPr>
            <a:r>
              <a:rPr lang="de-DE" sz="1400" noProof="0" dirty="0">
                <a:latin typeface="+mj-lt"/>
              </a:rPr>
              <a:t>Objective: </a:t>
            </a:r>
            <a:r>
              <a:rPr lang="de-DE" sz="1400" noProof="0" dirty="0" err="1"/>
              <a:t>Boldly</a:t>
            </a:r>
            <a:r>
              <a:rPr lang="de-DE" sz="1400" noProof="0" dirty="0"/>
              <a:t> testing innovative approaches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B7938F49-47B2-B791-1698-F21E61B9C492}"/>
              </a:ext>
            </a:extLst>
          </p:cNvPr>
          <p:cNvSpPr/>
          <p:nvPr/>
        </p:nvSpPr>
        <p:spPr>
          <a:xfrm rot="18000000">
            <a:off x="9479030" y="945962"/>
            <a:ext cx="4422842" cy="4422842"/>
          </a:xfrm>
          <a:prstGeom prst="ellipse">
            <a:avLst/>
          </a:prstGeom>
          <a:gradFill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de-DE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Light"/>
              <a:ea typeface="+mn-ea"/>
              <a:cs typeface="+mn-cs"/>
              <a:sym typeface="Arial"/>
            </a:endParaRP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3BC9F927-6790-7CBE-6414-B78BF25AD8F9}"/>
              </a:ext>
            </a:extLst>
          </p:cNvPr>
          <p:cNvSpPr/>
          <p:nvPr/>
        </p:nvSpPr>
        <p:spPr>
          <a:xfrm>
            <a:off x="8297533" y="2152894"/>
            <a:ext cx="3244362" cy="3244362"/>
          </a:xfrm>
          <a:prstGeom prst="ellipse">
            <a:avLst/>
          </a:prstGeom>
          <a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de-DE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Light"/>
              <a:ea typeface="+mn-ea"/>
              <a:cs typeface="+mn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316431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00BF60-836C-ED6B-9AFF-831F75B395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2;p19">
            <a:extLst>
              <a:ext uri="{FF2B5EF4-FFF2-40B4-BE49-F238E27FC236}">
                <a16:creationId xmlns:a16="http://schemas.microsoft.com/office/drawing/2014/main" id="{2DB974DF-311F-FEE2-C889-279980F3D8FC}"/>
              </a:ext>
            </a:extLst>
          </p:cNvPr>
          <p:cNvSpPr txBox="1">
            <a:spLocks/>
          </p:cNvSpPr>
          <p:nvPr/>
        </p:nvSpPr>
        <p:spPr>
          <a:xfrm>
            <a:off x="838200" y="360431"/>
            <a:ext cx="10515600" cy="104803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00AADE"/>
              </a:buClr>
              <a:buSzPts val="3600"/>
              <a:buFontTx/>
              <a:buNone/>
              <a:tabLst/>
              <a:defRPr/>
            </a:pPr>
            <a:r>
              <a:rPr kumimoji="0" lang="de-DE" sz="32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j-ea"/>
                <a:cs typeface="+mj-cs"/>
                <a:sym typeface="Arial"/>
              </a:rPr>
              <a:t>OKR and SCRUM: A </a:t>
            </a:r>
            <a:r>
              <a:rPr lang="de-DE" dirty="0">
                <a:solidFill>
                  <a:srgbClr val="3B3B3B"/>
                </a:solidFill>
                <a:latin typeface="Nunito SemiBold"/>
              </a:rPr>
              <a:t>D</a:t>
            </a:r>
            <a:r>
              <a:rPr kumimoji="0" lang="de-DE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j-ea"/>
                <a:cs typeface="+mj-cs"/>
                <a:sym typeface="Arial"/>
              </a:rPr>
              <a:t>ream</a:t>
            </a:r>
            <a:r>
              <a:rPr kumimoji="0" lang="de-DE" sz="32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j-ea"/>
                <a:cs typeface="+mj-cs"/>
                <a:sym typeface="Arial"/>
              </a:rPr>
              <a:t> </a:t>
            </a:r>
            <a:r>
              <a:rPr lang="de-DE" dirty="0">
                <a:solidFill>
                  <a:srgbClr val="3B3B3B"/>
                </a:solidFill>
                <a:latin typeface="Nunito SemiBold"/>
              </a:rPr>
              <a:t>T</a:t>
            </a:r>
            <a:r>
              <a:rPr kumimoji="0" lang="de-DE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j-ea"/>
                <a:cs typeface="+mj-cs"/>
                <a:sym typeface="Arial"/>
              </a:rPr>
              <a:t>eam</a:t>
            </a:r>
            <a:endParaRPr kumimoji="0" lang="de-DE" sz="3600" b="0" i="0" u="none" strike="noStrike" kern="1200" cap="none" spc="0" normalizeH="0" baseline="0" noProof="0" dirty="0">
              <a:ln>
                <a:noFill/>
              </a:ln>
              <a:solidFill>
                <a:srgbClr val="03AADF"/>
              </a:solidFill>
              <a:effectLst/>
              <a:uLnTx/>
              <a:uFillTx/>
              <a:latin typeface="Nunito SemiBold"/>
              <a:ea typeface="+mj-ea"/>
              <a:cs typeface="+mj-cs"/>
              <a:sym typeface="Arial"/>
            </a:endParaRP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9C2AFABC-4633-8F46-A4FE-C9990F9265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F145060A-2239-4736-BEED-7C05F6B3C6E1}" type="slidenum">
              <a:rPr kumimoji="0" lang="de-DE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>
                    <a:tint val="82000"/>
                  </a:srgbClr>
                </a:solidFill>
                <a:effectLst/>
                <a:uLnTx/>
                <a:uFillTx/>
                <a:latin typeface="Nunito Light"/>
                <a:cs typeface="Arial"/>
                <a:sym typeface="Arial"/>
              </a:rPr>
              <a:t>31</a:t>
            </a:fld>
            <a:endParaRPr kumimoji="0" lang="de-DE" sz="10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82000"/>
                </a:srgbClr>
              </a:solidFill>
              <a:effectLst/>
              <a:uLnTx/>
              <a:uFillTx/>
              <a:latin typeface="Nunito Light"/>
              <a:cs typeface="Arial"/>
              <a:sym typeface="Arial"/>
            </a:endParaRPr>
          </a:p>
        </p:txBody>
      </p:sp>
      <p:sp>
        <p:nvSpPr>
          <p:cNvPr id="4" name="Google Shape;297;p31">
            <a:extLst>
              <a:ext uri="{FF2B5EF4-FFF2-40B4-BE49-F238E27FC236}">
                <a16:creationId xmlns:a16="http://schemas.microsoft.com/office/drawing/2014/main" id="{202E08D6-ACF3-D47A-5C87-31A18DB1E972}"/>
              </a:ext>
            </a:extLst>
          </p:cNvPr>
          <p:cNvSpPr/>
          <p:nvPr/>
        </p:nvSpPr>
        <p:spPr>
          <a:xfrm>
            <a:off x="838201" y="1903420"/>
            <a:ext cx="4026089" cy="587028"/>
          </a:xfrm>
          <a:prstGeom prst="roundRect">
            <a:avLst/>
          </a:prstGeom>
          <a:noFill/>
          <a:ln w="28575">
            <a:solidFill>
              <a:schemeClr val="accent6"/>
            </a:solidFill>
            <a:headEnd type="none" w="sm" len="sm"/>
            <a:tailEnd type="none" w="sm" len="sm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  <a:ea typeface="Calibri"/>
                <a:cs typeface="Calibri"/>
                <a:sym typeface="Calibri"/>
              </a:rPr>
              <a:t>OKR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j-lt"/>
              <a:cs typeface="Arial"/>
            </a:endParaRPr>
          </a:p>
        </p:txBody>
      </p:sp>
      <p:sp>
        <p:nvSpPr>
          <p:cNvPr id="5" name="Google Shape;298;p31">
            <a:extLst>
              <a:ext uri="{FF2B5EF4-FFF2-40B4-BE49-F238E27FC236}">
                <a16:creationId xmlns:a16="http://schemas.microsoft.com/office/drawing/2014/main" id="{3621E2C4-4C79-2DDF-4626-FC967AB49BFD}"/>
              </a:ext>
            </a:extLst>
          </p:cNvPr>
          <p:cNvSpPr/>
          <p:nvPr/>
        </p:nvSpPr>
        <p:spPr>
          <a:xfrm>
            <a:off x="838200" y="2623017"/>
            <a:ext cx="1971673" cy="714503"/>
          </a:xfrm>
          <a:prstGeom prst="rect">
            <a:avLst/>
          </a:prstGeom>
          <a:noFill/>
          <a:ln w="28575">
            <a:solidFill>
              <a:srgbClr val="99D1BE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 err="1">
                <a:ln>
                  <a:noFill/>
                </a:ln>
                <a:solidFill>
                  <a:srgbClr val="6EC3B8"/>
                </a:solidFill>
                <a:effectLst/>
                <a:uLnTx/>
                <a:uFillTx/>
                <a:latin typeface="+mj-lt"/>
                <a:ea typeface="Calibri"/>
                <a:cs typeface="Calibri"/>
                <a:sym typeface="Calibri"/>
              </a:rPr>
              <a:t>Objective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6EC3B8"/>
              </a:solidFill>
              <a:effectLst/>
              <a:uLnTx/>
              <a:uFillTx/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6" name="Google Shape;300;p31">
            <a:extLst>
              <a:ext uri="{FF2B5EF4-FFF2-40B4-BE49-F238E27FC236}">
                <a16:creationId xmlns:a16="http://schemas.microsoft.com/office/drawing/2014/main" id="{324874F9-8E11-9991-DD0F-33A13F9C9AFC}"/>
              </a:ext>
            </a:extLst>
          </p:cNvPr>
          <p:cNvSpPr/>
          <p:nvPr/>
        </p:nvSpPr>
        <p:spPr>
          <a:xfrm>
            <a:off x="2892614" y="2623017"/>
            <a:ext cx="1971676" cy="714503"/>
          </a:xfrm>
          <a:prstGeom prst="rect">
            <a:avLst/>
          </a:prstGeom>
          <a:noFill/>
          <a:ln w="28575">
            <a:solidFill>
              <a:srgbClr val="99D1BE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6EC3B8"/>
                </a:solidFill>
                <a:effectLst/>
                <a:uLnTx/>
                <a:uFillTx/>
                <a:latin typeface="+mj-lt"/>
                <a:ea typeface="Calibri" panose="020F0502020204030204" pitchFamily="34" charset="0"/>
                <a:cs typeface="Calibri" panose="020F0502020204030204" pitchFamily="34" charset="0"/>
                <a:sym typeface="Calibri"/>
              </a:rPr>
              <a:t>Key </a:t>
            </a:r>
            <a:r>
              <a:rPr kumimoji="0" lang="de-DE" sz="1600" b="0" i="0" u="none" strike="noStrike" kern="0" cap="none" spc="0" normalizeH="0" baseline="0" noProof="0" dirty="0" err="1">
                <a:ln>
                  <a:noFill/>
                </a:ln>
                <a:solidFill>
                  <a:srgbClr val="6EC3B8"/>
                </a:solidFill>
                <a:effectLst/>
                <a:uLnTx/>
                <a:uFillTx/>
                <a:latin typeface="+mj-lt"/>
                <a:ea typeface="Calibri" panose="020F0502020204030204" pitchFamily="34" charset="0"/>
                <a:cs typeface="Calibri" panose="020F0502020204030204" pitchFamily="34" charset="0"/>
                <a:sym typeface="Calibri"/>
              </a:rPr>
              <a:t>Results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6EC3B8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Google Shape;299;p31">
            <a:extLst>
              <a:ext uri="{FF2B5EF4-FFF2-40B4-BE49-F238E27FC236}">
                <a16:creationId xmlns:a16="http://schemas.microsoft.com/office/drawing/2014/main" id="{9E2778EB-1580-5A01-5436-6B0EFCDF845F}"/>
              </a:ext>
            </a:extLst>
          </p:cNvPr>
          <p:cNvSpPr/>
          <p:nvPr/>
        </p:nvSpPr>
        <p:spPr>
          <a:xfrm>
            <a:off x="838200" y="3470087"/>
            <a:ext cx="1971674" cy="1467035"/>
          </a:xfrm>
          <a:prstGeom prst="rect">
            <a:avLst/>
          </a:prstGeom>
          <a:noFill/>
          <a:ln w="28575">
            <a:solidFill>
              <a:srgbClr val="70D2B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70D2B1"/>
                </a:solidFill>
                <a:effectLst/>
                <a:uLnTx/>
                <a:uFillTx/>
                <a:latin typeface="+mj-lt"/>
                <a:ea typeface="Calibri"/>
                <a:cs typeface="Calibri"/>
                <a:sym typeface="Calibri"/>
              </a:rPr>
              <a:t>What do we want to achieve? What impact do we want to have? (qualitative)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70D2B1"/>
              </a:solidFill>
              <a:effectLst/>
              <a:uLnTx/>
              <a:uFillTx/>
              <a:latin typeface="+mj-lt"/>
              <a:cs typeface="Arial"/>
            </a:endParaRPr>
          </a:p>
        </p:txBody>
      </p:sp>
      <p:sp>
        <p:nvSpPr>
          <p:cNvPr id="10" name="Google Shape;299;p31">
            <a:extLst>
              <a:ext uri="{FF2B5EF4-FFF2-40B4-BE49-F238E27FC236}">
                <a16:creationId xmlns:a16="http://schemas.microsoft.com/office/drawing/2014/main" id="{93816F14-2C47-023F-50A8-05633458867C}"/>
              </a:ext>
            </a:extLst>
          </p:cNvPr>
          <p:cNvSpPr/>
          <p:nvPr/>
        </p:nvSpPr>
        <p:spPr>
          <a:xfrm>
            <a:off x="2892614" y="3470088"/>
            <a:ext cx="1971676" cy="1467035"/>
          </a:xfrm>
          <a:prstGeom prst="rect">
            <a:avLst/>
          </a:prstGeom>
          <a:noFill/>
          <a:ln w="28575">
            <a:solidFill>
              <a:srgbClr val="70D2B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70D2B1"/>
                </a:solidFill>
                <a:effectLst/>
                <a:uLnTx/>
                <a:uFillTx/>
                <a:latin typeface="+mj-lt"/>
                <a:ea typeface="Calibri"/>
                <a:cs typeface="Calibri"/>
                <a:sym typeface="Calibri"/>
              </a:rPr>
              <a:t>What measurable results should be achieved? (quantitative)</a:t>
            </a:r>
          </a:p>
        </p:txBody>
      </p:sp>
      <p:sp>
        <p:nvSpPr>
          <p:cNvPr id="13" name="Google Shape;297;p31">
            <a:extLst>
              <a:ext uri="{FF2B5EF4-FFF2-40B4-BE49-F238E27FC236}">
                <a16:creationId xmlns:a16="http://schemas.microsoft.com/office/drawing/2014/main" id="{687227FB-2EF9-AECE-651D-31254D53350B}"/>
              </a:ext>
            </a:extLst>
          </p:cNvPr>
          <p:cNvSpPr/>
          <p:nvPr/>
        </p:nvSpPr>
        <p:spPr>
          <a:xfrm>
            <a:off x="838201" y="5069694"/>
            <a:ext cx="4026089" cy="587028"/>
          </a:xfrm>
          <a:prstGeom prst="roundRect">
            <a:avLst/>
          </a:prstGeom>
          <a:noFill/>
          <a:ln>
            <a:solidFill>
              <a:schemeClr val="accent3"/>
            </a:solidFill>
            <a:headEnd type="none" w="sm" len="sm"/>
            <a:tailEnd type="none" w="sm" len="sm"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  <a:ea typeface="Calibri"/>
                <a:cs typeface="Calibri"/>
                <a:sym typeface="Calibri"/>
              </a:rPr>
              <a:t>Strategic level</a:t>
            </a:r>
          </a:p>
        </p:txBody>
      </p:sp>
      <p:sp>
        <p:nvSpPr>
          <p:cNvPr id="26" name="Google Shape;297;p31">
            <a:extLst>
              <a:ext uri="{FF2B5EF4-FFF2-40B4-BE49-F238E27FC236}">
                <a16:creationId xmlns:a16="http://schemas.microsoft.com/office/drawing/2014/main" id="{D9D1E336-6171-8BFD-4110-9EEBFF36C2A3}"/>
              </a:ext>
            </a:extLst>
          </p:cNvPr>
          <p:cNvSpPr/>
          <p:nvPr/>
        </p:nvSpPr>
        <p:spPr>
          <a:xfrm>
            <a:off x="7264591" y="1903420"/>
            <a:ext cx="4026089" cy="587028"/>
          </a:xfrm>
          <a:prstGeom prst="roundRect">
            <a:avLst/>
          </a:prstGeom>
          <a:noFill/>
          <a:ln>
            <a:solidFill>
              <a:schemeClr val="accent1"/>
            </a:solidFill>
            <a:headEnd type="none" w="sm" len="sm"/>
            <a:tailEnd type="none" w="sm" len="sm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de-DE" dirty="0">
                <a:solidFill>
                  <a:schemeClr val="accent1"/>
                </a:solidFill>
                <a:latin typeface="+mj-lt"/>
                <a:sym typeface="Calibri"/>
              </a:rPr>
              <a:t>SCRUM</a:t>
            </a:r>
            <a:endParaRPr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7" name="Google Shape;298;p31">
            <a:extLst>
              <a:ext uri="{FF2B5EF4-FFF2-40B4-BE49-F238E27FC236}">
                <a16:creationId xmlns:a16="http://schemas.microsoft.com/office/drawing/2014/main" id="{6F4C1B94-B1D2-4470-98B2-6DA90D035377}"/>
              </a:ext>
            </a:extLst>
          </p:cNvPr>
          <p:cNvSpPr/>
          <p:nvPr/>
        </p:nvSpPr>
        <p:spPr>
          <a:xfrm>
            <a:off x="7264591" y="2625980"/>
            <a:ext cx="4026089" cy="711539"/>
          </a:xfrm>
          <a:prstGeom prst="rect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  <a:ea typeface="Calibri"/>
                <a:cs typeface="Calibri"/>
                <a:sym typeface="Calibri"/>
              </a:rPr>
              <a:t>Backlog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uLnTx/>
              <a:uFillTx/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9;p31">
            <a:extLst>
              <a:ext uri="{FF2B5EF4-FFF2-40B4-BE49-F238E27FC236}">
                <a16:creationId xmlns:a16="http://schemas.microsoft.com/office/drawing/2014/main" id="{02E13B46-688A-E2CC-FEAE-70C554DEB002}"/>
              </a:ext>
            </a:extLst>
          </p:cNvPr>
          <p:cNvSpPr/>
          <p:nvPr/>
        </p:nvSpPr>
        <p:spPr>
          <a:xfrm>
            <a:off x="7264591" y="3470090"/>
            <a:ext cx="1971674" cy="1467033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defRPr/>
            </a:pPr>
            <a:r>
              <a:rPr lang="de-DE" sz="1600" dirty="0">
                <a:solidFill>
                  <a:schemeClr val="accent1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Calibri" panose="020F0502020204030204" pitchFamily="34" charset="0"/>
                <a:sym typeface="Calibri"/>
              </a:rPr>
              <a:t>How do we intend to achieve this? </a:t>
            </a:r>
            <a:endParaRPr lang="de-DE" sz="1200" dirty="0">
              <a:solidFill>
                <a:schemeClr val="accent1">
                  <a:lumMod val="75000"/>
                </a:schemeClr>
              </a:solidFill>
              <a:latin typeface="+mj-lt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" name="Google Shape;299;p31">
            <a:extLst>
              <a:ext uri="{FF2B5EF4-FFF2-40B4-BE49-F238E27FC236}">
                <a16:creationId xmlns:a16="http://schemas.microsoft.com/office/drawing/2014/main" id="{E82718FC-2459-3679-6B5C-B1439E2C7A64}"/>
              </a:ext>
            </a:extLst>
          </p:cNvPr>
          <p:cNvSpPr/>
          <p:nvPr/>
        </p:nvSpPr>
        <p:spPr>
          <a:xfrm>
            <a:off x="9319004" y="3470090"/>
            <a:ext cx="1971675" cy="1467033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de-DE" sz="1600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Calibri"/>
                <a:cs typeface="Calibri"/>
                <a:sym typeface="Calibri"/>
              </a:rPr>
              <a:t>What tasks need to be completed to achieve this?</a:t>
            </a:r>
          </a:p>
        </p:txBody>
      </p:sp>
      <p:sp>
        <p:nvSpPr>
          <p:cNvPr id="31" name="Google Shape;297;p31">
            <a:extLst>
              <a:ext uri="{FF2B5EF4-FFF2-40B4-BE49-F238E27FC236}">
                <a16:creationId xmlns:a16="http://schemas.microsoft.com/office/drawing/2014/main" id="{C923556C-123A-174C-3538-ADB191FE8638}"/>
              </a:ext>
            </a:extLst>
          </p:cNvPr>
          <p:cNvSpPr/>
          <p:nvPr/>
        </p:nvSpPr>
        <p:spPr>
          <a:xfrm>
            <a:off x="7264591" y="5069694"/>
            <a:ext cx="4026089" cy="587028"/>
          </a:xfrm>
          <a:prstGeom prst="roundRect">
            <a:avLst/>
          </a:prstGeom>
          <a:noFill/>
          <a:ln>
            <a:solidFill>
              <a:schemeClr val="accent3"/>
            </a:solidFill>
            <a:headEnd type="none" w="sm" len="sm"/>
            <a:tailEnd type="none" w="sm" len="sm"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  <a:ea typeface="Calibri"/>
                <a:cs typeface="Calibri"/>
                <a:sym typeface="Calibri"/>
              </a:rPr>
              <a:t>Operational level</a:t>
            </a:r>
          </a:p>
        </p:txBody>
      </p:sp>
      <p:cxnSp>
        <p:nvCxnSpPr>
          <p:cNvPr id="8" name="Gerade Verbindung mit Pfeil 7">
            <a:extLst>
              <a:ext uri="{FF2B5EF4-FFF2-40B4-BE49-F238E27FC236}">
                <a16:creationId xmlns:a16="http://schemas.microsoft.com/office/drawing/2014/main" id="{EB2AB0E0-4EE8-E5D5-4F1F-E5337A25FBCD}"/>
              </a:ext>
            </a:extLst>
          </p:cNvPr>
          <p:cNvCxnSpPr>
            <a:cxnSpLocks/>
          </p:cNvCxnSpPr>
          <p:nvPr/>
        </p:nvCxnSpPr>
        <p:spPr>
          <a:xfrm>
            <a:off x="5442570" y="3496812"/>
            <a:ext cx="1343025" cy="0"/>
          </a:xfrm>
          <a:prstGeom prst="straightConnector1">
            <a:avLst/>
          </a:prstGeom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2" name="Gerade Verbindung mit Pfeil 11">
            <a:extLst>
              <a:ext uri="{FF2B5EF4-FFF2-40B4-BE49-F238E27FC236}">
                <a16:creationId xmlns:a16="http://schemas.microsoft.com/office/drawing/2014/main" id="{ED9759DD-688E-70D9-0263-66979ED30E02}"/>
              </a:ext>
            </a:extLst>
          </p:cNvPr>
          <p:cNvCxnSpPr>
            <a:cxnSpLocks/>
          </p:cNvCxnSpPr>
          <p:nvPr/>
        </p:nvCxnSpPr>
        <p:spPr>
          <a:xfrm flipH="1">
            <a:off x="5424487" y="3744462"/>
            <a:ext cx="1343025" cy="0"/>
          </a:xfrm>
          <a:prstGeom prst="straightConnector1">
            <a:avLst/>
          </a:prstGeom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197770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2793CB-CE16-6178-21D2-CA03FA8392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2;p19">
            <a:extLst>
              <a:ext uri="{FF2B5EF4-FFF2-40B4-BE49-F238E27FC236}">
                <a16:creationId xmlns:a16="http://schemas.microsoft.com/office/drawing/2014/main" id="{79C62F35-E16C-35B0-E38B-82FB48F20041}"/>
              </a:ext>
            </a:extLst>
          </p:cNvPr>
          <p:cNvSpPr txBox="1">
            <a:spLocks/>
          </p:cNvSpPr>
          <p:nvPr/>
        </p:nvSpPr>
        <p:spPr>
          <a:xfrm>
            <a:off x="838200" y="360431"/>
            <a:ext cx="10515600" cy="104803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00AADE"/>
              </a:buClr>
              <a:buSzPts val="3600"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j-ea"/>
                <a:cs typeface="+mj-cs"/>
                <a:sym typeface="Arial"/>
              </a:rPr>
              <a:t>OKR </a:t>
            </a:r>
            <a:r>
              <a:rPr lang="en-US" dirty="0">
                <a:solidFill>
                  <a:srgbClr val="3B3B3B"/>
                </a:solidFill>
                <a:latin typeface="Nunito SemiBold"/>
              </a:rPr>
              <a:t>C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j-ea"/>
                <a:cs typeface="+mj-cs"/>
                <a:sym typeface="Arial"/>
              </a:rPr>
              <a:t>ycle</a:t>
            </a:r>
            <a:endParaRPr kumimoji="0" lang="de-DE" sz="3600" b="0" i="0" u="none" strike="noStrike" kern="1200" cap="none" spc="0" normalizeH="0" baseline="0" noProof="0" dirty="0">
              <a:ln>
                <a:noFill/>
              </a:ln>
              <a:solidFill>
                <a:srgbClr val="03AADF"/>
              </a:solidFill>
              <a:effectLst/>
              <a:uLnTx/>
              <a:uFillTx/>
              <a:latin typeface="Nunito SemiBold"/>
              <a:ea typeface="+mj-ea"/>
              <a:cs typeface="+mj-cs"/>
              <a:sym typeface="Arial"/>
            </a:endParaRP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25BC7EAE-1A5A-AE33-C19A-FB6C6BEB34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F145060A-2239-4736-BEED-7C05F6B3C6E1}" type="slidenum">
              <a:rPr kumimoji="0" lang="de-DE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>
                    <a:tint val="82000"/>
                  </a:srgbClr>
                </a:solidFill>
                <a:effectLst/>
                <a:uLnTx/>
                <a:uFillTx/>
                <a:latin typeface="Nunito Light"/>
                <a:cs typeface="Arial"/>
                <a:sym typeface="Arial"/>
              </a:rPr>
              <a:t>32</a:t>
            </a:fld>
            <a:endParaRPr kumimoji="0" lang="de-DE" sz="10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82000"/>
                </a:srgbClr>
              </a:solidFill>
              <a:effectLst/>
              <a:uLnTx/>
              <a:uFillTx/>
              <a:latin typeface="Nunito Light"/>
              <a:cs typeface="Arial"/>
              <a:sym typeface="Arial"/>
            </a:endParaRP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F864DEA3-429C-BB1B-6ADD-4A9391E8FB28}"/>
              </a:ext>
            </a:extLst>
          </p:cNvPr>
          <p:cNvSpPr txBox="1"/>
          <p:nvPr/>
        </p:nvSpPr>
        <p:spPr>
          <a:xfrm>
            <a:off x="8231412" y="1100693"/>
            <a:ext cx="111168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emiBold"/>
                <a:cs typeface="Arial"/>
                <a:sym typeface="Arial"/>
              </a:rPr>
              <a:t>SCRUM</a:t>
            </a:r>
            <a:endParaRPr kumimoji="0" lang="de-DE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unito SemiBold"/>
              <a:cs typeface="Arial"/>
              <a:sym typeface="Arial"/>
            </a:endParaRPr>
          </a:p>
        </p:txBody>
      </p:sp>
      <p:sp>
        <p:nvSpPr>
          <p:cNvPr id="24" name="Google Shape;246;p29">
            <a:extLst>
              <a:ext uri="{FF2B5EF4-FFF2-40B4-BE49-F238E27FC236}">
                <a16:creationId xmlns:a16="http://schemas.microsoft.com/office/drawing/2014/main" id="{77177772-6C43-717B-D2D7-51479D186132}"/>
              </a:ext>
            </a:extLst>
          </p:cNvPr>
          <p:cNvSpPr/>
          <p:nvPr/>
        </p:nvSpPr>
        <p:spPr>
          <a:xfrm>
            <a:off x="8375353" y="756795"/>
            <a:ext cx="900000" cy="900000"/>
          </a:xfrm>
          <a:prstGeom prst="ellipse">
            <a:avLst/>
          </a:prstGeom>
          <a:solidFill>
            <a:schemeClr val="accent1"/>
          </a:solidFill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36000" tIns="45700" rIns="36000" bIns="45700" anchor="b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28312E66-47C8-0249-D81F-598EA152DB7A}"/>
              </a:ext>
            </a:extLst>
          </p:cNvPr>
          <p:cNvSpPr txBox="1"/>
          <p:nvPr/>
        </p:nvSpPr>
        <p:spPr>
          <a:xfrm>
            <a:off x="8269512" y="1071457"/>
            <a:ext cx="111168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emiBold"/>
                <a:cs typeface="Arial"/>
                <a:sym typeface="Arial"/>
              </a:rPr>
              <a:t>SCRUM</a:t>
            </a:r>
            <a:endParaRPr kumimoji="0" lang="de-DE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Nunito SemiBold"/>
              <a:cs typeface="Arial"/>
              <a:sym typeface="Arial"/>
            </a:endParaRPr>
          </a:p>
        </p:txBody>
      </p:sp>
      <p:sp>
        <p:nvSpPr>
          <p:cNvPr id="28" name="Google Shape;246;p29">
            <a:extLst>
              <a:ext uri="{FF2B5EF4-FFF2-40B4-BE49-F238E27FC236}">
                <a16:creationId xmlns:a16="http://schemas.microsoft.com/office/drawing/2014/main" id="{70BC288A-37C6-F918-97AB-B3A853694AB5}"/>
              </a:ext>
            </a:extLst>
          </p:cNvPr>
          <p:cNvSpPr/>
          <p:nvPr/>
        </p:nvSpPr>
        <p:spPr>
          <a:xfrm>
            <a:off x="944041" y="1903372"/>
            <a:ext cx="900000" cy="900000"/>
          </a:xfrm>
          <a:prstGeom prst="ellipse">
            <a:avLst/>
          </a:prstGeom>
          <a:solidFill>
            <a:schemeClr val="accent3"/>
          </a:solidFill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36000" tIns="45700" rIns="36000" bIns="45700" anchor="b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b="0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F2EC703E-89DD-2A56-532B-7345F3689D52}"/>
              </a:ext>
            </a:extLst>
          </p:cNvPr>
          <p:cNvSpPr txBox="1"/>
          <p:nvPr/>
        </p:nvSpPr>
        <p:spPr>
          <a:xfrm>
            <a:off x="838200" y="2218034"/>
            <a:ext cx="1111681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3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sym typeface="Arial"/>
              </a:rPr>
              <a:t>Objectives</a:t>
            </a:r>
            <a:r>
              <a:rPr kumimoji="0" lang="de-DE" sz="13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sym typeface="Arial"/>
              </a:rPr>
              <a:t> </a:t>
            </a:r>
            <a:endParaRPr kumimoji="0" lang="de-DE" sz="13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lt"/>
              <a:sym typeface="Arial"/>
            </a:endParaRPr>
          </a:p>
        </p:txBody>
      </p:sp>
      <p:sp>
        <p:nvSpPr>
          <p:cNvPr id="30" name="Google Shape;246;p29">
            <a:extLst>
              <a:ext uri="{FF2B5EF4-FFF2-40B4-BE49-F238E27FC236}">
                <a16:creationId xmlns:a16="http://schemas.microsoft.com/office/drawing/2014/main" id="{2209F2E0-FAB1-FFA4-B6CB-F007BFF3A289}"/>
              </a:ext>
            </a:extLst>
          </p:cNvPr>
          <p:cNvSpPr/>
          <p:nvPr/>
        </p:nvSpPr>
        <p:spPr>
          <a:xfrm>
            <a:off x="2600682" y="1903372"/>
            <a:ext cx="900000" cy="900000"/>
          </a:xfrm>
          <a:prstGeom prst="ellipse">
            <a:avLst/>
          </a:prstGeom>
          <a:solidFill>
            <a:schemeClr val="accent3"/>
          </a:solidFill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36000" tIns="45700" rIns="36000" bIns="45700" anchor="b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b="0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0540B55D-9906-A797-6B39-E7229E7391A8}"/>
              </a:ext>
            </a:extLst>
          </p:cNvPr>
          <p:cNvSpPr txBox="1"/>
          <p:nvPr/>
        </p:nvSpPr>
        <p:spPr>
          <a:xfrm>
            <a:off x="2481852" y="2107150"/>
            <a:ext cx="1111681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3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cs typeface="Arial"/>
                <a:sym typeface="Arial"/>
              </a:rPr>
              <a:t>Key </a:t>
            </a:r>
            <a:br>
              <a:rPr kumimoji="0" lang="de-DE" sz="13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cs typeface="Arial"/>
                <a:sym typeface="Arial"/>
              </a:rPr>
            </a:br>
            <a:r>
              <a:rPr kumimoji="0" lang="de-DE" sz="13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cs typeface="Arial"/>
                <a:sym typeface="Arial"/>
              </a:rPr>
              <a:t>Results</a:t>
            </a:r>
            <a:endParaRPr kumimoji="0" lang="de-DE" sz="13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lt"/>
              <a:cs typeface="Arial"/>
              <a:sym typeface="Arial"/>
            </a:endParaRPr>
          </a:p>
        </p:txBody>
      </p:sp>
      <p:sp>
        <p:nvSpPr>
          <p:cNvPr id="32" name="Google Shape;260;p29">
            <a:extLst>
              <a:ext uri="{FF2B5EF4-FFF2-40B4-BE49-F238E27FC236}">
                <a16:creationId xmlns:a16="http://schemas.microsoft.com/office/drawing/2014/main" id="{CD299DBD-F5EA-1138-16EA-7DEBFF494763}"/>
              </a:ext>
            </a:extLst>
          </p:cNvPr>
          <p:cNvSpPr txBox="1"/>
          <p:nvPr/>
        </p:nvSpPr>
        <p:spPr>
          <a:xfrm>
            <a:off x="4245350" y="1280305"/>
            <a:ext cx="2111791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Calibri"/>
                <a:cs typeface="Calibri"/>
                <a:sym typeface="Calibri"/>
              </a:rPr>
              <a:t>Iteration</a:t>
            </a:r>
            <a:r>
              <a:rPr kumimoji="0" lang="de-DE" sz="12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Calibri"/>
                <a:cs typeface="Calibri"/>
                <a:sym typeface="Calibri"/>
              </a:rPr>
              <a:t> 1, 2, 3, … n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</a:endParaRPr>
          </a:p>
        </p:txBody>
      </p:sp>
      <p:cxnSp>
        <p:nvCxnSpPr>
          <p:cNvPr id="34" name="Gerade Verbindung mit Pfeil 33">
            <a:extLst>
              <a:ext uri="{FF2B5EF4-FFF2-40B4-BE49-F238E27FC236}">
                <a16:creationId xmlns:a16="http://schemas.microsoft.com/office/drawing/2014/main" id="{31D40CF4-9991-534D-B611-DFE0A4666A52}"/>
              </a:ext>
            </a:extLst>
          </p:cNvPr>
          <p:cNvCxnSpPr>
            <a:cxnSpLocks/>
          </p:cNvCxnSpPr>
          <p:nvPr/>
        </p:nvCxnSpPr>
        <p:spPr>
          <a:xfrm>
            <a:off x="1951030" y="2260510"/>
            <a:ext cx="547870" cy="0"/>
          </a:xfrm>
          <a:prstGeom prst="straightConnector1">
            <a:avLst/>
          </a:prstGeom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5" name="Gerade Verbindung mit Pfeil 34">
            <a:extLst>
              <a:ext uri="{FF2B5EF4-FFF2-40B4-BE49-F238E27FC236}">
                <a16:creationId xmlns:a16="http://schemas.microsoft.com/office/drawing/2014/main" id="{0DC608BC-1729-C585-2491-5A4D8B532FD8}"/>
              </a:ext>
            </a:extLst>
          </p:cNvPr>
          <p:cNvCxnSpPr>
            <a:cxnSpLocks/>
          </p:cNvCxnSpPr>
          <p:nvPr/>
        </p:nvCxnSpPr>
        <p:spPr>
          <a:xfrm flipH="1">
            <a:off x="1932947" y="2440424"/>
            <a:ext cx="565159" cy="0"/>
          </a:xfrm>
          <a:prstGeom prst="straightConnector1">
            <a:avLst/>
          </a:prstGeom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3" name="Gerade Verbindung mit Pfeil 42">
            <a:extLst>
              <a:ext uri="{FF2B5EF4-FFF2-40B4-BE49-F238E27FC236}">
                <a16:creationId xmlns:a16="http://schemas.microsoft.com/office/drawing/2014/main" id="{173076C9-6F1E-6674-F84C-93854EFE37C0}"/>
              </a:ext>
            </a:extLst>
          </p:cNvPr>
          <p:cNvCxnSpPr>
            <a:cxnSpLocks/>
          </p:cNvCxnSpPr>
          <p:nvPr/>
        </p:nvCxnSpPr>
        <p:spPr>
          <a:xfrm flipV="1">
            <a:off x="7660207" y="1447423"/>
            <a:ext cx="609305" cy="481535"/>
          </a:xfrm>
          <a:prstGeom prst="straightConnector1">
            <a:avLst/>
          </a:prstGeom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4" name="Gerade Verbindung mit Pfeil 43">
            <a:extLst>
              <a:ext uri="{FF2B5EF4-FFF2-40B4-BE49-F238E27FC236}">
                <a16:creationId xmlns:a16="http://schemas.microsoft.com/office/drawing/2014/main" id="{B96E9C92-BF8F-BC1C-E192-2C8374A843AE}"/>
              </a:ext>
            </a:extLst>
          </p:cNvPr>
          <p:cNvCxnSpPr>
            <a:cxnSpLocks/>
          </p:cNvCxnSpPr>
          <p:nvPr/>
        </p:nvCxnSpPr>
        <p:spPr>
          <a:xfrm flipH="1">
            <a:off x="7783246" y="1600409"/>
            <a:ext cx="578102" cy="449286"/>
          </a:xfrm>
          <a:prstGeom prst="straightConnector1">
            <a:avLst/>
          </a:prstGeom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0" name="Gerade Verbindung mit Pfeil 59">
            <a:extLst>
              <a:ext uri="{FF2B5EF4-FFF2-40B4-BE49-F238E27FC236}">
                <a16:creationId xmlns:a16="http://schemas.microsoft.com/office/drawing/2014/main" id="{0F7B26AB-4AD2-ABE7-1674-1938142B88C3}"/>
              </a:ext>
            </a:extLst>
          </p:cNvPr>
          <p:cNvCxnSpPr>
            <a:cxnSpLocks/>
          </p:cNvCxnSpPr>
          <p:nvPr/>
        </p:nvCxnSpPr>
        <p:spPr>
          <a:xfrm>
            <a:off x="3607966" y="2260510"/>
            <a:ext cx="562130" cy="0"/>
          </a:xfrm>
          <a:prstGeom prst="straightConnector1">
            <a:avLst/>
          </a:prstGeom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1" name="Gerade Verbindung mit Pfeil 60">
            <a:extLst>
              <a:ext uri="{FF2B5EF4-FFF2-40B4-BE49-F238E27FC236}">
                <a16:creationId xmlns:a16="http://schemas.microsoft.com/office/drawing/2014/main" id="{95BC0113-CA3A-F98A-9915-D50CB14CB85C}"/>
              </a:ext>
            </a:extLst>
          </p:cNvPr>
          <p:cNvCxnSpPr>
            <a:cxnSpLocks/>
          </p:cNvCxnSpPr>
          <p:nvPr/>
        </p:nvCxnSpPr>
        <p:spPr>
          <a:xfrm flipH="1">
            <a:off x="3589883" y="2440424"/>
            <a:ext cx="565953" cy="0"/>
          </a:xfrm>
          <a:prstGeom prst="straightConnector1">
            <a:avLst/>
          </a:prstGeom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grpSp>
        <p:nvGrpSpPr>
          <p:cNvPr id="82" name="Gruppieren 81">
            <a:extLst>
              <a:ext uri="{FF2B5EF4-FFF2-40B4-BE49-F238E27FC236}">
                <a16:creationId xmlns:a16="http://schemas.microsoft.com/office/drawing/2014/main" id="{2943EFC7-B13A-47BB-F076-34298CA08312}"/>
              </a:ext>
            </a:extLst>
          </p:cNvPr>
          <p:cNvGrpSpPr/>
          <p:nvPr/>
        </p:nvGrpSpPr>
        <p:grpSpPr>
          <a:xfrm>
            <a:off x="3759418" y="1314073"/>
            <a:ext cx="4798899" cy="4793952"/>
            <a:chOff x="3418372" y="1275120"/>
            <a:chExt cx="4798899" cy="4793952"/>
          </a:xfrm>
        </p:grpSpPr>
        <p:grpSp>
          <p:nvGrpSpPr>
            <p:cNvPr id="4" name="Google Shape;261;p29">
              <a:extLst>
                <a:ext uri="{FF2B5EF4-FFF2-40B4-BE49-F238E27FC236}">
                  <a16:creationId xmlns:a16="http://schemas.microsoft.com/office/drawing/2014/main" id="{971E4FE6-8947-7BD3-EAE9-F531A2422148}"/>
                </a:ext>
              </a:extLst>
            </p:cNvPr>
            <p:cNvGrpSpPr/>
            <p:nvPr/>
          </p:nvGrpSpPr>
          <p:grpSpPr>
            <a:xfrm>
              <a:off x="3664013" y="1529207"/>
              <a:ext cx="4290159" cy="4281363"/>
              <a:chOff x="1372698" y="302461"/>
              <a:chExt cx="4290159" cy="4281363"/>
            </a:xfrm>
          </p:grpSpPr>
          <p:sp>
            <p:nvSpPr>
              <p:cNvPr id="5" name="Google Shape;262;p29">
                <a:extLst>
                  <a:ext uri="{FF2B5EF4-FFF2-40B4-BE49-F238E27FC236}">
                    <a16:creationId xmlns:a16="http://schemas.microsoft.com/office/drawing/2014/main" id="{1DCE5C1A-2179-670A-734D-387245E967FC}"/>
                  </a:ext>
                </a:extLst>
              </p:cNvPr>
              <p:cNvSpPr/>
              <p:nvPr/>
            </p:nvSpPr>
            <p:spPr>
              <a:xfrm>
                <a:off x="1523196" y="302461"/>
                <a:ext cx="4104480" cy="4104480"/>
              </a:xfrm>
              <a:prstGeom prst="pie">
                <a:avLst>
                  <a:gd name="adj1" fmla="val 16200000"/>
                  <a:gd name="adj2" fmla="val 20520000"/>
                </a:avLst>
              </a:prstGeom>
              <a:solidFill>
                <a:schemeClr val="accent3">
                  <a:lumMod val="50000"/>
                </a:schemeClr>
              </a:solidFill>
              <a:ln w="12700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  <p:sp>
            <p:nvSpPr>
              <p:cNvPr id="6" name="Google Shape;263;p29">
                <a:extLst>
                  <a:ext uri="{FF2B5EF4-FFF2-40B4-BE49-F238E27FC236}">
                    <a16:creationId xmlns:a16="http://schemas.microsoft.com/office/drawing/2014/main" id="{E8F47007-8C21-9290-2E3E-4EAA2282E45B}"/>
                  </a:ext>
                </a:extLst>
              </p:cNvPr>
              <p:cNvSpPr txBox="1"/>
              <p:nvPr/>
            </p:nvSpPr>
            <p:spPr>
              <a:xfrm>
                <a:off x="3688649" y="1096412"/>
                <a:ext cx="1319297" cy="6111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7775" tIns="17775" rIns="17775" bIns="17775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400"/>
                  <a:buFont typeface="Calibri"/>
                  <a:buNone/>
                  <a:tabLst/>
                  <a:defRPr/>
                </a:pPr>
                <a:r>
                  <a:rPr kumimoji="0" lang="de-DE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j-lt"/>
                    <a:ea typeface="Calibri"/>
                    <a:cs typeface="Calibri"/>
                    <a:sym typeface="Calibri"/>
                  </a:rPr>
                  <a:t>Development </a:t>
                </a:r>
                <a:r>
                  <a:rPr kumimoji="0" lang="de-DE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n-lt"/>
                    <a:ea typeface="Calibri"/>
                    <a:cs typeface="Calibri"/>
                    <a:sym typeface="Calibri"/>
                  </a:rPr>
                  <a:t>(project work)</a:t>
                </a:r>
              </a:p>
            </p:txBody>
          </p:sp>
          <p:sp>
            <p:nvSpPr>
              <p:cNvPr id="8" name="Google Shape;264;p29">
                <a:extLst>
                  <a:ext uri="{FF2B5EF4-FFF2-40B4-BE49-F238E27FC236}">
                    <a16:creationId xmlns:a16="http://schemas.microsoft.com/office/drawing/2014/main" id="{9031BC1D-0BEB-D6D2-D312-D740B33D89F0}"/>
                  </a:ext>
                </a:extLst>
              </p:cNvPr>
              <p:cNvSpPr/>
              <p:nvPr/>
            </p:nvSpPr>
            <p:spPr>
              <a:xfrm>
                <a:off x="1558377" y="411913"/>
                <a:ext cx="4104480" cy="4104480"/>
              </a:xfrm>
              <a:prstGeom prst="pie">
                <a:avLst>
                  <a:gd name="adj1" fmla="val 20520000"/>
                  <a:gd name="adj2" fmla="val 3240000"/>
                </a:avLst>
              </a:prstGeom>
              <a:solidFill>
                <a:schemeClr val="accent3">
                  <a:lumMod val="60000"/>
                  <a:lumOff val="40000"/>
                </a:schemeClr>
              </a:solidFill>
              <a:ln w="12700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  <p:sp>
            <p:nvSpPr>
              <p:cNvPr id="9" name="Google Shape;265;p29">
                <a:extLst>
                  <a:ext uri="{FF2B5EF4-FFF2-40B4-BE49-F238E27FC236}">
                    <a16:creationId xmlns:a16="http://schemas.microsoft.com/office/drawing/2014/main" id="{CD75F423-0347-5A33-5B65-C123EDB4AE9F}"/>
                  </a:ext>
                </a:extLst>
              </p:cNvPr>
              <p:cNvSpPr txBox="1"/>
              <p:nvPr/>
            </p:nvSpPr>
            <p:spPr>
              <a:xfrm>
                <a:off x="4137466" y="2589636"/>
                <a:ext cx="1221571" cy="5544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7775" tIns="17775" rIns="17775" bIns="17775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400"/>
                  <a:buFont typeface="Calibri"/>
                  <a:buNone/>
                  <a:tabLst/>
                  <a:defRPr/>
                </a:pPr>
                <a:r>
                  <a:rPr kumimoji="0" lang="de-DE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j-lt"/>
                    <a:ea typeface="Calibri"/>
                    <a:cs typeface="Calibri"/>
                    <a:sym typeface="Calibri"/>
                  </a:rPr>
                  <a:t>OKR Weekly</a:t>
                </a: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49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Calibri"/>
                  <a:buNone/>
                  <a:tabLst/>
                  <a:defRPr/>
                </a:pP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" name="Google Shape;266;p29">
                <a:extLst>
                  <a:ext uri="{FF2B5EF4-FFF2-40B4-BE49-F238E27FC236}">
                    <a16:creationId xmlns:a16="http://schemas.microsoft.com/office/drawing/2014/main" id="{621749A8-684A-0123-2D16-6D8A7203B162}"/>
                  </a:ext>
                </a:extLst>
              </p:cNvPr>
              <p:cNvSpPr/>
              <p:nvPr/>
            </p:nvSpPr>
            <p:spPr>
              <a:xfrm>
                <a:off x="1465538" y="479344"/>
                <a:ext cx="4104480" cy="4104480"/>
              </a:xfrm>
              <a:prstGeom prst="pie">
                <a:avLst>
                  <a:gd name="adj1" fmla="val 3240000"/>
                  <a:gd name="adj2" fmla="val 756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  <a:ln w="12700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  <p:sp>
            <p:nvSpPr>
              <p:cNvPr id="11" name="Google Shape;267;p29">
                <a:extLst>
                  <a:ext uri="{FF2B5EF4-FFF2-40B4-BE49-F238E27FC236}">
                    <a16:creationId xmlns:a16="http://schemas.microsoft.com/office/drawing/2014/main" id="{7C68B7C4-5641-FDD7-0296-4F0F9EDA1B1C}"/>
                  </a:ext>
                </a:extLst>
              </p:cNvPr>
              <p:cNvSpPr txBox="1"/>
              <p:nvPr/>
            </p:nvSpPr>
            <p:spPr>
              <a:xfrm>
                <a:off x="2940152" y="3568256"/>
                <a:ext cx="1172708" cy="57592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7775" tIns="17775" rIns="17775" bIns="17775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400"/>
                  <a:buFont typeface="Calibri"/>
                  <a:buNone/>
                  <a:tabLst/>
                  <a:defRPr/>
                </a:pPr>
                <a:r>
                  <a:rPr kumimoji="0" lang="de-DE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j-lt"/>
                    <a:ea typeface="Calibri"/>
                    <a:cs typeface="Calibri"/>
                    <a:sym typeface="Calibri"/>
                  </a:rPr>
                  <a:t>OKR Review</a:t>
                </a:r>
              </a:p>
            </p:txBody>
          </p:sp>
          <p:sp>
            <p:nvSpPr>
              <p:cNvPr id="12" name="Google Shape;268;p29">
                <a:extLst>
                  <a:ext uri="{FF2B5EF4-FFF2-40B4-BE49-F238E27FC236}">
                    <a16:creationId xmlns:a16="http://schemas.microsoft.com/office/drawing/2014/main" id="{64A9ADA2-84E8-35F5-9ABB-F551B6472A80}"/>
                  </a:ext>
                </a:extLst>
              </p:cNvPr>
              <p:cNvSpPr/>
              <p:nvPr/>
            </p:nvSpPr>
            <p:spPr>
              <a:xfrm>
                <a:off x="1372698" y="411913"/>
                <a:ext cx="4104480" cy="4104480"/>
              </a:xfrm>
              <a:prstGeom prst="pie">
                <a:avLst>
                  <a:gd name="adj1" fmla="val 7560000"/>
                  <a:gd name="adj2" fmla="val 11880000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  <a:ln w="12700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  <p:sp>
            <p:nvSpPr>
              <p:cNvPr id="13" name="Google Shape;269;p29">
                <a:extLst>
                  <a:ext uri="{FF2B5EF4-FFF2-40B4-BE49-F238E27FC236}">
                    <a16:creationId xmlns:a16="http://schemas.microsoft.com/office/drawing/2014/main" id="{18AE3701-49B8-7E95-B05A-1156C1E32B65}"/>
                  </a:ext>
                </a:extLst>
              </p:cNvPr>
              <p:cNvSpPr txBox="1"/>
              <p:nvPr/>
            </p:nvSpPr>
            <p:spPr>
              <a:xfrm>
                <a:off x="1696485" y="2522294"/>
                <a:ext cx="1234939" cy="4553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7775" tIns="17775" rIns="17775" bIns="17775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400"/>
                  <a:buFont typeface="Calibri"/>
                  <a:buNone/>
                  <a:tabLst/>
                  <a:defRPr/>
                </a:pPr>
                <a:r>
                  <a:rPr kumimoji="0" lang="de-DE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j-lt"/>
                    <a:ea typeface="Calibri"/>
                    <a:cs typeface="Calibri"/>
                    <a:sym typeface="Calibri"/>
                  </a:rPr>
                  <a:t>OKR Retrospective</a:t>
                </a:r>
                <a:endParaRPr kumimoji="0" sz="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" name="Google Shape;270;p29">
                <a:extLst>
                  <a:ext uri="{FF2B5EF4-FFF2-40B4-BE49-F238E27FC236}">
                    <a16:creationId xmlns:a16="http://schemas.microsoft.com/office/drawing/2014/main" id="{7A0757DE-E313-5A23-604C-54D145D4F631}"/>
                  </a:ext>
                </a:extLst>
              </p:cNvPr>
              <p:cNvSpPr/>
              <p:nvPr/>
            </p:nvSpPr>
            <p:spPr>
              <a:xfrm>
                <a:off x="1407880" y="302461"/>
                <a:ext cx="4104480" cy="4104480"/>
              </a:xfrm>
              <a:prstGeom prst="pie">
                <a:avLst>
                  <a:gd name="adj1" fmla="val 11880000"/>
                  <a:gd name="adj2" fmla="val 16200000"/>
                </a:avLst>
              </a:prstGeom>
              <a:solidFill>
                <a:schemeClr val="accent3">
                  <a:lumMod val="60000"/>
                  <a:lumOff val="40000"/>
                </a:schemeClr>
              </a:solidFill>
              <a:ln w="12700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  <p:sp>
            <p:nvSpPr>
              <p:cNvPr id="15" name="Google Shape;271;p29">
                <a:extLst>
                  <a:ext uri="{FF2B5EF4-FFF2-40B4-BE49-F238E27FC236}">
                    <a16:creationId xmlns:a16="http://schemas.microsoft.com/office/drawing/2014/main" id="{AE0BE922-E400-C575-1932-137B0696CD76}"/>
                  </a:ext>
                </a:extLst>
              </p:cNvPr>
              <p:cNvSpPr txBox="1"/>
              <p:nvPr/>
            </p:nvSpPr>
            <p:spPr>
              <a:xfrm>
                <a:off x="2009237" y="1032155"/>
                <a:ext cx="1319297" cy="73228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7775" tIns="17775" rIns="17775" bIns="17775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400"/>
                  <a:buFont typeface="Calibri"/>
                  <a:buNone/>
                  <a:tabLst/>
                  <a:defRPr/>
                </a:pPr>
                <a:r>
                  <a:rPr kumimoji="0" lang="de-DE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j-lt"/>
                    <a:ea typeface="Calibri"/>
                    <a:cs typeface="Calibri"/>
                    <a:sym typeface="Calibri"/>
                  </a:rPr>
                  <a:t>OKR </a:t>
                </a:r>
                <a:r>
                  <a:rPr kumimoji="0" lang="de-DE" sz="14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j-lt"/>
                    <a:ea typeface="Calibri"/>
                    <a:cs typeface="Calibri"/>
                    <a:sym typeface="Calibri"/>
                  </a:rPr>
                  <a:t>planning </a:t>
                </a:r>
                <a:r>
                  <a:rPr kumimoji="0" lang="de-DE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n-lt"/>
                    <a:ea typeface="Calibri"/>
                    <a:cs typeface="Calibri"/>
                    <a:sym typeface="Calibri"/>
                  </a:rPr>
                  <a:t>and </a:t>
                </a:r>
                <a:r>
                  <a:rPr kumimoji="0" lang="de-DE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j-lt"/>
                    <a:ea typeface="Calibri"/>
                    <a:cs typeface="Calibri"/>
                    <a:sym typeface="Calibri"/>
                  </a:rPr>
                  <a:t>OKR </a:t>
                </a:r>
                <a:r>
                  <a:rPr kumimoji="0" lang="de-DE" sz="14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j-lt"/>
                    <a:ea typeface="Calibri"/>
                    <a:cs typeface="Calibri"/>
                    <a:sym typeface="Calibri"/>
                  </a:rPr>
                  <a:t>refinement</a:t>
                </a:r>
                <a:endParaRPr kumimoji="0" lang="de-DE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81" name="Gruppieren 80">
              <a:extLst>
                <a:ext uri="{FF2B5EF4-FFF2-40B4-BE49-F238E27FC236}">
                  <a16:creationId xmlns:a16="http://schemas.microsoft.com/office/drawing/2014/main" id="{D5932962-3E3B-5CB2-396F-9DC5AF5DDF8D}"/>
                </a:ext>
              </a:extLst>
            </p:cNvPr>
            <p:cNvGrpSpPr/>
            <p:nvPr/>
          </p:nvGrpSpPr>
          <p:grpSpPr>
            <a:xfrm>
              <a:off x="3418372" y="1275120"/>
              <a:ext cx="4798899" cy="4793952"/>
              <a:chOff x="3409643" y="1270874"/>
              <a:chExt cx="4798899" cy="4793952"/>
            </a:xfrm>
          </p:grpSpPr>
          <p:grpSp>
            <p:nvGrpSpPr>
              <p:cNvPr id="45" name="Google Shape;261;p29">
                <a:extLst>
                  <a:ext uri="{FF2B5EF4-FFF2-40B4-BE49-F238E27FC236}">
                    <a16:creationId xmlns:a16="http://schemas.microsoft.com/office/drawing/2014/main" id="{68871E30-E595-1BEC-A0D9-25FA6D32F930}"/>
                  </a:ext>
                </a:extLst>
              </p:cNvPr>
              <p:cNvGrpSpPr/>
              <p:nvPr/>
            </p:nvGrpSpPr>
            <p:grpSpPr>
              <a:xfrm>
                <a:off x="3409643" y="1275120"/>
                <a:ext cx="4798899" cy="4789706"/>
                <a:chOff x="1118328" y="48374"/>
                <a:chExt cx="4798899" cy="4789706"/>
              </a:xfrm>
            </p:grpSpPr>
            <p:sp>
              <p:nvSpPr>
                <p:cNvPr id="56" name="Google Shape;273;p29">
                  <a:extLst>
                    <a:ext uri="{FF2B5EF4-FFF2-40B4-BE49-F238E27FC236}">
                      <a16:creationId xmlns:a16="http://schemas.microsoft.com/office/drawing/2014/main" id="{EC0CCA9C-EBDD-125A-18EE-5BEFA8D3268C}"/>
                    </a:ext>
                  </a:extLst>
                </p:cNvPr>
                <p:cNvSpPr/>
                <p:nvPr/>
              </p:nvSpPr>
              <p:spPr>
                <a:xfrm>
                  <a:off x="1304574" y="157791"/>
                  <a:ext cx="4612653" cy="46126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000" h="120000" extrusionOk="0">
                      <a:moveTo>
                        <a:pt x="113195" y="42715"/>
                      </a:moveTo>
                      <a:cubicBezTo>
                        <a:pt x="120114" y="64009"/>
                        <a:pt x="113668" y="87378"/>
                        <a:pt x="96810" y="102113"/>
                      </a:cubicBezTo>
                      <a:lnTo>
                        <a:pt x="99192" y="105393"/>
                      </a:lnTo>
                      <a:lnTo>
                        <a:pt x="91080" y="102785"/>
                      </a:lnTo>
                      <a:lnTo>
                        <a:pt x="90825" y="93875"/>
                      </a:lnTo>
                      <a:lnTo>
                        <a:pt x="93207" y="97154"/>
                      </a:lnTo>
                      <a:lnTo>
                        <a:pt x="93207" y="97154"/>
                      </a:lnTo>
                      <a:cubicBezTo>
                        <a:pt x="107930" y="83994"/>
                        <a:pt x="113494" y="63382"/>
                        <a:pt x="107392" y="44601"/>
                      </a:cubicBezTo>
                      <a:close/>
                    </a:path>
                  </a:pathLst>
                </a:cu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/>
                </a:p>
              </p:txBody>
            </p:sp>
            <p:sp>
              <p:nvSpPr>
                <p:cNvPr id="57" name="Google Shape;274;p29">
                  <a:extLst>
                    <a:ext uri="{FF2B5EF4-FFF2-40B4-BE49-F238E27FC236}">
                      <a16:creationId xmlns:a16="http://schemas.microsoft.com/office/drawing/2014/main" id="{087DAEE4-177B-3E95-1D41-50591C18E949}"/>
                    </a:ext>
                  </a:extLst>
                </p:cNvPr>
                <p:cNvSpPr/>
                <p:nvPr/>
              </p:nvSpPr>
              <p:spPr>
                <a:xfrm>
                  <a:off x="1211451" y="225427"/>
                  <a:ext cx="4612653" cy="46126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000" h="120000" extrusionOk="0">
                      <a:moveTo>
                        <a:pt x="92880" y="105248"/>
                      </a:moveTo>
                      <a:cubicBezTo>
                        <a:pt x="74766" y="118411"/>
                        <a:pt x="50547" y="119502"/>
                        <a:pt x="31322" y="108021"/>
                      </a:cubicBezTo>
                      <a:lnTo>
                        <a:pt x="28939" y="111301"/>
                      </a:lnTo>
                      <a:lnTo>
                        <a:pt x="28913" y="102779"/>
                      </a:lnTo>
                      <a:lnTo>
                        <a:pt x="37308" y="99784"/>
                      </a:lnTo>
                      <a:lnTo>
                        <a:pt x="34926" y="103063"/>
                      </a:lnTo>
                      <a:lnTo>
                        <a:pt x="34926" y="103063"/>
                      </a:lnTo>
                      <a:cubicBezTo>
                        <a:pt x="51992" y="113000"/>
                        <a:pt x="73317" y="111921"/>
                        <a:pt x="89293" y="100311"/>
                      </a:cubicBezTo>
                      <a:close/>
                    </a:path>
                  </a:pathLst>
                </a:custGeom>
                <a:solidFill>
                  <a:schemeClr val="accent3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dirty="0"/>
                </a:p>
              </p:txBody>
            </p:sp>
            <p:sp>
              <p:nvSpPr>
                <p:cNvPr id="58" name="Google Shape;275;p29">
                  <a:extLst>
                    <a:ext uri="{FF2B5EF4-FFF2-40B4-BE49-F238E27FC236}">
                      <a16:creationId xmlns:a16="http://schemas.microsoft.com/office/drawing/2014/main" id="{CCFEB0B6-0B7A-457E-6FA2-6284840C6A6B}"/>
                    </a:ext>
                  </a:extLst>
                </p:cNvPr>
                <p:cNvSpPr/>
                <p:nvPr/>
              </p:nvSpPr>
              <p:spPr>
                <a:xfrm>
                  <a:off x="1118328" y="157791"/>
                  <a:ext cx="4612653" cy="46126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000" h="120000" extrusionOk="0">
                      <a:moveTo>
                        <a:pt x="27127" y="105253"/>
                      </a:moveTo>
                      <a:cubicBezTo>
                        <a:pt x="9012" y="92094"/>
                        <a:pt x="490" y="69400"/>
                        <a:pt x="5466" y="47570"/>
                      </a:cubicBezTo>
                      <a:lnTo>
                        <a:pt x="1610" y="46317"/>
                      </a:lnTo>
                      <a:lnTo>
                        <a:pt x="9707" y="43658"/>
                      </a:lnTo>
                      <a:lnTo>
                        <a:pt x="15150" y="50716"/>
                      </a:lnTo>
                      <a:lnTo>
                        <a:pt x="11296" y="49464"/>
                      </a:lnTo>
                      <a:lnTo>
                        <a:pt x="11296" y="49464"/>
                      </a:lnTo>
                      <a:cubicBezTo>
                        <a:pt x="7121" y="68765"/>
                        <a:pt x="14737" y="88710"/>
                        <a:pt x="30714" y="100316"/>
                      </a:cubicBezTo>
                      <a:close/>
                    </a:path>
                  </a:pathLst>
                </a:custGeom>
                <a:solidFill>
                  <a:schemeClr val="accent3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dirty="0"/>
                </a:p>
              </p:txBody>
            </p:sp>
            <p:sp>
              <p:nvSpPr>
                <p:cNvPr id="59" name="Google Shape;276;p29">
                  <a:extLst>
                    <a:ext uri="{FF2B5EF4-FFF2-40B4-BE49-F238E27FC236}">
                      <a16:creationId xmlns:a16="http://schemas.microsoft.com/office/drawing/2014/main" id="{E519F0A4-0D6E-6B8F-8D49-62D718D11A0C}"/>
                    </a:ext>
                  </a:extLst>
                </p:cNvPr>
                <p:cNvSpPr/>
                <p:nvPr/>
              </p:nvSpPr>
              <p:spPr>
                <a:xfrm>
                  <a:off x="1153986" y="48374"/>
                  <a:ext cx="4612653" cy="46126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000" h="120000" extrusionOk="0">
                      <a:moveTo>
                        <a:pt x="6805" y="42714"/>
                      </a:moveTo>
                      <a:cubicBezTo>
                        <a:pt x="13724" y="21424"/>
                        <a:pt x="32669" y="6310"/>
                        <a:pt x="54964" y="4295"/>
                      </a:cubicBezTo>
                      <a:lnTo>
                        <a:pt x="54964" y="240"/>
                      </a:lnTo>
                      <a:lnTo>
                        <a:pt x="59995" y="7118"/>
                      </a:lnTo>
                      <a:lnTo>
                        <a:pt x="54965" y="14477"/>
                      </a:lnTo>
                      <a:lnTo>
                        <a:pt x="54965" y="10424"/>
                      </a:lnTo>
                      <a:lnTo>
                        <a:pt x="54965" y="10424"/>
                      </a:lnTo>
                      <a:cubicBezTo>
                        <a:pt x="35322" y="12419"/>
                        <a:pt x="18710" y="25823"/>
                        <a:pt x="12609" y="44600"/>
                      </a:cubicBezTo>
                      <a:close/>
                    </a:path>
                  </a:pathLst>
                </a:cu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dirty="0"/>
                </a:p>
              </p:txBody>
            </p:sp>
          </p:grpSp>
          <p:sp>
            <p:nvSpPr>
              <p:cNvPr id="75" name="Google Shape;272;p29">
                <a:extLst>
                  <a:ext uri="{FF2B5EF4-FFF2-40B4-BE49-F238E27FC236}">
                    <a16:creationId xmlns:a16="http://schemas.microsoft.com/office/drawing/2014/main" id="{92E9FDED-2A32-940A-7D30-DF03D373BC7F}"/>
                  </a:ext>
                </a:extLst>
              </p:cNvPr>
              <p:cNvSpPr/>
              <p:nvPr/>
            </p:nvSpPr>
            <p:spPr>
              <a:xfrm>
                <a:off x="3551142" y="1270874"/>
                <a:ext cx="4612653" cy="4612653"/>
              </a:xfrm>
              <a:custGeom>
                <a:avLst/>
                <a:gdLst/>
                <a:ahLst/>
                <a:cxnLst/>
                <a:rect l="l" t="t" r="r" b="b"/>
                <a:pathLst>
                  <a:path w="120000" h="120000" extrusionOk="0">
                    <a:moveTo>
                      <a:pt x="60005" y="4067"/>
                    </a:moveTo>
                    <a:lnTo>
                      <a:pt x="60005" y="4067"/>
                    </a:lnTo>
                    <a:cubicBezTo>
                      <a:pt x="82391" y="4070"/>
                      <a:pt x="102619" y="17419"/>
                      <a:pt x="111424" y="38000"/>
                    </a:cubicBezTo>
                    <a:lnTo>
                      <a:pt x="115280" y="36747"/>
                    </a:lnTo>
                    <a:lnTo>
                      <a:pt x="110293" y="43657"/>
                    </a:lnTo>
                    <a:lnTo>
                      <a:pt x="101740" y="41147"/>
                    </a:lnTo>
                    <a:lnTo>
                      <a:pt x="105594" y="39894"/>
                    </a:lnTo>
                    <a:lnTo>
                      <a:pt x="105594" y="39894"/>
                    </a:lnTo>
                    <a:cubicBezTo>
                      <a:pt x="97628" y="21829"/>
                      <a:pt x="79748" y="10171"/>
                      <a:pt x="60005" y="10169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lvl1pPr>
                <a:lvl2pPr marR="0" lvl="1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lvl2pPr>
                <a:lvl3pPr marR="0" lvl="2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lvl3pPr>
                <a:lvl4pPr marR="0" lvl="3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lvl4pPr>
                <a:lvl5pPr marR="0" lvl="4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lvl5pPr>
                <a:lvl6pPr marR="0" lvl="5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lvl6pPr>
                <a:lvl7pPr marR="0" lvl="6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lvl7pPr>
                <a:lvl8pPr marR="0" lvl="7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lvl8pPr>
                <a:lvl9pPr marR="0" lvl="8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de-DE" dirty="0"/>
                  <a:t> </a:t>
                </a:r>
                <a:endParaRPr dirty="0"/>
              </a:p>
            </p:txBody>
          </p:sp>
        </p:grpSp>
      </p:grpSp>
      <p:sp>
        <p:nvSpPr>
          <p:cNvPr id="78" name="Google Shape;260;p29">
            <a:extLst>
              <a:ext uri="{FF2B5EF4-FFF2-40B4-BE49-F238E27FC236}">
                <a16:creationId xmlns:a16="http://schemas.microsoft.com/office/drawing/2014/main" id="{4A3DC581-246E-52EE-D52D-773726889F37}"/>
              </a:ext>
            </a:extLst>
          </p:cNvPr>
          <p:cNvSpPr txBox="1"/>
          <p:nvPr/>
        </p:nvSpPr>
        <p:spPr>
          <a:xfrm>
            <a:off x="982141" y="2914822"/>
            <a:ext cx="852433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Calibri"/>
                <a:cs typeface="Calibri"/>
                <a:sym typeface="Calibri"/>
              </a:rPr>
              <a:t>(qualitative)​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Calibri"/>
                <a:cs typeface="Calibri"/>
                <a:sym typeface="Calibri"/>
              </a:rPr>
              <a:t>Impact</a:t>
            </a:r>
            <a:endParaRPr kumimoji="0" sz="100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80" name="Google Shape;260;p29">
            <a:extLst>
              <a:ext uri="{FF2B5EF4-FFF2-40B4-BE49-F238E27FC236}">
                <a16:creationId xmlns:a16="http://schemas.microsoft.com/office/drawing/2014/main" id="{672BD7B6-AA5A-BA9E-1CE7-D894E411F4FB}"/>
              </a:ext>
            </a:extLst>
          </p:cNvPr>
          <p:cNvSpPr txBox="1"/>
          <p:nvPr/>
        </p:nvSpPr>
        <p:spPr>
          <a:xfrm>
            <a:off x="2246655" y="2914822"/>
            <a:ext cx="1583693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Calibri"/>
                <a:cs typeface="Calibri"/>
                <a:sym typeface="Calibri"/>
              </a:rPr>
              <a:t>(quantitative)​</a:t>
            </a:r>
          </a:p>
          <a:p>
            <a:pPr marL="0" marR="0" lvl="0" indent="0" algn="ctr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Calibri"/>
                <a:cs typeface="Calibri"/>
                <a:sym typeface="Calibri"/>
              </a:rPr>
              <a:t>Measurable results</a:t>
            </a:r>
            <a:endParaRPr kumimoji="0" sz="100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3952892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6510269A-7F9E-4FD1-5947-7649DBCE9F5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de-DE" dirty="0" err="1">
                <a:solidFill>
                  <a:srgbClr val="00AADE"/>
                </a:solidFill>
                <a:ea typeface="Arial"/>
                <a:cs typeface="Arial"/>
                <a:sym typeface="Arial"/>
              </a:rPr>
              <a:t>What</a:t>
            </a:r>
            <a:r>
              <a:rPr lang="de-DE" dirty="0">
                <a:solidFill>
                  <a:srgbClr val="00AADE"/>
                </a:solidFill>
                <a:ea typeface="Arial"/>
                <a:cs typeface="Arial"/>
                <a:sym typeface="Arial"/>
              </a:rPr>
              <a:t> </a:t>
            </a:r>
            <a:r>
              <a:rPr lang="de-DE" dirty="0" err="1">
                <a:solidFill>
                  <a:srgbClr val="00AADE"/>
                </a:solidFill>
                <a:ea typeface="Arial"/>
                <a:cs typeface="Arial"/>
                <a:sym typeface="Arial"/>
              </a:rPr>
              <a:t>Does</a:t>
            </a:r>
            <a:r>
              <a:rPr lang="de-DE" dirty="0">
                <a:solidFill>
                  <a:srgbClr val="00AADE"/>
                </a:solidFill>
                <a:ea typeface="Arial"/>
                <a:cs typeface="Arial"/>
                <a:sym typeface="Arial"/>
              </a:rPr>
              <a:t> All This </a:t>
            </a:r>
            <a:r>
              <a:rPr lang="de-DE" dirty="0" err="1">
                <a:solidFill>
                  <a:srgbClr val="00AADE"/>
                </a:solidFill>
                <a:ea typeface="Arial"/>
                <a:cs typeface="Arial"/>
                <a:sym typeface="Arial"/>
              </a:rPr>
              <a:t>Have</a:t>
            </a:r>
            <a:r>
              <a:rPr lang="de-DE" dirty="0">
                <a:solidFill>
                  <a:srgbClr val="00AADE"/>
                </a:solidFill>
                <a:ea typeface="Arial"/>
                <a:cs typeface="Arial"/>
                <a:sym typeface="Arial"/>
              </a:rPr>
              <a:t> </a:t>
            </a:r>
            <a:r>
              <a:rPr lang="de-DE" dirty="0" err="1">
                <a:solidFill>
                  <a:srgbClr val="00AADE"/>
                </a:solidFill>
                <a:ea typeface="Arial"/>
                <a:cs typeface="Arial"/>
                <a:sym typeface="Arial"/>
              </a:rPr>
              <a:t>to</a:t>
            </a:r>
            <a:r>
              <a:rPr lang="de-DE" dirty="0">
                <a:solidFill>
                  <a:srgbClr val="00AADE"/>
                </a:solidFill>
                <a:ea typeface="Arial"/>
                <a:cs typeface="Arial"/>
                <a:sym typeface="Arial"/>
              </a:rPr>
              <a:t> Do </a:t>
            </a:r>
            <a:r>
              <a:rPr lang="de-DE" dirty="0" err="1">
                <a:solidFill>
                  <a:srgbClr val="00AADE"/>
                </a:solidFill>
                <a:ea typeface="Arial"/>
                <a:cs typeface="Arial"/>
                <a:sym typeface="Arial"/>
              </a:rPr>
              <a:t>with</a:t>
            </a:r>
            <a:r>
              <a:rPr lang="de-DE" dirty="0">
                <a:solidFill>
                  <a:srgbClr val="00AADE"/>
                </a:solidFill>
                <a:ea typeface="Arial"/>
                <a:cs typeface="Arial"/>
                <a:sym typeface="Arial"/>
              </a:rPr>
              <a:t> </a:t>
            </a:r>
            <a:r>
              <a:rPr lang="de-DE" dirty="0" err="1">
                <a:solidFill>
                  <a:srgbClr val="00AADE"/>
                </a:solidFill>
                <a:ea typeface="Arial"/>
                <a:cs typeface="Arial"/>
                <a:sym typeface="Arial"/>
              </a:rPr>
              <a:t>Our</a:t>
            </a:r>
            <a:r>
              <a:rPr lang="de-DE" dirty="0">
                <a:solidFill>
                  <a:srgbClr val="00AADE"/>
                </a:solidFill>
                <a:ea typeface="Arial"/>
                <a:cs typeface="Arial"/>
                <a:sym typeface="Arial"/>
              </a:rPr>
              <a:t> Transfer Partnerships?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53E68FF7-AA0B-14D5-CD8D-911C3AC76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33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8608721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80391B-CC1D-D4C1-D7EC-1B137F3672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>
            <a:extLst>
              <a:ext uri="{FF2B5EF4-FFF2-40B4-BE49-F238E27FC236}">
                <a16:creationId xmlns:a16="http://schemas.microsoft.com/office/drawing/2014/main" id="{2296DC41-A5F9-28DC-ECBD-9F695E88AD15}"/>
              </a:ext>
            </a:extLst>
          </p:cNvPr>
          <p:cNvSpPr/>
          <p:nvPr/>
        </p:nvSpPr>
        <p:spPr>
          <a:xfrm>
            <a:off x="-571501" y="1036361"/>
            <a:ext cx="4422842" cy="4422842"/>
          </a:xfrm>
          <a:prstGeom prst="ellipse">
            <a:avLst/>
          </a:prstGeom>
          <a:gradFill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de-DE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Light"/>
              <a:ea typeface="+mn-ea"/>
              <a:cs typeface="+mn-cs"/>
              <a:sym typeface="Arial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FBB75B8-C39F-1A98-A031-73701E2D1B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 dirty="0"/>
              <a:t>The </a:t>
            </a:r>
            <a:r>
              <a:rPr lang="de-DE" noProof="0" dirty="0" err="1"/>
              <a:t>Methodology</a:t>
            </a:r>
            <a:r>
              <a:rPr lang="de-DE" noProof="0" dirty="0"/>
              <a:t> </a:t>
            </a:r>
            <a:r>
              <a:rPr lang="de-DE" dirty="0"/>
              <a:t>o</a:t>
            </a:r>
            <a:r>
              <a:rPr lang="de-DE" noProof="0" dirty="0"/>
              <a:t>f Agile Learning </a:t>
            </a:r>
            <a:r>
              <a:rPr lang="de-DE" noProof="0" dirty="0" err="1"/>
              <a:t>as</a:t>
            </a:r>
            <a:r>
              <a:rPr lang="de-DE" noProof="0" dirty="0"/>
              <a:t> a Model </a:t>
            </a:r>
            <a:r>
              <a:rPr lang="de-DE" dirty="0"/>
              <a:t>o</a:t>
            </a:r>
            <a:r>
              <a:rPr lang="de-DE" noProof="0" dirty="0"/>
              <a:t>f </a:t>
            </a:r>
            <a:br>
              <a:rPr lang="de-DE" noProof="0" dirty="0"/>
            </a:br>
            <a:r>
              <a:rPr lang="de-DE" noProof="0" dirty="0"/>
              <a:t>Co-</a:t>
            </a:r>
            <a:r>
              <a:rPr lang="de-DE" dirty="0"/>
              <a:t>E</a:t>
            </a:r>
            <a:r>
              <a:rPr lang="de-DE" noProof="0" dirty="0" err="1"/>
              <a:t>volutionary</a:t>
            </a:r>
            <a:r>
              <a:rPr lang="de-DE" noProof="0" dirty="0"/>
              <a:t> Knowledge Transfer 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9603B81-D011-DFB6-2CA9-D5C5C2335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F145060A-2239-4736-BEED-7C05F6B3C6E1}" type="slidenum">
              <a:rPr kumimoji="0" lang="de-DE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>
                    <a:tint val="82000"/>
                  </a:srgbClr>
                </a:solidFill>
                <a:effectLst/>
                <a:uLnTx/>
                <a:uFillTx/>
                <a:latin typeface="Nunito Light"/>
                <a:cs typeface="Arial"/>
                <a:sym typeface="Arial"/>
              </a:rPr>
              <a:t>34</a:t>
            </a:fld>
            <a:endParaRPr kumimoji="0" lang="de-DE" sz="10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82000"/>
                </a:srgbClr>
              </a:solidFill>
              <a:effectLst/>
              <a:uLnTx/>
              <a:uFillTx/>
              <a:latin typeface="Nunito Light"/>
              <a:cs typeface="Arial"/>
              <a:sym typeface="Arial"/>
            </a:endParaRPr>
          </a:p>
        </p:txBody>
      </p:sp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E83BC6AF-BAAF-6FBC-22BC-BE1268B4B054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940300" y="1501709"/>
            <a:ext cx="6413500" cy="4422842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4200"/>
              </a:spcBef>
              <a:buClrTx/>
              <a:defRPr/>
            </a:pPr>
            <a:r>
              <a:rPr lang="de-DE" i="1" dirty="0">
                <a:solidFill>
                  <a:srgbClr val="3B3B3B"/>
                </a:solidFill>
                <a:sym typeface="Arial"/>
              </a:rPr>
              <a:t>Learn </a:t>
            </a:r>
            <a:r>
              <a:rPr lang="de-DE" i="1" dirty="0" err="1">
                <a:solidFill>
                  <a:srgbClr val="3B3B3B"/>
                </a:solidFill>
                <a:sym typeface="Arial"/>
              </a:rPr>
              <a:t>it</a:t>
            </a:r>
            <a:r>
              <a:rPr lang="de-DE" i="1" dirty="0">
                <a:solidFill>
                  <a:srgbClr val="3B3B3B"/>
                </a:solidFill>
                <a:sym typeface="Arial"/>
              </a:rPr>
              <a:t> </a:t>
            </a:r>
            <a:r>
              <a:rPr lang="de-DE" i="1" dirty="0" err="1">
                <a:solidFill>
                  <a:srgbClr val="3B3B3B"/>
                </a:solidFill>
                <a:sym typeface="Arial"/>
              </a:rPr>
              <a:t>once</a:t>
            </a:r>
            <a:r>
              <a:rPr lang="de-DE" i="1" dirty="0">
                <a:solidFill>
                  <a:srgbClr val="3B3B3B"/>
                </a:solidFill>
                <a:sym typeface="Arial"/>
              </a:rPr>
              <a:t>, and it sticks for life...</a:t>
            </a:r>
            <a:br>
              <a:rPr lang="de-DE" i="1" dirty="0">
                <a:solidFill>
                  <a:srgbClr val="3B3B3B"/>
                </a:solidFill>
                <a:sym typeface="Arial"/>
              </a:rPr>
            </a:br>
            <a:r>
              <a:rPr lang="de-DE" i="1" dirty="0">
                <a:solidFill>
                  <a:srgbClr val="3B3B3B"/>
                </a:solidFill>
                <a:sym typeface="Arial"/>
              </a:rPr>
              <a:t>            … </a:t>
            </a:r>
            <a:r>
              <a:rPr lang="de-DE" i="1" dirty="0" err="1">
                <a:solidFill>
                  <a:srgbClr val="3B3B3B"/>
                </a:solidFill>
                <a:sym typeface="Arial"/>
              </a:rPr>
              <a:t>that</a:t>
            </a:r>
            <a:r>
              <a:rPr lang="de-DE" i="1" dirty="0">
                <a:solidFill>
                  <a:srgbClr val="3B3B3B"/>
                </a:solidFill>
                <a:sym typeface="Arial"/>
              </a:rPr>
              <a:t> </a:t>
            </a:r>
            <a:r>
              <a:rPr lang="de-DE" i="1" dirty="0" err="1">
                <a:solidFill>
                  <a:srgbClr val="3B3B3B"/>
                </a:solidFill>
                <a:sym typeface="Arial"/>
              </a:rPr>
              <a:t>is</a:t>
            </a:r>
            <a:r>
              <a:rPr lang="de-DE" i="1" dirty="0">
                <a:solidFill>
                  <a:srgbClr val="3B3B3B"/>
                </a:solidFill>
                <a:sym typeface="Arial"/>
              </a:rPr>
              <a:t> no longer </a:t>
            </a:r>
            <a:r>
              <a:rPr lang="de-DE" i="1" dirty="0" err="1">
                <a:solidFill>
                  <a:srgbClr val="3B3B3B"/>
                </a:solidFill>
                <a:sym typeface="Arial"/>
              </a:rPr>
              <a:t>the</a:t>
            </a:r>
            <a:r>
              <a:rPr lang="de-DE" i="1" dirty="0">
                <a:solidFill>
                  <a:srgbClr val="3B3B3B"/>
                </a:solidFill>
                <a:sym typeface="Arial"/>
              </a:rPr>
              <a:t> </a:t>
            </a:r>
            <a:r>
              <a:rPr lang="de-DE" i="1" dirty="0" err="1">
                <a:solidFill>
                  <a:srgbClr val="3B3B3B"/>
                </a:solidFill>
                <a:sym typeface="Arial"/>
              </a:rPr>
              <a:t>case</a:t>
            </a:r>
            <a:r>
              <a:rPr lang="de-DE" i="1" dirty="0">
                <a:solidFill>
                  <a:srgbClr val="3B3B3B"/>
                </a:solidFill>
                <a:sym typeface="Arial"/>
              </a:rPr>
              <a:t>!</a:t>
            </a:r>
          </a:p>
          <a:p>
            <a:pPr>
              <a:lnSpc>
                <a:spcPct val="100000"/>
              </a:lnSpc>
              <a:spcBef>
                <a:spcPts val="4200"/>
              </a:spcBef>
              <a:buClrTx/>
              <a:defRPr/>
            </a:pPr>
            <a:r>
              <a:rPr lang="en-US" b="0" i="0" dirty="0">
                <a:solidFill>
                  <a:srgbClr val="1C1C1C"/>
                </a:solidFill>
                <a:effectLst/>
              </a:rPr>
              <a:t>More flexible methods are essential to accommodate rapid changes.</a:t>
            </a:r>
            <a:endParaRPr lang="de-DE" i="1" dirty="0">
              <a:solidFill>
                <a:srgbClr val="3B3B3B"/>
              </a:solidFill>
              <a:sym typeface="Arial"/>
            </a:endParaRPr>
          </a:p>
        </p:txBody>
      </p:sp>
      <p:cxnSp>
        <p:nvCxnSpPr>
          <p:cNvPr id="5" name="Gerade Verbindung mit Pfeil 4">
            <a:extLst>
              <a:ext uri="{FF2B5EF4-FFF2-40B4-BE49-F238E27FC236}">
                <a16:creationId xmlns:a16="http://schemas.microsoft.com/office/drawing/2014/main" id="{93098DE3-FD17-31F2-1595-DCFA5D7878AE}"/>
              </a:ext>
            </a:extLst>
          </p:cNvPr>
          <p:cNvCxnSpPr/>
          <p:nvPr/>
        </p:nvCxnSpPr>
        <p:spPr>
          <a:xfrm>
            <a:off x="5257800" y="3327400"/>
            <a:ext cx="55245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Ellipse 10">
            <a:extLst>
              <a:ext uri="{FF2B5EF4-FFF2-40B4-BE49-F238E27FC236}">
                <a16:creationId xmlns:a16="http://schemas.microsoft.com/office/drawing/2014/main" id="{2D18AB21-153A-3D19-BB8A-B4FCDB47DD3E}"/>
              </a:ext>
            </a:extLst>
          </p:cNvPr>
          <p:cNvSpPr>
            <a:spLocks/>
          </p:cNvSpPr>
          <p:nvPr/>
        </p:nvSpPr>
        <p:spPr>
          <a:xfrm>
            <a:off x="838200" y="1908000"/>
            <a:ext cx="3244362" cy="3244362"/>
          </a:xfrm>
          <a:prstGeom prst="ellipse">
            <a:avLst/>
          </a:prstGeom>
          <a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de-DE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Light"/>
              <a:ea typeface="+mn-ea"/>
              <a:cs typeface="+mn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7379397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3B08D2-0378-733E-9C8F-6594197B9C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6EECF1-6133-18FE-3EB1-74B9E236DC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The </a:t>
            </a:r>
            <a:r>
              <a:rPr lang="de-DE" dirty="0" err="1"/>
              <a:t>Methodology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Agile Learning as a Model </a:t>
            </a:r>
            <a:r>
              <a:rPr lang="de-DE" dirty="0" err="1"/>
              <a:t>of</a:t>
            </a:r>
            <a:r>
              <a:rPr lang="de-DE" dirty="0"/>
              <a:t> Co-</a:t>
            </a:r>
            <a:r>
              <a:rPr lang="de-DE" dirty="0" err="1"/>
              <a:t>Evolutionary</a:t>
            </a:r>
            <a:r>
              <a:rPr lang="de-DE" dirty="0"/>
              <a:t> Knowledge Transfer 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2012C54-DC7A-0B41-F4F3-8052E3FD3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35</a:t>
            </a:fld>
            <a:endParaRPr lang="de-DE"/>
          </a:p>
        </p:txBody>
      </p:sp>
      <p:sp>
        <p:nvSpPr>
          <p:cNvPr id="9" name="Inhaltsplatzhalter 3">
            <a:extLst>
              <a:ext uri="{FF2B5EF4-FFF2-40B4-BE49-F238E27FC236}">
                <a16:creationId xmlns:a16="http://schemas.microsoft.com/office/drawing/2014/main" id="{A6EDF1F1-2136-1E0A-59B0-43BA059ACAC8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38200" y="2200274"/>
            <a:ext cx="8867775" cy="367665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Agility can promote flexibility, adaptability, and self-organization in the learning process, similar to agile working.</a:t>
            </a:r>
            <a:br>
              <a:rPr lang="de-DE" dirty="0"/>
            </a:br>
            <a:endParaRPr lang="de-DE" dirty="0"/>
          </a:p>
          <a:p>
            <a:r>
              <a:rPr lang="de-DE" dirty="0">
                <a:solidFill>
                  <a:schemeClr val="accent1"/>
                </a:solidFill>
                <a:latin typeface="+mj-lt"/>
              </a:rPr>
              <a:t>Self-organised: </a:t>
            </a:r>
            <a:r>
              <a:rPr lang="de-DE" dirty="0"/>
              <a:t>content and priorities are </a:t>
            </a:r>
            <a:r>
              <a:rPr lang="de-DE" dirty="0" err="1"/>
              <a:t>chosen</a:t>
            </a:r>
            <a:r>
              <a:rPr lang="de-DE" dirty="0"/>
              <a:t> </a:t>
            </a:r>
            <a:r>
              <a:rPr lang="de-DE" dirty="0" err="1"/>
              <a:t>collectively</a:t>
            </a:r>
            <a:r>
              <a:rPr lang="de-DE" dirty="0"/>
              <a:t>.</a:t>
            </a:r>
          </a:p>
          <a:p>
            <a:r>
              <a:rPr lang="de-DE" dirty="0">
                <a:solidFill>
                  <a:schemeClr val="accent1"/>
                </a:solidFill>
                <a:latin typeface="+mj-lt"/>
              </a:rPr>
              <a:t>Focused: </a:t>
            </a:r>
            <a:r>
              <a:rPr lang="de-DE" dirty="0"/>
              <a:t>complex overall contexts are broken down into manageable ‘</a:t>
            </a:r>
            <a:r>
              <a:rPr lang="de-DE" dirty="0" err="1"/>
              <a:t>bites</a:t>
            </a:r>
            <a:r>
              <a:rPr lang="de-DE" dirty="0"/>
              <a:t>’.</a:t>
            </a:r>
          </a:p>
          <a:p>
            <a:r>
              <a:rPr lang="de-DE" dirty="0">
                <a:solidFill>
                  <a:schemeClr val="accent1"/>
                </a:solidFill>
                <a:latin typeface="+mj-lt"/>
              </a:rPr>
              <a:t>Collaborative: </a:t>
            </a:r>
            <a:r>
              <a:rPr lang="de-DE" dirty="0"/>
              <a:t>knowledge is "pooled" to harness </a:t>
            </a:r>
            <a:r>
              <a:rPr lang="de-DE" dirty="0" err="1"/>
              <a:t>synergistic</a:t>
            </a:r>
            <a:r>
              <a:rPr lang="de-DE" dirty="0"/>
              <a:t> </a:t>
            </a:r>
            <a:r>
              <a:rPr lang="de-DE" dirty="0" err="1"/>
              <a:t>effects</a:t>
            </a:r>
            <a:r>
              <a:rPr lang="de-DE" dirty="0"/>
              <a:t>.</a:t>
            </a:r>
          </a:p>
          <a:p>
            <a:r>
              <a:rPr lang="de-DE" dirty="0">
                <a:solidFill>
                  <a:schemeClr val="accent1"/>
                </a:solidFill>
                <a:latin typeface="+mj-lt"/>
              </a:rPr>
              <a:t>Co-evolutionary: </a:t>
            </a:r>
            <a:r>
              <a:rPr lang="de-DE" dirty="0"/>
              <a:t>knowledge transfer as a mutual process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development</a:t>
            </a:r>
            <a:r>
              <a:rPr lang="de-DE" dirty="0"/>
              <a:t>.</a:t>
            </a:r>
          </a:p>
          <a:p>
            <a:r>
              <a:rPr lang="de-DE" dirty="0">
                <a:solidFill>
                  <a:schemeClr val="accent1"/>
                </a:solidFill>
                <a:latin typeface="+mj-lt"/>
              </a:rPr>
              <a:t>Iterative: </a:t>
            </a:r>
            <a:r>
              <a:rPr lang="de-DE" dirty="0"/>
              <a:t>knowledge remains adaptable and aligned with the dynamics of </a:t>
            </a:r>
            <a:r>
              <a:rPr lang="de-DE" dirty="0" err="1"/>
              <a:t>ongoing</a:t>
            </a:r>
            <a:r>
              <a:rPr lang="de-DE" dirty="0"/>
              <a:t> </a:t>
            </a:r>
            <a:r>
              <a:rPr lang="de-DE" dirty="0" err="1"/>
              <a:t>development</a:t>
            </a:r>
            <a:r>
              <a:rPr lang="de-DE" dirty="0"/>
              <a:t>.</a:t>
            </a:r>
          </a:p>
          <a:p>
            <a:endParaRPr lang="de-DE" dirty="0"/>
          </a:p>
          <a:p>
            <a:pPr marL="0" indent="0">
              <a:buNone/>
            </a:pPr>
            <a:r>
              <a:rPr lang="de-DE" dirty="0">
                <a:latin typeface="+mj-lt"/>
              </a:rPr>
              <a:t>Result: </a:t>
            </a:r>
            <a:r>
              <a:rPr lang="de-DE" dirty="0" err="1"/>
              <a:t>efficient</a:t>
            </a:r>
            <a:r>
              <a:rPr lang="de-DE" dirty="0"/>
              <a:t> and needs-oriented in a dynamic environment</a:t>
            </a:r>
          </a:p>
          <a:p>
            <a:endParaRPr lang="de-DE" dirty="0"/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CE1106F7-D1D6-3D51-5311-AE56FDBA0C5A}"/>
              </a:ext>
            </a:extLst>
          </p:cNvPr>
          <p:cNvSpPr/>
          <p:nvPr/>
        </p:nvSpPr>
        <p:spPr>
          <a:xfrm>
            <a:off x="10163174" y="1331879"/>
            <a:ext cx="4422842" cy="4422842"/>
          </a:xfrm>
          <a:prstGeom prst="ellipse">
            <a:avLst/>
          </a:prstGeom>
          <a:gradFill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noProof="0"/>
          </a:p>
        </p:txBody>
      </p:sp>
      <p:pic>
        <p:nvPicPr>
          <p:cNvPr id="5" name="Grafik 4" descr="Ein Bild, das Kugel enthält.&#10;&#10;KI-generierte Inhalte können fehlerhaft sein.">
            <a:extLst>
              <a:ext uri="{FF2B5EF4-FFF2-40B4-BE49-F238E27FC236}">
                <a16:creationId xmlns:a16="http://schemas.microsoft.com/office/drawing/2014/main" id="{2E132649-53D4-2274-B5F9-53737240FE84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1572" y="2341818"/>
            <a:ext cx="2673349" cy="2673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73366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86073B-117B-B0CF-035E-5CBC5C3D1F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8951DA-8A0B-DBD5-6187-F731F0CF13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Applying</a:t>
            </a:r>
            <a:r>
              <a:rPr lang="de-DE" dirty="0"/>
              <a:t> This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Own Projects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E47778ED-7E62-EBEA-9A3A-78969D11A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F145060A-2239-4736-BEED-7C05F6B3C6E1}" type="slidenum">
              <a:rPr kumimoji="0" lang="de-DE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>
                    <a:tint val="82000"/>
                  </a:srgbClr>
                </a:solidFill>
                <a:effectLst/>
                <a:uLnTx/>
                <a:uFillTx/>
                <a:latin typeface="Nunito Light"/>
                <a:cs typeface="Arial"/>
                <a:sym typeface="Arial"/>
              </a:rPr>
              <a:t>36</a:t>
            </a:fld>
            <a:endParaRPr kumimoji="0" lang="de-DE" sz="10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82000"/>
                </a:srgbClr>
              </a:solidFill>
              <a:effectLst/>
              <a:uLnTx/>
              <a:uFillTx/>
              <a:latin typeface="Nunito Light"/>
              <a:cs typeface="Arial"/>
              <a:sym typeface="Arial"/>
            </a:endParaRP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501DAFF-7B0B-5D13-DB0E-B182F1F25E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680187"/>
            <a:ext cx="5137727" cy="324436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de-DE" sz="1800" dirty="0"/>
              <a:t>What does this mean specifically for your projects?</a:t>
            </a:r>
          </a:p>
          <a:p>
            <a:pPr>
              <a:lnSpc>
                <a:spcPct val="150000"/>
              </a:lnSpc>
            </a:pPr>
            <a:r>
              <a:rPr lang="de-DE" sz="1800" dirty="0"/>
              <a:t>What </a:t>
            </a:r>
            <a:r>
              <a:rPr lang="de-DE" sz="1800" dirty="0" err="1"/>
              <a:t>benefits</a:t>
            </a:r>
            <a:r>
              <a:rPr lang="de-DE" sz="1800" dirty="0"/>
              <a:t> </a:t>
            </a:r>
            <a:r>
              <a:rPr lang="de-DE" sz="1800" dirty="0" err="1"/>
              <a:t>can</a:t>
            </a:r>
            <a:r>
              <a:rPr lang="de-DE" sz="1800" dirty="0"/>
              <a:t> you derive from this?</a:t>
            </a:r>
          </a:p>
          <a:p>
            <a:pPr>
              <a:lnSpc>
                <a:spcPct val="100000"/>
              </a:lnSpc>
              <a:spcBef>
                <a:spcPts val="1800"/>
              </a:spcBef>
            </a:pPr>
            <a:r>
              <a:rPr lang="de-DE" sz="1800" dirty="0"/>
              <a:t>Which methods have caught your interest?</a:t>
            </a: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9A62BB1F-F035-53E8-4427-9F1CFAC5B76A}"/>
              </a:ext>
            </a:extLst>
          </p:cNvPr>
          <p:cNvSpPr/>
          <p:nvPr/>
        </p:nvSpPr>
        <p:spPr>
          <a:xfrm>
            <a:off x="8447246" y="889144"/>
            <a:ext cx="4422842" cy="4422842"/>
          </a:xfrm>
          <a:prstGeom prst="ellipse">
            <a:avLst/>
          </a:prstGeom>
          <a:gradFill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de-DE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Light"/>
              <a:ea typeface="+mn-ea"/>
              <a:cs typeface="+mn-cs"/>
              <a:sym typeface="Arial"/>
            </a:endParaRP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0E09EEFC-37BA-C8F6-8FCA-0CB9327E34FA}"/>
              </a:ext>
            </a:extLst>
          </p:cNvPr>
          <p:cNvSpPr/>
          <p:nvPr/>
        </p:nvSpPr>
        <p:spPr>
          <a:xfrm>
            <a:off x="8297533" y="2152894"/>
            <a:ext cx="3351542" cy="3244362"/>
          </a:xfrm>
          <a:prstGeom prst="ellipse">
            <a:avLst/>
          </a:prstGeom>
          <a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de-DE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Light"/>
              <a:ea typeface="+mn-ea"/>
              <a:cs typeface="+mn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1461572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899581-E805-82EF-1DFA-1503285CB8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>
            <a:extLst>
              <a:ext uri="{FF2B5EF4-FFF2-40B4-BE49-F238E27FC236}">
                <a16:creationId xmlns:a16="http://schemas.microsoft.com/office/drawing/2014/main" id="{CCD40823-50D3-ABF4-89CC-F9F47A2A65A0}"/>
              </a:ext>
            </a:extLst>
          </p:cNvPr>
          <p:cNvSpPr/>
          <p:nvPr/>
        </p:nvSpPr>
        <p:spPr>
          <a:xfrm>
            <a:off x="-571501" y="1036361"/>
            <a:ext cx="4422842" cy="4422842"/>
          </a:xfrm>
          <a:prstGeom prst="ellipse">
            <a:avLst/>
          </a:prstGeom>
          <a:gradFill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noProof="0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B101F5C7-5D9A-5C83-AA98-01CC8B04D407}"/>
              </a:ext>
            </a:extLst>
          </p:cNvPr>
          <p:cNvSpPr/>
          <p:nvPr/>
        </p:nvSpPr>
        <p:spPr>
          <a:xfrm>
            <a:off x="943561" y="2214841"/>
            <a:ext cx="3244362" cy="3244362"/>
          </a:xfrm>
          <a:prstGeom prst="ellipse">
            <a:avLst/>
          </a:prstGeom>
          <a:blipFill>
            <a:blip r:embed="rId3" cstate="hq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de-DE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Light"/>
              <a:ea typeface="+mn-ea"/>
              <a:cs typeface="+mn-cs"/>
              <a:sym typeface="Arial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97F33B9-6E69-2C70-F6DC-E0948ABA5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 dirty="0" err="1"/>
              <a:t>What</a:t>
            </a:r>
            <a:r>
              <a:rPr lang="de-DE" noProof="0" dirty="0"/>
              <a:t> </a:t>
            </a:r>
            <a:r>
              <a:rPr lang="de-DE" dirty="0"/>
              <a:t>H</a:t>
            </a:r>
            <a:r>
              <a:rPr lang="de-DE" noProof="0" dirty="0" err="1"/>
              <a:t>appens</a:t>
            </a:r>
            <a:r>
              <a:rPr lang="de-DE" noProof="0" dirty="0"/>
              <a:t> </a:t>
            </a:r>
            <a:r>
              <a:rPr lang="de-DE" dirty="0"/>
              <a:t>N</a:t>
            </a:r>
            <a:r>
              <a:rPr lang="de-DE" noProof="0" dirty="0"/>
              <a:t>ext?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1FFA993-DAFC-DFD5-6274-10F128DCF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F145060A-2239-4736-BEED-7C05F6B3C6E1}" type="slidenum">
              <a:rPr kumimoji="0" lang="de-DE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>
                    <a:tint val="82000"/>
                  </a:srgbClr>
                </a:solidFill>
                <a:effectLst/>
                <a:uLnTx/>
                <a:uFillTx/>
                <a:latin typeface="Nunito Light"/>
                <a:cs typeface="Arial"/>
                <a:sym typeface="Arial"/>
              </a:rPr>
              <a:t>37</a:t>
            </a:fld>
            <a:endParaRPr kumimoji="0" lang="de-DE" sz="10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82000"/>
                </a:srgbClr>
              </a:solidFill>
              <a:effectLst/>
              <a:uLnTx/>
              <a:uFillTx/>
              <a:latin typeface="Nunito Light"/>
              <a:cs typeface="Arial"/>
              <a:sym typeface="Arial"/>
            </a:endParaRPr>
          </a:p>
        </p:txBody>
      </p:sp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7C88CE24-4A7D-80BF-95BE-31106D430E97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940300" y="1625601"/>
            <a:ext cx="6413500" cy="4298949"/>
          </a:xfrm>
        </p:spPr>
        <p:txBody>
          <a:bodyPr/>
          <a:lstStyle/>
          <a:p>
            <a:pPr>
              <a:lnSpc>
                <a:spcPct val="200000"/>
              </a:lnSpc>
              <a:spcBef>
                <a:spcPts val="1200"/>
              </a:spcBef>
              <a:buClrTx/>
              <a:defRPr/>
            </a:pPr>
            <a:r>
              <a:rPr lang="de-DE" i="1" dirty="0">
                <a:solidFill>
                  <a:srgbClr val="3B3B3B"/>
                </a:solidFill>
                <a:sym typeface="Arial"/>
              </a:rPr>
              <a:t>Circular email with contact details and presentation</a:t>
            </a:r>
          </a:p>
          <a:p>
            <a:pPr>
              <a:lnSpc>
                <a:spcPct val="200000"/>
              </a:lnSpc>
              <a:spcBef>
                <a:spcPts val="1200"/>
              </a:spcBef>
              <a:buClrTx/>
              <a:defRPr/>
            </a:pPr>
            <a:r>
              <a:rPr lang="de-DE" i="1" dirty="0">
                <a:solidFill>
                  <a:srgbClr val="3B3B3B"/>
                </a:solidFill>
                <a:sym typeface="Arial"/>
              </a:rPr>
              <a:t>Next event: …</a:t>
            </a:r>
          </a:p>
          <a:p>
            <a:pPr>
              <a:lnSpc>
                <a:spcPct val="200000"/>
              </a:lnSpc>
              <a:spcBef>
                <a:spcPts val="1200"/>
              </a:spcBef>
              <a:buClrTx/>
              <a:defRPr/>
            </a:pPr>
            <a:r>
              <a:rPr lang="de-DE" i="1" dirty="0">
                <a:solidFill>
                  <a:srgbClr val="3B3B3B"/>
                </a:solidFill>
              </a:rPr>
              <a:t>Information, notes, …</a:t>
            </a:r>
            <a:endParaRPr lang="de-DE" i="1" dirty="0">
              <a:solidFill>
                <a:srgbClr val="3B3B3B"/>
              </a:solidFill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5255607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38F623-F50A-331D-A793-4147859034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3817F15C-F71D-674D-A832-BCA30AEF354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noProof="0"/>
              <a:t>Thank you very much for your interest!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CECF3B7-FC0D-BDB2-DF29-A1D98A4D7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F145060A-2239-4736-BEED-7C05F6B3C6E1}" type="slidenum">
              <a:rPr kumimoji="0" lang="de-DE" sz="1000" b="0" i="0" u="none" strike="noStrike" kern="0" cap="none" spc="0" normalizeH="0" baseline="0" noProof="0" smtClean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Light"/>
                <a:cs typeface="Arial"/>
                <a:sym typeface="Arial"/>
              </a:rPr>
              <a:t>38</a:t>
            </a:fld>
            <a:endParaRPr kumimoji="0" lang="de-DE" sz="1000" b="0" i="0" u="none" strike="noStrike" kern="0" cap="none" spc="0" normalizeH="0" baseline="0" noProof="0">
              <a:ln>
                <a:noFill/>
              </a:ln>
              <a:solidFill>
                <a:srgbClr val="3B3B3B"/>
              </a:solidFill>
              <a:effectLst/>
              <a:uLnTx/>
              <a:uFillTx/>
              <a:latin typeface="Nunito Light"/>
              <a:cs typeface="Arial"/>
              <a:sym typeface="Arial"/>
            </a:endParaRP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94429B2A-F428-2B54-9C71-16653760CA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de-DE" noProof="0"/>
              <a:t>Name, Title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2B5CB167-573E-9A83-0B52-7A08C74B9AA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de-DE" noProof="0"/>
              <a:t>Name, Title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DB40BFB4-C274-CE03-1502-F9AB0BA1067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r>
              <a:rPr lang="de-DE" noProof="0"/>
              <a:t>Organisation</a:t>
            </a:r>
          </a:p>
          <a:p>
            <a:r>
              <a:rPr lang="de-DE" noProof="0"/>
              <a:t>Email address</a:t>
            </a:r>
            <a:br>
              <a:rPr lang="de-DE" noProof="0"/>
            </a:br>
            <a:endParaRPr lang="de-DE" noProof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23451CCB-41D2-BFC7-ACDA-79C6BE4B63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/>
          </a:bodyPr>
          <a:lstStyle/>
          <a:p>
            <a:r>
              <a:rPr lang="de-DE" noProof="0"/>
              <a:t>Organisation</a:t>
            </a:r>
          </a:p>
          <a:p>
            <a:r>
              <a:rPr lang="de-DE" noProof="0"/>
              <a:t>Email address</a:t>
            </a:r>
          </a:p>
        </p:txBody>
      </p:sp>
    </p:spTree>
    <p:extLst>
      <p:ext uri="{BB962C8B-B14F-4D97-AF65-F5344CB8AC3E}">
        <p14:creationId xmlns:p14="http://schemas.microsoft.com/office/powerpoint/2010/main" val="3043168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llipse 5">
            <a:extLst>
              <a:ext uri="{FF2B5EF4-FFF2-40B4-BE49-F238E27FC236}">
                <a16:creationId xmlns:a16="http://schemas.microsoft.com/office/drawing/2014/main" id="{7B77BBD3-2B0A-300D-0C89-713B6ABE3AF6}"/>
              </a:ext>
            </a:extLst>
          </p:cNvPr>
          <p:cNvSpPr/>
          <p:nvPr/>
        </p:nvSpPr>
        <p:spPr>
          <a:xfrm>
            <a:off x="-571501" y="1150661"/>
            <a:ext cx="4422842" cy="4422842"/>
          </a:xfrm>
          <a:prstGeom prst="ellipse">
            <a:avLst/>
          </a:prstGeom>
          <a:gradFill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de-DE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Light"/>
              <a:ea typeface="+mn-ea"/>
              <a:cs typeface="+mn-cs"/>
              <a:sym typeface="Arial"/>
            </a:endParaRP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2CFBD027-0F6A-8922-40E2-61DB0DE78FB4}"/>
              </a:ext>
            </a:extLst>
          </p:cNvPr>
          <p:cNvSpPr>
            <a:spLocks/>
          </p:cNvSpPr>
          <p:nvPr/>
        </p:nvSpPr>
        <p:spPr>
          <a:xfrm>
            <a:off x="838200" y="1908000"/>
            <a:ext cx="3244362" cy="3244362"/>
          </a:xfrm>
          <a:prstGeom prst="ellipse">
            <a:avLst/>
          </a:prstGeom>
          <a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de-DE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Light"/>
              <a:ea typeface="+mn-ea"/>
              <a:cs typeface="+mn-cs"/>
              <a:sym typeface="Arial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EFD5EA3-D640-816C-14AE-96EF6CF26A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The Benefits at a </a:t>
            </a:r>
            <a:r>
              <a:rPr lang="de-DE" dirty="0" err="1"/>
              <a:t>Glance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E6571F2B-B4BA-C822-3120-D387DB612E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4</a:t>
            </a:fld>
            <a:endParaRPr lang="de-DE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7E842AF7-FC99-16EF-345B-98FC7421F341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16072" y="2162174"/>
            <a:ext cx="5137727" cy="3762375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285750" lvl="0" indent="-285750">
              <a:spcBef>
                <a:spcPts val="0"/>
              </a:spcBef>
              <a:spcAft>
                <a:spcPts val="1200"/>
              </a:spcAft>
              <a:buFont typeface="Arial"/>
              <a:buChar char="•"/>
              <a:defRPr/>
            </a:pPr>
            <a:r>
              <a:rPr lang="de-DE" dirty="0">
                <a:latin typeface="+mj-lt"/>
              </a:rPr>
              <a:t>Connect </a:t>
            </a:r>
            <a:r>
              <a:rPr lang="de-DE" dirty="0" err="1">
                <a:latin typeface="+mj-lt"/>
              </a:rPr>
              <a:t>with</a:t>
            </a:r>
            <a:r>
              <a:rPr lang="de-DE" dirty="0">
                <a:latin typeface="+mj-lt"/>
              </a:rPr>
              <a:t> Emerging Talent </a:t>
            </a:r>
            <a:r>
              <a:rPr lang="de-DE" dirty="0" err="1">
                <a:latin typeface="+mj-lt"/>
              </a:rPr>
              <a:t>for</a:t>
            </a:r>
            <a:r>
              <a:rPr lang="de-DE" dirty="0">
                <a:latin typeface="+mj-lt"/>
              </a:rPr>
              <a:t> </a:t>
            </a:r>
            <a:r>
              <a:rPr lang="de-DE" dirty="0" err="1">
                <a:latin typeface="+mj-lt"/>
              </a:rPr>
              <a:t>your</a:t>
            </a:r>
            <a:r>
              <a:rPr lang="de-DE" dirty="0">
                <a:latin typeface="+mj-lt"/>
              </a:rPr>
              <a:t> Company:</a:t>
            </a:r>
            <a:r>
              <a:rPr lang="de-DE" dirty="0"/>
              <a:t> </a:t>
            </a:r>
            <a:r>
              <a:rPr lang="de-DE" dirty="0" err="1"/>
              <a:t>Build</a:t>
            </a:r>
            <a:r>
              <a:rPr lang="de-DE" dirty="0"/>
              <a:t> </a:t>
            </a:r>
            <a:r>
              <a:rPr lang="de-DE" dirty="0" err="1"/>
              <a:t>valuable</a:t>
            </a:r>
            <a:r>
              <a:rPr lang="de-DE" dirty="0"/>
              <a:t> </a:t>
            </a:r>
            <a:r>
              <a:rPr lang="de-DE" dirty="0" err="1"/>
              <a:t>contacts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young</a:t>
            </a:r>
            <a:r>
              <a:rPr lang="de-DE" dirty="0"/>
              <a:t> </a:t>
            </a:r>
            <a:r>
              <a:rPr lang="de-DE" dirty="0" err="1"/>
              <a:t>scientists</a:t>
            </a:r>
            <a:r>
              <a:rPr lang="de-DE" dirty="0"/>
              <a:t> </a:t>
            </a:r>
            <a:r>
              <a:rPr lang="de-DE" dirty="0" err="1"/>
              <a:t>who</a:t>
            </a:r>
            <a:r>
              <a:rPr lang="de-DE" dirty="0"/>
              <a:t> </a:t>
            </a:r>
            <a:r>
              <a:rPr lang="de-DE" dirty="0" err="1"/>
              <a:t>offer</a:t>
            </a:r>
            <a:r>
              <a:rPr lang="de-DE" dirty="0"/>
              <a:t> </a:t>
            </a:r>
            <a:r>
              <a:rPr lang="de-DE" dirty="0" err="1"/>
              <a:t>fresh</a:t>
            </a:r>
            <a:r>
              <a:rPr lang="de-DE" dirty="0"/>
              <a:t>, </a:t>
            </a:r>
            <a:r>
              <a:rPr lang="de-DE" dirty="0" err="1"/>
              <a:t>enriching</a:t>
            </a:r>
            <a:r>
              <a:rPr lang="de-DE" dirty="0"/>
              <a:t> </a:t>
            </a:r>
            <a:r>
              <a:rPr lang="de-DE" dirty="0" err="1"/>
              <a:t>ideas</a:t>
            </a:r>
            <a:r>
              <a:rPr lang="de-DE" dirty="0"/>
              <a:t> and </a:t>
            </a:r>
            <a:r>
              <a:rPr lang="de-DE" dirty="0" err="1"/>
              <a:t>perspectives</a:t>
            </a:r>
            <a:r>
              <a:rPr lang="de-DE" dirty="0"/>
              <a:t>.</a:t>
            </a:r>
          </a:p>
          <a:p>
            <a:pPr marL="285750" lvl="0" indent="-285750">
              <a:spcBef>
                <a:spcPts val="0"/>
              </a:spcBef>
              <a:spcAft>
                <a:spcPts val="1200"/>
              </a:spcAft>
              <a:buFont typeface="Arial"/>
              <a:buChar char="•"/>
              <a:defRPr/>
            </a:pPr>
            <a:r>
              <a:rPr lang="de-DE" b="1" dirty="0" err="1">
                <a:latin typeface="+mj-lt"/>
              </a:rPr>
              <a:t>Develop</a:t>
            </a:r>
            <a:r>
              <a:rPr lang="de-DE" b="1" dirty="0">
                <a:latin typeface="+mj-lt"/>
              </a:rPr>
              <a:t> New Business </a:t>
            </a:r>
            <a:r>
              <a:rPr lang="de-DE" b="1" dirty="0" err="1">
                <a:latin typeface="+mj-lt"/>
              </a:rPr>
              <a:t>Ideas</a:t>
            </a:r>
            <a:r>
              <a:rPr lang="de-DE" b="1" dirty="0">
                <a:latin typeface="+mj-lt"/>
              </a:rPr>
              <a:t>:</a:t>
            </a:r>
            <a:r>
              <a:rPr lang="de-DE" dirty="0"/>
              <a:t> </a:t>
            </a:r>
            <a:r>
              <a:rPr lang="de-DE" dirty="0" err="1"/>
              <a:t>Make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most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this</a:t>
            </a:r>
            <a:r>
              <a:rPr lang="de-DE" dirty="0"/>
              <a:t> </a:t>
            </a:r>
            <a:r>
              <a:rPr lang="de-DE" dirty="0" err="1"/>
              <a:t>creative</a:t>
            </a:r>
            <a:r>
              <a:rPr lang="de-DE" dirty="0"/>
              <a:t> </a:t>
            </a:r>
            <a:r>
              <a:rPr lang="de-DE" dirty="0" err="1"/>
              <a:t>exchange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discover</a:t>
            </a:r>
            <a:r>
              <a:rPr lang="de-DE" dirty="0"/>
              <a:t> </a:t>
            </a:r>
            <a:r>
              <a:rPr lang="de-DE" dirty="0" err="1"/>
              <a:t>new</a:t>
            </a:r>
            <a:r>
              <a:rPr lang="de-DE" dirty="0"/>
              <a:t> </a:t>
            </a:r>
            <a:r>
              <a:rPr lang="de-DE" dirty="0" err="1"/>
              <a:t>approaches</a:t>
            </a:r>
            <a:r>
              <a:rPr lang="de-DE" dirty="0"/>
              <a:t> and </a:t>
            </a:r>
            <a:r>
              <a:rPr lang="de-DE" dirty="0" err="1"/>
              <a:t>develop</a:t>
            </a:r>
            <a:r>
              <a:rPr lang="de-DE" dirty="0"/>
              <a:t> tangible </a:t>
            </a:r>
            <a:r>
              <a:rPr lang="de-DE" dirty="0" err="1"/>
              <a:t>solutions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business</a:t>
            </a:r>
            <a:r>
              <a:rPr lang="de-DE" dirty="0"/>
              <a:t> </a:t>
            </a:r>
            <a:r>
              <a:rPr lang="de-DE" dirty="0" err="1"/>
              <a:t>challenges</a:t>
            </a:r>
            <a:r>
              <a:rPr lang="de-DE" dirty="0"/>
              <a:t>.</a:t>
            </a:r>
          </a:p>
          <a:p>
            <a:pPr marL="285750" lvl="0" indent="-285750">
              <a:spcBef>
                <a:spcPts val="0"/>
              </a:spcBef>
              <a:spcAft>
                <a:spcPts val="1200"/>
              </a:spcAft>
              <a:buFont typeface="Arial"/>
              <a:buChar char="•"/>
              <a:defRPr/>
            </a:pPr>
            <a:r>
              <a:rPr lang="de-DE" b="1" dirty="0" err="1">
                <a:latin typeface="+mj-lt"/>
              </a:rPr>
              <a:t>Gain</a:t>
            </a:r>
            <a:r>
              <a:rPr lang="de-DE" b="1" dirty="0">
                <a:latin typeface="+mj-lt"/>
              </a:rPr>
              <a:t> </a:t>
            </a:r>
            <a:r>
              <a:rPr lang="de-DE" b="1" dirty="0" err="1">
                <a:latin typeface="+mj-lt"/>
              </a:rPr>
              <a:t>Insights</a:t>
            </a:r>
            <a:r>
              <a:rPr lang="de-DE" b="1" dirty="0">
                <a:latin typeface="+mj-lt"/>
              </a:rPr>
              <a:t> </a:t>
            </a:r>
            <a:r>
              <a:rPr lang="de-DE" b="1" dirty="0" err="1">
                <a:latin typeface="+mj-lt"/>
              </a:rPr>
              <a:t>into</a:t>
            </a:r>
            <a:r>
              <a:rPr lang="de-DE" b="1" dirty="0">
                <a:latin typeface="+mj-lt"/>
              </a:rPr>
              <a:t> Future Technologies: </a:t>
            </a:r>
            <a:r>
              <a:rPr lang="de-DE" dirty="0" err="1"/>
              <a:t>Receive</a:t>
            </a:r>
            <a:r>
              <a:rPr lang="de-DE" dirty="0"/>
              <a:t> </a:t>
            </a:r>
            <a:r>
              <a:rPr lang="de-DE" dirty="0" err="1"/>
              <a:t>practical</a:t>
            </a:r>
            <a:r>
              <a:rPr lang="de-DE" dirty="0"/>
              <a:t> </a:t>
            </a:r>
            <a:r>
              <a:rPr lang="de-DE" dirty="0" err="1"/>
              <a:t>insights</a:t>
            </a:r>
            <a:r>
              <a:rPr lang="de-DE" dirty="0"/>
              <a:t> </a:t>
            </a:r>
            <a:r>
              <a:rPr lang="de-DE" dirty="0" err="1"/>
              <a:t>into</a:t>
            </a:r>
            <a:r>
              <a:rPr lang="de-DE" dirty="0"/>
              <a:t> </a:t>
            </a:r>
            <a:r>
              <a:rPr lang="de-DE" dirty="0" err="1"/>
              <a:t>current</a:t>
            </a:r>
            <a:r>
              <a:rPr lang="de-DE" dirty="0"/>
              <a:t> </a:t>
            </a:r>
            <a:r>
              <a:rPr lang="de-DE" dirty="0" err="1"/>
              <a:t>technological</a:t>
            </a:r>
            <a:r>
              <a:rPr lang="de-DE" dirty="0"/>
              <a:t> </a:t>
            </a:r>
            <a:r>
              <a:rPr lang="de-DE" dirty="0" err="1"/>
              <a:t>advancements</a:t>
            </a:r>
            <a:r>
              <a:rPr lang="de-DE" dirty="0"/>
              <a:t> </a:t>
            </a:r>
            <a:r>
              <a:rPr lang="de-DE" dirty="0" err="1"/>
              <a:t>that</a:t>
            </a:r>
            <a:r>
              <a:rPr lang="de-DE" dirty="0"/>
              <a:t> boost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company‘s</a:t>
            </a:r>
            <a:r>
              <a:rPr lang="de-DE" dirty="0"/>
              <a:t> </a:t>
            </a:r>
            <a:r>
              <a:rPr lang="de-DE" dirty="0" err="1"/>
              <a:t>competitiveness</a:t>
            </a:r>
            <a:r>
              <a:rPr lang="de-DE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6169220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580A9D-7191-2ADC-A578-92E0D2F95D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Your</a:t>
            </a:r>
            <a:r>
              <a:rPr lang="de-DE" dirty="0"/>
              <a:t> Company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878E5CA3-0814-F3E6-88E2-5F1B64F46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5</a:t>
            </a:fld>
            <a:endParaRPr lang="de-DE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5CD3740-FCC9-D783-EB70-F0D85B259B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97025"/>
            <a:ext cx="5137727" cy="4327525"/>
          </a:xfrm>
        </p:spPr>
        <p:txBody>
          <a:bodyPr/>
          <a:lstStyle/>
          <a:p>
            <a:r>
              <a:rPr lang="de-DE" dirty="0"/>
              <a:t> Who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?</a:t>
            </a:r>
          </a:p>
          <a:p>
            <a:endParaRPr lang="de-DE" dirty="0"/>
          </a:p>
          <a:p>
            <a:r>
              <a:rPr lang="de-DE" dirty="0"/>
              <a:t> </a:t>
            </a:r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sector</a:t>
            </a:r>
            <a:r>
              <a:rPr lang="de-DE" dirty="0"/>
              <a:t> do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work</a:t>
            </a:r>
            <a:r>
              <a:rPr lang="de-DE" dirty="0"/>
              <a:t> in?</a:t>
            </a:r>
          </a:p>
          <a:p>
            <a:endParaRPr lang="de-DE" dirty="0"/>
          </a:p>
          <a:p>
            <a:r>
              <a:rPr lang="de-DE" dirty="0"/>
              <a:t> </a:t>
            </a:r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role</a:t>
            </a:r>
            <a:r>
              <a:rPr lang="de-DE" dirty="0"/>
              <a:t> </a:t>
            </a:r>
            <a:r>
              <a:rPr lang="de-DE" dirty="0" err="1"/>
              <a:t>within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company</a:t>
            </a:r>
            <a:r>
              <a:rPr lang="de-DE" dirty="0"/>
              <a:t>?</a:t>
            </a:r>
          </a:p>
          <a:p>
            <a:endParaRPr lang="de-DE" dirty="0"/>
          </a:p>
          <a:p>
            <a:r>
              <a:rPr lang="de-DE" dirty="0"/>
              <a:t> </a:t>
            </a:r>
            <a:r>
              <a:rPr lang="de-DE" dirty="0" err="1"/>
              <a:t>How</a:t>
            </a:r>
            <a:r>
              <a:rPr lang="de-DE" dirty="0"/>
              <a:t> </a:t>
            </a:r>
            <a:r>
              <a:rPr lang="de-DE" dirty="0" err="1"/>
              <a:t>long</a:t>
            </a:r>
            <a:r>
              <a:rPr lang="de-DE" dirty="0"/>
              <a:t> </a:t>
            </a:r>
            <a:r>
              <a:rPr lang="de-DE" dirty="0" err="1"/>
              <a:t>has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company</a:t>
            </a:r>
            <a:r>
              <a:rPr lang="de-DE" dirty="0"/>
              <a:t> </a:t>
            </a:r>
            <a:r>
              <a:rPr lang="de-DE" dirty="0" err="1"/>
              <a:t>been</a:t>
            </a:r>
            <a:r>
              <a:rPr lang="de-DE" dirty="0"/>
              <a:t> in </a:t>
            </a:r>
            <a:r>
              <a:rPr lang="de-DE" dirty="0" err="1"/>
              <a:t>business</a:t>
            </a:r>
            <a:r>
              <a:rPr lang="de-DE" dirty="0"/>
              <a:t>?</a:t>
            </a:r>
          </a:p>
          <a:p>
            <a:endParaRPr lang="de-DE" dirty="0"/>
          </a:p>
          <a:p>
            <a:r>
              <a:rPr lang="de-DE" dirty="0"/>
              <a:t> </a:t>
            </a:r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motivated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participate</a:t>
            </a:r>
            <a:r>
              <a:rPr lang="de-DE" dirty="0"/>
              <a:t> </a:t>
            </a:r>
            <a:r>
              <a:rPr lang="de-DE" dirty="0" err="1"/>
              <a:t>today</a:t>
            </a:r>
            <a:r>
              <a:rPr lang="de-DE" dirty="0"/>
              <a:t>?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4DE6607C-A2E5-5848-B1CE-A1EC6B8830A9}"/>
              </a:ext>
            </a:extLst>
          </p:cNvPr>
          <p:cNvSpPr/>
          <p:nvPr/>
        </p:nvSpPr>
        <p:spPr>
          <a:xfrm rot="18000000">
            <a:off x="8189982" y="1306634"/>
            <a:ext cx="4422842" cy="4422842"/>
          </a:xfrm>
          <a:prstGeom prst="ellipse">
            <a:avLst/>
          </a:prstGeom>
          <a:gradFill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de-DE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Light"/>
              <a:ea typeface="+mn-ea"/>
              <a:cs typeface="+mn-cs"/>
              <a:sym typeface="Arial"/>
            </a:endParaRPr>
          </a:p>
        </p:txBody>
      </p:sp>
      <p:pic>
        <p:nvPicPr>
          <p:cNvPr id="7" name="Inhaltsplatzhalter 10">
            <a:extLst>
              <a:ext uri="{FF2B5EF4-FFF2-40B4-BE49-F238E27FC236}">
                <a16:creationId xmlns:a16="http://schemas.microsoft.com/office/drawing/2014/main" id="{EDE9D16D-195E-7313-FDDE-2E1707AF91E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97825" y="1597025"/>
            <a:ext cx="3243263" cy="3243263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610198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EE69DC-D5D3-4C93-06DF-BF631A81E8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What</a:t>
            </a:r>
            <a:r>
              <a:rPr lang="de-DE" dirty="0"/>
              <a:t> Challenges Are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Facing</a:t>
            </a:r>
            <a:r>
              <a:rPr lang="de-DE" dirty="0"/>
              <a:t>?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D574C2D-C570-CBB4-6B55-BD999C1D80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6</a:t>
            </a:fld>
            <a:endParaRPr lang="de-DE"/>
          </a:p>
        </p:txBody>
      </p:sp>
      <p:pic>
        <p:nvPicPr>
          <p:cNvPr id="12" name="Grafik 1" descr="Person mit Kletterausrüstung, die auf einem Berg steht">
            <a:extLst>
              <a:ext uri="{FF2B5EF4-FFF2-40B4-BE49-F238E27FC236}">
                <a16:creationId xmlns:a16="http://schemas.microsoft.com/office/drawing/2014/main" id="{729811D0-A751-2026-8A83-BF8B690D497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8596480" y="1436012"/>
            <a:ext cx="3240844" cy="1834227"/>
          </a:xfrm>
          <a:prstGeom prst="rect">
            <a:avLst/>
          </a:prstGeom>
          <a:effectLst/>
        </p:spPr>
      </p:pic>
      <p:pic>
        <p:nvPicPr>
          <p:cNvPr id="13" name="Grafik 2" descr="Ruderer, die ein Boot über Kopf auf einem Steg tragen">
            <a:extLst>
              <a:ext uri="{FF2B5EF4-FFF2-40B4-BE49-F238E27FC236}">
                <a16:creationId xmlns:a16="http://schemas.microsoft.com/office/drawing/2014/main" id="{2AF5EE16-5BE1-E5E3-5F65-1439488967F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8596480" y="3783566"/>
            <a:ext cx="3240844" cy="170514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6B1A853-3518-4F48-DD1C-3C097E5CC9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337" y="1411288"/>
            <a:ext cx="3157537" cy="129698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E411A23-D264-21BF-5B2E-100BBB9FDC3B}"/>
              </a:ext>
            </a:extLst>
          </p:cNvPr>
          <p:cNvSpPr txBox="1"/>
          <p:nvPr/>
        </p:nvSpPr>
        <p:spPr>
          <a:xfrm>
            <a:off x="357188" y="2747962"/>
            <a:ext cx="2692400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700" dirty="0">
                <a:latin typeface="Nunito Light"/>
              </a:rPr>
              <a:t>https://www.ifo.de/fakten/2025-03-03/deutsche-industrie-faellt-im-globalen-wettbewerb-zurueck</a:t>
            </a:r>
          </a:p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27BE8FCD-FAD6-DEA3-70E8-58B60B3483E8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4063" y="1413537"/>
            <a:ext cx="3048000" cy="1292488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6045FCE4-14B1-C4CC-EE97-252C90394303}"/>
              </a:ext>
            </a:extLst>
          </p:cNvPr>
          <p:cNvSpPr txBox="1"/>
          <p:nvPr/>
        </p:nvSpPr>
        <p:spPr>
          <a:xfrm>
            <a:off x="4429125" y="2746375"/>
            <a:ext cx="3333751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700" dirty="0">
                <a:latin typeface="Nunito Light"/>
              </a:rPr>
              <a:t>https://www.ihk.de/gera/magazin/wirtschaft/wie-veraendert-ki-die-wirtschaftliche-entwicklung-6552290</a:t>
            </a:r>
          </a:p>
          <a:p>
            <a:pPr algn="ctr"/>
            <a:endParaRPr lang="en-US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0690275C-42CB-3138-F252-A8B168E6F1D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2750" y="3630613"/>
            <a:ext cx="3452813" cy="158115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BC2ECDDC-1F6E-4D0E-291D-BECCC4586C82}"/>
              </a:ext>
            </a:extLst>
          </p:cNvPr>
          <p:cNvSpPr txBox="1"/>
          <p:nvPr/>
        </p:nvSpPr>
        <p:spPr>
          <a:xfrm>
            <a:off x="412750" y="5278437"/>
            <a:ext cx="2357437" cy="4154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700" dirty="0">
                <a:latin typeface="Nunito Light"/>
              </a:rPr>
              <a:t>https://www.presseportal.de/pm/56465/6080478</a:t>
            </a:r>
            <a:endParaRPr lang="en-US">
              <a:latin typeface="Nunito Light"/>
            </a:endParaRPr>
          </a:p>
          <a:p>
            <a:pPr algn="ctr"/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64F8556D-1605-858B-5680-11818B9E236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24363" y="3530600"/>
            <a:ext cx="3327400" cy="1693863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93E78291-1EA6-85E6-7D44-290893485432}"/>
              </a:ext>
            </a:extLst>
          </p:cNvPr>
          <p:cNvSpPr txBox="1"/>
          <p:nvPr/>
        </p:nvSpPr>
        <p:spPr>
          <a:xfrm>
            <a:off x="4349750" y="5222875"/>
            <a:ext cx="3492500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700" dirty="0">
                <a:latin typeface="Nunito Light"/>
              </a:rPr>
              <a:t>https://www.iwkoeln.de/presse/pressemitteilungen/alexander-burstedde-jurek-tiedemann-2028-fehlen-768000-fachkraefte.html</a:t>
            </a:r>
          </a:p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971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7588CD-1EAC-3A0E-DF72-A41A923FD9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36F4FA0-2BB3-7DBF-C59E-6D5B57F7FA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University X as a Partner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297A8067-EACC-3550-0B8B-8AE194731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7</a:t>
            </a:fld>
            <a:endParaRPr lang="de-DE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B030AB9-CAAF-18B8-FF6D-855259BA63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5601"/>
            <a:ext cx="5137727" cy="3247735"/>
          </a:xfrm>
        </p:spPr>
        <p:txBody>
          <a:bodyPr/>
          <a:lstStyle/>
          <a:p>
            <a:r>
              <a:rPr lang="de-DE" dirty="0"/>
              <a:t>[Placeholder: Introduction to your own institution/university as </a:t>
            </a:r>
            <a:r>
              <a:rPr lang="de-DE" dirty="0" err="1"/>
              <a:t>a partner</a:t>
            </a:r>
            <a:r>
              <a:rPr lang="de-DE" dirty="0"/>
              <a:t>]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29518972-2702-A8C8-23AC-36320818618A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7929380C-79B9-63CF-372C-D160AC8DC16E}"/>
              </a:ext>
            </a:extLst>
          </p:cNvPr>
          <p:cNvSpPr/>
          <p:nvPr/>
        </p:nvSpPr>
        <p:spPr>
          <a:xfrm>
            <a:off x="828578" y="5328820"/>
            <a:ext cx="5147350" cy="595730"/>
          </a:xfrm>
          <a:prstGeom prst="roundRect">
            <a:avLst/>
          </a:prstGeom>
          <a:noFill/>
          <a:ln cap="rnd">
            <a:solidFill>
              <a:schemeClr val="accent1"/>
            </a:solidFill>
            <a:prstDash val="dash"/>
            <a:extLst>
              <a:ext uri="{C807C97D-BFC1-408E-A445-0C87EB9F89A2}">
                <ask:lineSketchStyleProps xmlns:ask="http://schemas.microsoft.com/office/drawing/2018/sketchyshapes" sd="707431813">
                  <a:custGeom>
                    <a:avLst/>
                    <a:gdLst>
                      <a:gd name="csX0" fmla="*/ 0 w 9664699"/>
                      <a:gd name="csY0" fmla="*/ 0 h 1189162"/>
                      <a:gd name="csX1" fmla="*/ 9664699 w 9664699"/>
                      <a:gd name="csY1" fmla="*/ 0 h 1189162"/>
                      <a:gd name="csX2" fmla="*/ 9664699 w 9664699"/>
                      <a:gd name="csY2" fmla="*/ 1189162 h 1189162"/>
                      <a:gd name="csX3" fmla="*/ 0 w 9664699"/>
                      <a:gd name="csY3" fmla="*/ 1189162 h 1189162"/>
                      <a:gd name="csX4" fmla="*/ 0 w 9664699"/>
                      <a:gd name="csY4" fmla="*/ 0 h 1189162"/>
                    </a:gdLst>
                    <a:ahLst/>
                    <a:cxnLst>
                      <a:cxn ang="0">
                        <a:pos x="csX0" y="csY0"/>
                      </a:cxn>
                      <a:cxn ang="0">
                        <a:pos x="csX1" y="csY1"/>
                      </a:cxn>
                      <a:cxn ang="0">
                        <a:pos x="csX2" y="csY2"/>
                      </a:cxn>
                      <a:cxn ang="0">
                        <a:pos x="csX3" y="csY3"/>
                      </a:cxn>
                      <a:cxn ang="0">
                        <a:pos x="csX4" y="csY4"/>
                      </a:cxn>
                    </a:cxnLst>
                    <a:rect l="l" t="t" r="r" b="b"/>
                    <a:pathLst>
                      <a:path w="9664699" h="1189162" extrusionOk="0">
                        <a:moveTo>
                          <a:pt x="0" y="0"/>
                        </a:moveTo>
                        <a:cubicBezTo>
                          <a:pt x="1740132" y="25622"/>
                          <a:pt x="8336550" y="-19708"/>
                          <a:pt x="9664699" y="0"/>
                        </a:cubicBezTo>
                        <a:cubicBezTo>
                          <a:pt x="9748145" y="187788"/>
                          <a:pt x="9621181" y="813161"/>
                          <a:pt x="9664699" y="1189162"/>
                        </a:cubicBezTo>
                        <a:cubicBezTo>
                          <a:pt x="5495667" y="1150048"/>
                          <a:pt x="1979071" y="1176233"/>
                          <a:pt x="0" y="1189162"/>
                        </a:cubicBezTo>
                        <a:cubicBezTo>
                          <a:pt x="-65805" y="640618"/>
                          <a:pt x="-2537" y="509077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>
                <a:solidFill>
                  <a:schemeClr val="accent1"/>
                </a:solidFill>
              </a:rPr>
              <a:t>Website: </a:t>
            </a:r>
          </a:p>
        </p:txBody>
      </p:sp>
    </p:spTree>
    <p:extLst>
      <p:ext uri="{BB962C8B-B14F-4D97-AF65-F5344CB8AC3E}">
        <p14:creationId xmlns:p14="http://schemas.microsoft.com/office/powerpoint/2010/main" val="15488219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0E29E1-6FFC-61D4-3AA3-294AF3A272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llipse 5">
            <a:extLst>
              <a:ext uri="{FF2B5EF4-FFF2-40B4-BE49-F238E27FC236}">
                <a16:creationId xmlns:a16="http://schemas.microsoft.com/office/drawing/2014/main" id="{58D5107C-343A-1AA2-69A3-F5402FA5B999}"/>
              </a:ext>
            </a:extLst>
          </p:cNvPr>
          <p:cNvSpPr/>
          <p:nvPr/>
        </p:nvSpPr>
        <p:spPr>
          <a:xfrm>
            <a:off x="-571501" y="1150661"/>
            <a:ext cx="4422842" cy="4422842"/>
          </a:xfrm>
          <a:prstGeom prst="ellipse">
            <a:avLst/>
          </a:prstGeom>
          <a:gradFill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de-DE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Light"/>
              <a:ea typeface="+mn-ea"/>
              <a:cs typeface="+mn-cs"/>
              <a:sym typeface="Arial"/>
            </a:endParaRP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190557BD-E524-55FD-6202-E69C0AF9F024}"/>
              </a:ext>
            </a:extLst>
          </p:cNvPr>
          <p:cNvSpPr>
            <a:spLocks/>
          </p:cNvSpPr>
          <p:nvPr/>
        </p:nvSpPr>
        <p:spPr>
          <a:xfrm>
            <a:off x="838200" y="1908000"/>
            <a:ext cx="3244362" cy="3244362"/>
          </a:xfrm>
          <a:prstGeom prst="ellipse">
            <a:avLst/>
          </a:prstGeom>
          <a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de-DE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Light"/>
              <a:ea typeface="+mn-ea"/>
              <a:cs typeface="+mn-cs"/>
              <a:sym typeface="Arial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D816B14-21A1-AB40-692D-6472125EC9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Benefits </a:t>
            </a:r>
            <a:r>
              <a:rPr lang="de-DE" dirty="0" err="1"/>
              <a:t>of</a:t>
            </a:r>
            <a:r>
              <a:rPr lang="de-DE" dirty="0"/>
              <a:t> Transfer Partnerships </a:t>
            </a:r>
            <a:br>
              <a:rPr lang="de-DE" dirty="0"/>
            </a:br>
            <a:r>
              <a:rPr lang="de-DE" dirty="0" err="1"/>
              <a:t>Between</a:t>
            </a:r>
            <a:r>
              <a:rPr lang="de-DE" dirty="0"/>
              <a:t> Industry and Academia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ED8C4ACB-D2DF-53F8-CCC3-446C3CA363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8</a:t>
            </a:fld>
            <a:endParaRPr lang="de-DE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8BA731B5-4DBB-2B2E-5D18-F79FEC3970DE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 anchor="ctr"/>
          <a:lstStyle/>
          <a:p>
            <a:pPr marL="285750" lvl="0" indent="-285750">
              <a:spcBef>
                <a:spcPts val="0"/>
              </a:spcBef>
              <a:spcAft>
                <a:spcPts val="1200"/>
              </a:spcAft>
              <a:buFont typeface="Arial"/>
              <a:buChar char="•"/>
              <a:defRPr/>
            </a:pPr>
            <a:r>
              <a:rPr lang="de-DE" dirty="0"/>
              <a:t>Drivers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companies</a:t>
            </a:r>
            <a:r>
              <a:rPr lang="de-DE" dirty="0"/>
              <a:t>‘ </a:t>
            </a:r>
            <a:r>
              <a:rPr lang="de-DE" dirty="0" err="1"/>
              <a:t>innovation</a:t>
            </a:r>
            <a:r>
              <a:rPr lang="de-DE" dirty="0"/>
              <a:t> </a:t>
            </a:r>
            <a:r>
              <a:rPr lang="de-DE" dirty="0" err="1"/>
              <a:t>capacity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vital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survival</a:t>
            </a:r>
            <a:r>
              <a:rPr lang="de-DE" dirty="0"/>
              <a:t>.</a:t>
            </a:r>
          </a:p>
          <a:p>
            <a:pPr marL="285750" lvl="0" indent="-285750">
              <a:spcBef>
                <a:spcPts val="0"/>
              </a:spcBef>
              <a:spcAft>
                <a:spcPts val="1200"/>
              </a:spcAft>
              <a:buFont typeface="Arial"/>
              <a:buChar char="•"/>
              <a:defRPr/>
            </a:pPr>
            <a:r>
              <a:rPr lang="de-DE" dirty="0"/>
              <a:t>Scientific </a:t>
            </a:r>
            <a:r>
              <a:rPr lang="de-DE" dirty="0" err="1"/>
              <a:t>transfer</a:t>
            </a:r>
            <a:r>
              <a:rPr lang="de-DE" dirty="0"/>
              <a:t> </a:t>
            </a:r>
            <a:r>
              <a:rPr lang="de-DE" dirty="0" err="1"/>
              <a:t>partnerships</a:t>
            </a:r>
            <a:r>
              <a:rPr lang="de-DE" dirty="0"/>
              <a:t> </a:t>
            </a:r>
            <a:r>
              <a:rPr lang="de-DE" dirty="0" err="1"/>
              <a:t>provide</a:t>
            </a:r>
            <a:r>
              <a:rPr lang="de-DE" dirty="0"/>
              <a:t> </a:t>
            </a:r>
            <a:r>
              <a:rPr lang="de-DE" dirty="0" err="1"/>
              <a:t>outsourced</a:t>
            </a:r>
            <a:r>
              <a:rPr lang="de-DE" dirty="0"/>
              <a:t> </a:t>
            </a:r>
            <a:r>
              <a:rPr lang="de-DE" dirty="0" err="1"/>
              <a:t>research</a:t>
            </a:r>
            <a:r>
              <a:rPr lang="de-DE" dirty="0"/>
              <a:t> and </a:t>
            </a:r>
            <a:r>
              <a:rPr lang="de-DE" dirty="0" err="1"/>
              <a:t>development</a:t>
            </a:r>
            <a:r>
              <a:rPr lang="de-DE" dirty="0"/>
              <a:t> (R&amp;D) </a:t>
            </a:r>
            <a:r>
              <a:rPr lang="de-DE" dirty="0" err="1"/>
              <a:t>resources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SMEs.</a:t>
            </a:r>
          </a:p>
          <a:p>
            <a:pPr marL="285750" lvl="0" indent="-285750">
              <a:spcBef>
                <a:spcPts val="0"/>
              </a:spcBef>
              <a:spcAft>
                <a:spcPts val="1200"/>
              </a:spcAft>
              <a:buFont typeface="Arial"/>
              <a:buChar char="•"/>
              <a:defRPr/>
            </a:pPr>
            <a:r>
              <a:rPr lang="de-DE" dirty="0" err="1"/>
              <a:t>Scientists</a:t>
            </a:r>
            <a:r>
              <a:rPr lang="de-DE" dirty="0"/>
              <a:t> </a:t>
            </a:r>
            <a:r>
              <a:rPr lang="de-DE" dirty="0" err="1"/>
              <a:t>enable</a:t>
            </a:r>
            <a:r>
              <a:rPr lang="de-DE" dirty="0"/>
              <a:t> </a:t>
            </a:r>
            <a:r>
              <a:rPr lang="de-DE" dirty="0" err="1"/>
              <a:t>innovation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increasing</a:t>
            </a:r>
            <a:r>
              <a:rPr lang="de-DE" dirty="0"/>
              <a:t> SMEs‘ absorptive </a:t>
            </a:r>
            <a:r>
              <a:rPr lang="de-DE" dirty="0" err="1"/>
              <a:t>capacity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technological</a:t>
            </a:r>
            <a:r>
              <a:rPr lang="de-DE" dirty="0"/>
              <a:t> </a:t>
            </a:r>
            <a:r>
              <a:rPr lang="de-DE" dirty="0" err="1"/>
              <a:t>trends</a:t>
            </a:r>
            <a:r>
              <a:rPr lang="de-DE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456743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0E27A4-E9E6-E7EF-1081-28DAC44EAF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>
            <a:extLst>
              <a:ext uri="{FF2B5EF4-FFF2-40B4-BE49-F238E27FC236}">
                <a16:creationId xmlns:a16="http://schemas.microsoft.com/office/drawing/2014/main" id="{D7A965AB-96AE-B4BD-F961-8C240D97AA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de-DE" sz="4400" b="0" i="0" u="none" strike="noStrike" dirty="0">
                <a:solidFill>
                  <a:srgbClr val="00B0F0"/>
                </a:solidFill>
                <a:effectLst/>
              </a:rPr>
              <a:t>Results of a Company </a:t>
            </a:r>
            <a:r>
              <a:rPr lang="de-DE" sz="4400" dirty="0">
                <a:solidFill>
                  <a:srgbClr val="00B0F0"/>
                </a:solidFill>
              </a:rPr>
              <a:t>S</a:t>
            </a:r>
            <a:r>
              <a:rPr lang="de-DE" sz="4400" b="0" i="0" u="none" strike="noStrike" dirty="0">
                <a:solidFill>
                  <a:srgbClr val="00B0F0"/>
                </a:solidFill>
                <a:effectLst/>
              </a:rPr>
              <a:t>urvey </a:t>
            </a:r>
            <a:r>
              <a:rPr lang="de-DE" sz="4400" dirty="0" err="1">
                <a:solidFill>
                  <a:srgbClr val="00B0F0"/>
                </a:solidFill>
              </a:rPr>
              <a:t>C</a:t>
            </a:r>
            <a:r>
              <a:rPr lang="de-DE" sz="4400" b="0" i="0" u="none" strike="noStrike" dirty="0" err="1">
                <a:solidFill>
                  <a:srgbClr val="00B0F0"/>
                </a:solidFill>
                <a:effectLst/>
              </a:rPr>
              <a:t>onducted</a:t>
            </a:r>
            <a:r>
              <a:rPr lang="de-DE" sz="4400" b="0" i="0" u="none" strike="noStrike" dirty="0">
                <a:solidFill>
                  <a:srgbClr val="00B0F0"/>
                </a:solidFill>
                <a:effectLst/>
              </a:rPr>
              <a:t> </a:t>
            </a:r>
            <a:r>
              <a:rPr lang="de-DE" sz="4400" b="0" i="0" u="none" strike="noStrike" dirty="0" err="1">
                <a:solidFill>
                  <a:srgbClr val="00B0F0"/>
                </a:solidFill>
                <a:effectLst/>
              </a:rPr>
              <a:t>as</a:t>
            </a:r>
            <a:r>
              <a:rPr lang="de-DE" sz="4400" b="0" i="0" u="none" strike="noStrike" dirty="0">
                <a:solidFill>
                  <a:srgbClr val="00B0F0"/>
                </a:solidFill>
                <a:effectLst/>
              </a:rPr>
              <a:t> Part of </a:t>
            </a:r>
            <a:r>
              <a:rPr lang="de-DE" sz="4400" b="0" i="0" u="none" strike="noStrike" dirty="0" err="1">
                <a:solidFill>
                  <a:srgbClr val="00B0F0"/>
                </a:solidFill>
                <a:effectLst/>
              </a:rPr>
              <a:t>the</a:t>
            </a:r>
            <a:r>
              <a:rPr lang="de-DE" sz="4400" b="0" i="0" u="none" strike="noStrike" dirty="0">
                <a:solidFill>
                  <a:srgbClr val="00B0F0"/>
                </a:solidFill>
                <a:effectLst/>
              </a:rPr>
              <a:t> Research </a:t>
            </a:r>
            <a:r>
              <a:rPr lang="de-DE" sz="4400" dirty="0">
                <a:solidFill>
                  <a:srgbClr val="00B0F0"/>
                </a:solidFill>
              </a:rPr>
              <a:t>P</a:t>
            </a:r>
            <a:r>
              <a:rPr lang="de-DE" sz="4400" b="0" i="0" u="none" strike="noStrike" dirty="0">
                <a:solidFill>
                  <a:srgbClr val="00B0F0"/>
                </a:solidFill>
                <a:effectLst/>
              </a:rPr>
              <a:t>roject </a:t>
            </a:r>
            <a:r>
              <a:rPr lang="de-DE" sz="4400" b="0" i="1" u="none" strike="noStrike" dirty="0">
                <a:solidFill>
                  <a:srgbClr val="00B0F0"/>
                </a:solidFill>
                <a:effectLst/>
              </a:rPr>
              <a:t>‘Teaching Transferable Skills’</a:t>
            </a:r>
            <a:endParaRPr lang="de-DE" sz="4400" i="1" dirty="0">
              <a:solidFill>
                <a:srgbClr val="00B0F0"/>
              </a:solidFill>
            </a:endParaRP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3506F90A-5006-38F7-8F5B-EB6E790975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F145060A-2239-4736-BEED-7C05F6B3C6E1}" type="slidenum">
              <a:rPr kumimoji="0" lang="de-DE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>
                    <a:tint val="82000"/>
                  </a:srgbClr>
                </a:solidFill>
                <a:effectLst/>
                <a:uLnTx/>
                <a:uFillTx/>
                <a:latin typeface="Nunito Light"/>
                <a:cs typeface="Arial"/>
                <a:sym typeface="Arial"/>
              </a:rPr>
              <a:t>9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78269258"/>
      </p:ext>
    </p:extLst>
  </p:cSld>
  <p:clrMapOvr>
    <a:masterClrMapping/>
  </p:clrMapOvr>
</p:sld>
</file>

<file path=ppt/theme/theme1.xml><?xml version="1.0" encoding="utf-8"?>
<a:theme xmlns:a="http://schemas.openxmlformats.org/drawingml/2006/main" name="TraKo">
  <a:themeElements>
    <a:clrScheme name="Benutzerdefiniert 5">
      <a:dk1>
        <a:srgbClr val="000000"/>
      </a:dk1>
      <a:lt1>
        <a:srgbClr val="FFFFFF"/>
      </a:lt1>
      <a:dk2>
        <a:srgbClr val="3B3B3B"/>
      </a:dk2>
      <a:lt2>
        <a:srgbClr val="D6D7D6"/>
      </a:lt2>
      <a:accent1>
        <a:srgbClr val="03AADF"/>
      </a:accent1>
      <a:accent2>
        <a:srgbClr val="9ED8ED"/>
      </a:accent2>
      <a:accent3>
        <a:srgbClr val="F75777"/>
      </a:accent3>
      <a:accent4>
        <a:srgbClr val="5C202C"/>
      </a:accent4>
      <a:accent5>
        <a:srgbClr val="DFF2F9"/>
      </a:accent5>
      <a:accent6>
        <a:srgbClr val="33A47E"/>
      </a:accent6>
      <a:hlink>
        <a:srgbClr val="A8AAA8"/>
      </a:hlink>
      <a:folHlink>
        <a:srgbClr val="B88FA8"/>
      </a:folHlink>
    </a:clrScheme>
    <a:fontScheme name="Benutzerdefiniert 5">
      <a:majorFont>
        <a:latin typeface="Nunito SemiBold"/>
        <a:ea typeface=""/>
        <a:cs typeface=""/>
      </a:majorFont>
      <a:minorFont>
        <a:latin typeface="Nuni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TraKo">
  <a:themeElements>
    <a:clrScheme name="Benutzerdefiniert 5">
      <a:dk1>
        <a:srgbClr val="000000"/>
      </a:dk1>
      <a:lt1>
        <a:srgbClr val="FFFFFF"/>
      </a:lt1>
      <a:dk2>
        <a:srgbClr val="3B3B3B"/>
      </a:dk2>
      <a:lt2>
        <a:srgbClr val="D6D7D6"/>
      </a:lt2>
      <a:accent1>
        <a:srgbClr val="03AADF"/>
      </a:accent1>
      <a:accent2>
        <a:srgbClr val="9ED8ED"/>
      </a:accent2>
      <a:accent3>
        <a:srgbClr val="F75777"/>
      </a:accent3>
      <a:accent4>
        <a:srgbClr val="5C202C"/>
      </a:accent4>
      <a:accent5>
        <a:srgbClr val="DFF2F9"/>
      </a:accent5>
      <a:accent6>
        <a:srgbClr val="33A47E"/>
      </a:accent6>
      <a:hlink>
        <a:srgbClr val="A8AAA8"/>
      </a:hlink>
      <a:folHlink>
        <a:srgbClr val="B88FA8"/>
      </a:folHlink>
    </a:clrScheme>
    <a:fontScheme name="Benutzerdefiniert 5">
      <a:majorFont>
        <a:latin typeface="Nunito SemiBold"/>
        <a:ea typeface=""/>
        <a:cs typeface=""/>
      </a:majorFont>
      <a:minorFont>
        <a:latin typeface="Nuni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A3CF0A9ACE28BE4D9D6DFFBE8108E266" ma:contentTypeVersion="13" ma:contentTypeDescription="Ein neues Dokument erstellen." ma:contentTypeScope="" ma:versionID="0cfb9ff33a690da279c75ab60f64e0bc">
  <xsd:schema xmlns:xsd="http://www.w3.org/2001/XMLSchema" xmlns:xs="http://www.w3.org/2001/XMLSchema" xmlns:p="http://schemas.microsoft.com/office/2006/metadata/properties" xmlns:ns2="282003a2-c4fd-4033-885c-2890ce1adbb7" xmlns:ns3="5f911d65-aa41-495d-a2b3-536201c33d64" targetNamespace="http://schemas.microsoft.com/office/2006/metadata/properties" ma:root="true" ma:fieldsID="f7c4c132e6a27d8e0dc6b382143adc68" ns2:_="" ns3:_="">
    <xsd:import namespace="282003a2-c4fd-4033-885c-2890ce1adbb7"/>
    <xsd:import namespace="5f911d65-aa41-495d-a2b3-536201c33d6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2003a2-c4fd-4033-885c-2890ce1adbb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6eb20c4f-c5c2-492b-9954-d638c64bfe9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911d65-aa41-495d-a2b3-536201c33d6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51fc756b-9822-4b7f-aea3-8aee6a11675a}" ma:internalName="TaxCatchAll" ma:showField="CatchAllData" ma:web="5f911d65-aa41-495d-a2b3-536201c33d6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82003a2-c4fd-4033-885c-2890ce1adbb7">
      <Terms xmlns="http://schemas.microsoft.com/office/infopath/2007/PartnerControls"/>
    </lcf76f155ced4ddcb4097134ff3c332f>
    <TaxCatchAll xmlns="5f911d65-aa41-495d-a2b3-536201c33d64" xsi:nil="true"/>
  </documentManagement>
</p:properties>
</file>

<file path=customXml/itemProps1.xml><?xml version="1.0" encoding="utf-8"?>
<ds:datastoreItem xmlns:ds="http://schemas.openxmlformats.org/officeDocument/2006/customXml" ds:itemID="{4AEB830E-0914-4F2C-BEA0-009D210861F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9A52B06-7835-4EF3-A596-41008A12094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82003a2-c4fd-4033-885c-2890ce1adbb7"/>
    <ds:schemaRef ds:uri="5f911d65-aa41-495d-a2b3-536201c33d6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E7081E5-BAE7-46E4-9C09-CD6EEDF0ABDC}">
  <ds:schemaRefs>
    <ds:schemaRef ds:uri="http://schemas.microsoft.com/office/2006/metadata/properties"/>
    <ds:schemaRef ds:uri="http://schemas.microsoft.com/office/infopath/2007/PartnerControls"/>
    <ds:schemaRef ds:uri="282003a2-c4fd-4033-885c-2890ce1adbb7"/>
    <ds:schemaRef ds:uri="5f911d65-aa41-495d-a2b3-536201c33d6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7947</Words>
  <Application>Microsoft Office PowerPoint</Application>
  <PresentationFormat>Breitbild</PresentationFormat>
  <Paragraphs>1101</Paragraphs>
  <Slides>38</Slides>
  <Notes>33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38</vt:i4>
      </vt:variant>
    </vt:vector>
  </HeadingPairs>
  <TitlesOfParts>
    <vt:vector size="46" baseType="lpstr">
      <vt:lpstr>Arial</vt:lpstr>
      <vt:lpstr>Calibri</vt:lpstr>
      <vt:lpstr>Inter</vt:lpstr>
      <vt:lpstr>Nunito</vt:lpstr>
      <vt:lpstr>Nunito Light</vt:lpstr>
      <vt:lpstr>Nunito SemiBold</vt:lpstr>
      <vt:lpstr>TraKo</vt:lpstr>
      <vt:lpstr>1_TraKo</vt:lpstr>
      <vt:lpstr>Knowledge and Technology Transfer for SMEs</vt:lpstr>
      <vt:lpstr>Agenda</vt:lpstr>
      <vt:lpstr>Our Vision</vt:lpstr>
      <vt:lpstr>The Benefits at a Glance</vt:lpstr>
      <vt:lpstr>Your Company</vt:lpstr>
      <vt:lpstr>What Challenges Are You Facing?</vt:lpstr>
      <vt:lpstr>University X as a Partner</vt:lpstr>
      <vt:lpstr>Benefits of Transfer Partnerships  Between Industry and Academia</vt:lpstr>
      <vt:lpstr>PowerPoint-Präsentation</vt:lpstr>
      <vt:lpstr>General Capacity for Innovation</vt:lpstr>
      <vt:lpstr>Some SMEs consider innovation to be important, but...</vt:lpstr>
      <vt:lpstr>Links to research and academia</vt:lpstr>
      <vt:lpstr>Links to research and academia</vt:lpstr>
      <vt:lpstr>Factors hindering knowledge transfer</vt:lpstr>
      <vt:lpstr>Factors that promote knowledge transfer and innovation</vt:lpstr>
      <vt:lpstr>Transfer, but where to? The Quadruple Helix Model</vt:lpstr>
      <vt:lpstr>Types of innovation</vt:lpstr>
      <vt:lpstr>Exponential growth vs. linear growth</vt:lpstr>
      <vt:lpstr>Absorptive Capacity</vt:lpstr>
      <vt:lpstr>Science and business – really two different worlds? Discussion</vt:lpstr>
      <vt:lpstr>PowerPoint-Präsentation</vt:lpstr>
      <vt:lpstr>Knowledge and technology transfer for SMEs</vt:lpstr>
      <vt:lpstr>Agenda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The Methodology of Agile Learning as a Model of  Co-Evolutionary Knowledge Transfer </vt:lpstr>
      <vt:lpstr>The Methodology of Agile Learning as a Model of Co-Evolutionary Knowledge Transfer </vt:lpstr>
      <vt:lpstr>Applying This to Your Own Projects</vt:lpstr>
      <vt:lpstr>What Happens Next?</vt:lpstr>
      <vt:lpstr>Thank you very much for your interest!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Knowledge and technology transfer for SMEs</dc:title>
  <dc:creator>Johannes Schmidt</dc:creator>
  <cp:keywords>, docId:12C80919FAE581F6665AC043EDF469D9</cp:keywords>
  <cp:lastModifiedBy>Hamann, Franziska</cp:lastModifiedBy>
  <cp:revision>77</cp:revision>
  <dcterms:modified xsi:type="dcterms:W3CDTF">2026-06-25T09:49:33Z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0x010100A3CF0A9ACE28BE4D9D6DFFBE8108E266</vt:lpwstr>
  </property>
</Properties>
</file>