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trictFirstAndLastChars="0" saveSubsetFonts="1" autoCompressPictures="0">
  <p:sldMasterIdLst>
    <p:sldMasterId id="2147483667" r:id="rId4"/>
  </p:sldMasterIdLst>
  <p:notesMasterIdLst>
    <p:notesMasterId r:id="rId27"/>
  </p:notesMasterIdLst>
  <p:handoutMasterIdLst>
    <p:handoutMasterId r:id="rId28"/>
  </p:handoutMasterIdLst>
  <p:sldIdLst>
    <p:sldId id="523" r:id="rId5"/>
    <p:sldId id="536" r:id="rId6"/>
    <p:sldId id="578" r:id="rId7"/>
    <p:sldId id="579" r:id="rId8"/>
    <p:sldId id="581" r:id="rId9"/>
    <p:sldId id="584" r:id="rId10"/>
    <p:sldId id="586" r:id="rId11"/>
    <p:sldId id="587" r:id="rId12"/>
    <p:sldId id="360" r:id="rId13"/>
    <p:sldId id="588" r:id="rId14"/>
    <p:sldId id="589" r:id="rId15"/>
    <p:sldId id="590" r:id="rId16"/>
    <p:sldId id="591" r:id="rId17"/>
    <p:sldId id="592" r:id="rId18"/>
    <p:sldId id="593" r:id="rId19"/>
    <p:sldId id="594" r:id="rId20"/>
    <p:sldId id="595" r:id="rId21"/>
    <p:sldId id="603" r:id="rId22"/>
    <p:sldId id="604" r:id="rId23"/>
    <p:sldId id="605" r:id="rId24"/>
    <p:sldId id="606" r:id="rId25"/>
    <p:sldId id="534" r:id="rId26"/>
  </p:sldIdLst>
  <p:sldSz cx="12192000" cy="6858000"/>
  <p:notesSz cx="7104063" cy="102346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or" initials="M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B8B8"/>
    <a:srgbClr val="665E60"/>
    <a:srgbClr val="DF829D"/>
    <a:srgbClr val="6EC3B8"/>
    <a:srgbClr val="DE829D"/>
    <a:srgbClr val="C5E7F3"/>
    <a:srgbClr val="F9FBED"/>
    <a:srgbClr val="F7F7BF"/>
    <a:srgbClr val="F6F4AA"/>
    <a:srgbClr val="FD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31AC2F-B9F1-4A4C-B387-890D34428028}" v="1" dt="2026-06-25T09:45:27.1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27023" autoAdjust="0"/>
  </p:normalViewPr>
  <p:slideViewPr>
    <p:cSldViewPr snapToGrid="0">
      <p:cViewPr varScale="1">
        <p:scale>
          <a:sx n="108" d="100"/>
          <a:sy n="108" d="100"/>
        </p:scale>
        <p:origin x="2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EC5E1127-A4AF-9ACD-C2A9-2D228935B5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F90B5DF-8EC0-14CF-4BEB-D117AE4500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301DC-7A83-4970-A490-F76A2FA7ABC5}" type="datetimeFigureOut">
              <a:rPr lang="de-DE" smtClean="0"/>
              <a:t>25.06.2026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1D35592-A137-4298-524E-5C9193880C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56607B7-A765-9D1F-7DB2-AB5CBB97F7D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0AD7F-2360-4449-988C-B9198978F0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86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023992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81013" y="1279525"/>
            <a:ext cx="6142037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4067/S0718-27242018000400047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lick-aktuell.de/Berichte/Die-Weiterentwicklung-der-Kerze-haette-nie-zur-Erfindung-der-Gluehbirne-gefuehrt-303730.html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xii.eu/institute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2307/2393553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Welcome &amp; Introduction</a:t>
            </a:r>
            <a:endParaRPr lang="de-DE" dirty="0"/>
          </a:p>
          <a:p>
            <a:r>
              <a:rPr lang="de-DE" dirty="0"/>
              <a:t>A warm welcome to today’s event!</a:t>
            </a:r>
          </a:p>
          <a:p>
            <a:r>
              <a:rPr lang="de-DE" dirty="0"/>
              <a:t>My name is [Name] – I’m delighted by your interest and your attendance.</a:t>
            </a:r>
          </a:p>
          <a:p>
            <a:endParaRPr lang="de-DE" dirty="0"/>
          </a:p>
          <a:p>
            <a:r>
              <a:rPr lang="de-DE" b="1" dirty="0"/>
              <a:t>Aim of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event</a:t>
            </a:r>
            <a:endParaRPr lang="de-DE" dirty="0"/>
          </a:p>
          <a:p>
            <a:r>
              <a:rPr lang="de-DE" dirty="0"/>
              <a:t>To demonstrate how your company can benefit from collaborating with </a:t>
            </a:r>
            <a:r>
              <a:rPr lang="de-DE" b="1" dirty="0"/>
              <a:t>University X</a:t>
            </a:r>
          </a:p>
          <a:p>
            <a:endParaRPr lang="de-DE" dirty="0"/>
          </a:p>
          <a:p>
            <a:r>
              <a:rPr lang="de-DE" b="1" dirty="0"/>
              <a:t>Specifically, this involves:</a:t>
            </a:r>
            <a:endParaRPr lang="de-DE" dirty="0"/>
          </a:p>
          <a:p>
            <a:r>
              <a:rPr lang="de-DE" b="1" dirty="0"/>
              <a:t>Young talent: </a:t>
            </a:r>
            <a:r>
              <a:rPr lang="de-DE" dirty="0"/>
              <a:t>Early contact with motivated students and </a:t>
            </a:r>
            <a:r>
              <a:rPr lang="de-DE" dirty="0" err="1"/>
              <a:t>graduates</a:t>
            </a:r>
            <a:endParaRPr lang="de-DE" dirty="0"/>
          </a:p>
          <a:p>
            <a:r>
              <a:rPr lang="de-DE" b="1" dirty="0"/>
              <a:t>Innovation: </a:t>
            </a:r>
            <a:r>
              <a:rPr lang="de-DE" dirty="0"/>
              <a:t>Joint development of new business ideas and solutions</a:t>
            </a:r>
          </a:p>
          <a:p>
            <a:r>
              <a:rPr lang="de-DE" b="1" dirty="0"/>
              <a:t>Future technologies: </a:t>
            </a:r>
            <a:r>
              <a:rPr lang="de-DE" dirty="0"/>
              <a:t>Access to cutting-edge research and technological expertise</a:t>
            </a:r>
          </a:p>
          <a:p>
            <a:endParaRPr lang="de-DE" dirty="0"/>
          </a:p>
          <a:p>
            <a:r>
              <a:rPr lang="de-DE" b="1" dirty="0"/>
              <a:t>Why now?</a:t>
            </a:r>
            <a:endParaRPr lang="de-DE" dirty="0"/>
          </a:p>
          <a:p>
            <a:r>
              <a:rPr lang="de-DE" dirty="0"/>
              <a:t>In economically challenging times, </a:t>
            </a:r>
            <a:r>
              <a:rPr lang="de-DE" b="1" dirty="0"/>
              <a:t>innovation</a:t>
            </a:r>
            <a:r>
              <a:rPr lang="de-DE" dirty="0"/>
              <a:t> is </a:t>
            </a:r>
            <a:r>
              <a:rPr lang="de-DE" b="1" dirty="0"/>
              <a:t>vital for survival</a:t>
            </a:r>
            <a:r>
              <a:rPr lang="de-DE" dirty="0"/>
              <a:t>.</a:t>
            </a:r>
          </a:p>
          <a:p>
            <a:r>
              <a:rPr lang="de-DE" dirty="0"/>
              <a:t>Cooperation between academia and industry offers </a:t>
            </a:r>
            <a:r>
              <a:rPr lang="de-DE" b="1" dirty="0"/>
              <a:t>enormous opportunities </a:t>
            </a:r>
            <a:r>
              <a:rPr lang="de-DE" dirty="0"/>
              <a:t>– particularly for small and medium-sized enterprises.</a:t>
            </a:r>
          </a:p>
          <a:p>
            <a:r>
              <a:rPr lang="de-DE" dirty="0"/>
              <a:t>Many SMEs are not yet making sufficient use of this potential.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361145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/>
              <a:t>Some SMEs regard innovation as important, but...</a:t>
            </a:r>
            <a:endParaRPr lang="de-DE" sz="1200" b="1"/>
          </a:p>
          <a:p>
            <a:endParaRPr lang="de-DE" sz="1200"/>
          </a:p>
          <a:p>
            <a:r>
              <a:rPr lang="de-DE" sz="1200" b="1"/>
              <a:t>Innovation is recognised as important </a:t>
            </a:r>
            <a:r>
              <a:rPr lang="de-DE" sz="1200"/>
              <a:t>– yet there is a significant gap between recognition and implementation. Many SMEs would like to be more innovative, but are held back by specific obstacles.</a:t>
            </a:r>
          </a:p>
          <a:p>
            <a:endParaRPr lang="de-DE" sz="1200"/>
          </a:p>
          <a:p>
            <a:r>
              <a:rPr lang="de-DE" sz="1200" b="1"/>
              <a:t>Two key obstacles:</a:t>
            </a:r>
            <a:endParaRPr lang="de-DE" sz="1200"/>
          </a:p>
          <a:p>
            <a:pPr>
              <a:buFont typeface="Arial" panose="020B0604020202020204" pitchFamily="34" charset="0"/>
              <a:buChar char="•"/>
            </a:pPr>
            <a:r>
              <a:rPr lang="de-DE" sz="1200" b="1"/>
              <a:t>Lack of networks: </a:t>
            </a:r>
            <a:r>
              <a:rPr lang="de-DE" sz="1200"/>
              <a:t>SMEs often know neither the relevant universities nor the relevant contacts in the region.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200" b="1"/>
              <a:t>Complex funding schemes: </a:t>
            </a:r>
            <a:r>
              <a:rPr lang="de-DE" sz="1200"/>
              <a:t>Application procedures are time-consuming, and many companies are unaware of the funding available.</a:t>
            </a:r>
          </a:p>
          <a:p>
            <a:endParaRPr lang="de-DE" sz="1200" b="1"/>
          </a:p>
          <a:p>
            <a:r>
              <a:rPr lang="de-DE" sz="1200" b="1"/>
              <a:t>Our approach: </a:t>
            </a:r>
            <a:r>
              <a:rPr lang="de-DE" sz="1200"/>
              <a:t>We help to bridge these gaps – by building networks and providing targeted support in securing funding.</a:t>
            </a:r>
          </a:p>
          <a:p>
            <a:r>
              <a:rPr lang="de-DE" sz="1200" b="1"/>
              <a:t>Next step: </a:t>
            </a:r>
            <a:r>
              <a:rPr lang="de-DE" sz="1200"/>
              <a:t>The following slides show specific results from the survey and provide a more detailed picture of the current situation.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1482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Links with research and academia – participants’ experiences </a:t>
            </a:r>
          </a:p>
          <a:p>
            <a:endParaRPr lang="de-DE" b="1" dirty="0"/>
          </a:p>
          <a:p>
            <a:r>
              <a:rPr lang="de-DE" dirty="0"/>
              <a:t>Firstly, it is apparent that </a:t>
            </a:r>
            <a:r>
              <a:rPr lang="de-DE" b="1" dirty="0"/>
              <a:t>around 45% of the companies surveyed had already had contact with research and science</a:t>
            </a:r>
            <a:r>
              <a:rPr lang="de-DE" dirty="0"/>
              <a:t>. Conversely, however, this also means that </a:t>
            </a:r>
            <a:r>
              <a:rPr lang="de-DE" b="1" dirty="0"/>
              <a:t>more than half </a:t>
            </a:r>
            <a:r>
              <a:rPr lang="de-DE" dirty="0"/>
              <a:t>had had </a:t>
            </a:r>
            <a:r>
              <a:rPr lang="de-DE" b="1" dirty="0"/>
              <a:t>little or no contact to date</a:t>
            </a:r>
            <a:r>
              <a:rPr lang="de-DE" dirty="0"/>
              <a:t>.</a:t>
            </a:r>
          </a:p>
          <a:p>
            <a:r>
              <a:rPr lang="de-DE" dirty="0"/>
              <a:t>The qualitative assessment is important here:</a:t>
            </a:r>
            <a:br>
              <a:rPr lang="de-DE" dirty="0"/>
            </a:br>
            <a:r>
              <a:rPr lang="de-DE" dirty="0"/>
              <a:t>👉 </a:t>
            </a:r>
            <a:r>
              <a:rPr lang="de-DE" b="1" dirty="0"/>
              <a:t>Existing contact was predominantly perceived as ‘positive’ or even ‘very positive’.</a:t>
            </a:r>
            <a:br>
              <a:rPr lang="de-DE" dirty="0"/>
            </a:br>
            <a:r>
              <a:rPr lang="de-DE" dirty="0"/>
              <a:t>This suggests that, where collaboration takes place, </a:t>
            </a:r>
            <a:r>
              <a:rPr lang="de-DE" b="1" dirty="0"/>
              <a:t>the experiences </a:t>
            </a:r>
            <a:r>
              <a:rPr lang="de-DE" dirty="0"/>
              <a:t>are generally </a:t>
            </a:r>
            <a:r>
              <a:rPr lang="de-DE" b="1" dirty="0"/>
              <a:t>positive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r>
              <a:rPr lang="de-DE" b="1" dirty="0"/>
              <a:t>Classification of the activities shown involving the scientific community (chart on the right)</a:t>
            </a:r>
          </a:p>
          <a:p>
            <a:endParaRPr lang="de-DE" i="1" dirty="0"/>
          </a:p>
          <a:p>
            <a:r>
              <a:rPr lang="de-DE" dirty="0"/>
              <a:t>Overview of </a:t>
            </a:r>
            <a:r>
              <a:rPr lang="de-DE" b="1" dirty="0"/>
              <a:t>various forms of collaboration with the scientific community </a:t>
            </a:r>
            <a:r>
              <a:rPr lang="de-DE" dirty="0"/>
              <a:t>– for example: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joint research projects,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informal exchanges,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use of academic lectures or events,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collaboration on funded projects.</a:t>
            </a:r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  <a:p>
            <a:r>
              <a:rPr lang="de-DE" dirty="0"/>
              <a:t>It is striking that:</a:t>
            </a:r>
          </a:p>
          <a:p>
            <a:r>
              <a:rPr lang="de-DE" b="1" dirty="0"/>
              <a:t>Low-threshold formats </a:t>
            </a:r>
            <a:r>
              <a:rPr lang="de-DE" dirty="0"/>
              <a:t>such as information exchange or lectures are more common.</a:t>
            </a:r>
          </a:p>
          <a:p>
            <a:r>
              <a:rPr lang="de-DE" b="1" dirty="0"/>
              <a:t>More intensive forms of cooperation</a:t>
            </a:r>
            <a:r>
              <a:rPr lang="de-DE" dirty="0"/>
              <a:t>, such as joint research or development projects, are significantly less common.</a:t>
            </a:r>
          </a:p>
          <a:p>
            <a:r>
              <a:rPr lang="de-DE" dirty="0"/>
              <a:t>A significant proportion of companies state that they have </a:t>
            </a:r>
            <a:r>
              <a:rPr lang="de-DE" b="1" dirty="0"/>
              <a:t>not </a:t>
            </a:r>
            <a:r>
              <a:rPr lang="de-DE" dirty="0"/>
              <a:t>utilised certain activities </a:t>
            </a:r>
            <a:r>
              <a:rPr lang="de-DE" b="1" dirty="0"/>
              <a:t>at all</a:t>
            </a:r>
            <a:r>
              <a:rPr lang="de-DE" dirty="0"/>
              <a:t>.</a:t>
            </a:r>
          </a:p>
          <a:p>
            <a:endParaRPr lang="de-DE" i="0" dirty="0"/>
          </a:p>
          <a:p>
            <a:r>
              <a:rPr lang="de-DE" b="1" i="0" dirty="0"/>
              <a:t>Conclusion for companies: </a:t>
            </a:r>
            <a:r>
              <a:rPr lang="de-DE" b="0" i="0" dirty="0"/>
              <a:t>Contact with the academic sector exists, but often remains sporadic and is rarely utilised systematically or strategically.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95692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Engagement </a:t>
            </a:r>
            <a:r>
              <a:rPr lang="de-DE" b="1" dirty="0" err="1"/>
              <a:t>with</a:t>
            </a:r>
            <a:r>
              <a:rPr lang="de-DE" b="1" dirty="0"/>
              <a:t> </a:t>
            </a:r>
            <a:r>
              <a:rPr lang="de-DE" b="1" dirty="0" err="1"/>
              <a:t>research</a:t>
            </a:r>
            <a:r>
              <a:rPr lang="de-DE" b="1" dirty="0"/>
              <a:t> and </a:t>
            </a:r>
            <a:r>
              <a:rPr lang="de-DE" b="1" dirty="0" err="1"/>
              <a:t>academia</a:t>
            </a:r>
            <a:r>
              <a:rPr lang="de-DE" b="1" dirty="0"/>
              <a:t> – </a:t>
            </a:r>
            <a:r>
              <a:rPr lang="de-DE" b="1" dirty="0" err="1"/>
              <a:t>barriers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</a:t>
            </a:r>
            <a:r>
              <a:rPr lang="de-DE" b="1" dirty="0" err="1"/>
              <a:t>engagement</a:t>
            </a:r>
            <a:r>
              <a:rPr lang="de-DE" b="1" dirty="0"/>
              <a:t> </a:t>
            </a:r>
          </a:p>
          <a:p>
            <a:endParaRPr lang="de-DE" b="1" dirty="0"/>
          </a:p>
          <a:p>
            <a:r>
              <a:rPr lang="de-DE" b="1" dirty="0" err="1"/>
              <a:t>Context</a:t>
            </a:r>
            <a:endParaRPr lang="de-DE" dirty="0"/>
          </a:p>
          <a:p>
            <a:r>
              <a:rPr lang="de-DE" dirty="0"/>
              <a:t>Focus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approximately</a:t>
            </a:r>
            <a:r>
              <a:rPr lang="de-DE" b="1" dirty="0"/>
              <a:t> 55%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companies</a:t>
            </a:r>
            <a:r>
              <a:rPr lang="de-DE" b="1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had</a:t>
            </a:r>
            <a:r>
              <a:rPr lang="de-DE" dirty="0"/>
              <a:t> </a:t>
            </a:r>
            <a:r>
              <a:rPr lang="de-DE" b="1" dirty="0" err="1"/>
              <a:t>no</a:t>
            </a:r>
            <a:r>
              <a:rPr lang="de-DE" b="1" dirty="0"/>
              <a:t> </a:t>
            </a:r>
            <a:r>
              <a:rPr lang="de-DE" b="1" dirty="0" err="1"/>
              <a:t>contact</a:t>
            </a:r>
            <a:r>
              <a:rPr lang="de-DE" b="1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and </a:t>
            </a:r>
            <a:r>
              <a:rPr lang="de-DE" dirty="0" err="1"/>
              <a:t>science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date</a:t>
            </a:r>
          </a:p>
          <a:p>
            <a:r>
              <a:rPr lang="de-DE" dirty="0" err="1"/>
              <a:t>Objective</a:t>
            </a:r>
            <a:r>
              <a:rPr lang="de-DE" dirty="0"/>
              <a:t>: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understand</a:t>
            </a:r>
            <a:r>
              <a:rPr lang="de-DE" dirty="0"/>
              <a:t> </a:t>
            </a:r>
            <a:r>
              <a:rPr lang="de-DE" b="1" dirty="0" err="1"/>
              <a:t>why</a:t>
            </a:r>
            <a:r>
              <a:rPr lang="de-DE" b="1" dirty="0"/>
              <a:t> </a:t>
            </a:r>
            <a:r>
              <a:rPr lang="de-DE" b="1" dirty="0" err="1"/>
              <a:t>cooperation</a:t>
            </a:r>
            <a:r>
              <a:rPr lang="de-DE" b="1" dirty="0"/>
              <a:t> </a:t>
            </a:r>
            <a:r>
              <a:rPr lang="de-DE" b="1" dirty="0" err="1"/>
              <a:t>has</a:t>
            </a:r>
            <a:r>
              <a:rPr lang="de-DE" b="1" dirty="0"/>
              <a:t> not </a:t>
            </a:r>
            <a:r>
              <a:rPr lang="de-DE" b="1" dirty="0" err="1"/>
              <a:t>yet</a:t>
            </a:r>
            <a:r>
              <a:rPr lang="de-DE" b="1" dirty="0"/>
              <a:t> </a:t>
            </a:r>
            <a:r>
              <a:rPr lang="de-DE" b="1" dirty="0" err="1"/>
              <a:t>materialised</a:t>
            </a:r>
            <a:endParaRPr lang="de-DE" b="1" dirty="0"/>
          </a:p>
          <a:p>
            <a:endParaRPr lang="de-DE" dirty="0"/>
          </a:p>
          <a:p>
            <a:r>
              <a:rPr lang="de-DE" b="1" dirty="0"/>
              <a:t>Description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chart</a:t>
            </a:r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chart</a:t>
            </a:r>
            <a:r>
              <a:rPr lang="de-DE" dirty="0"/>
              <a:t> </a:t>
            </a:r>
            <a:r>
              <a:rPr lang="de-DE" dirty="0" err="1"/>
              <a:t>shows</a:t>
            </a:r>
            <a:r>
              <a:rPr lang="de-DE" dirty="0"/>
              <a:t> </a:t>
            </a:r>
            <a:r>
              <a:rPr lang="de-DE" dirty="0" err="1"/>
              <a:t>various</a:t>
            </a:r>
            <a:r>
              <a:rPr lang="de-DE" dirty="0"/>
              <a:t> </a:t>
            </a:r>
            <a:r>
              <a:rPr lang="de-DE" b="1" dirty="0"/>
              <a:t>potential </a:t>
            </a:r>
            <a:r>
              <a:rPr lang="de-DE" b="1" dirty="0" err="1"/>
              <a:t>barriers</a:t>
            </a:r>
            <a:r>
              <a:rPr lang="de-DE" b="1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cooperation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community</a:t>
            </a:r>
            <a:r>
              <a:rPr lang="de-DE" dirty="0"/>
              <a:t>.</a:t>
            </a:r>
          </a:p>
          <a:p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illustrates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extent</a:t>
            </a:r>
            <a:r>
              <a:rPr lang="de-DE" b="1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companies</a:t>
            </a:r>
            <a:r>
              <a:rPr lang="de-DE" dirty="0"/>
              <a:t> </a:t>
            </a:r>
            <a:r>
              <a:rPr lang="de-DE" dirty="0" err="1"/>
              <a:t>agree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these</a:t>
            </a:r>
            <a:r>
              <a:rPr lang="de-DE" dirty="0"/>
              <a:t> </a:t>
            </a:r>
            <a:r>
              <a:rPr lang="de-DE" dirty="0" err="1"/>
              <a:t>statements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Key </a:t>
            </a:r>
            <a:r>
              <a:rPr lang="de-DE" b="1" dirty="0" err="1"/>
              <a:t>findings</a:t>
            </a:r>
            <a:r>
              <a:rPr lang="de-DE" b="1" dirty="0"/>
              <a:t> / Key </a:t>
            </a:r>
            <a:r>
              <a:rPr lang="de-DE" b="1" dirty="0" err="1"/>
              <a:t>messages</a:t>
            </a:r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most</a:t>
            </a:r>
            <a:r>
              <a:rPr lang="de-DE" dirty="0"/>
              <a:t> </a:t>
            </a:r>
            <a:r>
              <a:rPr lang="de-DE" dirty="0" err="1"/>
              <a:t>frequently</a:t>
            </a:r>
            <a:r>
              <a:rPr lang="de-DE" dirty="0"/>
              <a:t> </a:t>
            </a:r>
            <a:r>
              <a:rPr lang="de-DE" dirty="0" err="1"/>
              <a:t>cited</a:t>
            </a:r>
            <a:r>
              <a:rPr lang="de-DE" dirty="0"/>
              <a:t> </a:t>
            </a:r>
            <a:r>
              <a:rPr lang="de-DE" b="1" dirty="0" err="1"/>
              <a:t>obstacles</a:t>
            </a:r>
            <a:r>
              <a:rPr lang="de-DE" b="1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b="1" dirty="0" err="1"/>
              <a:t>structural</a:t>
            </a:r>
            <a:r>
              <a:rPr lang="de-DE" b="1" dirty="0"/>
              <a:t> and organisational</a:t>
            </a:r>
            <a:endParaRPr lang="de-DE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/>
              <a:t>lack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financial</a:t>
            </a:r>
            <a:r>
              <a:rPr lang="de-DE" dirty="0"/>
              <a:t> </a:t>
            </a:r>
            <a:r>
              <a:rPr lang="de-DE" dirty="0" err="1"/>
              <a:t>resources</a:t>
            </a:r>
            <a:endParaRPr lang="de-DE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/>
              <a:t>lack </a:t>
            </a:r>
            <a:r>
              <a:rPr lang="de-DE" dirty="0" err="1"/>
              <a:t>of</a:t>
            </a:r>
            <a:r>
              <a:rPr lang="de-DE" dirty="0"/>
              <a:t> human </a:t>
            </a:r>
            <a:r>
              <a:rPr lang="de-DE" dirty="0" err="1"/>
              <a:t>resources</a:t>
            </a:r>
            <a:endParaRPr lang="de-DE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/>
              <a:t>a lack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transparency</a:t>
            </a:r>
            <a:r>
              <a:rPr lang="de-DE" dirty="0"/>
              <a:t> and a lack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expertise</a:t>
            </a:r>
            <a:endParaRPr lang="de-DE" dirty="0"/>
          </a:p>
          <a:p>
            <a:pPr lvl="1">
              <a:buFont typeface="Arial" panose="020B0604020202020204" pitchFamily="34" charset="0"/>
              <a:buChar char="•"/>
            </a:pPr>
            <a:endParaRPr lang="de-DE" dirty="0"/>
          </a:p>
          <a:p>
            <a:r>
              <a:rPr lang="de-DE" dirty="0"/>
              <a:t>Many </a:t>
            </a:r>
            <a:r>
              <a:rPr lang="de-DE" dirty="0" err="1"/>
              <a:t>companies</a:t>
            </a:r>
            <a:r>
              <a:rPr lang="de-DE" dirty="0"/>
              <a:t> </a:t>
            </a:r>
            <a:r>
              <a:rPr lang="de-DE" dirty="0" err="1"/>
              <a:t>see</a:t>
            </a:r>
            <a:r>
              <a:rPr lang="de-DE" dirty="0"/>
              <a:t> </a:t>
            </a:r>
            <a:r>
              <a:rPr lang="de-DE" b="1" dirty="0" err="1"/>
              <a:t>no</a:t>
            </a:r>
            <a:r>
              <a:rPr lang="de-DE" b="1" dirty="0"/>
              <a:t> </a:t>
            </a:r>
            <a:r>
              <a:rPr lang="de-DE" b="1" dirty="0" err="1"/>
              <a:t>direct</a:t>
            </a:r>
            <a:r>
              <a:rPr lang="de-DE" b="1" dirty="0"/>
              <a:t> </a:t>
            </a:r>
            <a:r>
              <a:rPr lang="de-DE" b="1" dirty="0" err="1"/>
              <a:t>benefit</a:t>
            </a:r>
            <a:r>
              <a:rPr lang="de-DE" b="1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own </a:t>
            </a:r>
            <a:r>
              <a:rPr lang="de-DE" dirty="0" err="1"/>
              <a:t>organisation</a:t>
            </a:r>
            <a:r>
              <a:rPr lang="de-DE" dirty="0"/>
              <a:t>.</a:t>
            </a:r>
          </a:p>
          <a:p>
            <a:r>
              <a:rPr lang="de-DE" b="1" dirty="0"/>
              <a:t>Administrative </a:t>
            </a:r>
            <a:r>
              <a:rPr lang="de-DE" b="1" dirty="0" err="1"/>
              <a:t>burdens</a:t>
            </a:r>
            <a:r>
              <a:rPr lang="de-DE" b="1" dirty="0"/>
              <a:t> </a:t>
            </a:r>
            <a:r>
              <a:rPr lang="de-DE" dirty="0"/>
              <a:t>and </a:t>
            </a:r>
            <a:r>
              <a:rPr lang="de-DE" b="1" dirty="0" err="1"/>
              <a:t>unclear</a:t>
            </a:r>
            <a:r>
              <a:rPr lang="de-DE" b="1" dirty="0"/>
              <a:t> </a:t>
            </a:r>
            <a:r>
              <a:rPr lang="de-DE" b="1" dirty="0" err="1"/>
              <a:t>points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contact</a:t>
            </a:r>
            <a:r>
              <a:rPr lang="de-DE" b="1" dirty="0"/>
              <a:t> </a:t>
            </a:r>
            <a:r>
              <a:rPr lang="de-DE" dirty="0" err="1"/>
              <a:t>are</a:t>
            </a:r>
            <a:r>
              <a:rPr lang="de-DE" dirty="0"/>
              <a:t> also </a:t>
            </a:r>
            <a:r>
              <a:rPr lang="de-DE" dirty="0" err="1"/>
              <a:t>perceived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significant</a:t>
            </a:r>
            <a:r>
              <a:rPr lang="de-DE" dirty="0"/>
              <a:t> </a:t>
            </a:r>
            <a:r>
              <a:rPr lang="de-DE" dirty="0" err="1"/>
              <a:t>barriers</a:t>
            </a:r>
            <a:r>
              <a:rPr lang="de-DE" dirty="0"/>
              <a:t>.</a:t>
            </a:r>
          </a:p>
          <a:p>
            <a:r>
              <a:rPr lang="de-DE" dirty="0" err="1"/>
              <a:t>Rejection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science</a:t>
            </a:r>
            <a:r>
              <a:rPr lang="de-DE" dirty="0"/>
              <a:t> on </a:t>
            </a:r>
            <a:r>
              <a:rPr lang="de-DE" dirty="0" err="1"/>
              <a:t>its</a:t>
            </a:r>
            <a:r>
              <a:rPr lang="de-DE" dirty="0"/>
              <a:t> </a:t>
            </a:r>
            <a:r>
              <a:rPr lang="de-DE" dirty="0" err="1"/>
              <a:t>merits</a:t>
            </a:r>
            <a:r>
              <a:rPr lang="de-DE" dirty="0"/>
              <a:t>,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contrast</a:t>
            </a:r>
            <a:r>
              <a:rPr lang="de-DE" dirty="0"/>
              <a:t>, </a:t>
            </a:r>
            <a:r>
              <a:rPr lang="de-DE" dirty="0" err="1"/>
              <a:t>plays</a:t>
            </a:r>
            <a:r>
              <a:rPr lang="de-DE" dirty="0"/>
              <a:t> </a:t>
            </a:r>
            <a:r>
              <a:rPr lang="de-DE" b="1" dirty="0"/>
              <a:t>a minor </a:t>
            </a:r>
            <a:r>
              <a:rPr lang="de-DE" b="1" dirty="0" err="1"/>
              <a:t>role</a:t>
            </a:r>
            <a:r>
              <a:rPr lang="de-DE" b="1" dirty="0"/>
              <a:t>.</a:t>
            </a:r>
          </a:p>
          <a:p>
            <a:endParaRPr lang="de-DE" dirty="0"/>
          </a:p>
          <a:p>
            <a:r>
              <a:rPr lang="de-DE" b="1" dirty="0"/>
              <a:t>Interpretation</a:t>
            </a:r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obstacles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primarily</a:t>
            </a:r>
            <a:r>
              <a:rPr lang="de-DE" dirty="0"/>
              <a:t> </a:t>
            </a:r>
            <a:r>
              <a:rPr lang="de-DE" b="1" dirty="0" err="1"/>
              <a:t>of</a:t>
            </a:r>
            <a:r>
              <a:rPr lang="de-DE" b="1" dirty="0"/>
              <a:t> a </a:t>
            </a:r>
            <a:r>
              <a:rPr lang="de-DE" b="1" dirty="0" err="1"/>
              <a:t>practical</a:t>
            </a:r>
            <a:r>
              <a:rPr lang="de-DE" b="1" dirty="0"/>
              <a:t> and organisational </a:t>
            </a:r>
            <a:r>
              <a:rPr lang="de-DE" b="1" dirty="0" err="1"/>
              <a:t>nature</a:t>
            </a:r>
            <a:r>
              <a:rPr lang="de-DE" b="1" dirty="0"/>
              <a:t>.</a:t>
            </a:r>
            <a:endParaRPr lang="de-DE" dirty="0"/>
          </a:p>
          <a:p>
            <a:r>
              <a:rPr lang="de-DE" dirty="0" err="1"/>
              <a:t>Cooperation</a:t>
            </a:r>
            <a:r>
              <a:rPr lang="de-DE" dirty="0"/>
              <a:t> </a:t>
            </a:r>
            <a:r>
              <a:rPr lang="de-DE" dirty="0" err="1"/>
              <a:t>often</a:t>
            </a:r>
            <a:r>
              <a:rPr lang="de-DE" dirty="0"/>
              <a:t> </a:t>
            </a:r>
            <a:r>
              <a:rPr lang="de-DE" dirty="0" err="1"/>
              <a:t>fails</a:t>
            </a:r>
            <a:r>
              <a:rPr lang="de-DE" dirty="0"/>
              <a:t> </a:t>
            </a:r>
            <a:r>
              <a:rPr lang="de-DE" b="1" dirty="0"/>
              <a:t>not </a:t>
            </a:r>
            <a:r>
              <a:rPr lang="de-DE" b="1" dirty="0" err="1"/>
              <a:t>because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a lack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willingness</a:t>
            </a:r>
            <a:r>
              <a:rPr lang="de-DE" dirty="0"/>
              <a:t>, but due </a:t>
            </a:r>
            <a:r>
              <a:rPr lang="de-DE" dirty="0" err="1"/>
              <a:t>to</a:t>
            </a:r>
            <a:r>
              <a:rPr lang="de-DE" dirty="0"/>
              <a:t> a lack </a:t>
            </a:r>
            <a:r>
              <a:rPr lang="de-DE" dirty="0" err="1"/>
              <a:t>of</a:t>
            </a:r>
            <a:r>
              <a:rPr lang="de-DE" dirty="0"/>
              <a:t> time, </a:t>
            </a:r>
            <a:r>
              <a:rPr lang="de-DE" dirty="0" err="1"/>
              <a:t>resources</a:t>
            </a:r>
            <a:r>
              <a:rPr lang="de-DE" dirty="0"/>
              <a:t> and </a:t>
            </a:r>
            <a:r>
              <a:rPr lang="de-DE" dirty="0" err="1"/>
              <a:t>orientation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system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 err="1"/>
              <a:t>Implications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businesses</a:t>
            </a:r>
            <a:endParaRPr lang="de-DE" dirty="0"/>
          </a:p>
          <a:p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b="1" dirty="0"/>
              <a:t>high</a:t>
            </a:r>
            <a:r>
              <a:rPr lang="de-DE" dirty="0"/>
              <a:t>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b="1" dirty="0" err="1"/>
              <a:t>untapped</a:t>
            </a:r>
            <a:r>
              <a:rPr lang="de-DE" b="1" dirty="0"/>
              <a:t> potential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collaboration</a:t>
            </a:r>
            <a:r>
              <a:rPr lang="de-DE" dirty="0"/>
              <a:t>.</a:t>
            </a:r>
          </a:p>
          <a:p>
            <a:r>
              <a:rPr lang="de-DE" dirty="0"/>
              <a:t>Low-</a:t>
            </a:r>
            <a:r>
              <a:rPr lang="de-DE" dirty="0" err="1"/>
              <a:t>threshold</a:t>
            </a:r>
            <a:r>
              <a:rPr lang="de-DE" dirty="0"/>
              <a:t> </a:t>
            </a:r>
            <a:r>
              <a:rPr lang="de-DE" dirty="0" err="1"/>
              <a:t>offers</a:t>
            </a:r>
            <a:r>
              <a:rPr lang="de-DE" dirty="0"/>
              <a:t>, </a:t>
            </a:r>
            <a:r>
              <a:rPr lang="de-DE" dirty="0" err="1"/>
              <a:t>clear</a:t>
            </a:r>
            <a:r>
              <a:rPr lang="de-DE" dirty="0"/>
              <a:t> </a:t>
            </a:r>
            <a:r>
              <a:rPr lang="de-DE" dirty="0" err="1"/>
              <a:t>points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contact</a:t>
            </a:r>
            <a:r>
              <a:rPr lang="de-DE" dirty="0"/>
              <a:t> and </a:t>
            </a:r>
            <a:r>
              <a:rPr lang="de-DE" dirty="0" err="1"/>
              <a:t>concrete</a:t>
            </a:r>
            <a:r>
              <a:rPr lang="de-DE" dirty="0"/>
              <a:t> </a:t>
            </a:r>
            <a:r>
              <a:rPr lang="de-DE" dirty="0" err="1"/>
              <a:t>benefits</a:t>
            </a:r>
            <a:r>
              <a:rPr lang="de-DE" dirty="0"/>
              <a:t> </a:t>
            </a:r>
            <a:r>
              <a:rPr lang="de-DE" dirty="0" err="1"/>
              <a:t>could</a:t>
            </a:r>
            <a:r>
              <a:rPr lang="de-DE" dirty="0"/>
              <a:t> </a:t>
            </a:r>
            <a:r>
              <a:rPr lang="de-DE" dirty="0" err="1"/>
              <a:t>remove</a:t>
            </a:r>
            <a:r>
              <a:rPr lang="de-DE" dirty="0"/>
              <a:t> </a:t>
            </a:r>
            <a:r>
              <a:rPr lang="de-DE" dirty="0" err="1"/>
              <a:t>many</a:t>
            </a:r>
            <a:r>
              <a:rPr lang="de-DE" dirty="0"/>
              <a:t> </a:t>
            </a:r>
            <a:r>
              <a:rPr lang="de-DE" dirty="0" err="1"/>
              <a:t>barriers</a:t>
            </a:r>
            <a:endParaRPr lang="de-DE" dirty="0"/>
          </a:p>
          <a:p>
            <a:endParaRPr lang="de-DE" dirty="0"/>
          </a:p>
          <a:p>
            <a:r>
              <a:rPr lang="de-DE" b="1" dirty="0"/>
              <a:t>Transition</a:t>
            </a:r>
            <a:endParaRPr lang="de-DE" dirty="0"/>
          </a:p>
          <a:p>
            <a:r>
              <a:rPr lang="de-DE" i="0" dirty="0"/>
              <a:t>Follow-</a:t>
            </a:r>
            <a:r>
              <a:rPr lang="de-DE" i="0" dirty="0" err="1"/>
              <a:t>up</a:t>
            </a:r>
            <a:r>
              <a:rPr lang="de-DE" i="0" dirty="0"/>
              <a:t> </a:t>
            </a:r>
            <a:r>
              <a:rPr lang="de-DE" i="0" dirty="0" err="1"/>
              <a:t>question</a:t>
            </a:r>
            <a:r>
              <a:rPr lang="de-DE" i="0" dirty="0"/>
              <a:t>: </a:t>
            </a:r>
            <a:r>
              <a:rPr lang="de-DE" i="0" dirty="0" err="1"/>
              <a:t>What</a:t>
            </a:r>
            <a:r>
              <a:rPr lang="de-DE" i="0" dirty="0"/>
              <a:t> </a:t>
            </a:r>
            <a:r>
              <a:rPr lang="de-DE" i="0" dirty="0" err="1"/>
              <a:t>framework</a:t>
            </a:r>
            <a:r>
              <a:rPr lang="de-DE" i="0" dirty="0"/>
              <a:t> </a:t>
            </a:r>
            <a:r>
              <a:rPr lang="de-DE" i="0" dirty="0" err="1"/>
              <a:t>conditions</a:t>
            </a:r>
            <a:r>
              <a:rPr lang="de-DE" i="0" dirty="0"/>
              <a:t> promote </a:t>
            </a:r>
            <a:r>
              <a:rPr lang="de-DE" i="0" dirty="0" err="1"/>
              <a:t>knowledge</a:t>
            </a:r>
            <a:r>
              <a:rPr lang="de-DE" i="0" dirty="0"/>
              <a:t> </a:t>
            </a:r>
            <a:r>
              <a:rPr lang="de-DE" i="0" dirty="0" err="1"/>
              <a:t>transfer</a:t>
            </a:r>
            <a:r>
              <a:rPr lang="de-DE" i="0" dirty="0"/>
              <a:t> – and </a:t>
            </a:r>
            <a:r>
              <a:rPr lang="de-DE" i="0" dirty="0" err="1"/>
              <a:t>how</a:t>
            </a:r>
            <a:r>
              <a:rPr lang="de-DE" i="0" dirty="0"/>
              <a:t> </a:t>
            </a:r>
            <a:r>
              <a:rPr lang="de-DE" i="0" dirty="0" err="1"/>
              <a:t>can</a:t>
            </a:r>
            <a:r>
              <a:rPr lang="de-DE" i="0" dirty="0"/>
              <a:t> </a:t>
            </a:r>
            <a:r>
              <a:rPr lang="de-DE" i="0" dirty="0" err="1"/>
              <a:t>these</a:t>
            </a:r>
            <a:r>
              <a:rPr lang="de-DE" i="0" dirty="0"/>
              <a:t> </a:t>
            </a:r>
            <a:r>
              <a:rPr lang="de-DE" i="0" dirty="0" err="1"/>
              <a:t>obstacles</a:t>
            </a:r>
            <a:r>
              <a:rPr lang="de-DE" i="0" dirty="0"/>
              <a:t> </a:t>
            </a:r>
            <a:r>
              <a:rPr lang="de-DE" i="0" dirty="0" err="1"/>
              <a:t>be</a:t>
            </a:r>
            <a:r>
              <a:rPr lang="de-DE" i="0" dirty="0"/>
              <a:t> </a:t>
            </a:r>
            <a:r>
              <a:rPr lang="de-DE" i="0" dirty="0" err="1"/>
              <a:t>specifically</a:t>
            </a:r>
            <a:r>
              <a:rPr lang="de-DE" i="0" dirty="0"/>
              <a:t> </a:t>
            </a:r>
            <a:r>
              <a:rPr lang="de-DE" i="0" dirty="0" err="1"/>
              <a:t>addressed</a:t>
            </a:r>
            <a:r>
              <a:rPr lang="de-DE" i="0" dirty="0"/>
              <a:t>?</a:t>
            </a:r>
          </a:p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739785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Factors hindering </a:t>
            </a:r>
            <a:r>
              <a:rPr lang="de-DE" b="1"/>
              <a:t>knowledge transfer </a:t>
            </a:r>
          </a:p>
          <a:p>
            <a:endParaRPr lang="de-DE" b="1"/>
          </a:p>
          <a:p>
            <a:r>
              <a:rPr lang="de-DE" b="1"/>
              <a:t>Lack of resources (main obstacle):</a:t>
            </a:r>
            <a:br>
              <a:rPr lang="de-DE" dirty="0"/>
            </a:br>
            <a:r>
              <a:rPr lang="de-DE"/>
              <a:t>Shortage of skilled workers, time pressure, lack of R&amp;D structures, tight budgets</a:t>
            </a:r>
          </a:p>
          <a:p>
            <a:r>
              <a:rPr lang="de-DE" b="1"/>
              <a:t>High costs:</a:t>
            </a:r>
            <a:br>
              <a:rPr lang="de-DE" dirty="0"/>
            </a:br>
            <a:r>
              <a:rPr lang="de-DE"/>
              <a:t>Contract research is often perceived as too expensive</a:t>
            </a:r>
          </a:p>
          <a:p>
            <a:r>
              <a:rPr lang="de-DE" b="1"/>
              <a:t>Low absorption capacity:</a:t>
            </a:r>
            <a:br>
              <a:rPr lang="de-DE" dirty="0"/>
            </a:br>
            <a:r>
              <a:rPr lang="de-DE"/>
              <a:t>Lack of technical understanding within the company</a:t>
            </a:r>
          </a:p>
          <a:p>
            <a:r>
              <a:rPr lang="de-DE" b="1"/>
              <a:t>Innovation risk:</a:t>
            </a:r>
            <a:br>
              <a:rPr lang="de-DE" dirty="0"/>
            </a:br>
            <a:r>
              <a:rPr lang="de-DE"/>
              <a:t>Long lead times, unclear competitive advantages</a:t>
            </a:r>
          </a:p>
          <a:p>
            <a:r>
              <a:rPr lang="de-DE" b="1"/>
              <a:t>Bureaucracy:</a:t>
            </a:r>
            <a:br>
              <a:rPr lang="de-DE" dirty="0"/>
            </a:br>
            <a:r>
              <a:rPr lang="de-DE"/>
              <a:t>High administrative burden due to applications, contracts and reporting</a:t>
            </a:r>
          </a:p>
          <a:p>
            <a:r>
              <a:rPr lang="de-DE" b="1"/>
              <a:t>Lack of information:</a:t>
            </a:r>
            <a:br>
              <a:rPr lang="de-DE" dirty="0"/>
            </a:br>
            <a:r>
              <a:rPr lang="de-DE"/>
              <a:t>Unclear what universities are researching; too little proactive engagement</a:t>
            </a:r>
          </a:p>
          <a:p>
            <a:r>
              <a:rPr lang="de-DE" b="1"/>
              <a:t>Framework conditions:</a:t>
            </a:r>
            <a:br>
              <a:rPr lang="de-DE" dirty="0"/>
            </a:br>
            <a:r>
              <a:rPr lang="de-DE"/>
              <a:t>Lack of incentives (e.g. tax incentives)</a:t>
            </a:r>
          </a:p>
          <a:p>
            <a:r>
              <a:rPr lang="de-DE" b="1"/>
              <a:t>Different approaches:</a:t>
            </a:r>
            <a:br>
              <a:rPr lang="de-DE" dirty="0"/>
            </a:br>
            <a:r>
              <a:rPr lang="de-DE"/>
              <a:t>Universities and businesses operate differently</a:t>
            </a:r>
            <a:br>
              <a:rPr lang="de-DE" dirty="0"/>
            </a:br>
            <a:endParaRPr lang="de-DE"/>
          </a:p>
          <a:p>
            <a:r>
              <a:rPr lang="de-DE" b="1"/>
              <a:t>Key message: </a:t>
            </a:r>
            <a:r>
              <a:rPr lang="de-DE"/>
              <a:t>Barriers are real, but surmountable – this is where this programme comes in.</a:t>
            </a:r>
            <a:br>
              <a:rPr lang="de-DE" dirty="0"/>
            </a:br>
            <a:endParaRPr lang="de-DE"/>
          </a:p>
          <a:p>
            <a:r>
              <a:rPr lang="de-DE" b="1"/>
              <a:t>Transition: </a:t>
            </a:r>
            <a:r>
              <a:rPr lang="de-DE"/>
              <a:t>Alongside barriers, there are also enabling factors.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23144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Factors promoting knowledge transfer and innovation </a:t>
            </a:r>
          </a:p>
          <a:p>
            <a:endParaRPr lang="de-DE" dirty="0"/>
          </a:p>
          <a:p>
            <a:r>
              <a:rPr lang="de-DE" b="1" dirty="0"/>
              <a:t>Visibility: </a:t>
            </a:r>
            <a:r>
              <a:rPr lang="de-DE" dirty="0"/>
              <a:t>Universities should promote their research more actively (websites, events, newsletters).</a:t>
            </a:r>
          </a:p>
          <a:p>
            <a:endParaRPr lang="de-DE" dirty="0"/>
          </a:p>
          <a:p>
            <a:r>
              <a:rPr lang="de-DE" b="1" dirty="0"/>
              <a:t>Initiative: </a:t>
            </a:r>
            <a:r>
              <a:rPr lang="de-DE" dirty="0"/>
              <a:t>Universities proactively reaching out to businesses.</a:t>
            </a:r>
          </a:p>
          <a:p>
            <a:endParaRPr lang="de-DE" dirty="0"/>
          </a:p>
          <a:p>
            <a:r>
              <a:rPr lang="de-DE" b="1" dirty="0"/>
              <a:t>Intermediaries: </a:t>
            </a:r>
            <a:r>
              <a:rPr lang="de-DE" dirty="0"/>
              <a:t>Transfer companies acting as a professional interface between academia and industry.</a:t>
            </a:r>
          </a:p>
          <a:p>
            <a:pPr marL="4572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Many universities are now setting up their own transfer companies. These act as a professional interface </a:t>
            </a:r>
          </a:p>
          <a:p>
            <a:pPr marL="4572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between academia and industry. They speak both languages and can act as mediators.</a:t>
            </a:r>
          </a:p>
          <a:p>
            <a:endParaRPr lang="de-DE" dirty="0"/>
          </a:p>
          <a:p>
            <a:r>
              <a:rPr lang="de-DE" b="1" dirty="0"/>
              <a:t>Funding: </a:t>
            </a:r>
            <a:r>
              <a:rPr lang="de-DE" dirty="0"/>
              <a:t>Financial support for SME collaborations.</a:t>
            </a:r>
          </a:p>
          <a:p>
            <a:endParaRPr lang="de-DE" dirty="0"/>
          </a:p>
          <a:p>
            <a:r>
              <a:rPr lang="de-DE" b="1" dirty="0"/>
              <a:t>Message: </a:t>
            </a:r>
            <a:r>
              <a:rPr lang="de-DE" dirty="0"/>
              <a:t>The framework conditions for collaborations are improving – the ideal time to get involved.</a:t>
            </a:r>
          </a:p>
          <a:p>
            <a:endParaRPr lang="de-DE" dirty="0"/>
          </a:p>
          <a:p>
            <a:r>
              <a:rPr lang="de-DE" b="1" dirty="0"/>
              <a:t>Transition: </a:t>
            </a:r>
            <a:r>
              <a:rPr lang="de-DE" dirty="0"/>
              <a:t>Transfer is important, but where to? → Presentation of a central model follows.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63021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Transfer, but where to? The </a:t>
            </a:r>
            <a:r>
              <a:rPr lang="de-DE" b="1" dirty="0" err="1"/>
              <a:t>Quadruple</a:t>
            </a:r>
            <a:r>
              <a:rPr lang="de-DE" b="1" dirty="0"/>
              <a:t> Helix Model </a:t>
            </a:r>
          </a:p>
          <a:p>
            <a:endParaRPr lang="de-DE" dirty="0"/>
          </a:p>
          <a:p>
            <a:pPr marL="285750" indent="-285750">
              <a:buFont typeface="Arial"/>
              <a:buChar char="•"/>
              <a:defRPr/>
            </a:pPr>
            <a:r>
              <a:rPr lang="de-DE" sz="1200" dirty="0"/>
              <a:t>The Q4 model is </a:t>
            </a:r>
            <a:r>
              <a:rPr lang="de-DE" dirty="0"/>
              <a:t>a </a:t>
            </a:r>
            <a:r>
              <a:rPr lang="de-DE" sz="1200" dirty="0"/>
              <a:t>framework explaining the emergence of innovation – innovation ecosystem</a:t>
            </a:r>
            <a:endParaRPr lang="de-DE" dirty="0"/>
          </a:p>
          <a:p>
            <a:pPr marL="285750" indent="-285750">
              <a:buFont typeface="Arial"/>
              <a:buChar char="•"/>
              <a:defRPr/>
            </a:pPr>
            <a:r>
              <a:rPr lang="de-DE" sz="1200" dirty="0" err="1"/>
              <a:t>The helices </a:t>
            </a:r>
            <a:r>
              <a:rPr lang="de-DE" sz="1200" dirty="0"/>
              <a:t>represent different sectors of society that interact with one another and possess their own forms of knowledge</a:t>
            </a:r>
            <a:endParaRPr lang="de-DE" dirty="0"/>
          </a:p>
          <a:p>
            <a:pPr marL="285750" indent="-285750">
              <a:buFont typeface="Arial"/>
              <a:buChar char="•"/>
              <a:defRPr/>
            </a:pPr>
            <a:r>
              <a:rPr lang="de-DE" sz="1200" dirty="0" err="1"/>
              <a:t>Multidirectional</a:t>
            </a:r>
            <a:r>
              <a:rPr lang="de-DE" sz="1200" dirty="0"/>
              <a:t> </a:t>
            </a:r>
            <a:r>
              <a:rPr lang="de-DE" sz="1200" dirty="0" err="1"/>
              <a:t>exchange</a:t>
            </a:r>
            <a:r>
              <a:rPr lang="de-DE" sz="1200" dirty="0"/>
              <a:t> and </a:t>
            </a:r>
            <a:r>
              <a:rPr lang="de-DE" sz="1200" dirty="0" err="1"/>
              <a:t>collaboration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sectors</a:t>
            </a:r>
            <a:r>
              <a:rPr lang="de-DE" sz="1200" dirty="0"/>
              <a:t> </a:t>
            </a:r>
            <a:endParaRPr lang="de-DE" dirty="0"/>
          </a:p>
          <a:p>
            <a:pPr marL="0" lvl="0" indent="0" algn="l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de-DE" b="1" dirty="0"/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Transfer, but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where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to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? The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Quadruple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Helix Model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model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explained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briefly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Quadruple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Helix Model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developed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Fraunhofer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shows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does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only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take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place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between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science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industry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but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involves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actors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Traditional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concepts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view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linear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bidirectional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between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just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three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actors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 so-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called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Q4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model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comprises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following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actors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1. Science: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colleges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universities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institutions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generate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new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knowledge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2. Industry: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companies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like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exploit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commercially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and bring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market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3. Politics/Government: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Creates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framework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conditions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programmes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regulatory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incentives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Civil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society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citizens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NGOs,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associations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contribute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needs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values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Why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this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important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?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Successful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today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arises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from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interaction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all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stakeholders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cooperation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university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embedded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within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wider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ecosystem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Example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sustainable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mobility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concept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requires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scientific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expertise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(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university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),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entrepreneurial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implementation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(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company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),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political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support (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local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authority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)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public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acceptance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(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civil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).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message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Do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think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isolation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but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within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context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ecosystem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help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connect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relevant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stakeholders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endParaRPr lang="de-DE" dirty="0"/>
          </a:p>
          <a:p>
            <a:r>
              <a:rPr lang="de-DE" dirty="0"/>
              <a:t>Schütz, F., Schroth, F., </a:t>
            </a:r>
            <a:r>
              <a:rPr lang="de-DE" dirty="0" err="1"/>
              <a:t>Muschner</a:t>
            </a:r>
            <a:r>
              <a:rPr lang="de-DE" dirty="0"/>
              <a:t>, A., &amp; </a:t>
            </a:r>
            <a:r>
              <a:rPr lang="de-DE" dirty="0" err="1"/>
              <a:t>Schraudner</a:t>
            </a:r>
            <a:r>
              <a:rPr lang="de-DE" dirty="0"/>
              <a:t>, M. (2018). </a:t>
            </a:r>
            <a:r>
              <a:rPr lang="de-DE" dirty="0" err="1"/>
              <a:t>Defining functional roles for research institutions </a:t>
            </a:r>
            <a:r>
              <a:rPr lang="de-DE" dirty="0"/>
              <a:t>in </a:t>
            </a:r>
            <a:r>
              <a:rPr lang="de-DE" dirty="0" err="1"/>
              <a:t>helix innovation networks</a:t>
            </a:r>
            <a:r>
              <a:rPr lang="de-DE" dirty="0"/>
              <a:t>. Journal </a:t>
            </a:r>
            <a:r>
              <a:rPr lang="de-DE" dirty="0" err="1"/>
              <a:t>of </a:t>
            </a:r>
            <a:r>
              <a:rPr lang="de-DE" dirty="0"/>
              <a:t>Technology Management &amp; Innovation, 13(4), 47–53.</a:t>
            </a:r>
            <a:r>
              <a:rPr lang="de-DE" dirty="0">
                <a:hlinkClick r:id="rId3"/>
              </a:rPr>
              <a:t> https://doi.org/10.4067/S0718-27242018000400047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37257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de-DE" b="1" dirty="0" err="1"/>
              <a:t>Types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innovation</a:t>
            </a:r>
            <a:r>
              <a:rPr lang="de-DE" b="1" dirty="0"/>
              <a:t> </a:t>
            </a:r>
          </a:p>
          <a:p>
            <a:endParaRPr lang="de-DE" b="1" dirty="0"/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three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types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1.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Incremental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most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common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form 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continuous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improvements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existing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products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processes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services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Examples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car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becomes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little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more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fuel-efficient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every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year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;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smartphone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gets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slightly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better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camera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Incremental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important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continuous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progress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but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does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fundamentally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change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game.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2.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Radical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(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disruption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):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Here,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something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completely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new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created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displaces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existing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solutions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turns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entire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markets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head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Examples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The iPhone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revolutionised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mobile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phone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market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Netflix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displaced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video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rental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shops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Tesla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challenging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entire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automotive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industry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Radical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rare, but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have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enormous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require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courage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often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long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-term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investment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3.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Exponential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newest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category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do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grow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linearly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but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exponentially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utilise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digital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technologies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reinforce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scale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themselves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Examples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Artificial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intelligence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platform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economies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biotechnology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</a:p>
          <a:p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Which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type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suits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?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most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SMEs, a mix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makes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sense: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basis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incremental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day-to-day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business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 At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same time,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however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you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should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also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keep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eye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radical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exponential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opportunities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so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overtaken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by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competitors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</a:rPr>
              <a:t>.</a:t>
            </a:r>
            <a:br>
              <a:rPr lang="de-DE" dirty="0"/>
            </a:br>
            <a:br>
              <a:rPr lang="de-DE" dirty="0"/>
            </a:br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</a:t>
            </a:r>
            <a:r>
              <a:rPr lang="de-DE" u="sng" dirty="0" err="1"/>
              <a:t>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/>
              <a:t>Photo</a:t>
            </a:r>
            <a:r>
              <a:rPr lang="de-DE" dirty="0"/>
              <a:t>: </a:t>
            </a:r>
            <a:r>
              <a:rPr lang="de-DE" dirty="0" err="1"/>
              <a:t>Unsplash</a:t>
            </a:r>
            <a:endParaRPr lang="de-DE" dirty="0"/>
          </a:p>
          <a:p>
            <a:pPr marL="0" indent="0"/>
            <a:endParaRPr lang="de-DE" dirty="0"/>
          </a:p>
          <a:p>
            <a:pPr marL="0" indent="0"/>
            <a:r>
              <a:rPr lang="de-DE" u="sng"/>
              <a:t>Zitat</a:t>
            </a:r>
            <a:endParaRPr lang="en-US">
              <a:solidFill>
                <a:srgbClr val="444444"/>
              </a:solidFill>
            </a:endParaRPr>
          </a:p>
          <a:p>
            <a:pPr marL="0" indent="0"/>
            <a:r>
              <a:rPr lang="de-DE" dirty="0">
                <a:solidFill>
                  <a:srgbClr val="444444"/>
                </a:solidFill>
                <a:hlinkClick r:id="rId3"/>
              </a:rPr>
              <a:t>https://www.blick-aktuell.de/Berichte/Die-Weiterentwicklung-der-Kerze-haette-nie-zur-Erfindung-der-Gluehbirne-gefuehrt-303730.html</a:t>
            </a:r>
            <a:r>
              <a:rPr lang="de-DE" dirty="0"/>
              <a:t>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49389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spcBef>
                <a:spcPct val="0"/>
              </a:spcBef>
            </a:pPr>
            <a:r>
              <a:rPr lang="de-DE" b="1" dirty="0" err="1">
                <a:solidFill>
                  <a:srgbClr val="3B3B3B"/>
                </a:solidFill>
              </a:rPr>
              <a:t>Exponentiality</a:t>
            </a:r>
            <a:r>
              <a:rPr lang="de-DE" b="1" dirty="0">
                <a:solidFill>
                  <a:srgbClr val="3B3B3B"/>
                </a:solidFill>
              </a:rPr>
              <a:t> vs. </a:t>
            </a:r>
            <a:r>
              <a:rPr lang="de-DE" b="1" dirty="0" err="1">
                <a:solidFill>
                  <a:srgbClr val="3B3B3B"/>
                </a:solidFill>
              </a:rPr>
              <a:t>Linearity</a:t>
            </a:r>
            <a:r>
              <a:rPr lang="de-DE" b="1" dirty="0">
                <a:solidFill>
                  <a:srgbClr val="3B3B3B"/>
                </a:solidFill>
              </a:rPr>
              <a:t> </a:t>
            </a:r>
            <a:endParaRPr lang="en-US" dirty="0"/>
          </a:p>
          <a:p>
            <a:endParaRPr lang="de-DE" dirty="0"/>
          </a:p>
          <a:p>
            <a:r>
              <a:rPr lang="de-DE" dirty="0"/>
              <a:t>This model was developed by </a:t>
            </a:r>
            <a:r>
              <a:rPr lang="de-DE" b="1" dirty="0"/>
              <a:t>Uve Samuels, CEO </a:t>
            </a:r>
            <a:r>
              <a:rPr lang="de-DE" dirty="0"/>
              <a:t>of the </a:t>
            </a:r>
            <a:r>
              <a:rPr lang="de-DE" b="1" dirty="0"/>
              <a:t>EXPONENTIAL INNOVATION INSTITUTE </a:t>
            </a:r>
            <a:r>
              <a:rPr lang="de-DE" dirty="0"/>
              <a:t>and author of the </a:t>
            </a:r>
            <a:r>
              <a:rPr lang="de-DE" b="1" dirty="0" err="1"/>
              <a:t>book</a:t>
            </a:r>
            <a:r>
              <a:rPr lang="de-DE" b="1" dirty="0"/>
              <a:t> ‘</a:t>
            </a:r>
            <a:r>
              <a:rPr lang="de-DE" b="1" dirty="0" err="1"/>
              <a:t>Exponential</a:t>
            </a:r>
            <a:r>
              <a:rPr lang="de-DE" b="1" dirty="0"/>
              <a:t> Innovation’.</a:t>
            </a:r>
            <a:endParaRPr lang="de-DE" dirty="0"/>
          </a:p>
          <a:p>
            <a:r>
              <a:rPr lang="de-DE" dirty="0"/>
              <a:t>His </a:t>
            </a:r>
            <a:r>
              <a:rPr lang="de-DE" dirty="0" err="1"/>
              <a:t>theories</a:t>
            </a:r>
            <a:r>
              <a:rPr lang="de-DE" dirty="0"/>
              <a:t> and </a:t>
            </a:r>
            <a:r>
              <a:rPr lang="de-DE" dirty="0" err="1"/>
              <a:t>models</a:t>
            </a:r>
            <a:r>
              <a:rPr lang="de-DE" dirty="0"/>
              <a:t>, such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comparison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linear and </a:t>
            </a:r>
            <a:r>
              <a:rPr lang="de-DE" dirty="0" err="1"/>
              <a:t>exponential</a:t>
            </a:r>
            <a:r>
              <a:rPr lang="de-DE" dirty="0"/>
              <a:t> </a:t>
            </a:r>
            <a:r>
              <a:rPr lang="de-DE" dirty="0" err="1"/>
              <a:t>development</a:t>
            </a:r>
            <a:r>
              <a:rPr lang="de-DE" dirty="0"/>
              <a:t>,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presented</a:t>
            </a:r>
            <a:r>
              <a:rPr lang="de-DE" dirty="0"/>
              <a:t> in </a:t>
            </a:r>
            <a:r>
              <a:rPr lang="de-DE" dirty="0" err="1"/>
              <a:t>detail</a:t>
            </a:r>
            <a:r>
              <a:rPr lang="de-DE" dirty="0"/>
              <a:t> on </a:t>
            </a:r>
            <a:r>
              <a:rPr lang="de-DE" dirty="0" err="1"/>
              <a:t>his</a:t>
            </a:r>
            <a:r>
              <a:rPr lang="de-DE" dirty="0"/>
              <a:t> </a:t>
            </a:r>
            <a:r>
              <a:rPr lang="de-DE" dirty="0" err="1"/>
              <a:t>website</a:t>
            </a:r>
            <a:r>
              <a:rPr lang="de-DE" dirty="0"/>
              <a:t> (</a:t>
            </a:r>
            <a:r>
              <a:rPr lang="de-DE" dirty="0">
                <a:hlinkClick r:id="rId3"/>
              </a:rPr>
              <a:t>https://www.exii.eu/institute</a:t>
            </a:r>
            <a:r>
              <a:rPr lang="de-DE" dirty="0"/>
              <a:t>) and in </a:t>
            </a:r>
            <a:r>
              <a:rPr lang="de-DE" dirty="0" err="1"/>
              <a:t>his</a:t>
            </a:r>
            <a:r>
              <a:rPr lang="de-DE" dirty="0"/>
              <a:t>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publications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dirty="0"/>
              <a:t>Further </a:t>
            </a:r>
            <a:r>
              <a:rPr lang="de-DE" dirty="0" err="1"/>
              <a:t>reading</a:t>
            </a:r>
            <a:r>
              <a:rPr lang="de-DE" dirty="0"/>
              <a:t>: </a:t>
            </a:r>
          </a:p>
          <a:p>
            <a:r>
              <a:rPr lang="de-DE" dirty="0"/>
              <a:t>Samuels, U. (2019). </a:t>
            </a:r>
            <a:r>
              <a:rPr lang="de-DE" i="1" dirty="0" err="1"/>
              <a:t>Exponential</a:t>
            </a:r>
            <a:r>
              <a:rPr lang="de-DE" i="1" dirty="0"/>
              <a:t> Innovation: </a:t>
            </a:r>
            <a:r>
              <a:rPr lang="de-DE" i="1" dirty="0" err="1"/>
              <a:t>How</a:t>
            </a:r>
            <a:r>
              <a:rPr lang="de-DE" i="1" dirty="0"/>
              <a:t> Science and Business Can </a:t>
            </a:r>
            <a:r>
              <a:rPr lang="de-DE" i="1" dirty="0" err="1"/>
              <a:t>Jointly</a:t>
            </a:r>
            <a:r>
              <a:rPr lang="de-DE" i="1" dirty="0"/>
              <a:t> Shape </a:t>
            </a:r>
            <a:r>
              <a:rPr lang="de-DE" i="1" dirty="0" err="1"/>
              <a:t>the</a:t>
            </a:r>
            <a:r>
              <a:rPr lang="de-DE" i="1" dirty="0"/>
              <a:t> Growth </a:t>
            </a:r>
            <a:r>
              <a:rPr lang="de-DE" i="1" dirty="0" err="1"/>
              <a:t>of</a:t>
            </a:r>
            <a:r>
              <a:rPr lang="de-DE" i="1" dirty="0"/>
              <a:t> Europe and Germany </a:t>
            </a:r>
            <a:r>
              <a:rPr lang="de-DE" i="1" dirty="0" err="1"/>
              <a:t>through</a:t>
            </a:r>
            <a:r>
              <a:rPr lang="de-DE" i="1" dirty="0"/>
              <a:t> </a:t>
            </a:r>
            <a:r>
              <a:rPr lang="de-DE" i="1" dirty="0" err="1"/>
              <a:t>Digitalisation</a:t>
            </a:r>
            <a:r>
              <a:rPr lang="de-DE" i="1" dirty="0"/>
              <a:t> </a:t>
            </a:r>
            <a:r>
              <a:rPr lang="de-DE" dirty="0"/>
              <a:t>(3rd </a:t>
            </a:r>
            <a:r>
              <a:rPr lang="de-DE" dirty="0" err="1"/>
              <a:t>ed</a:t>
            </a:r>
            <a:r>
              <a:rPr lang="de-DE" dirty="0"/>
              <a:t>.). Springer Gabler.</a:t>
            </a:r>
          </a:p>
          <a:p>
            <a:r>
              <a:rPr lang="de-DE" dirty="0"/>
              <a:t> </a:t>
            </a:r>
          </a:p>
          <a:p>
            <a:r>
              <a:rPr lang="de-DE" dirty="0"/>
              <a:t>Samuels, U. (2023). </a:t>
            </a:r>
            <a:r>
              <a:rPr lang="de-DE" i="1" dirty="0" err="1"/>
              <a:t>Exponential</a:t>
            </a:r>
            <a:r>
              <a:rPr lang="de-DE" i="1" dirty="0"/>
              <a:t> Innovation </a:t>
            </a:r>
            <a:r>
              <a:rPr lang="de-DE" i="1" dirty="0" err="1"/>
              <a:t>Playbook</a:t>
            </a:r>
            <a:r>
              <a:rPr lang="de-DE" i="1" dirty="0"/>
              <a:t>: Frameworks </a:t>
            </a:r>
            <a:r>
              <a:rPr lang="de-DE" i="1" dirty="0" err="1"/>
              <a:t>for</a:t>
            </a:r>
            <a:r>
              <a:rPr lang="de-DE" i="1" dirty="0"/>
              <a:t> Digital Transformation and </a:t>
            </a:r>
            <a:r>
              <a:rPr lang="de-DE" i="1" dirty="0" err="1"/>
              <a:t>the</a:t>
            </a:r>
            <a:r>
              <a:rPr lang="de-DE" i="1" dirty="0"/>
              <a:t> Development </a:t>
            </a:r>
            <a:r>
              <a:rPr lang="de-DE" i="1" dirty="0" err="1"/>
              <a:t>of</a:t>
            </a:r>
            <a:r>
              <a:rPr lang="de-DE" i="1" dirty="0"/>
              <a:t> </a:t>
            </a:r>
            <a:r>
              <a:rPr lang="de-DE" i="1" dirty="0" err="1"/>
              <a:t>Scalable</a:t>
            </a:r>
            <a:r>
              <a:rPr lang="de-DE" i="1" dirty="0"/>
              <a:t> Start-ups</a:t>
            </a:r>
            <a:r>
              <a:rPr lang="de-DE" dirty="0"/>
              <a:t>. Books on Demand.</a:t>
            </a:r>
          </a:p>
          <a:p>
            <a:endParaRPr lang="de-DE" dirty="0"/>
          </a:p>
          <a:p>
            <a:endParaRPr lang="de-DE" dirty="0"/>
          </a:p>
          <a:p>
            <a:r>
              <a:rPr lang="de-DE" b="1" dirty="0" err="1"/>
              <a:t>Europe’s</a:t>
            </a:r>
            <a:r>
              <a:rPr lang="de-DE" b="1" dirty="0"/>
              <a:t> Innovation Crisis &amp; </a:t>
            </a:r>
            <a:r>
              <a:rPr lang="de-DE" b="1" dirty="0" err="1"/>
              <a:t>Exponential</a:t>
            </a:r>
            <a:r>
              <a:rPr lang="de-DE" b="1" dirty="0"/>
              <a:t> </a:t>
            </a:r>
            <a:r>
              <a:rPr lang="de-DE" b="1" dirty="0" err="1"/>
              <a:t>Thinking</a:t>
            </a:r>
            <a:endParaRPr lang="de-DE" b="1" dirty="0"/>
          </a:p>
          <a:p>
            <a:endParaRPr lang="de-DE" dirty="0"/>
          </a:p>
          <a:p>
            <a:r>
              <a:rPr lang="de-DE" b="1" dirty="0" err="1"/>
              <a:t>Current</a:t>
            </a:r>
            <a:r>
              <a:rPr lang="de-DE" b="1" dirty="0"/>
              <a:t> </a:t>
            </a:r>
            <a:r>
              <a:rPr lang="de-DE" b="1" dirty="0" err="1"/>
              <a:t>situation</a:t>
            </a:r>
            <a:r>
              <a:rPr lang="de-DE" b="1" dirty="0"/>
              <a:t>:</a:t>
            </a:r>
            <a:endParaRPr lang="de-DE" dirty="0"/>
          </a:p>
          <a:p>
            <a:r>
              <a:rPr lang="de-DE" dirty="0"/>
              <a:t>Europe/Germany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lagging</a:t>
            </a:r>
            <a:r>
              <a:rPr lang="de-DE" dirty="0"/>
              <a:t> </a:t>
            </a:r>
            <a:r>
              <a:rPr lang="de-DE" dirty="0" err="1"/>
              <a:t>behind</a:t>
            </a:r>
            <a:r>
              <a:rPr lang="de-DE" dirty="0"/>
              <a:t> in disruptive </a:t>
            </a:r>
            <a:r>
              <a:rPr lang="de-DE" dirty="0" err="1"/>
              <a:t>technologies</a:t>
            </a:r>
            <a:r>
              <a:rPr lang="de-DE" dirty="0"/>
              <a:t> (e.g. AI).</a:t>
            </a:r>
          </a:p>
          <a:p>
            <a:r>
              <a:rPr lang="de-DE" dirty="0" err="1"/>
              <a:t>Too</a:t>
            </a:r>
            <a:r>
              <a:rPr lang="de-DE" dirty="0"/>
              <a:t> </a:t>
            </a:r>
            <a:r>
              <a:rPr lang="de-DE" dirty="0" err="1"/>
              <a:t>little</a:t>
            </a:r>
            <a:r>
              <a:rPr lang="de-DE" dirty="0"/>
              <a:t> </a:t>
            </a:r>
            <a:r>
              <a:rPr lang="de-DE" dirty="0" err="1"/>
              <a:t>collaboration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science</a:t>
            </a:r>
            <a:r>
              <a:rPr lang="de-DE" dirty="0"/>
              <a:t> and </a:t>
            </a:r>
            <a:r>
              <a:rPr lang="de-DE" dirty="0" err="1"/>
              <a:t>industry</a:t>
            </a:r>
            <a:r>
              <a:rPr lang="de-DE" dirty="0"/>
              <a:t> (</a:t>
            </a:r>
            <a:r>
              <a:rPr lang="de-DE" dirty="0" err="1"/>
              <a:t>compared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US).</a:t>
            </a:r>
          </a:p>
          <a:p>
            <a:r>
              <a:rPr lang="de-DE" dirty="0"/>
              <a:t>Linear innovation (e.g. combustion engine optimisation) dominates, whilst exponential business models (digital platforms) are revolutionising markets.</a:t>
            </a:r>
          </a:p>
          <a:p>
            <a:endParaRPr lang="de-DE" dirty="0"/>
          </a:p>
          <a:p>
            <a:r>
              <a:rPr lang="de-DE" b="1" dirty="0" err="1"/>
              <a:t>Exponential</a:t>
            </a:r>
            <a:r>
              <a:rPr lang="de-DE" b="1" dirty="0"/>
              <a:t> vs. Linear:</a:t>
            </a:r>
            <a:endParaRPr lang="de-DE" dirty="0"/>
          </a:p>
          <a:p>
            <a:r>
              <a:rPr lang="de-DE" b="1" dirty="0"/>
              <a:t>Linear: </a:t>
            </a:r>
            <a:r>
              <a:rPr lang="de-DE" dirty="0"/>
              <a:t>Slow, </a:t>
            </a:r>
            <a:r>
              <a:rPr lang="de-DE" dirty="0" err="1"/>
              <a:t>predictable</a:t>
            </a:r>
            <a:r>
              <a:rPr lang="de-DE" dirty="0"/>
              <a:t> </a:t>
            </a:r>
            <a:r>
              <a:rPr lang="de-DE" dirty="0" err="1"/>
              <a:t>improvements</a:t>
            </a:r>
            <a:r>
              <a:rPr lang="de-DE" dirty="0"/>
              <a:t> (</a:t>
            </a:r>
            <a:r>
              <a:rPr lang="de-DE" dirty="0" err="1"/>
              <a:t>vinyl</a:t>
            </a:r>
            <a:r>
              <a:rPr lang="de-DE" dirty="0"/>
              <a:t> </a:t>
            </a:r>
            <a:r>
              <a:rPr lang="de-DE" dirty="0" err="1"/>
              <a:t>record</a:t>
            </a:r>
            <a:r>
              <a:rPr lang="de-DE" dirty="0"/>
              <a:t> → CD).</a:t>
            </a:r>
          </a:p>
          <a:p>
            <a:r>
              <a:rPr lang="de-DE" b="1" dirty="0" err="1"/>
              <a:t>Exponential</a:t>
            </a:r>
            <a:r>
              <a:rPr lang="de-DE" b="1" dirty="0"/>
              <a:t>: </a:t>
            </a:r>
            <a:r>
              <a:rPr lang="de-DE" dirty="0"/>
              <a:t>Rapid, </a:t>
            </a:r>
            <a:r>
              <a:rPr lang="de-DE" dirty="0" err="1"/>
              <a:t>unpredictable</a:t>
            </a:r>
            <a:r>
              <a:rPr lang="de-DE" dirty="0"/>
              <a:t> </a:t>
            </a:r>
            <a:r>
              <a:rPr lang="de-DE" dirty="0" err="1"/>
              <a:t>growth</a:t>
            </a:r>
            <a:r>
              <a:rPr lang="de-DE" dirty="0"/>
              <a:t> (MP3/</a:t>
            </a:r>
            <a:r>
              <a:rPr lang="de-DE" dirty="0" err="1"/>
              <a:t>streaming</a:t>
            </a:r>
            <a:r>
              <a:rPr lang="de-DE" dirty="0"/>
              <a:t> → </a:t>
            </a: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media</a:t>
            </a:r>
            <a:r>
              <a:rPr lang="de-DE" dirty="0"/>
              <a:t> </a:t>
            </a:r>
            <a:r>
              <a:rPr lang="de-DE" dirty="0" err="1"/>
              <a:t>rendered</a:t>
            </a:r>
            <a:r>
              <a:rPr lang="de-DE" dirty="0"/>
              <a:t> obsolete).</a:t>
            </a:r>
          </a:p>
          <a:p>
            <a:r>
              <a:rPr lang="de-DE" b="1" dirty="0"/>
              <a:t>Problem: </a:t>
            </a:r>
            <a:r>
              <a:rPr lang="de-DE" dirty="0"/>
              <a:t>People </a:t>
            </a:r>
            <a:r>
              <a:rPr lang="de-DE" dirty="0" err="1"/>
              <a:t>think</a:t>
            </a:r>
            <a:r>
              <a:rPr lang="de-DE" dirty="0"/>
              <a:t> </a:t>
            </a:r>
            <a:r>
              <a:rPr lang="de-DE" dirty="0" err="1"/>
              <a:t>linearly</a:t>
            </a:r>
            <a:r>
              <a:rPr lang="de-DE" dirty="0"/>
              <a:t> and </a:t>
            </a:r>
            <a:r>
              <a:rPr lang="de-DE" dirty="0" err="1"/>
              <a:t>underestimate</a:t>
            </a:r>
            <a:r>
              <a:rPr lang="de-DE" dirty="0"/>
              <a:t> </a:t>
            </a:r>
            <a:r>
              <a:rPr lang="de-DE" dirty="0" err="1"/>
              <a:t>exponential</a:t>
            </a:r>
            <a:r>
              <a:rPr lang="de-DE" dirty="0"/>
              <a:t> </a:t>
            </a:r>
            <a:r>
              <a:rPr lang="de-DE" dirty="0" err="1"/>
              <a:t>trends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Challenges </a:t>
            </a:r>
            <a:r>
              <a:rPr lang="de-DE" b="1" dirty="0" err="1"/>
              <a:t>for</a:t>
            </a:r>
            <a:r>
              <a:rPr lang="de-DE" b="1" dirty="0"/>
              <a:t> Germany:</a:t>
            </a:r>
            <a:endParaRPr lang="de-DE" dirty="0"/>
          </a:p>
          <a:p>
            <a:r>
              <a:rPr lang="de-DE" dirty="0"/>
              <a:t>Risk aversion: Failure = insolvency, not a learning opportunity (“fail forward”).</a:t>
            </a:r>
          </a:p>
          <a:p>
            <a:r>
              <a:rPr lang="de-DE" dirty="0"/>
              <a:t>Silo </a:t>
            </a:r>
            <a:r>
              <a:rPr lang="de-DE" dirty="0" err="1"/>
              <a:t>mentality</a:t>
            </a:r>
            <a:r>
              <a:rPr lang="de-DE" dirty="0"/>
              <a:t>: Lack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interdisciplinary</a:t>
            </a:r>
            <a:r>
              <a:rPr lang="de-DE" dirty="0"/>
              <a:t> </a:t>
            </a:r>
            <a:r>
              <a:rPr lang="de-DE" dirty="0" err="1"/>
              <a:t>collaboration</a:t>
            </a:r>
            <a:r>
              <a:rPr lang="de-DE" dirty="0"/>
              <a:t>/agile </a:t>
            </a:r>
            <a:r>
              <a:rPr lang="de-DE" dirty="0" err="1"/>
              <a:t>methods</a:t>
            </a:r>
            <a:r>
              <a:rPr lang="de-DE" dirty="0"/>
              <a:t>.</a:t>
            </a:r>
          </a:p>
          <a:p>
            <a:r>
              <a:rPr lang="de-DE" dirty="0"/>
              <a:t>Education </a:t>
            </a:r>
            <a:r>
              <a:rPr lang="de-DE" dirty="0" err="1"/>
              <a:t>system</a:t>
            </a:r>
            <a:r>
              <a:rPr lang="de-DE" dirty="0"/>
              <a:t>: Hinders innovative </a:t>
            </a:r>
            <a:r>
              <a:rPr lang="de-DE" dirty="0" err="1"/>
              <a:t>thinking</a:t>
            </a:r>
            <a:r>
              <a:rPr lang="de-DE" dirty="0"/>
              <a:t>, </a:t>
            </a:r>
            <a:r>
              <a:rPr lang="de-DE" dirty="0" err="1"/>
              <a:t>does</a:t>
            </a:r>
            <a:r>
              <a:rPr lang="de-DE" dirty="0"/>
              <a:t> not </a:t>
            </a:r>
            <a:r>
              <a:rPr lang="de-DE" dirty="0" err="1"/>
              <a:t>foster</a:t>
            </a:r>
            <a:r>
              <a:rPr lang="de-DE" dirty="0"/>
              <a:t> </a:t>
            </a:r>
            <a:r>
              <a:rPr lang="de-DE" dirty="0" err="1"/>
              <a:t>future-oriented</a:t>
            </a:r>
            <a:r>
              <a:rPr lang="de-DE" dirty="0"/>
              <a:t> </a:t>
            </a:r>
            <a:r>
              <a:rPr lang="de-DE" dirty="0" err="1"/>
              <a:t>skills</a:t>
            </a:r>
            <a:r>
              <a:rPr lang="de-DE" dirty="0"/>
              <a:t>.</a:t>
            </a:r>
          </a:p>
          <a:p>
            <a:r>
              <a:rPr lang="de-DE" dirty="0"/>
              <a:t>Brain drain: Top </a:t>
            </a:r>
            <a:r>
              <a:rPr lang="de-DE" dirty="0" err="1"/>
              <a:t>talent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heading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Silicon Valley/Asia.</a:t>
            </a:r>
          </a:p>
          <a:p>
            <a:endParaRPr lang="de-DE" dirty="0"/>
          </a:p>
          <a:p>
            <a:r>
              <a:rPr lang="de-DE" b="1" dirty="0"/>
              <a:t>Possible </a:t>
            </a:r>
            <a:r>
              <a:rPr lang="de-DE" b="1" dirty="0" err="1"/>
              <a:t>solutions</a:t>
            </a:r>
            <a:r>
              <a:rPr lang="de-DE" b="1" dirty="0"/>
              <a:t>:</a:t>
            </a:r>
            <a:endParaRPr lang="de-DE" dirty="0"/>
          </a:p>
          <a:p>
            <a:r>
              <a:rPr lang="de-DE" dirty="0"/>
              <a:t>Cultural shift: Establish “trial and error” and </a:t>
            </a:r>
            <a:r>
              <a:rPr lang="de-DE" dirty="0" err="1"/>
              <a:t>prototyping</a:t>
            </a:r>
            <a:r>
              <a:rPr lang="de-DE" dirty="0"/>
              <a:t>.</a:t>
            </a:r>
          </a:p>
          <a:p>
            <a:r>
              <a:rPr lang="de-DE" dirty="0" err="1"/>
              <a:t>Collaboration</a:t>
            </a:r>
            <a:r>
              <a:rPr lang="de-DE" dirty="0"/>
              <a:t>: </a:t>
            </a:r>
            <a:r>
              <a:rPr lang="de-DE" dirty="0" err="1"/>
              <a:t>Integrate</a:t>
            </a:r>
            <a:r>
              <a:rPr lang="de-DE" dirty="0"/>
              <a:t> </a:t>
            </a:r>
            <a:r>
              <a:rPr lang="de-DE" dirty="0" err="1"/>
              <a:t>science</a:t>
            </a:r>
            <a:r>
              <a:rPr lang="de-DE" dirty="0"/>
              <a:t> and </a:t>
            </a:r>
            <a:r>
              <a:rPr lang="de-DE" dirty="0" err="1"/>
              <a:t>industry</a:t>
            </a:r>
            <a:r>
              <a:rPr lang="de-DE" dirty="0"/>
              <a:t>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closely</a:t>
            </a:r>
            <a:r>
              <a:rPr lang="de-DE" dirty="0"/>
              <a:t> (</a:t>
            </a:r>
            <a:r>
              <a:rPr lang="de-DE" dirty="0" err="1"/>
              <a:t>as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USA).</a:t>
            </a:r>
          </a:p>
          <a:p>
            <a:r>
              <a:rPr lang="de-DE" dirty="0" err="1"/>
              <a:t>Visions</a:t>
            </a:r>
            <a:r>
              <a:rPr lang="de-DE" dirty="0"/>
              <a:t>: Independent </a:t>
            </a:r>
            <a:r>
              <a:rPr lang="de-DE" dirty="0" err="1"/>
              <a:t>technological</a:t>
            </a:r>
            <a:r>
              <a:rPr lang="de-DE" dirty="0"/>
              <a:t> </a:t>
            </a:r>
            <a:r>
              <a:rPr lang="de-DE" dirty="0" err="1"/>
              <a:t>leadership</a:t>
            </a:r>
            <a:r>
              <a:rPr lang="de-DE" dirty="0"/>
              <a:t> (e.g. 6G/7G </a:t>
            </a:r>
            <a:r>
              <a:rPr lang="de-DE" dirty="0" err="1"/>
              <a:t>instead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purchasing</a:t>
            </a:r>
            <a:r>
              <a:rPr lang="de-DE" dirty="0"/>
              <a:t> 5G).</a:t>
            </a:r>
          </a:p>
          <a:p>
            <a:r>
              <a:rPr lang="de-DE" dirty="0" err="1"/>
              <a:t>Exponential</a:t>
            </a:r>
            <a:r>
              <a:rPr lang="de-DE" dirty="0"/>
              <a:t> </a:t>
            </a:r>
            <a:r>
              <a:rPr lang="de-DE" dirty="0" err="1"/>
              <a:t>mindset</a:t>
            </a:r>
            <a:r>
              <a:rPr lang="de-DE" dirty="0"/>
              <a:t>: </a:t>
            </a:r>
            <a:r>
              <a:rPr lang="de-DE" dirty="0" err="1"/>
              <a:t>Identify</a:t>
            </a:r>
            <a:r>
              <a:rPr lang="de-DE" dirty="0"/>
              <a:t> disruptive </a:t>
            </a:r>
            <a:r>
              <a:rPr lang="de-DE" dirty="0" err="1"/>
              <a:t>approaches</a:t>
            </a:r>
            <a:r>
              <a:rPr lang="de-DE" dirty="0"/>
              <a:t> </a:t>
            </a:r>
            <a:r>
              <a:rPr lang="de-DE" dirty="0" err="1"/>
              <a:t>early</a:t>
            </a:r>
            <a:r>
              <a:rPr lang="de-DE" dirty="0"/>
              <a:t> on, </a:t>
            </a:r>
            <a:r>
              <a:rPr lang="de-DE" dirty="0" err="1"/>
              <a:t>build</a:t>
            </a:r>
            <a:r>
              <a:rPr lang="de-DE" dirty="0"/>
              <a:t> </a:t>
            </a:r>
            <a:r>
              <a:rPr lang="de-DE" dirty="0" err="1"/>
              <a:t>up</a:t>
            </a:r>
            <a:r>
              <a:rPr lang="de-DE" dirty="0"/>
              <a:t> </a:t>
            </a:r>
            <a:r>
              <a:rPr lang="de-DE" dirty="0" err="1"/>
              <a:t>expertise</a:t>
            </a:r>
            <a:r>
              <a:rPr lang="de-DE" dirty="0"/>
              <a:t>.</a:t>
            </a:r>
          </a:p>
          <a:p>
            <a:endParaRPr lang="de-DE" dirty="0"/>
          </a:p>
          <a:p>
            <a:pPr marL="4572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de-DE" b="1" dirty="0">
                <a:effectLst/>
              </a:rPr>
              <a:t>Conclusion: </a:t>
            </a:r>
            <a:r>
              <a:rPr lang="de-DE" dirty="0">
                <a:effectLst/>
              </a:rPr>
              <a:t>Linear </a:t>
            </a:r>
            <a:r>
              <a:rPr lang="de-DE" dirty="0" err="1">
                <a:effectLst/>
              </a:rPr>
              <a:t>planning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makes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us</a:t>
            </a:r>
            <a:r>
              <a:rPr lang="de-DE" dirty="0">
                <a:effectLst/>
              </a:rPr>
              <a:t> vulnerable </a:t>
            </a:r>
            <a:r>
              <a:rPr lang="de-DE" dirty="0" err="1">
                <a:effectLst/>
              </a:rPr>
              <a:t>to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the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dynamism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of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exponential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competitors</a:t>
            </a:r>
            <a:r>
              <a:rPr lang="de-DE" dirty="0">
                <a:effectLst/>
              </a:rPr>
              <a:t>. Germany </a:t>
            </a:r>
            <a:r>
              <a:rPr lang="de-DE" dirty="0" err="1">
                <a:effectLst/>
              </a:rPr>
              <a:t>needs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more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courage</a:t>
            </a:r>
            <a:r>
              <a:rPr lang="de-DE" dirty="0">
                <a:effectLst/>
              </a:rPr>
              <a:t>, a </a:t>
            </a:r>
            <a:r>
              <a:rPr lang="de-DE" dirty="0" err="1">
                <a:effectLst/>
              </a:rPr>
              <a:t>willingness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to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take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risks</a:t>
            </a:r>
            <a:r>
              <a:rPr lang="de-DE" dirty="0">
                <a:effectLst/>
              </a:rPr>
              <a:t> and a </a:t>
            </a:r>
            <a:r>
              <a:rPr lang="de-DE" dirty="0" err="1">
                <a:effectLst/>
              </a:rPr>
              <a:t>culture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of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innovation</a:t>
            </a:r>
            <a:r>
              <a:rPr lang="de-DE" dirty="0">
                <a:effectLst/>
              </a:rPr>
              <a:t> – </a:t>
            </a:r>
            <a:r>
              <a:rPr lang="de-DE" dirty="0" err="1">
                <a:effectLst/>
              </a:rPr>
              <a:t>otherwise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it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risks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falling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behind</a:t>
            </a:r>
            <a:r>
              <a:rPr lang="de-DE" dirty="0">
                <a:effectLst/>
              </a:rPr>
              <a:t>. Science </a:t>
            </a:r>
            <a:r>
              <a:rPr lang="de-DE" dirty="0" err="1">
                <a:effectLst/>
              </a:rPr>
              <a:t>can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identify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trends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early</a:t>
            </a:r>
            <a:r>
              <a:rPr lang="de-DE" dirty="0">
                <a:effectLst/>
              </a:rPr>
              <a:t> on and </a:t>
            </a:r>
            <a:r>
              <a:rPr lang="de-DE" dirty="0" err="1">
                <a:effectLst/>
              </a:rPr>
              <a:t>actively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help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shape</a:t>
            </a:r>
            <a:r>
              <a:rPr lang="de-DE" dirty="0">
                <a:effectLst/>
              </a:rPr>
              <a:t> </a:t>
            </a:r>
            <a:r>
              <a:rPr lang="de-DE" dirty="0" err="1">
                <a:effectLst/>
              </a:rPr>
              <a:t>change</a:t>
            </a:r>
            <a:r>
              <a:rPr lang="de-DE" dirty="0">
                <a:effectLst/>
              </a:rPr>
              <a:t>.</a:t>
            </a:r>
          </a:p>
          <a:p>
            <a:pPr marL="4572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de-DE" dirty="0">
              <a:effectLst/>
            </a:endParaRPr>
          </a:p>
          <a:p>
            <a:pPr marL="4572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de-DE" dirty="0">
              <a:effectLst/>
            </a:endParaRPr>
          </a:p>
          <a:p>
            <a:pPr marL="4572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de-DE" dirty="0">
              <a:effectLst/>
            </a:endParaRPr>
          </a:p>
          <a:p>
            <a:pPr marL="4572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de-DE" dirty="0">
              <a:effectLst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61608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Absorptive </a:t>
            </a:r>
            <a:r>
              <a:rPr lang="de-DE" b="1" dirty="0" err="1"/>
              <a:t>Capacity</a:t>
            </a:r>
            <a:r>
              <a:rPr lang="de-DE" b="1" dirty="0"/>
              <a:t> </a:t>
            </a:r>
          </a:p>
          <a:p>
            <a:endParaRPr lang="de-DE" b="1" dirty="0"/>
          </a:p>
          <a:p>
            <a:r>
              <a:rPr lang="de-DE" b="1" dirty="0"/>
              <a:t>Introduction: </a:t>
            </a:r>
            <a:endParaRPr lang="de-DE" dirty="0"/>
          </a:p>
          <a:p>
            <a:r>
              <a:rPr lang="de-DE" dirty="0"/>
              <a:t>Absorptive capacity is key to successfully transforming external knowledge into innovation – particularly for SMEs and innovation partnerships. </a:t>
            </a:r>
            <a:r>
              <a:rPr lang="de-DE" dirty="0">
                <a:solidFill>
                  <a:schemeClr val="tx1"/>
                </a:solidFill>
              </a:rPr>
              <a:t>Reference is made to the article </a:t>
            </a:r>
            <a:r>
              <a:rPr lang="de-DE" sz="1200" dirty="0">
                <a:solidFill>
                  <a:schemeClr val="tx1"/>
                </a:solidFill>
              </a:rPr>
              <a:t>‘Absorptive </a:t>
            </a:r>
            <a:r>
              <a:rPr lang="de-DE" sz="1200" dirty="0" err="1">
                <a:solidFill>
                  <a:schemeClr val="tx1"/>
                </a:solidFill>
              </a:rPr>
              <a:t>capacity</a:t>
            </a:r>
            <a:r>
              <a:rPr lang="de-DE" sz="1200" dirty="0">
                <a:solidFill>
                  <a:schemeClr val="tx1"/>
                </a:solidFill>
              </a:rPr>
              <a:t>: A </a:t>
            </a:r>
            <a:r>
              <a:rPr lang="de-DE" sz="1200" dirty="0" err="1">
                <a:solidFill>
                  <a:schemeClr val="tx1"/>
                </a:solidFill>
              </a:rPr>
              <a:t>new perspective </a:t>
            </a:r>
            <a:r>
              <a:rPr lang="de-DE" sz="1200" dirty="0">
                <a:solidFill>
                  <a:schemeClr val="tx1"/>
                </a:solidFill>
              </a:rPr>
              <a:t>on </a:t>
            </a:r>
            <a:r>
              <a:rPr lang="de-DE" sz="1200" dirty="0" err="1">
                <a:solidFill>
                  <a:schemeClr val="tx1"/>
                </a:solidFill>
              </a:rPr>
              <a:t>learning </a:t>
            </a:r>
            <a:r>
              <a:rPr lang="de-DE" sz="1200" dirty="0">
                <a:solidFill>
                  <a:schemeClr val="tx1"/>
                </a:solidFill>
              </a:rPr>
              <a:t>and innovation’ by Cohen &amp; </a:t>
            </a:r>
            <a:r>
              <a:rPr lang="de-DE" sz="1200" dirty="0" err="1">
                <a:solidFill>
                  <a:schemeClr val="tx1"/>
                </a:solidFill>
              </a:rPr>
              <a:t>Levinthal </a:t>
            </a:r>
            <a:r>
              <a:rPr lang="de-DE" sz="1200" dirty="0">
                <a:solidFill>
                  <a:schemeClr val="tx1"/>
                </a:solidFill>
              </a:rPr>
              <a:t>from 1990, which remains relevant today. </a:t>
            </a:r>
            <a:endParaRPr lang="de-DE" dirty="0">
              <a:solidFill>
                <a:schemeClr val="tx1"/>
              </a:solidFill>
            </a:endParaRPr>
          </a:p>
          <a:p>
            <a:endParaRPr lang="de-DE" dirty="0">
              <a:solidFill>
                <a:srgbClr val="000000"/>
              </a:solidFill>
            </a:endParaRPr>
          </a:p>
          <a:p>
            <a:pPr>
              <a:buAutoNum type="arabicPeriod"/>
            </a:pPr>
            <a:r>
              <a:rPr lang="de-DE" b="1" dirty="0"/>
              <a:t>Definition &amp; </a:t>
            </a:r>
            <a:r>
              <a:rPr lang="de-DE" b="1" dirty="0" err="1"/>
              <a:t>significance</a:t>
            </a:r>
            <a:endParaRPr lang="de-DE" dirty="0"/>
          </a:p>
          <a:p>
            <a:r>
              <a:rPr lang="de-DE" dirty="0"/>
              <a:t>The ability to </a:t>
            </a:r>
            <a:r>
              <a:rPr lang="de-DE" b="1" dirty="0"/>
              <a:t>identify, integrate and commercialise </a:t>
            </a:r>
            <a:r>
              <a:rPr lang="de-DE" dirty="0"/>
              <a:t>external knowledge.</a:t>
            </a:r>
          </a:p>
          <a:p>
            <a:r>
              <a:rPr lang="de-DE" b="1" dirty="0"/>
              <a:t>Competitive advantage: </a:t>
            </a:r>
            <a:r>
              <a:rPr lang="de-DE" dirty="0"/>
              <a:t>Crucial for innovation partnerships and long-term success.</a:t>
            </a:r>
          </a:p>
          <a:p>
            <a:r>
              <a:rPr lang="de-DE" b="1" dirty="0"/>
              <a:t>Science as a partner: </a:t>
            </a:r>
            <a:r>
              <a:rPr lang="de-DE" dirty="0"/>
              <a:t>Provides knowledge that companies can use directly.</a:t>
            </a:r>
          </a:p>
          <a:p>
            <a:endParaRPr lang="de-DE" dirty="0"/>
          </a:p>
          <a:p>
            <a:r>
              <a:rPr lang="de-DE" b="1" dirty="0"/>
              <a:t>2. Transfer from an entrepreneurial perspective</a:t>
            </a:r>
            <a:endParaRPr lang="de-DE" dirty="0"/>
          </a:p>
          <a:p>
            <a:r>
              <a:rPr lang="de-DE" b="1" dirty="0"/>
              <a:t>More than just further training: </a:t>
            </a:r>
            <a:r>
              <a:rPr lang="de-DE" dirty="0"/>
              <a:t>Absorption capacity (A.C.) makes collaborations effective.</a:t>
            </a:r>
          </a:p>
          <a:p>
            <a:r>
              <a:rPr lang="de-DE" b="1" dirty="0"/>
              <a:t>Transfer process: </a:t>
            </a:r>
            <a:r>
              <a:rPr lang="de-DE" dirty="0"/>
              <a:t>How research results reach and impact companies.</a:t>
            </a:r>
          </a:p>
          <a:p>
            <a:r>
              <a:rPr lang="de-DE" b="1" dirty="0"/>
              <a:t>New roles: </a:t>
            </a:r>
            <a:r>
              <a:rPr lang="de-DE" i="1" dirty="0"/>
              <a:t>Female scientists as ‘scientific trainers’ or </a:t>
            </a:r>
            <a:r>
              <a:rPr lang="de-DE" dirty="0"/>
              <a:t>consultants for SMEs.</a:t>
            </a:r>
          </a:p>
          <a:p>
            <a:endParaRPr lang="de-DE" dirty="0"/>
          </a:p>
          <a:p>
            <a:r>
              <a:rPr lang="de-DE" b="1" dirty="0"/>
              <a:t>3. Challenges &amp; </a:t>
            </a:r>
            <a:r>
              <a:rPr lang="de-DE" b="1" dirty="0" err="1"/>
              <a:t>opportunities</a:t>
            </a:r>
            <a:endParaRPr lang="de-DE" dirty="0"/>
          </a:p>
          <a:p>
            <a:r>
              <a:rPr lang="de-DE" b="1" dirty="0"/>
              <a:t>SMEs: </a:t>
            </a:r>
            <a:r>
              <a:rPr lang="de-DE" dirty="0"/>
              <a:t>Often no R&amp;D department – knowledge transfer takes place via management/staff.</a:t>
            </a:r>
          </a:p>
          <a:p>
            <a:r>
              <a:rPr lang="de-DE" b="1" dirty="0"/>
              <a:t>Business model: </a:t>
            </a:r>
            <a:r>
              <a:rPr lang="de-DE" dirty="0"/>
              <a:t>Research transfer as a consultancy service for companies.</a:t>
            </a:r>
          </a:p>
          <a:p>
            <a:endParaRPr lang="de-DE" dirty="0"/>
          </a:p>
          <a:p>
            <a:r>
              <a:rPr lang="de-DE" b="1" dirty="0"/>
              <a:t>4. Practical implementation</a:t>
            </a:r>
            <a:endParaRPr lang="de-DE" dirty="0"/>
          </a:p>
          <a:p>
            <a:r>
              <a:rPr lang="de-DE" b="1" dirty="0"/>
              <a:t>Phases: </a:t>
            </a:r>
            <a:r>
              <a:rPr lang="de-DE" dirty="0"/>
              <a:t>Identify knowledge → integrate → commercialise.</a:t>
            </a:r>
          </a:p>
          <a:p>
            <a:r>
              <a:rPr lang="de-DE" b="1" dirty="0"/>
              <a:t>Management tips: </a:t>
            </a:r>
            <a:r>
              <a:rPr lang="de-DE" dirty="0"/>
              <a:t>Further training, open culture, networking, external partnerships.</a:t>
            </a:r>
          </a:p>
          <a:p>
            <a:endParaRPr lang="de-DE" dirty="0"/>
          </a:p>
          <a:p>
            <a:r>
              <a:rPr lang="de-DE" b="1" dirty="0"/>
              <a:t>5. Conclusion </a:t>
            </a:r>
            <a:r>
              <a:rPr lang="de-DE" dirty="0"/>
              <a:t>Strengthening absorption capacity = boosting innovative strength. Science can act as a multiplier – particularly for SMEs without their own R&amp;D.</a:t>
            </a:r>
          </a:p>
          <a:p>
            <a:pPr>
              <a:defRPr/>
            </a:pPr>
            <a:endParaRPr lang="de-DE" dirty="0"/>
          </a:p>
          <a:p>
            <a:pPr>
              <a:defRPr/>
            </a:pPr>
            <a:r>
              <a:rPr lang="de-DE" b="1" dirty="0"/>
              <a:t>Transition: </a:t>
            </a:r>
            <a:r>
              <a:rPr lang="de-DE" dirty="0"/>
              <a:t>Absorptive capacity requires external knowledge – but how does it flow from science into business? Are the two worlds separate or partners? 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Cohen, W. M., &amp; Levinthal, D. A. (1990). Absorptive capacity: A new perspective on learning and innovation. </a:t>
            </a:r>
            <a:r>
              <a:rPr lang="en-US" i="1" dirty="0"/>
              <a:t>Administrative Science Quarterly, 35</a:t>
            </a:r>
            <a:r>
              <a:rPr lang="en-US" dirty="0"/>
              <a:t>(1), 128–152.</a:t>
            </a:r>
            <a:r>
              <a:rPr lang="en-US" dirty="0">
                <a:hlinkClick r:id="rId3"/>
              </a:rPr>
              <a:t> https://doi.org/10.2307/2393553</a:t>
            </a:r>
            <a:endParaRPr lang="de-DE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pPr>
              <a:defRPr/>
            </a:pP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25615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dirty="0"/>
              <a:t>Science and </a:t>
            </a:r>
            <a:r>
              <a:rPr lang="de-DE" sz="1200" b="1" dirty="0" err="1"/>
              <a:t>business</a:t>
            </a:r>
            <a:r>
              <a:rPr lang="de-DE" sz="1200" b="1" dirty="0"/>
              <a:t> – </a:t>
            </a:r>
            <a:r>
              <a:rPr lang="de-DE" sz="1200" b="1" dirty="0" err="1"/>
              <a:t>are</a:t>
            </a:r>
            <a:r>
              <a:rPr lang="de-DE" sz="1200" b="1" dirty="0"/>
              <a:t> </a:t>
            </a:r>
            <a:r>
              <a:rPr lang="de-DE" sz="1200" b="1" dirty="0" err="1"/>
              <a:t>they</a:t>
            </a:r>
            <a:r>
              <a:rPr lang="de-DE" sz="1200" b="1" dirty="0"/>
              <a:t> </a:t>
            </a:r>
            <a:r>
              <a:rPr lang="de-DE" sz="1200" b="1" dirty="0" err="1"/>
              <a:t>really</a:t>
            </a:r>
            <a:r>
              <a:rPr lang="de-DE" sz="1200" b="1" dirty="0"/>
              <a:t> </a:t>
            </a:r>
            <a:r>
              <a:rPr lang="de-DE" sz="1200" b="1" dirty="0" err="1"/>
              <a:t>two</a:t>
            </a:r>
            <a:r>
              <a:rPr lang="de-DE" sz="1200" b="1" dirty="0"/>
              <a:t> different </a:t>
            </a:r>
            <a:r>
              <a:rPr lang="de-DE" sz="1200" b="1" dirty="0" err="1"/>
              <a:t>worlds</a:t>
            </a:r>
            <a:r>
              <a:rPr lang="de-DE" sz="1200" b="1" dirty="0"/>
              <a:t>?</a:t>
            </a:r>
          </a:p>
          <a:p>
            <a:endParaRPr lang="de-DE" dirty="0"/>
          </a:p>
          <a:p>
            <a:r>
              <a:rPr lang="de-DE" b="1" dirty="0"/>
              <a:t>Introduction</a:t>
            </a:r>
            <a:endParaRPr lang="de-DE" dirty="0"/>
          </a:p>
          <a:p>
            <a:r>
              <a:rPr lang="de-DE" dirty="0"/>
              <a:t>At first glance, two different worlds</a:t>
            </a:r>
          </a:p>
          <a:p>
            <a:endParaRPr lang="de-DE" dirty="0"/>
          </a:p>
          <a:p>
            <a:r>
              <a:rPr lang="de-DE" b="1" dirty="0"/>
              <a:t>Different logics</a:t>
            </a:r>
            <a:endParaRPr lang="de-DE" dirty="0"/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Science: knowledge &amp; truth, long-term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Business: value creation &amp; profit, short-term</a:t>
            </a:r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  <a:p>
            <a:r>
              <a:rPr lang="de-DE" b="1" dirty="0"/>
              <a:t>Shared potential</a:t>
            </a:r>
            <a:endParaRPr lang="de-DE" dirty="0"/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Different logics as a strength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Cooperation fosters innovation and knowledge transfer</a:t>
            </a:r>
          </a:p>
          <a:p>
            <a:endParaRPr lang="de-DE" dirty="0"/>
          </a:p>
          <a:p>
            <a:r>
              <a:rPr lang="de-DE" b="1" dirty="0"/>
              <a:t>Key message</a:t>
            </a:r>
            <a:endParaRPr lang="de-DE" dirty="0"/>
          </a:p>
          <a:p>
            <a:r>
              <a:rPr lang="de-DE" dirty="0"/>
              <a:t>Not opposites, but complementary! This gives rise to concrete potential.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1641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Our vision </a:t>
            </a:r>
          </a:p>
          <a:p>
            <a:endParaRPr lang="de-DE" dirty="0"/>
          </a:p>
          <a:p>
            <a:r>
              <a:rPr lang="de-DE" b="1" dirty="0"/>
              <a:t>Our core message: </a:t>
            </a:r>
            <a:r>
              <a:rPr lang="de-DE" dirty="0"/>
              <a:t>We are striving for a </a:t>
            </a:r>
            <a:r>
              <a:rPr lang="de-DE" b="1" dirty="0"/>
              <a:t>sustainable cultural shift </a:t>
            </a:r>
            <a:r>
              <a:rPr lang="de-DE" dirty="0"/>
              <a:t>in knowledge and technology transfer.</a:t>
            </a:r>
          </a:p>
          <a:p>
            <a:endParaRPr lang="de-DE" dirty="0"/>
          </a:p>
          <a:p>
            <a:r>
              <a:rPr lang="de-DE" b="1" dirty="0"/>
              <a:t>What does that mean in concrete terms?</a:t>
            </a:r>
            <a:endParaRPr lang="de-DE" dirty="0"/>
          </a:p>
          <a:p>
            <a:r>
              <a:rPr lang="de-DE" dirty="0"/>
              <a:t>We want more than just individual projects: our aim is to build a </a:t>
            </a:r>
            <a:r>
              <a:rPr lang="de-DE" b="1" dirty="0"/>
              <a:t>lasting bridge </a:t>
            </a:r>
            <a:r>
              <a:rPr lang="de-DE" dirty="0"/>
              <a:t>between science and industry.</a:t>
            </a:r>
          </a:p>
          <a:p>
            <a:r>
              <a:rPr lang="de-DE" dirty="0"/>
              <a:t>It is about a </a:t>
            </a:r>
            <a:r>
              <a:rPr lang="de-DE" b="1" dirty="0"/>
              <a:t>genuine cultural shift </a:t>
            </a:r>
            <a:r>
              <a:rPr lang="de-DE" dirty="0"/>
              <a:t>– away from separation, towards a </a:t>
            </a:r>
            <a:r>
              <a:rPr lang="de-DE" b="1" dirty="0"/>
              <a:t>productive partnership on equal terms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This is how we understand sustainability:</a:t>
            </a:r>
            <a:endParaRPr lang="de-DE" dirty="0"/>
          </a:p>
          <a:p>
            <a:r>
              <a:rPr lang="de-DE" dirty="0"/>
              <a:t>Collaborations are long-term and create </a:t>
            </a:r>
            <a:r>
              <a:rPr lang="de-DE" b="1" dirty="0"/>
              <a:t>genuine added value </a:t>
            </a:r>
            <a:r>
              <a:rPr lang="de-DE" dirty="0"/>
              <a:t>for both sides.</a:t>
            </a:r>
          </a:p>
          <a:p>
            <a:r>
              <a:rPr lang="de-DE" dirty="0"/>
              <a:t>Exchange between research and practice should become </a:t>
            </a:r>
            <a:r>
              <a:rPr lang="de-DE" b="1" dirty="0"/>
              <a:t>a matter of course </a:t>
            </a:r>
            <a:r>
              <a:rPr lang="de-DE" dirty="0"/>
              <a:t>and take place </a:t>
            </a:r>
            <a:r>
              <a:rPr lang="de-DE" b="1" dirty="0"/>
              <a:t>continuously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Why do both sides benefit?</a:t>
            </a:r>
            <a:endParaRPr lang="de-DE" dirty="0"/>
          </a:p>
          <a:p>
            <a:r>
              <a:rPr lang="de-DE" b="1" dirty="0"/>
              <a:t>For the university: </a:t>
            </a:r>
            <a:r>
              <a:rPr lang="de-DE" dirty="0"/>
              <a:t>Practical questions enrich research and teaching.</a:t>
            </a:r>
          </a:p>
          <a:p>
            <a:r>
              <a:rPr lang="de-DE" b="1" dirty="0"/>
              <a:t>For your company: </a:t>
            </a:r>
            <a:r>
              <a:rPr lang="de-DE" dirty="0"/>
              <a:t>You gain access to </a:t>
            </a:r>
            <a:r>
              <a:rPr lang="de-DE" b="1" dirty="0"/>
              <a:t>the latest knowledge</a:t>
            </a:r>
            <a:r>
              <a:rPr lang="de-DE" dirty="0"/>
              <a:t>, </a:t>
            </a:r>
            <a:r>
              <a:rPr lang="de-DE" b="1" dirty="0"/>
              <a:t>innovative methods </a:t>
            </a:r>
            <a:r>
              <a:rPr lang="de-DE" dirty="0"/>
              <a:t>and new perspectives.</a:t>
            </a:r>
          </a:p>
          <a:p>
            <a:r>
              <a:rPr lang="de-DE" b="1" dirty="0"/>
              <a:t>Knowledge and technology transfer is a win-win situation – not a one-way street!</a:t>
            </a:r>
          </a:p>
          <a:p>
            <a:endParaRPr lang="de-DE" dirty="0"/>
          </a:p>
          <a:p>
            <a:r>
              <a:rPr lang="de-DE" b="1" dirty="0"/>
              <a:t>Transition:</a:t>
            </a:r>
            <a:endParaRPr lang="de-DE" dirty="0"/>
          </a:p>
          <a:p>
            <a:r>
              <a:rPr lang="de-DE" dirty="0"/>
              <a:t>But what does this mean specifically for you and your company? Let’s take a closer look at the benefits in the next step.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36074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AB6E9-5F47-DF3C-CA05-075204CFA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F587634-B218-66A8-5A08-E8BE74A4E7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A14EF4D-BE65-5BF8-927B-38A8901AD7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de-DE" dirty="0"/>
              <a:t>[You can list further information, events and contacts here as you wish]</a:t>
            </a:r>
          </a:p>
          <a:p>
            <a:pPr rtl="0" fontAlgn="base"/>
            <a:endParaRPr lang="en-US" dirty="0"/>
          </a:p>
          <a:p>
            <a:pPr rtl="0" fontAlgn="base"/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en-US" dirty="0"/>
          </a:p>
          <a:p>
            <a:pPr rtl="0" fontAlgn="base"/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476B1D4-659C-9668-4BEC-01540245462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233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The benefits at a glance</a:t>
            </a:r>
            <a:endParaRPr lang="de-DE" dirty="0"/>
          </a:p>
          <a:p>
            <a:endParaRPr lang="de-DE" dirty="0"/>
          </a:p>
          <a:p>
            <a:r>
              <a:rPr lang="de-DE" b="1" dirty="0"/>
              <a:t>1. Get to know up-and-coming talent – directly and in a practical setting:</a:t>
            </a:r>
            <a:endParaRPr lang="de-DE" dirty="0"/>
          </a:p>
          <a:p>
            <a:r>
              <a:rPr lang="de-DE" b="1" dirty="0"/>
              <a:t>Targeted solutions to the skills shortage: </a:t>
            </a:r>
            <a:r>
              <a:rPr lang="de-DE" dirty="0"/>
              <a:t>Direct access to </a:t>
            </a:r>
            <a:r>
              <a:rPr lang="de-DE" b="1" dirty="0"/>
              <a:t>highly qualified </a:t>
            </a:r>
            <a:r>
              <a:rPr lang="de-DE" b="1" dirty="0" err="1"/>
              <a:t>young researchers </a:t>
            </a:r>
            <a:r>
              <a:rPr lang="de-DE" dirty="0"/>
              <a:t>from Munich University of Applied Sciences</a:t>
            </a:r>
          </a:p>
          <a:p>
            <a:r>
              <a:rPr lang="de-DE" b="1" dirty="0"/>
              <a:t>Fresh knowledge &amp; new perspectives: </a:t>
            </a:r>
            <a:r>
              <a:rPr lang="de-DE" dirty="0"/>
              <a:t>Up-to-date specialist knowledge and innovative approaches enrich your team</a:t>
            </a:r>
          </a:p>
          <a:p>
            <a:r>
              <a:rPr lang="de-DE" b="1" dirty="0"/>
              <a:t>Practical insights instead of job interviews: </a:t>
            </a:r>
            <a:r>
              <a:rPr lang="de-DE" dirty="0"/>
              <a:t>Experience potential </a:t>
            </a:r>
            <a:r>
              <a:rPr lang="de-DE" dirty="0" err="1"/>
              <a:t>employees </a:t>
            </a:r>
            <a:r>
              <a:rPr lang="de-DE" dirty="0"/>
              <a:t>in </a:t>
            </a:r>
            <a:r>
              <a:rPr lang="de-DE" b="1" dirty="0"/>
              <a:t>specific projects </a:t>
            </a:r>
            <a:r>
              <a:rPr lang="de-DE" dirty="0"/>
              <a:t>– this allows you to directly assess their skills, working style and </a:t>
            </a:r>
            <a:r>
              <a:rPr lang="de-DE" dirty="0" err="1"/>
              <a:t>team fit</a:t>
            </a:r>
          </a:p>
          <a:p>
            <a:endParaRPr lang="de-DE" dirty="0"/>
          </a:p>
          <a:p>
            <a:r>
              <a:rPr lang="de-DE" b="1" dirty="0"/>
              <a:t>2. Develop new business ideas – through creative synergies:</a:t>
            </a:r>
            <a:endParaRPr lang="de-DE" dirty="0"/>
          </a:p>
          <a:p>
            <a:r>
              <a:rPr lang="de-DE" b="1" dirty="0"/>
              <a:t>Innovation through diversity: </a:t>
            </a:r>
            <a:r>
              <a:rPr lang="de-DE" dirty="0"/>
              <a:t>The exchange between academic methodology and business practice leads to </a:t>
            </a:r>
            <a:r>
              <a:rPr lang="de-DE" b="1" dirty="0"/>
              <a:t>fresh approaches to solutions</a:t>
            </a:r>
            <a:endParaRPr lang="de-DE" dirty="0"/>
          </a:p>
          <a:p>
            <a:r>
              <a:rPr lang="de-DE" b="1" dirty="0"/>
              <a:t>Structured formats for concrete results: </a:t>
            </a:r>
            <a:r>
              <a:rPr lang="de-DE" dirty="0"/>
              <a:t>Joint workshops (e.g. Design </a:t>
            </a:r>
            <a:r>
              <a:rPr lang="de-DE" dirty="0" err="1"/>
              <a:t>Thinking</a:t>
            </a:r>
            <a:r>
              <a:rPr lang="de-DE" dirty="0"/>
              <a:t>) addressing your business challenges – </a:t>
            </a:r>
            <a:r>
              <a:rPr lang="de-DE" b="1" dirty="0"/>
              <a:t>no theory, just practical solutions</a:t>
            </a:r>
            <a:endParaRPr lang="de-DE" dirty="0"/>
          </a:p>
          <a:p>
            <a:r>
              <a:rPr lang="de-DE" b="1" dirty="0"/>
              <a:t>Immediate applicability: </a:t>
            </a:r>
            <a:r>
              <a:rPr lang="de-DE" dirty="0"/>
              <a:t>Developed ideas and concepts can be </a:t>
            </a:r>
            <a:r>
              <a:rPr lang="de-DE" b="1" dirty="0"/>
              <a:t>applied within the company straight away</a:t>
            </a:r>
            <a:endParaRPr lang="de-DE" dirty="0"/>
          </a:p>
          <a:p>
            <a:endParaRPr lang="de-DE" dirty="0"/>
          </a:p>
          <a:p>
            <a:r>
              <a:rPr lang="de-DE" b="1" dirty="0"/>
              <a:t>3. Insights into future technologies – early and resource-efficient:</a:t>
            </a:r>
            <a:endParaRPr lang="de-DE" dirty="0"/>
          </a:p>
          <a:p>
            <a:r>
              <a:rPr lang="de-DE" b="1" dirty="0"/>
              <a:t>Identifying technological trends: </a:t>
            </a:r>
            <a:r>
              <a:rPr lang="de-DE" dirty="0"/>
              <a:t>Early access to </a:t>
            </a:r>
            <a:r>
              <a:rPr lang="de-DE" b="1" dirty="0"/>
              <a:t>new technologies and research findings</a:t>
            </a:r>
            <a:endParaRPr lang="de-DE" dirty="0"/>
          </a:p>
          <a:p>
            <a:r>
              <a:rPr lang="de-DE" b="1" dirty="0"/>
              <a:t>Relevance for your business: </a:t>
            </a:r>
            <a:r>
              <a:rPr lang="de-DE" dirty="0"/>
              <a:t>Assessment of which developments are strategically important for you</a:t>
            </a:r>
          </a:p>
          <a:p>
            <a:r>
              <a:rPr lang="de-DE" b="1" dirty="0"/>
              <a:t>Research as a service: </a:t>
            </a:r>
            <a:r>
              <a:rPr lang="de-DE" dirty="0"/>
              <a:t>Use the university as </a:t>
            </a:r>
            <a:r>
              <a:rPr lang="de-DE" b="1" dirty="0"/>
              <a:t>an outsourced R&amp;D resource </a:t>
            </a:r>
            <a:r>
              <a:rPr lang="de-DE" dirty="0"/>
              <a:t>– without needing your own large research department</a:t>
            </a:r>
          </a:p>
          <a:p>
            <a:endParaRPr lang="de-DE" dirty="0"/>
          </a:p>
          <a:p>
            <a:r>
              <a:rPr lang="de-DE" b="1" dirty="0"/>
              <a:t>Transition:</a:t>
            </a:r>
            <a:endParaRPr lang="de-DE" dirty="0"/>
          </a:p>
          <a:p>
            <a:r>
              <a:rPr lang="de-DE" dirty="0"/>
              <a:t>Before we delve deeper into the possibilities, I would like to get to know you and your company better – what challenges and goals do you bring to the table?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8810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Your company </a:t>
            </a:r>
            <a:endParaRPr lang="en-US" dirty="0"/>
          </a:p>
          <a:p>
            <a:endParaRPr lang="de-DE" b="1" dirty="0"/>
          </a:p>
          <a:p>
            <a:r>
              <a:rPr lang="de-DE" b="1" dirty="0"/>
              <a:t>[Keep the round of introductions very brief; depending on the size of the group, allow 1 minute per person]</a:t>
            </a:r>
            <a:endParaRPr lang="de-DE" dirty="0"/>
          </a:p>
          <a:p>
            <a:endParaRPr lang="de-DE" dirty="0"/>
          </a:p>
          <a:p>
            <a:r>
              <a:rPr lang="de-DE" b="1" dirty="0"/>
              <a:t>Please introduce yourself briefly: </a:t>
            </a:r>
          </a:p>
          <a:p>
            <a:pPr lvl="1"/>
            <a:r>
              <a:rPr lang="de-DE" b="1" dirty="0"/>
              <a:t>Name &amp; company</a:t>
            </a:r>
            <a:endParaRPr lang="de-DE" dirty="0"/>
          </a:p>
          <a:p>
            <a:pPr lvl="1"/>
            <a:r>
              <a:rPr lang="de-DE" b="1" dirty="0"/>
              <a:t>Industry &amp; role </a:t>
            </a:r>
            <a:r>
              <a:rPr lang="de-DE" dirty="0"/>
              <a:t>(e.g. IT, R&amp;D, HR)</a:t>
            </a:r>
          </a:p>
          <a:p>
            <a:pPr lvl="1"/>
            <a:r>
              <a:rPr lang="de-DE" b="1" dirty="0"/>
              <a:t>Age of the company</a:t>
            </a:r>
            <a:endParaRPr lang="de-DE" dirty="0"/>
          </a:p>
          <a:p>
            <a:pPr lvl="1"/>
            <a:r>
              <a:rPr lang="de-DE" b="1" dirty="0"/>
              <a:t>Your reason for being here: </a:t>
            </a:r>
            <a:r>
              <a:rPr lang="de-DE" dirty="0"/>
              <a:t>Why are you here today?</a:t>
            </a:r>
          </a:p>
          <a:p>
            <a:pPr lvl="1"/>
            <a:endParaRPr lang="de-DE" dirty="0"/>
          </a:p>
          <a:p>
            <a:r>
              <a:rPr lang="de-DE" b="1" dirty="0"/>
              <a:t>Why?</a:t>
            </a:r>
            <a:endParaRPr lang="de-DE" dirty="0"/>
          </a:p>
          <a:p>
            <a:r>
              <a:rPr lang="de-DE" dirty="0"/>
              <a:t>Your answers will help us tailor the content to your needs.</a:t>
            </a:r>
          </a:p>
          <a:p>
            <a:endParaRPr lang="de-DE" dirty="0"/>
          </a:p>
          <a:p>
            <a:r>
              <a:rPr lang="de-DE" b="1" dirty="0"/>
              <a:t>Transition:</a:t>
            </a:r>
            <a:endParaRPr lang="de-DE" dirty="0"/>
          </a:p>
          <a:p>
            <a:r>
              <a:rPr lang="de-DE" dirty="0"/>
              <a:t>Thank you very much! With this diversity of sectors and perspectives, we are perfectly positioned to tackle the </a:t>
            </a:r>
            <a:r>
              <a:rPr lang="de-DE" b="1" dirty="0"/>
              <a:t>current challenges </a:t>
            </a:r>
            <a:r>
              <a:rPr lang="de-DE" dirty="0"/>
              <a:t>facing many companies in Germany.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30206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 err="1"/>
              <a:t>Your</a:t>
            </a:r>
            <a:r>
              <a:rPr lang="de-DE" b="1" dirty="0"/>
              <a:t> </a:t>
            </a:r>
            <a:r>
              <a:rPr lang="de-DE" b="1" dirty="0" err="1"/>
              <a:t>challenges</a:t>
            </a:r>
            <a:endParaRPr lang="de-DE" b="1" i="0" dirty="0"/>
          </a:p>
          <a:p>
            <a:endParaRPr lang="de-DE" b="0" i="0" dirty="0"/>
          </a:p>
          <a:p>
            <a:r>
              <a:rPr lang="de-DE" b="1" dirty="0" err="1"/>
              <a:t>Introduction</a:t>
            </a:r>
            <a:r>
              <a:rPr lang="de-DE" b="1" dirty="0"/>
              <a:t>: </a:t>
            </a:r>
            <a:r>
              <a:rPr lang="de-DE" dirty="0"/>
              <a:t>The </a:t>
            </a:r>
            <a:r>
              <a:rPr lang="de-DE" b="0" i="0" dirty="0" err="1"/>
              <a:t>current</a:t>
            </a:r>
            <a:r>
              <a:rPr lang="de-DE" b="0" i="0" dirty="0"/>
              <a:t> </a:t>
            </a:r>
            <a:r>
              <a:rPr lang="de-DE" b="0" i="0" dirty="0" err="1"/>
              <a:t>economic</a:t>
            </a:r>
            <a:r>
              <a:rPr lang="de-DE" b="0" i="0" dirty="0"/>
              <a:t> </a:t>
            </a:r>
            <a:r>
              <a:rPr lang="de-DE" b="0" i="0" dirty="0" err="1"/>
              <a:t>climate</a:t>
            </a:r>
            <a:r>
              <a:rPr lang="de-DE" b="0" i="0" dirty="0"/>
              <a:t> </a:t>
            </a:r>
            <a:r>
              <a:rPr lang="de-DE" b="0" i="0" dirty="0" err="1"/>
              <a:t>presents</a:t>
            </a:r>
            <a:r>
              <a:rPr lang="de-DE" b="0" i="0" dirty="0"/>
              <a:t> </a:t>
            </a:r>
            <a:r>
              <a:rPr lang="de-DE" b="0" i="0" dirty="0" err="1"/>
              <a:t>many</a:t>
            </a:r>
            <a:r>
              <a:rPr lang="de-DE" b="0" i="0" dirty="0"/>
              <a:t> </a:t>
            </a:r>
            <a:r>
              <a:rPr lang="de-DE" b="0" i="0" dirty="0" err="1"/>
              <a:t>businesses</a:t>
            </a:r>
            <a:r>
              <a:rPr lang="de-DE" b="0" i="0" dirty="0"/>
              <a:t> – </a:t>
            </a:r>
            <a:r>
              <a:rPr lang="de-DE" b="0" i="0" dirty="0" err="1"/>
              <a:t>particularly</a:t>
            </a:r>
            <a:r>
              <a:rPr lang="de-DE" b="0" i="0" dirty="0"/>
              <a:t> SMEs – </a:t>
            </a:r>
            <a:r>
              <a:rPr lang="de-DE" b="0" i="0" dirty="0" err="1"/>
              <a:t>with</a:t>
            </a:r>
            <a:r>
              <a:rPr lang="de-DE" b="0" i="0" dirty="0"/>
              <a:t> </a:t>
            </a:r>
            <a:r>
              <a:rPr lang="de-DE" b="0" i="0" dirty="0" err="1"/>
              <a:t>significant</a:t>
            </a:r>
            <a:r>
              <a:rPr lang="de-DE" b="0" i="0" dirty="0"/>
              <a:t> </a:t>
            </a:r>
            <a:r>
              <a:rPr lang="de-DE" b="0" i="0" dirty="0" err="1"/>
              <a:t>challenges</a:t>
            </a:r>
            <a:r>
              <a:rPr lang="de-DE" b="0" i="0" dirty="0"/>
              <a:t>. But </a:t>
            </a:r>
            <a:r>
              <a:rPr lang="de-DE" b="0" i="0" dirty="0" err="1"/>
              <a:t>how</a:t>
            </a:r>
            <a:r>
              <a:rPr lang="de-DE" b="0" i="0" dirty="0"/>
              <a:t> </a:t>
            </a:r>
            <a:r>
              <a:rPr lang="de-DE" b="0" i="0" dirty="0" err="1"/>
              <a:t>can</a:t>
            </a:r>
            <a:r>
              <a:rPr lang="de-DE" b="0" i="0" dirty="0"/>
              <a:t> </a:t>
            </a:r>
            <a:r>
              <a:rPr lang="de-DE" b="0" i="0" dirty="0" err="1"/>
              <a:t>you</a:t>
            </a:r>
            <a:r>
              <a:rPr lang="de-DE" b="0" i="0" dirty="0"/>
              <a:t> </a:t>
            </a:r>
            <a:r>
              <a:rPr lang="de-DE" b="0" i="0" dirty="0" err="1"/>
              <a:t>overcome</a:t>
            </a:r>
            <a:r>
              <a:rPr lang="de-DE" b="0" i="0" dirty="0"/>
              <a:t> </a:t>
            </a:r>
            <a:r>
              <a:rPr lang="de-DE" b="0" i="0" dirty="0" err="1"/>
              <a:t>these</a:t>
            </a:r>
            <a:r>
              <a:rPr lang="de-DE" b="0" i="0" dirty="0"/>
              <a:t> </a:t>
            </a:r>
            <a:r>
              <a:rPr lang="de-DE" dirty="0" err="1"/>
              <a:t>whilst</a:t>
            </a:r>
            <a:r>
              <a:rPr lang="de-DE" dirty="0"/>
              <a:t> </a:t>
            </a:r>
            <a:r>
              <a:rPr lang="de-DE" b="0" i="0" dirty="0" err="1"/>
              <a:t>remaining</a:t>
            </a:r>
            <a:r>
              <a:rPr lang="de-DE" b="0" i="0" dirty="0"/>
              <a:t> innovative? </a:t>
            </a:r>
            <a:r>
              <a:rPr lang="de-DE" b="0" i="0" dirty="0" err="1"/>
              <a:t>We</a:t>
            </a:r>
            <a:r>
              <a:rPr lang="de-DE" b="0" i="0" dirty="0"/>
              <a:t> </a:t>
            </a:r>
            <a:r>
              <a:rPr lang="de-DE" b="0" i="0" dirty="0" err="1"/>
              <a:t>want</a:t>
            </a:r>
            <a:r>
              <a:rPr lang="de-DE" b="0" i="0" dirty="0"/>
              <a:t> </a:t>
            </a:r>
            <a:r>
              <a:rPr lang="de-DE" b="0" i="0" dirty="0" err="1"/>
              <a:t>to</a:t>
            </a:r>
            <a:r>
              <a:rPr lang="de-DE" b="0" i="0" dirty="0"/>
              <a:t> </a:t>
            </a:r>
            <a:r>
              <a:rPr lang="de-DE" b="0" i="0" dirty="0" err="1"/>
              <a:t>take</a:t>
            </a:r>
            <a:r>
              <a:rPr lang="de-DE" b="0" i="0" dirty="0"/>
              <a:t> a </a:t>
            </a:r>
            <a:r>
              <a:rPr lang="de-DE" b="0" i="0" dirty="0" err="1"/>
              <a:t>look</a:t>
            </a:r>
            <a:r>
              <a:rPr lang="de-DE" b="0" i="0" dirty="0"/>
              <a:t> at </a:t>
            </a:r>
            <a:r>
              <a:rPr lang="de-DE" b="0" i="0" dirty="0" err="1"/>
              <a:t>the</a:t>
            </a:r>
            <a:r>
              <a:rPr lang="de-DE" b="0" i="0" dirty="0"/>
              <a:t> </a:t>
            </a:r>
            <a:r>
              <a:rPr lang="de-DE" b="0" i="0" dirty="0" err="1"/>
              <a:t>current</a:t>
            </a:r>
            <a:r>
              <a:rPr lang="de-DE" b="0" i="0" dirty="0"/>
              <a:t> </a:t>
            </a:r>
            <a:r>
              <a:rPr lang="de-DE" b="0" i="0" dirty="0" err="1"/>
              <a:t>media</a:t>
            </a:r>
            <a:r>
              <a:rPr lang="de-DE" b="0" i="0" dirty="0"/>
              <a:t> </a:t>
            </a:r>
            <a:r>
              <a:rPr lang="de-DE" b="0" i="0" dirty="0" err="1"/>
              <a:t>landscape</a:t>
            </a:r>
            <a:r>
              <a:rPr lang="de-DE" b="0" i="0" dirty="0"/>
              <a:t> and </a:t>
            </a:r>
            <a:r>
              <a:rPr lang="de-DE" b="0" i="0" dirty="0" err="1"/>
              <a:t>compare</a:t>
            </a:r>
            <a:r>
              <a:rPr lang="de-DE" b="0" i="0" dirty="0"/>
              <a:t> </a:t>
            </a:r>
            <a:r>
              <a:rPr lang="de-DE" b="0" i="0" dirty="0" err="1"/>
              <a:t>it</a:t>
            </a:r>
            <a:r>
              <a:rPr lang="de-DE" b="0" i="0" dirty="0"/>
              <a:t> </a:t>
            </a:r>
            <a:r>
              <a:rPr lang="de-DE" b="0" i="0" dirty="0" err="1"/>
              <a:t>with</a:t>
            </a:r>
            <a:r>
              <a:rPr lang="de-DE" b="0" i="0" dirty="0"/>
              <a:t> </a:t>
            </a:r>
            <a:r>
              <a:rPr lang="de-DE" b="0" i="0" dirty="0" err="1"/>
              <a:t>your</a:t>
            </a:r>
            <a:r>
              <a:rPr lang="de-DE" b="0" i="0" dirty="0"/>
              <a:t> own </a:t>
            </a:r>
            <a:r>
              <a:rPr lang="de-DE" b="0" i="0" dirty="0" err="1"/>
              <a:t>situation</a:t>
            </a:r>
            <a:r>
              <a:rPr lang="de-DE" b="0" i="0" dirty="0"/>
              <a:t>. </a:t>
            </a:r>
          </a:p>
          <a:p>
            <a:r>
              <a:rPr lang="de-DE" b="0" i="1" dirty="0"/>
              <a:t>[Note: The </a:t>
            </a:r>
            <a:r>
              <a:rPr lang="de-DE" b="0" i="1" dirty="0" err="1"/>
              <a:t>headlines</a:t>
            </a:r>
            <a:r>
              <a:rPr lang="de-DE" b="0" i="1" dirty="0"/>
              <a:t> </a:t>
            </a:r>
            <a:r>
              <a:rPr lang="de-DE" b="0" i="1" dirty="0" err="1"/>
              <a:t>may</a:t>
            </a:r>
            <a:r>
              <a:rPr lang="de-DE" b="0" i="1" dirty="0"/>
              <a:t> </a:t>
            </a:r>
            <a:r>
              <a:rPr lang="de-DE" b="0" i="1" dirty="0" err="1"/>
              <a:t>need</a:t>
            </a:r>
            <a:r>
              <a:rPr lang="de-DE" b="0" i="1" dirty="0"/>
              <a:t> </a:t>
            </a:r>
            <a:r>
              <a:rPr lang="de-DE" b="0" i="1" dirty="0" err="1"/>
              <a:t>to</a:t>
            </a:r>
            <a:r>
              <a:rPr lang="de-DE" b="0" i="1" dirty="0"/>
              <a:t> </a:t>
            </a:r>
            <a:r>
              <a:rPr lang="de-DE" b="0" i="1" dirty="0" err="1"/>
              <a:t>be</a:t>
            </a:r>
            <a:r>
              <a:rPr lang="de-DE" b="0" i="1" dirty="0"/>
              <a:t> </a:t>
            </a:r>
            <a:r>
              <a:rPr lang="de-DE" b="0" i="1" dirty="0" err="1"/>
              <a:t>adapted</a:t>
            </a:r>
            <a:r>
              <a:rPr lang="de-DE" b="0" i="1" dirty="0"/>
              <a:t> </a:t>
            </a:r>
            <a:r>
              <a:rPr lang="de-DE" b="0" i="1" dirty="0" err="1"/>
              <a:t>to</a:t>
            </a:r>
            <a:r>
              <a:rPr lang="de-DE" b="0" i="1" dirty="0"/>
              <a:t> </a:t>
            </a:r>
            <a:r>
              <a:rPr lang="de-DE" b="0" i="1" dirty="0" err="1"/>
              <a:t>the</a:t>
            </a:r>
            <a:r>
              <a:rPr lang="de-DE" b="0" i="1" dirty="0"/>
              <a:t> </a:t>
            </a:r>
            <a:r>
              <a:rPr lang="de-DE" b="0" i="1" dirty="0" err="1"/>
              <a:t>current</a:t>
            </a:r>
            <a:r>
              <a:rPr lang="de-DE" b="0" i="1" dirty="0"/>
              <a:t> </a:t>
            </a:r>
            <a:r>
              <a:rPr lang="de-DE" b="0" i="1" dirty="0" err="1"/>
              <a:t>economic</a:t>
            </a:r>
            <a:r>
              <a:rPr lang="de-DE" b="0" i="1" dirty="0"/>
              <a:t> </a:t>
            </a:r>
            <a:r>
              <a:rPr lang="de-DE" b="0" i="1" dirty="0" err="1"/>
              <a:t>situation</a:t>
            </a:r>
            <a:r>
              <a:rPr lang="de-DE" b="0" i="1" dirty="0"/>
              <a:t>.]</a:t>
            </a:r>
          </a:p>
          <a:p>
            <a:endParaRPr lang="de-DE" b="0" i="0" dirty="0"/>
          </a:p>
          <a:p>
            <a:r>
              <a:rPr lang="de-DE" b="1" dirty="0" err="1"/>
              <a:t>Current</a:t>
            </a:r>
            <a:r>
              <a:rPr lang="de-DE" b="1" dirty="0"/>
              <a:t> </a:t>
            </a:r>
            <a:r>
              <a:rPr lang="de-DE" b="1" dirty="0" err="1"/>
              <a:t>economic</a:t>
            </a:r>
            <a:r>
              <a:rPr lang="de-DE" b="1" dirty="0"/>
              <a:t> </a:t>
            </a:r>
            <a:r>
              <a:rPr lang="de-DE" b="1" dirty="0" err="1"/>
              <a:t>situation</a:t>
            </a:r>
            <a:endParaRPr lang="de-DE" dirty="0"/>
          </a:p>
          <a:p>
            <a:r>
              <a:rPr lang="de-DE" b="1" dirty="0"/>
              <a:t>Media coverage: </a:t>
            </a:r>
            <a:r>
              <a:rPr lang="de-DE" dirty="0"/>
              <a:t>“Germany in economic turmoil”</a:t>
            </a:r>
          </a:p>
          <a:p>
            <a:r>
              <a:rPr lang="de-DE" b="1" dirty="0"/>
              <a:t>Key </a:t>
            </a:r>
            <a:r>
              <a:rPr lang="de-DE" b="1" dirty="0" err="1"/>
              <a:t>issues</a:t>
            </a:r>
            <a:r>
              <a:rPr lang="de-DE" b="1" dirty="0"/>
              <a:t>:</a:t>
            </a:r>
            <a:r>
              <a:rPr lang="de-DE" dirty="0"/>
              <a:t> </a:t>
            </a:r>
          </a:p>
          <a:p>
            <a:pPr lvl="1"/>
            <a:r>
              <a:rPr lang="de-DE" dirty="0" err="1"/>
              <a:t>Falling</a:t>
            </a:r>
            <a:r>
              <a:rPr lang="de-DE" dirty="0"/>
              <a:t> </a:t>
            </a:r>
            <a:r>
              <a:rPr lang="de-DE" dirty="0" err="1"/>
              <a:t>growth</a:t>
            </a:r>
            <a:r>
              <a:rPr lang="de-DE" dirty="0"/>
              <a:t> </a:t>
            </a:r>
            <a:r>
              <a:rPr lang="de-DE" dirty="0" err="1"/>
              <a:t>forecasts</a:t>
            </a:r>
            <a:endParaRPr lang="de-DE" dirty="0"/>
          </a:p>
          <a:p>
            <a:pPr lvl="1"/>
            <a:r>
              <a:rPr lang="de-DE" dirty="0"/>
              <a:t>High </a:t>
            </a:r>
            <a:r>
              <a:rPr lang="de-DE" dirty="0" err="1"/>
              <a:t>energy</a:t>
            </a:r>
            <a:r>
              <a:rPr lang="de-DE" dirty="0"/>
              <a:t> and </a:t>
            </a:r>
            <a:r>
              <a:rPr lang="de-DE" dirty="0" err="1"/>
              <a:t>production</a:t>
            </a:r>
            <a:r>
              <a:rPr lang="de-DE" dirty="0"/>
              <a:t> </a:t>
            </a:r>
            <a:r>
              <a:rPr lang="de-DE" dirty="0" err="1"/>
              <a:t>costs</a:t>
            </a:r>
            <a:endParaRPr lang="de-DE" dirty="0"/>
          </a:p>
          <a:p>
            <a:pPr lvl="1"/>
            <a:r>
              <a:rPr lang="de-DE" dirty="0"/>
              <a:t>Strong international </a:t>
            </a:r>
            <a:r>
              <a:rPr lang="de-DE" dirty="0" err="1"/>
              <a:t>competition</a:t>
            </a:r>
            <a:r>
              <a:rPr lang="de-DE" dirty="0"/>
              <a:t> – </a:t>
            </a:r>
            <a:r>
              <a:rPr lang="de-DE" dirty="0" err="1"/>
              <a:t>particularly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SMEs</a:t>
            </a:r>
          </a:p>
          <a:p>
            <a:pPr lvl="1"/>
            <a:endParaRPr lang="de-DE" dirty="0"/>
          </a:p>
          <a:p>
            <a:r>
              <a:rPr lang="de-DE" b="1" dirty="0" err="1"/>
              <a:t>Structural</a:t>
            </a:r>
            <a:r>
              <a:rPr lang="de-DE" b="1" dirty="0"/>
              <a:t> </a:t>
            </a:r>
            <a:r>
              <a:rPr lang="de-DE" b="1" dirty="0" err="1"/>
              <a:t>change</a:t>
            </a:r>
            <a:r>
              <a:rPr lang="de-DE" b="1" dirty="0"/>
              <a:t>: </a:t>
            </a:r>
            <a:r>
              <a:rPr lang="de-DE" b="1" dirty="0" err="1"/>
              <a:t>Four</a:t>
            </a:r>
            <a:r>
              <a:rPr lang="de-DE" b="1" dirty="0"/>
              <a:t> </a:t>
            </a:r>
            <a:r>
              <a:rPr lang="de-DE" b="1" dirty="0" err="1"/>
              <a:t>megatrends</a:t>
            </a:r>
            <a:endParaRPr lang="de-DE" dirty="0"/>
          </a:p>
          <a:p>
            <a:r>
              <a:rPr lang="de-DE" b="1" dirty="0" err="1"/>
              <a:t>Digitalisation</a:t>
            </a:r>
            <a:r>
              <a:rPr lang="de-DE" b="1" dirty="0"/>
              <a:t>: </a:t>
            </a:r>
            <a:r>
              <a:rPr lang="de-DE" dirty="0" err="1"/>
              <a:t>Those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 fail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keep</a:t>
            </a:r>
            <a:r>
              <a:rPr lang="de-DE" dirty="0"/>
              <a:t> </a:t>
            </a:r>
            <a:r>
              <a:rPr lang="de-DE" dirty="0" err="1"/>
              <a:t>up</a:t>
            </a:r>
            <a:r>
              <a:rPr lang="de-DE" dirty="0"/>
              <a:t> will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left</a:t>
            </a:r>
            <a:r>
              <a:rPr lang="de-DE" dirty="0"/>
              <a:t> </a:t>
            </a:r>
            <a:r>
              <a:rPr lang="de-DE" dirty="0" err="1"/>
              <a:t>behind</a:t>
            </a:r>
            <a:r>
              <a:rPr lang="de-DE" dirty="0"/>
              <a:t>.</a:t>
            </a:r>
          </a:p>
          <a:p>
            <a:r>
              <a:rPr lang="de-DE" b="1" dirty="0" err="1"/>
              <a:t>Decarbonisation</a:t>
            </a:r>
            <a:r>
              <a:rPr lang="de-DE" b="1" dirty="0"/>
              <a:t>: </a:t>
            </a:r>
            <a:r>
              <a:rPr lang="de-DE" dirty="0"/>
              <a:t>Climate </a:t>
            </a:r>
            <a:r>
              <a:rPr lang="de-DE" dirty="0" err="1"/>
              <a:t>targets</a:t>
            </a:r>
            <a:r>
              <a:rPr lang="de-DE" dirty="0"/>
              <a:t> </a:t>
            </a:r>
            <a:r>
              <a:rPr lang="de-DE" dirty="0" err="1"/>
              <a:t>require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processes</a:t>
            </a:r>
            <a:r>
              <a:rPr lang="de-DE" dirty="0"/>
              <a:t> and </a:t>
            </a:r>
            <a:r>
              <a:rPr lang="de-DE" dirty="0" err="1"/>
              <a:t>technologies</a:t>
            </a:r>
            <a:r>
              <a:rPr lang="de-DE" dirty="0"/>
              <a:t>.</a:t>
            </a:r>
          </a:p>
          <a:p>
            <a:r>
              <a:rPr lang="de-DE" b="1" dirty="0" err="1"/>
              <a:t>Demographic</a:t>
            </a:r>
            <a:r>
              <a:rPr lang="de-DE" b="1" dirty="0"/>
              <a:t> </a:t>
            </a:r>
            <a:r>
              <a:rPr lang="de-DE" b="1" dirty="0" err="1"/>
              <a:t>change</a:t>
            </a:r>
            <a:r>
              <a:rPr lang="de-DE" b="1" dirty="0"/>
              <a:t>: </a:t>
            </a:r>
            <a:r>
              <a:rPr lang="de-DE" dirty="0"/>
              <a:t>An </a:t>
            </a:r>
            <a:r>
              <a:rPr lang="de-DE" dirty="0" err="1"/>
              <a:t>ageing</a:t>
            </a:r>
            <a:r>
              <a:rPr lang="de-DE" dirty="0"/>
              <a:t> </a:t>
            </a:r>
            <a:r>
              <a:rPr lang="de-DE" dirty="0" err="1"/>
              <a:t>workforce</a:t>
            </a:r>
            <a:r>
              <a:rPr lang="de-DE" dirty="0"/>
              <a:t>, </a:t>
            </a:r>
            <a:r>
              <a:rPr lang="de-DE" dirty="0" err="1"/>
              <a:t>fewer</a:t>
            </a:r>
            <a:r>
              <a:rPr lang="de-DE" dirty="0"/>
              <a:t> </a:t>
            </a:r>
            <a:r>
              <a:rPr lang="de-DE" dirty="0" err="1"/>
              <a:t>young</a:t>
            </a:r>
            <a:r>
              <a:rPr lang="de-DE" dirty="0"/>
              <a:t>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entering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workforce</a:t>
            </a:r>
            <a:r>
              <a:rPr lang="de-DE" dirty="0"/>
              <a:t>.</a:t>
            </a:r>
          </a:p>
          <a:p>
            <a:r>
              <a:rPr lang="de-DE" b="1" dirty="0"/>
              <a:t>Skills </a:t>
            </a:r>
            <a:r>
              <a:rPr lang="de-DE" b="1" dirty="0" err="1"/>
              <a:t>shortage</a:t>
            </a:r>
            <a:r>
              <a:rPr lang="de-DE" b="1" dirty="0"/>
              <a:t>: </a:t>
            </a:r>
            <a:r>
              <a:rPr lang="de-DE" dirty="0" err="1"/>
              <a:t>Vacancies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holding</a:t>
            </a:r>
            <a:r>
              <a:rPr lang="de-DE" dirty="0"/>
              <a:t> back </a:t>
            </a:r>
            <a:r>
              <a:rPr lang="de-DE" dirty="0" err="1"/>
              <a:t>growth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 err="1"/>
              <a:t>Reflection</a:t>
            </a:r>
            <a:r>
              <a:rPr lang="de-DE" b="1" dirty="0"/>
              <a:t>: </a:t>
            </a:r>
            <a:r>
              <a:rPr lang="de-DE" b="1" dirty="0" err="1"/>
              <a:t>How</a:t>
            </a:r>
            <a:r>
              <a:rPr lang="de-DE" b="1" dirty="0"/>
              <a:t> </a:t>
            </a:r>
            <a:r>
              <a:rPr lang="de-DE" b="1" dirty="0" err="1"/>
              <a:t>does</a:t>
            </a:r>
            <a:r>
              <a:rPr lang="de-DE" b="1" dirty="0"/>
              <a:t> </a:t>
            </a:r>
            <a:r>
              <a:rPr lang="de-DE" b="1" dirty="0" err="1"/>
              <a:t>this</a:t>
            </a:r>
            <a:r>
              <a:rPr lang="de-DE" b="1" dirty="0"/>
              <a:t> </a:t>
            </a:r>
            <a:r>
              <a:rPr lang="de-DE" b="1" dirty="0" err="1"/>
              <a:t>affect</a:t>
            </a:r>
            <a:r>
              <a:rPr lang="de-DE" b="1" dirty="0"/>
              <a:t> </a:t>
            </a:r>
            <a:r>
              <a:rPr lang="de-DE" b="1" dirty="0" err="1"/>
              <a:t>you</a:t>
            </a:r>
            <a:r>
              <a:rPr lang="de-DE" b="1" dirty="0"/>
              <a:t>?</a:t>
            </a:r>
            <a:endParaRPr lang="de-DE" dirty="0"/>
          </a:p>
          <a:p>
            <a:r>
              <a:rPr lang="de-DE" dirty="0"/>
              <a:t>Are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feeling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economic</a:t>
            </a:r>
            <a:r>
              <a:rPr lang="de-DE" dirty="0"/>
              <a:t> </a:t>
            </a:r>
            <a:r>
              <a:rPr lang="de-DE" dirty="0" err="1"/>
              <a:t>pressure</a:t>
            </a:r>
            <a:r>
              <a:rPr lang="de-DE" dirty="0"/>
              <a:t> in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company</a:t>
            </a:r>
            <a:r>
              <a:rPr lang="de-DE" dirty="0"/>
              <a:t>?</a:t>
            </a:r>
          </a:p>
          <a:p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tackling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skills</a:t>
            </a:r>
            <a:r>
              <a:rPr lang="de-DE" dirty="0"/>
              <a:t> </a:t>
            </a:r>
            <a:r>
              <a:rPr lang="de-DE" dirty="0" err="1"/>
              <a:t>shortage</a:t>
            </a:r>
            <a:r>
              <a:rPr lang="de-DE" dirty="0"/>
              <a:t>?</a:t>
            </a:r>
          </a:p>
          <a:p>
            <a:r>
              <a:rPr lang="de-DE" dirty="0"/>
              <a:t>Do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currently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resources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invest</a:t>
            </a:r>
            <a:r>
              <a:rPr lang="de-DE" dirty="0"/>
              <a:t> in </a:t>
            </a:r>
            <a:r>
              <a:rPr lang="de-DE" dirty="0" err="1"/>
              <a:t>innovation</a:t>
            </a:r>
            <a:r>
              <a:rPr lang="de-DE" dirty="0"/>
              <a:t>?</a:t>
            </a:r>
          </a:p>
          <a:p>
            <a:endParaRPr lang="de-DE" dirty="0"/>
          </a:p>
          <a:p>
            <a:r>
              <a:rPr lang="de-DE" b="1" dirty="0"/>
              <a:t>Key </a:t>
            </a:r>
            <a:r>
              <a:rPr lang="de-DE" b="1" dirty="0" err="1"/>
              <a:t>message</a:t>
            </a:r>
            <a:r>
              <a:rPr lang="de-DE" b="1" dirty="0"/>
              <a:t>: Innovation </a:t>
            </a:r>
            <a:r>
              <a:rPr lang="de-DE" b="1" dirty="0" err="1"/>
              <a:t>as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key</a:t>
            </a:r>
            <a:endParaRPr lang="de-DE" dirty="0"/>
          </a:p>
          <a:p>
            <a:r>
              <a:rPr lang="de-DE" b="1" dirty="0"/>
              <a:t>Innovation </a:t>
            </a:r>
            <a:r>
              <a:rPr lang="de-DE" b="1" dirty="0" err="1"/>
              <a:t>is</a:t>
            </a:r>
            <a:r>
              <a:rPr lang="de-DE" b="1" dirty="0"/>
              <a:t> not a </a:t>
            </a:r>
            <a:r>
              <a:rPr lang="de-DE" b="1" dirty="0" err="1"/>
              <a:t>luxury</a:t>
            </a:r>
            <a:r>
              <a:rPr lang="de-DE" b="1" dirty="0"/>
              <a:t>, but a matter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survival</a:t>
            </a:r>
            <a:r>
              <a:rPr lang="de-DE" b="1" dirty="0"/>
              <a:t> </a:t>
            </a:r>
            <a:r>
              <a:rPr lang="de-DE" dirty="0"/>
              <a:t>– </a:t>
            </a:r>
            <a:r>
              <a:rPr lang="de-DE" dirty="0" err="1"/>
              <a:t>yet</a:t>
            </a:r>
            <a:r>
              <a:rPr lang="de-DE" dirty="0"/>
              <a:t> </a:t>
            </a:r>
            <a:r>
              <a:rPr lang="de-DE" dirty="0" err="1"/>
              <a:t>having</a:t>
            </a:r>
            <a:r>
              <a:rPr lang="de-DE" dirty="0"/>
              <a:t> in-house R&amp;D </a:t>
            </a:r>
            <a:r>
              <a:rPr lang="de-DE" dirty="0" err="1"/>
              <a:t>departments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not a viable </a:t>
            </a:r>
            <a:r>
              <a:rPr lang="de-DE" dirty="0" err="1"/>
              <a:t>option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many</a:t>
            </a:r>
            <a:r>
              <a:rPr lang="de-DE" dirty="0"/>
              <a:t> SMEs</a:t>
            </a:r>
          </a:p>
          <a:p>
            <a:r>
              <a:rPr lang="de-DE" b="1" dirty="0"/>
              <a:t>Our solution: </a:t>
            </a:r>
            <a:r>
              <a:rPr lang="de-DE" dirty="0"/>
              <a:t>University X, as your partner, offers you </a:t>
            </a:r>
            <a:r>
              <a:rPr lang="de-DE" b="1" dirty="0" err="1"/>
              <a:t>access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innovative </a:t>
            </a:r>
            <a:r>
              <a:rPr lang="de-DE" b="1" dirty="0" err="1"/>
              <a:t>expertise</a:t>
            </a:r>
            <a:r>
              <a:rPr lang="de-DE" b="1" dirty="0"/>
              <a:t>, </a:t>
            </a:r>
            <a:r>
              <a:rPr lang="de-DE" b="1" dirty="0" err="1"/>
              <a:t>research</a:t>
            </a:r>
            <a:r>
              <a:rPr lang="de-DE" b="1" dirty="0"/>
              <a:t> and </a:t>
            </a:r>
            <a:r>
              <a:rPr lang="de-DE" b="1" dirty="0" err="1"/>
              <a:t>young</a:t>
            </a:r>
            <a:r>
              <a:rPr lang="de-DE" b="1" dirty="0"/>
              <a:t> </a:t>
            </a:r>
            <a:r>
              <a:rPr lang="de-DE" b="1" dirty="0" err="1"/>
              <a:t>talent</a:t>
            </a:r>
            <a:r>
              <a:rPr lang="de-DE" b="1" dirty="0"/>
              <a:t>.</a:t>
            </a:r>
            <a:endParaRPr lang="de-DE" dirty="0"/>
          </a:p>
          <a:p>
            <a:endParaRPr lang="de-DE" dirty="0"/>
          </a:p>
          <a:p>
            <a:r>
              <a:rPr lang="de-DE" b="1" dirty="0"/>
              <a:t>Transition:</a:t>
            </a:r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next</a:t>
            </a:r>
            <a:r>
              <a:rPr lang="de-DE" dirty="0"/>
              <a:t> </a:t>
            </a:r>
            <a:r>
              <a:rPr lang="de-DE" dirty="0" err="1"/>
              <a:t>step</a:t>
            </a:r>
            <a:r>
              <a:rPr lang="de-DE" dirty="0"/>
              <a:t> will </a:t>
            </a:r>
            <a:r>
              <a:rPr lang="de-DE" dirty="0" err="1"/>
              <a:t>clarify</a:t>
            </a:r>
            <a:r>
              <a:rPr lang="de-DE" dirty="0"/>
              <a:t> exactly how </a:t>
            </a:r>
            <a:r>
              <a:rPr lang="de-DE" b="1" dirty="0"/>
              <a:t>University X </a:t>
            </a:r>
            <a:r>
              <a:rPr lang="de-DE" dirty="0" err="1"/>
              <a:t>can</a:t>
            </a:r>
            <a:r>
              <a:rPr lang="de-DE" dirty="0"/>
              <a:t> support </a:t>
            </a:r>
            <a:r>
              <a:rPr lang="de-DE" dirty="0" err="1"/>
              <a:t>you</a:t>
            </a:r>
            <a:r>
              <a:rPr lang="de-DE" dirty="0"/>
              <a:t> in </a:t>
            </a:r>
            <a:r>
              <a:rPr lang="de-DE" dirty="0" err="1"/>
              <a:t>meeting</a:t>
            </a:r>
            <a:r>
              <a:rPr lang="de-DE" dirty="0"/>
              <a:t> </a:t>
            </a:r>
            <a:r>
              <a:rPr lang="de-DE" dirty="0" err="1"/>
              <a:t>these</a:t>
            </a:r>
            <a:r>
              <a:rPr lang="de-DE" dirty="0"/>
              <a:t> </a:t>
            </a:r>
            <a:r>
              <a:rPr lang="de-DE" dirty="0" err="1"/>
              <a:t>challenges</a:t>
            </a:r>
            <a:r>
              <a:rPr lang="de-DE" dirty="0"/>
              <a:t>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82877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1" dirty="0">
              <a:effectLst/>
            </a:endParaRPr>
          </a:p>
          <a:p>
            <a:r>
              <a:rPr lang="de-DE" dirty="0"/>
              <a:t>Here you have the opportunity to present your university X as </a:t>
            </a:r>
            <a:r>
              <a:rPr lang="de-DE" dirty="0" err="1"/>
              <a:t>a partner</a:t>
            </a:r>
            <a:r>
              <a:rPr lang="de-DE" dirty="0"/>
              <a:t>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1089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Benefits of transfer partnerships between industry and academia </a:t>
            </a:r>
            <a:endParaRPr lang="de-DE" sz="1200" b="1" dirty="0"/>
          </a:p>
          <a:p>
            <a:endParaRPr lang="de-DE" sz="1200" b="1" dirty="0"/>
          </a:p>
          <a:p>
            <a:r>
              <a:rPr lang="de-DE" sz="1200" b="1" dirty="0"/>
              <a:t>1. Drivers of innovation capability essential for survival:</a:t>
            </a:r>
            <a:endParaRPr lang="de-DE" sz="1200" dirty="0"/>
          </a:p>
          <a:p>
            <a:r>
              <a:rPr lang="de-DE" sz="1200" dirty="0"/>
              <a:t>"Essential for survival" in saturated markets</a:t>
            </a:r>
          </a:p>
          <a:p>
            <a:r>
              <a:rPr lang="de-DE" sz="1200" dirty="0"/>
              <a:t>Continuous innovation is necessary to remain relevant</a:t>
            </a:r>
          </a:p>
          <a:p>
            <a:r>
              <a:rPr lang="de-DE" sz="1200" dirty="0"/>
              <a:t>Access to the latest findings, methods and technologies</a:t>
            </a:r>
          </a:p>
          <a:p>
            <a:r>
              <a:rPr lang="de-DE" sz="1200" dirty="0"/>
              <a:t>Faster implementation than competitors</a:t>
            </a:r>
          </a:p>
          <a:p>
            <a:r>
              <a:rPr lang="de-DE" sz="1200" b="1" dirty="0"/>
              <a:t>→ Crucial for SMEs</a:t>
            </a:r>
          </a:p>
          <a:p>
            <a:endParaRPr lang="de-DE" sz="1200" dirty="0"/>
          </a:p>
          <a:p>
            <a:r>
              <a:rPr lang="de-DE" sz="1200" b="1" dirty="0"/>
              <a:t>2. Outsourced R&amp;D resources for SMEs:</a:t>
            </a:r>
            <a:endParaRPr lang="de-DE" sz="1200" dirty="0"/>
          </a:p>
          <a:p>
            <a:r>
              <a:rPr lang="de-DE" sz="1200" dirty="0"/>
              <a:t>In-house R&amp;D department often unfeasible (fixed costs, capacity utilisation)</a:t>
            </a:r>
          </a:p>
          <a:p>
            <a:r>
              <a:rPr lang="de-DE" sz="1200" dirty="0"/>
              <a:t>Flexible R&amp;D department ‘on demand’</a:t>
            </a:r>
          </a:p>
          <a:p>
            <a:r>
              <a:rPr lang="de-DE" sz="1200" dirty="0"/>
              <a:t>Use of the university’s infrastructure, expertise and staff</a:t>
            </a:r>
          </a:p>
          <a:p>
            <a:r>
              <a:rPr lang="de-DE" sz="1200" dirty="0"/>
              <a:t>Payment only for specific projects</a:t>
            </a:r>
          </a:p>
          <a:p>
            <a:r>
              <a:rPr lang="de-DE" sz="1200" dirty="0"/>
              <a:t>Enormous leverage for SMEs</a:t>
            </a:r>
          </a:p>
          <a:p>
            <a:r>
              <a:rPr lang="de-DE" sz="1200" b="1" dirty="0"/>
              <a:t>→ Researchers as intermediaries</a:t>
            </a:r>
          </a:p>
          <a:p>
            <a:endParaRPr lang="de-DE" sz="1200" dirty="0"/>
          </a:p>
          <a:p>
            <a:r>
              <a:rPr lang="de-DE" sz="1200" b="1" dirty="0"/>
              <a:t>3. </a:t>
            </a:r>
            <a:r>
              <a:rPr lang="de-DE" sz="1200" b="1" dirty="0" err="1"/>
              <a:t>Innovation enabler </a:t>
            </a:r>
            <a:r>
              <a:rPr lang="de-DE" sz="1200" b="1" dirty="0"/>
              <a:t>&amp; increasing absorptive </a:t>
            </a:r>
            <a:r>
              <a:rPr lang="de-DE" sz="1200" b="1" dirty="0" err="1"/>
              <a:t>capacity</a:t>
            </a:r>
            <a:r>
              <a:rPr lang="de-DE" sz="1200" b="1" dirty="0"/>
              <a:t>:</a:t>
            </a:r>
            <a:endParaRPr lang="de-DE" sz="1200" dirty="0"/>
          </a:p>
          <a:p>
            <a:r>
              <a:rPr lang="de-DE" sz="1200" dirty="0"/>
              <a:t>Absorptive </a:t>
            </a:r>
            <a:r>
              <a:rPr lang="de-DE" sz="1200" dirty="0" err="1"/>
              <a:t>capacity </a:t>
            </a:r>
            <a:r>
              <a:rPr lang="de-DE" sz="1200" dirty="0"/>
              <a:t>= ability to absorb, understand and utilise external knowledge</a:t>
            </a:r>
          </a:p>
          <a:p>
            <a:r>
              <a:rPr lang="de-DE" sz="1200" dirty="0"/>
              <a:t>Problem: Technological trends are difficult to classify (relevant vs. hype?)</a:t>
            </a:r>
          </a:p>
          <a:p>
            <a:r>
              <a:rPr lang="de-DE" sz="1200" dirty="0"/>
              <a:t>Scientists as intermediaries and translators</a:t>
            </a:r>
          </a:p>
          <a:p>
            <a:r>
              <a:rPr lang="de-DE" sz="1200" dirty="0"/>
              <a:t>Support in understanding technology and applying it within the business model</a:t>
            </a:r>
          </a:p>
          <a:p>
            <a:r>
              <a:rPr lang="de-DE" sz="1200" dirty="0"/>
              <a:t>Increasing innovation capacity</a:t>
            </a:r>
          </a:p>
          <a:p>
            <a:endParaRPr lang="de-DE" sz="1200" dirty="0"/>
          </a:p>
          <a:p>
            <a:r>
              <a:rPr lang="de-DE" sz="1200" b="1" dirty="0"/>
              <a:t>Transition:</a:t>
            </a:r>
            <a:endParaRPr lang="de-DE" sz="1200" dirty="0"/>
          </a:p>
          <a:p>
            <a:r>
              <a:rPr lang="de-DE" sz="1200" dirty="0"/>
              <a:t>There are significant benefits, but what is the reality? Experiences of other SMEs? → Survey</a:t>
            </a:r>
          </a:p>
          <a:p>
            <a:endParaRPr lang="de-DE" sz="1200" dirty="0"/>
          </a:p>
          <a:p>
            <a:endParaRPr lang="de-DE" dirty="0"/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Photo: </a:t>
            </a:r>
            <a:r>
              <a:rPr lang="de-DE" dirty="0" err="1"/>
              <a:t>Unsplash</a:t>
            </a:r>
            <a:endParaRPr lang="de-DE" dirty="0"/>
          </a:p>
          <a:p>
            <a:endParaRPr lang="de-DE" sz="1200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97813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275E8-1317-3912-813E-FAF78784E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727E3FE-1E00-A242-C2D3-917727CE02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2037" cy="34544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F1E1550-B553-D188-BC57-C3FD70A97B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/>
              <a:t>Results of a business survey</a:t>
            </a:r>
          </a:p>
          <a:p>
            <a:endParaRPr lang="de-DE" b="1"/>
          </a:p>
          <a:p>
            <a:r>
              <a:rPr lang="de-DE"/>
              <a:t>As part of </a:t>
            </a:r>
            <a:r>
              <a:rPr lang="de-DE" b="1"/>
              <a:t>the project ‘Transferkompetenzen vermitteln’ (2023–2026), funded </a:t>
            </a:r>
            <a:r>
              <a:rPr lang="de-DE"/>
              <a:t>by </a:t>
            </a:r>
            <a:r>
              <a:rPr lang="de-DE" b="1"/>
              <a:t>the BMFTR</a:t>
            </a:r>
            <a:r>
              <a:rPr lang="de-DE"/>
              <a:t>, a </a:t>
            </a:r>
            <a:r>
              <a:rPr lang="de-DE" b="1"/>
              <a:t>representative needs assessment </a:t>
            </a:r>
            <a:r>
              <a:rPr lang="de-DE"/>
              <a:t>was carried out </a:t>
            </a:r>
            <a:r>
              <a:rPr lang="de-DE" b="1"/>
              <a:t>among small and medium-sized enterprises (SMEs) </a:t>
            </a:r>
            <a:r>
              <a:rPr lang="de-DE"/>
              <a:t>in </a:t>
            </a:r>
            <a:r>
              <a:rPr lang="de-DE" b="1"/>
              <a:t>cooperation with the Fraunhofer Institute</a:t>
            </a:r>
            <a:r>
              <a:rPr lang="de-DE"/>
              <a:t>.</a:t>
            </a:r>
          </a:p>
          <a:p>
            <a:endParaRPr lang="de-DE"/>
          </a:p>
          <a:p>
            <a:r>
              <a:rPr lang="de-DE" b="1"/>
              <a:t>A total of 78 people </a:t>
            </a:r>
            <a:r>
              <a:rPr lang="de-DE"/>
              <a:t>took part in the survey</a:t>
            </a:r>
            <a:br>
              <a:rPr lang="de-DE" dirty="0"/>
            </a:br>
            <a:r>
              <a:rPr lang="de-DE"/>
              <a:t>(31 female, 47 male) with an </a:t>
            </a:r>
            <a:r>
              <a:rPr lang="de-DE" b="1"/>
              <a:t>average age of 46</a:t>
            </a:r>
            <a:br>
              <a:rPr lang="de-DE" dirty="0"/>
            </a:br>
            <a:r>
              <a:rPr lang="de-DE"/>
              <a:t>(range: 26–67 years). The participants came from </a:t>
            </a:r>
            <a:r>
              <a:rPr lang="de-DE" b="1"/>
              <a:t>various sectors of the SME sector</a:t>
            </a:r>
            <a:r>
              <a:rPr lang="de-DE"/>
              <a:t>.</a:t>
            </a:r>
          </a:p>
          <a:p>
            <a:endParaRPr lang="de-DE"/>
          </a:p>
          <a:p>
            <a:r>
              <a:rPr lang="de-DE"/>
              <a:t>The aim of the survey was to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/>
              <a:t>to analyse the </a:t>
            </a:r>
            <a:r>
              <a:rPr lang="de-DE" b="1"/>
              <a:t>innovative capacity of SMEs</a:t>
            </a:r>
            <a:r>
              <a:rPr lang="de-DE"/>
              <a:t>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/>
              <a:t>to identify </a:t>
            </a:r>
            <a:r>
              <a:rPr lang="de-DE" b="1"/>
              <a:t>existing barriers </a:t>
            </a:r>
            <a:r>
              <a:rPr lang="de-DE"/>
              <a:t>to collaboration with universities, and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/>
              <a:t>to identify </a:t>
            </a:r>
            <a:r>
              <a:rPr lang="de-DE" b="1"/>
              <a:t>areas for improvement from the companies’ perspective</a:t>
            </a:r>
            <a:r>
              <a:rPr lang="de-DE"/>
              <a:t>.</a:t>
            </a:r>
          </a:p>
          <a:p>
            <a:endParaRPr lang="de-DE"/>
          </a:p>
          <a:p>
            <a:r>
              <a:rPr lang="de-DE"/>
              <a:t>The results provide a </a:t>
            </a:r>
            <a:r>
              <a:rPr lang="de-DE" b="1"/>
              <a:t>sound data foundation </a:t>
            </a:r>
            <a:r>
              <a:rPr lang="de-DE"/>
              <a:t>and offer </a:t>
            </a:r>
            <a:r>
              <a:rPr lang="de-DE" b="1"/>
              <a:t>nuanced insights </a:t>
            </a:r>
            <a:r>
              <a:rPr lang="de-DE"/>
              <a:t>into the companies’ perspective. </a:t>
            </a:r>
          </a:p>
          <a:p>
            <a:r>
              <a:rPr lang="de-DE"/>
              <a:t>The survey was conducted in accordance with </a:t>
            </a:r>
            <a:r>
              <a:rPr lang="de-DE" b="1"/>
              <a:t>scientific standards </a:t>
            </a:r>
            <a:r>
              <a:rPr lang="de-DE"/>
              <a:t>and offers concrete starting points for further action </a:t>
            </a:r>
            <a:r>
              <a:rPr lang="de-DE" b="1"/>
              <a:t>for both universities and businesses</a:t>
            </a:r>
            <a:r>
              <a:rPr lang="de-DE"/>
              <a:t>.</a:t>
            </a:r>
          </a:p>
          <a:p>
            <a:endParaRPr lang="de-DE"/>
          </a:p>
          <a:p>
            <a:r>
              <a:rPr lang="de-DE" b="1"/>
              <a:t>Transition:</a:t>
            </a:r>
          </a:p>
          <a:p>
            <a:r>
              <a:rPr lang="de-DE"/>
              <a:t>First, the </a:t>
            </a:r>
            <a:r>
              <a:rPr lang="de-DE" b="1"/>
              <a:t>fundamental assessment of the topic of innovation by SMEs </a:t>
            </a:r>
            <a:r>
              <a:rPr lang="de-DE"/>
              <a:t>is examined.</a:t>
            </a:r>
          </a:p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E9312DC-C0DB-5233-A03F-3A628B5A9F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9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22712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General capacity for innovation </a:t>
            </a:r>
          </a:p>
          <a:p>
            <a:endParaRPr lang="de-DE" b="1"/>
          </a:p>
          <a:p>
            <a:r>
              <a:rPr lang="de-DE" b="1"/>
              <a:t>Openness to innovation</a:t>
            </a:r>
          </a:p>
          <a:p>
            <a:r>
              <a:rPr lang="de-DE"/>
              <a:t>Companies clearly perceive innovation as relevant</a:t>
            </a:r>
            <a:br>
              <a:rPr lang="de-DE" dirty="0"/>
            </a:br>
            <a:r>
              <a:rPr lang="de-DE"/>
              <a:t>→ </a:t>
            </a:r>
            <a:r>
              <a:rPr lang="de-DE" b="1"/>
              <a:t>over 80% </a:t>
            </a:r>
            <a:r>
              <a:rPr lang="de-DE"/>
              <a:t>consider innovation to be ‘somewhat’ or ‘very important’</a:t>
            </a:r>
          </a:p>
          <a:p>
            <a:endParaRPr lang="de-DE"/>
          </a:p>
          <a:p>
            <a:r>
              <a:rPr lang="de-DE"/>
              <a:t>The chart shows the </a:t>
            </a:r>
            <a:r>
              <a:rPr lang="de-DE" b="1"/>
              <a:t>assessment of employees’ openness </a:t>
            </a:r>
            <a:r>
              <a:rPr lang="de-DE"/>
              <a:t>to innovation and change.</a:t>
            </a:r>
          </a:p>
          <a:p>
            <a:r>
              <a:rPr lang="de-DE"/>
              <a:t>The majority of companies report </a:t>
            </a:r>
            <a:r>
              <a:rPr lang="de-DE" b="1"/>
              <a:t>a generally high level of openness</a:t>
            </a:r>
            <a:r>
              <a:rPr lang="de-DE"/>
              <a:t>, often ranging from</a:t>
            </a:r>
            <a:r>
              <a:rPr lang="de-DE" b="1"/>
              <a:t> 50–80% of employees.</a:t>
            </a:r>
            <a:endParaRPr lang="de-DE"/>
          </a:p>
          <a:p>
            <a:r>
              <a:rPr lang="de-DE"/>
              <a:t>At the same time, there is </a:t>
            </a:r>
            <a:r>
              <a:rPr lang="de-DE" b="1"/>
              <a:t>a significant variation </a:t>
            </a:r>
            <a:r>
              <a:rPr lang="de-DE"/>
              <a:t>between companies</a:t>
            </a:r>
            <a:br>
              <a:rPr lang="de-DE" dirty="0"/>
            </a:br>
            <a:r>
              <a:rPr lang="de-DE"/>
              <a:t>→ Openness exists, but to varying degrees</a:t>
            </a:r>
          </a:p>
          <a:p>
            <a:endParaRPr lang="de-DE"/>
          </a:p>
          <a:p>
            <a:r>
              <a:rPr lang="de-DE" b="1"/>
              <a:t>Key message:</a:t>
            </a:r>
            <a:br>
              <a:rPr lang="de-DE" dirty="0"/>
            </a:br>
            <a:r>
              <a:rPr lang="de-DE"/>
              <a:t>The fundamental willingness to embrace innovation is there –</a:t>
            </a:r>
            <a:br>
              <a:rPr lang="de-DE" dirty="0"/>
            </a:br>
            <a:r>
              <a:rPr lang="de-DE"/>
              <a:t>the challenge lies in its </a:t>
            </a:r>
            <a:r>
              <a:rPr lang="de-DE" b="1"/>
              <a:t>concrete implementation and utilisation</a:t>
            </a:r>
            <a:r>
              <a:rPr lang="de-DE"/>
              <a:t>, e.g. through external knowledge transfer.</a:t>
            </a:r>
          </a:p>
          <a:p>
            <a:endParaRPr lang="de-DE"/>
          </a:p>
          <a:p>
            <a:r>
              <a:rPr lang="de-DE" b="1"/>
              <a:t>Transition:</a:t>
            </a:r>
          </a:p>
          <a:p>
            <a:r>
              <a:rPr lang="de-DE" b="0" i="0"/>
              <a:t>The question arises as to how this existing openness can be utilised in a targeted manner and translated into concrete innovation activities?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1106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Ko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fik 24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7B63B3F9-2110-C842-4D35-B453CCB7BF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8FF0F75A-F919-7EE8-7D90-FBAC020A7C13}"/>
              </a:ext>
            </a:extLst>
          </p:cNvPr>
          <p:cNvSpPr/>
          <p:nvPr userDrawn="1"/>
        </p:nvSpPr>
        <p:spPr>
          <a:xfrm>
            <a:off x="-239558" y="-228695"/>
            <a:ext cx="11709984" cy="6372223"/>
          </a:xfrm>
          <a:prstGeom prst="roundRect">
            <a:avLst>
              <a:gd name="adj" fmla="val 3223"/>
            </a:avLst>
          </a:prstGeom>
          <a:blipFill>
            <a:blip r:embed="rId3"/>
            <a:stretch>
              <a:fillRect l="-70041" t="-9129" r="-2" b="3"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C34F8143-6E62-C4F3-786B-B690A08F37E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9972" y="4717426"/>
            <a:ext cx="9828028" cy="372615"/>
          </a:xfrm>
        </p:spPr>
        <p:txBody>
          <a:bodyPr>
            <a:normAutofit fontScale="92500"/>
          </a:bodyPr>
          <a:lstStyle>
            <a:lvl1pPr>
              <a:buNone/>
              <a:defRPr sz="1600"/>
            </a:lvl1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/>
              <a:t>Untertitel</a:t>
            </a:r>
            <a:endParaRPr lang="en-US"/>
          </a:p>
        </p:txBody>
      </p:sp>
      <p:sp>
        <p:nvSpPr>
          <p:cNvPr id="15" name="Titel 5">
            <a:extLst>
              <a:ext uri="{FF2B5EF4-FFF2-40B4-BE49-F238E27FC236}">
                <a16:creationId xmlns:a16="http://schemas.microsoft.com/office/drawing/2014/main" id="{0863D055-F2F7-D260-C41C-C570251D6B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222500"/>
            <a:ext cx="9829800" cy="2545805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pPr>
              <a:lnSpc>
                <a:spcPct val="100000"/>
              </a:lnSpc>
            </a:pPr>
            <a:r>
              <a:rPr lang="de-DE"/>
              <a:t>Titel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05B9830-5968-8150-4B4D-B7DD06714D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5634892"/>
            <a:ext cx="9829800" cy="288955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sz="1600">
                <a:solidFill>
                  <a:schemeClr val="bg1"/>
                </a:solidFill>
                <a:latin typeface="+mn-lt"/>
              </a:rPr>
              <a:t>Datum | Name | Organisation</a:t>
            </a:r>
            <a:endParaRPr lang="en-US" sz="160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0628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bschlussfolie, 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020CA178-409D-3019-3BBD-573C397BF6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874"/>
            <a:ext cx="12192000" cy="6854252"/>
          </a:xfrm>
          <a:prstGeom prst="rect">
            <a:avLst/>
          </a:prstGeom>
        </p:spPr>
      </p:pic>
      <p:pic>
        <p:nvPicPr>
          <p:cNvPr id="19" name="Grafik 18" descr="Ein Bild, das Flieder, Blau, Farbigkeit, pink enthält.&#10;&#10;KI-generierte Inhalte können fehlerhaft sein.">
            <a:extLst>
              <a:ext uri="{FF2B5EF4-FFF2-40B4-BE49-F238E27FC236}">
                <a16:creationId xmlns:a16="http://schemas.microsoft.com/office/drawing/2014/main" id="{19000EA0-ED43-B2A7-646C-DFE52A823C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146007"/>
          </a:xfrm>
          <a:prstGeom prst="rect">
            <a:avLst/>
          </a:prstGeom>
        </p:spPr>
      </p:pic>
      <p:pic>
        <p:nvPicPr>
          <p:cNvPr id="21" name="Grafik 20" descr="Ein Bild, das Kuns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0FEA8C2F-B8F8-D0D2-7414-FBC9DF1839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</a:blip>
          <a:srcRect l="54033" t="-72" r="-1"/>
          <a:stretch>
            <a:fillRect/>
          </a:stretch>
        </p:blipFill>
        <p:spPr>
          <a:xfrm rot="21419811">
            <a:off x="-105463" y="-262061"/>
            <a:ext cx="9796701" cy="99752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DF2192C-2ED5-8D8A-5249-3D4DA64AB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1122363"/>
            <a:ext cx="5156199" cy="2387600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Vielen Dank für Ihr Interesse!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A508C2-B47D-B849-F2EC-1B9B51F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fld id="{F145060A-2239-4736-BEED-7C05F6B3C6E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885E9C10-DAFC-5F1D-CE1C-BECC8D034B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97599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Name, Titel</a:t>
            </a:r>
          </a:p>
        </p:txBody>
      </p:sp>
      <p:sp>
        <p:nvSpPr>
          <p:cNvPr id="17" name="Textplatzhalter 15">
            <a:extLst>
              <a:ext uri="{FF2B5EF4-FFF2-40B4-BE49-F238E27FC236}">
                <a16:creationId xmlns:a16="http://schemas.microsoft.com/office/drawing/2014/main" id="{4C835603-5100-6DE3-A745-B7EEEEF6F9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1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Name, Titel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17AFE6A7-60EE-5F1F-5EF5-A96EB20F111C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platzhalter 15">
            <a:extLst>
              <a:ext uri="{FF2B5EF4-FFF2-40B4-BE49-F238E27FC236}">
                <a16:creationId xmlns:a16="http://schemas.microsoft.com/office/drawing/2014/main" id="{7256F00B-7CBF-8862-4DB0-CC6525F4B0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1" y="4545012"/>
            <a:ext cx="5156200" cy="12070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Organisation</a:t>
            </a:r>
            <a:br>
              <a:rPr lang="de-DE" dirty="0"/>
            </a:br>
            <a:r>
              <a:rPr lang="de-DE" dirty="0"/>
              <a:t>E-Mail-Adresse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4B891758-07B5-6F50-8594-92880776C6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97599" y="4545013"/>
            <a:ext cx="5156200" cy="120705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Organisation</a:t>
            </a:r>
            <a:br>
              <a:rPr lang="de-DE" dirty="0"/>
            </a:br>
            <a:r>
              <a:rPr lang="de-DE" dirty="0"/>
              <a:t>E-Mail-Adresse</a:t>
            </a:r>
          </a:p>
        </p:txBody>
      </p:sp>
    </p:spTree>
    <p:extLst>
      <p:ext uri="{BB962C8B-B14F-4D97-AF65-F5344CB8AC3E}">
        <p14:creationId xmlns:p14="http://schemas.microsoft.com/office/powerpoint/2010/main" val="999839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5D5D7E9B-A00A-6100-FE81-A457BD92E161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Agenda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7F8C54-F320-4193-BB7D-FB7D1E6CA566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04671CC-A209-3C2D-3FE6-5A7608C05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617368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C3A78565-0A8D-3AD3-A64C-95641CCB141D}"/>
              </a:ext>
            </a:extLst>
          </p:cNvPr>
          <p:cNvSpPr/>
          <p:nvPr userDrawn="1"/>
        </p:nvSpPr>
        <p:spPr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F44CA009-3ECD-9EAE-CB96-09672B4D70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7436" y="3002252"/>
            <a:ext cx="9829800" cy="2032000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1D21F7-07A2-4A0E-B28F-751FB4265719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2482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Hervorheb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B8BA7EE7-323F-0A3A-AF1D-99968DA2A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10515600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350512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Hervorhebung: Zita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EBCDBA4-3B98-E169-3337-70F69EF3656F}"/>
              </a:ext>
            </a:extLst>
          </p:cNvPr>
          <p:cNvSpPr/>
          <p:nvPr userDrawn="1"/>
        </p:nvSpPr>
        <p:spPr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0FEBD0-18ED-4099-A624-BBC82E66EFB2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FBD5CCA-C019-0F34-FC3F-D77340E34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A9632FE-4779-9426-7002-29A2A70213F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399617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271EFF72-62F7-7C48-521E-2FB89364690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39508" y="1625601"/>
            <a:ext cx="5137727" cy="4298949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Mastertextformat bearbeiten (Zitat)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155797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raKo_Inhalt 1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101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Ko_Vorstellung Per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C75796F6-A1F5-5C6F-F36F-1ADCD73F18BB}"/>
              </a:ext>
            </a:extLst>
          </p:cNvPr>
          <p:cNvSpPr/>
          <p:nvPr userDrawn="1"/>
        </p:nvSpPr>
        <p:spPr>
          <a:xfrm>
            <a:off x="29994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EEC4E-8B5E-4360-A8EB-570E110F299E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3C4F735-5AE0-48AC-C779-DAF004371AA3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6AFB54FE-1C9A-A8BF-D51C-C266AFFADC53}"/>
              </a:ext>
            </a:extLst>
          </p:cNvPr>
          <p:cNvSpPr/>
          <p:nvPr userDrawn="1"/>
        </p:nvSpPr>
        <p:spPr>
          <a:xfrm>
            <a:off x="5678390" y="1707907"/>
            <a:ext cx="2401495" cy="23563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Inhaltsplatzhalter 18">
            <a:extLst>
              <a:ext uri="{FF2B5EF4-FFF2-40B4-BE49-F238E27FC236}">
                <a16:creationId xmlns:a16="http://schemas.microsoft.com/office/drawing/2014/main" id="{28BD0664-97EA-6CBB-F565-4F0FA83FB83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923B2532-63CC-6F28-45DE-31F1BAD4993B}"/>
              </a:ext>
            </a:extLst>
          </p:cNvPr>
          <p:cNvSpPr txBox="1">
            <a:spLocks/>
          </p:cNvSpPr>
          <p:nvPr userDrawn="1"/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00" b="0" i="0" u="none" strike="noStrike" cap="none">
                <a:solidFill>
                  <a:schemeClr val="tx1">
                    <a:tint val="82000"/>
                  </a:schemeClr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145060A-2239-4736-BEED-7C05F6B3C6E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1CBAD156-8BD5-D8AC-1796-FC0B4A9130EB}"/>
              </a:ext>
            </a:extLst>
          </p:cNvPr>
          <p:cNvSpPr/>
          <p:nvPr userDrawn="1"/>
        </p:nvSpPr>
        <p:spPr>
          <a:xfrm>
            <a:off x="637930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7B38FF4F-B999-6BE2-4683-2F41E82189E0}"/>
              </a:ext>
            </a:extLst>
          </p:cNvPr>
          <p:cNvSpPr/>
          <p:nvPr userDrawn="1"/>
        </p:nvSpPr>
        <p:spPr>
          <a:xfrm>
            <a:off x="100085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Inhaltsplatzhalter 18">
            <a:extLst>
              <a:ext uri="{FF2B5EF4-FFF2-40B4-BE49-F238E27FC236}">
                <a16:creationId xmlns:a16="http://schemas.microsoft.com/office/drawing/2014/main" id="{CCC763BD-6443-9BAC-46A1-2A0EC054246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215185" y="3835939"/>
            <a:ext cx="5137727" cy="2088610"/>
          </a:xfrm>
        </p:spPr>
        <p:txBody>
          <a:bodyPr/>
          <a:lstStyle>
            <a:lvl1pPr>
              <a:buFont typeface="Arial" panose="020B0604020202020204" pitchFamily="34" charset="0"/>
              <a:buChar char="•"/>
              <a:defRPr/>
            </a:lvl1pPr>
          </a:lstStyle>
          <a:p>
            <a:r>
              <a:rPr lang="en-US"/>
              <a:t>Position, organization</a:t>
            </a:r>
          </a:p>
          <a:p>
            <a:r>
              <a:rPr lang="en-US"/>
              <a:t>Expertise</a:t>
            </a:r>
          </a:p>
          <a:p>
            <a:r>
              <a:rPr lang="en-US"/>
              <a:t>Focus</a:t>
            </a:r>
          </a:p>
        </p:txBody>
      </p:sp>
      <p:sp>
        <p:nvSpPr>
          <p:cNvPr id="26" name="Bildplatzhalter 25">
            <a:extLst>
              <a:ext uri="{FF2B5EF4-FFF2-40B4-BE49-F238E27FC236}">
                <a16:creationId xmlns:a16="http://schemas.microsoft.com/office/drawing/2014/main" id="{91B8B74E-E074-7306-EE83-ACCF710AEF4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00072" y="1987631"/>
            <a:ext cx="1333500" cy="1306513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28" name="Bildplatzhalter 25">
            <a:extLst>
              <a:ext uri="{FF2B5EF4-FFF2-40B4-BE49-F238E27FC236}">
                <a16:creationId xmlns:a16="http://schemas.microsoft.com/office/drawing/2014/main" id="{1FB78230-275F-F30B-3EDF-123C46BFA49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79307" y="1987061"/>
            <a:ext cx="1332715" cy="1294567"/>
          </a:xfrm>
          <a:prstGeom prst="ellipse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04D0F8D-DF51-8BEC-7C39-8172F29A9F1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8777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  <p:sp>
        <p:nvSpPr>
          <p:cNvPr id="12" name="Textplatzhalter 8">
            <a:extLst>
              <a:ext uri="{FF2B5EF4-FFF2-40B4-BE49-F238E27FC236}">
                <a16:creationId xmlns:a16="http://schemas.microsoft.com/office/drawing/2014/main" id="{EE3F418F-610F-34F0-E15E-4D8509271EE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5762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/>
            <a:r>
              <a:rPr lang="de-DE"/>
              <a:t>Name, title</a:t>
            </a:r>
          </a:p>
        </p:txBody>
      </p:sp>
    </p:spTree>
    <p:extLst>
      <p:ext uri="{BB962C8B-B14F-4D97-AF65-F5344CB8AC3E}">
        <p14:creationId xmlns:p14="http://schemas.microsoft.com/office/powerpoint/2010/main" val="995646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Inhalt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D86477-A692-4B8A-8410-2AB314B0C1EC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FA0A109-F14F-3757-5AB2-574A0CEBD3C4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639508-2559-D60B-F76A-215D8648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99020EA9-809A-4369-D7B0-6D5D4718A0B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6072" y="1625601"/>
            <a:ext cx="5137727" cy="42989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954838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Ko_Bild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353C36-11EB-7DB0-7DA5-CBC1626DA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75E3FF-0D67-E40F-DFA8-EE3029B62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E2B35D-BDEC-EE3F-9068-9B3108AC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EC3EFA-02ED-457A-B5C6-CCA428B5FB5E}" type="datetime1">
              <a:rPr lang="de-DE" smtClean="0"/>
              <a:t>25.06.2026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96E5A-332E-201B-7AA8-7F44BF15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96D1F9E3-27CA-6C62-BDF9-D6BE0C2CCF5B}"/>
              </a:ext>
            </a:extLst>
          </p:cNvPr>
          <p:cNvCxnSpPr>
            <a:cxnSpLocks/>
          </p:cNvCxnSpPr>
          <p:nvPr userDrawn="1"/>
        </p:nvCxnSpPr>
        <p:spPr>
          <a:xfrm>
            <a:off x="0" y="6146007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026F599E-17B2-CCC9-8C4D-A45F15A8BB8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216072" y="1625601"/>
            <a:ext cx="5137727" cy="4298949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06899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5;p1" descr="Ein Bild, das Schrift, Grafiken, Text, Logo enthält.&#10;&#10;Automatisch generierte Beschreibung">
            <a:extLst>
              <a:ext uri="{FF2B5EF4-FFF2-40B4-BE49-F238E27FC236}">
                <a16:creationId xmlns:a16="http://schemas.microsoft.com/office/drawing/2014/main" id="{66D6E860-3A37-1116-D5B5-AF6B0F961E17}"/>
              </a:ext>
            </a:extLst>
          </p:cNvPr>
          <p:cNvPicPr preferRelativeResize="0"/>
          <p:nvPr userDrawn="1"/>
        </p:nvPicPr>
        <p:blipFill rotWithShape="1">
          <a:blip r:embed="rId12">
            <a:alphaModFix/>
          </a:blip>
          <a:srcRect/>
          <a:stretch/>
        </p:blipFill>
        <p:spPr>
          <a:xfrm>
            <a:off x="8037754" y="6166464"/>
            <a:ext cx="2770861" cy="7007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A2C558B-1636-6F96-A202-6EF32A817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80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Edit master title format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495F3B7-65B2-9756-B0FE-1D71657AE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25601"/>
            <a:ext cx="10515600" cy="429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1A1112-FC39-3451-283F-BB02C865C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F145060A-2239-4736-BEED-7C05F6B3C6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8467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5" r:id="rId2"/>
    <p:sldLayoutId id="2147483683" r:id="rId3"/>
    <p:sldLayoutId id="2147483692" r:id="rId4"/>
    <p:sldLayoutId id="2147483695" r:id="rId5"/>
    <p:sldLayoutId id="2147483694" r:id="rId6"/>
    <p:sldLayoutId id="2147483702" r:id="rId7"/>
    <p:sldLayoutId id="2147483682" r:id="rId8"/>
    <p:sldLayoutId id="2147483688" r:id="rId9"/>
    <p:sldLayoutId id="2147483724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AA386-78A6-85BA-A573-C56AFCA32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tertitel 6">
            <a:extLst>
              <a:ext uri="{FF2B5EF4-FFF2-40B4-BE49-F238E27FC236}">
                <a16:creationId xmlns:a16="http://schemas.microsoft.com/office/drawing/2014/main" id="{21E8B4B8-3D9E-97E8-C967-487EB304D6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/>
              <a:t>A Workshop on Effective Collaboration Between Academia and Industry</a:t>
            </a:r>
            <a:endParaRPr lang="de-DE" noProof="0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C1BCB447-29EB-42CA-02A1-BB2689014C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Innovation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future</a:t>
            </a:r>
            <a:endParaRPr lang="de-DE" noProof="0" dirty="0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41E796B-AEA8-D7D0-5AA7-84BB2AFA55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801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0685E4-293E-1EF5-75C8-8766B2E80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General </a:t>
            </a:r>
            <a:r>
              <a:rPr lang="de-DE" dirty="0" err="1"/>
              <a:t>Capacity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Innovation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54F44EE-9207-462D-6BBC-81805F4BC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10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1E03584-1893-923A-9AD9-FA5E7DAC3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22895"/>
            <a:ext cx="4838700" cy="4001655"/>
          </a:xfrm>
        </p:spPr>
        <p:txBody>
          <a:bodyPr/>
          <a:lstStyle/>
          <a:p>
            <a:pPr marL="0" indent="0">
              <a:buNone/>
            </a:pPr>
            <a:r>
              <a:rPr lang="de-DE" dirty="0" err="1">
                <a:latin typeface="+mj-lt"/>
              </a:rPr>
              <a:t>Openness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to</a:t>
            </a:r>
            <a:r>
              <a:rPr lang="de-DE" dirty="0">
                <a:latin typeface="+mj-lt"/>
              </a:rPr>
              <a:t> Innovation</a:t>
            </a:r>
          </a:p>
          <a:p>
            <a:r>
              <a:rPr lang="de-DE" dirty="0">
                <a:solidFill>
                  <a:schemeClr val="accent1"/>
                </a:solidFill>
                <a:latin typeface="+mj-lt"/>
              </a:rPr>
              <a:t>Over 80% </a:t>
            </a:r>
            <a:r>
              <a:rPr lang="de-DE" dirty="0"/>
              <a:t>of participants consider innovation to be ‘somewhat important’ </a:t>
            </a:r>
            <a:r>
              <a:rPr lang="de-DE" dirty="0" err="1"/>
              <a:t>or</a:t>
            </a:r>
            <a:br>
              <a:rPr lang="de-DE" dirty="0"/>
            </a:br>
            <a:r>
              <a:rPr lang="de-DE" dirty="0"/>
              <a:t>“very important” in their business sector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42AE1EC-D51F-5460-E745-6977C7E292B4}"/>
              </a:ext>
            </a:extLst>
          </p:cNvPr>
          <p:cNvSpPr txBox="1"/>
          <p:nvPr/>
        </p:nvSpPr>
        <p:spPr>
          <a:xfrm>
            <a:off x="838200" y="5824522"/>
            <a:ext cx="48387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noProof="0">
                <a:latin typeface="+mn-lt"/>
              </a:rPr>
              <a:t>Results based on Fraunhofer’s SME needs assessment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658ABC-6C80-0C24-6B19-A41F85B2CC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666" y="1714500"/>
            <a:ext cx="5852583" cy="3915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43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D0C23-A868-CD0C-8585-96D7F9657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636F44-D27A-D395-FADD-24825F777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616700" cy="1048039"/>
          </a:xfrm>
        </p:spPr>
        <p:txBody>
          <a:bodyPr>
            <a:normAutofit/>
          </a:bodyPr>
          <a:lstStyle/>
          <a:p>
            <a:r>
              <a:rPr lang="de-DE" dirty="0"/>
              <a:t>Some SMEs </a:t>
            </a:r>
            <a:r>
              <a:rPr lang="de-DE" dirty="0" err="1"/>
              <a:t>Consider</a:t>
            </a:r>
            <a:r>
              <a:rPr lang="de-DE" dirty="0"/>
              <a:t> Innovation </a:t>
            </a:r>
            <a:r>
              <a:rPr lang="de-DE" dirty="0" err="1"/>
              <a:t>to</a:t>
            </a:r>
            <a:r>
              <a:rPr lang="de-DE" dirty="0"/>
              <a:t> Be </a:t>
            </a:r>
            <a:r>
              <a:rPr lang="de-DE" dirty="0" err="1"/>
              <a:t>Important</a:t>
            </a:r>
            <a:r>
              <a:rPr lang="de-DE" dirty="0"/>
              <a:t>, But...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AA0F009-71BE-AA0C-1946-DA46E312B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11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D6CDBF4-B107-3DF8-FE0B-A5D8C8923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8800"/>
            <a:ext cx="4838699" cy="409575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de-DE" dirty="0" err="1">
                <a:latin typeface="+mj-lt"/>
              </a:rPr>
              <a:t>Openness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to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innovation</a:t>
            </a:r>
            <a:endParaRPr lang="de-DE" dirty="0">
              <a:latin typeface="+mj-lt"/>
            </a:endParaRPr>
          </a:p>
          <a:p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potential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growth</a:t>
            </a:r>
            <a:r>
              <a:rPr lang="de-DE" dirty="0"/>
              <a:t>.</a:t>
            </a:r>
          </a:p>
          <a:p>
            <a:r>
              <a:rPr lang="de-DE" dirty="0" err="1"/>
              <a:t>Improvement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necessary</a:t>
            </a:r>
            <a:r>
              <a:rPr lang="de-DE" dirty="0"/>
              <a:t> due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insufficient</a:t>
            </a:r>
            <a:r>
              <a:rPr lang="de-DE" dirty="0"/>
              <a:t> </a:t>
            </a:r>
            <a:r>
              <a:rPr lang="de-DE" dirty="0" err="1"/>
              <a:t>resources</a:t>
            </a:r>
            <a:r>
              <a:rPr lang="de-DE" dirty="0"/>
              <a:t>, </a:t>
            </a:r>
            <a:r>
              <a:rPr lang="de-DE" dirty="0" err="1"/>
              <a:t>including</a:t>
            </a:r>
            <a:r>
              <a:rPr lang="de-DE" dirty="0"/>
              <a:t> </a:t>
            </a:r>
            <a:r>
              <a:rPr lang="de-DE" dirty="0" err="1"/>
              <a:t>networks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community</a:t>
            </a:r>
            <a:r>
              <a:rPr lang="de-DE" dirty="0"/>
              <a:t> and </a:t>
            </a:r>
            <a:r>
              <a:rPr lang="de-DE" dirty="0" err="1"/>
              <a:t>funding</a:t>
            </a:r>
            <a:r>
              <a:rPr lang="de-DE" dirty="0"/>
              <a:t> for </a:t>
            </a:r>
            <a:r>
              <a:rPr lang="de-DE" dirty="0" err="1"/>
              <a:t>business</a:t>
            </a:r>
            <a:r>
              <a:rPr lang="de-DE" dirty="0"/>
              <a:t> </a:t>
            </a:r>
            <a:r>
              <a:rPr lang="de-DE" dirty="0" err="1"/>
              <a:t>development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90B9A8B-83AF-2A88-C337-049244C85870}"/>
              </a:ext>
            </a:extLst>
          </p:cNvPr>
          <p:cNvSpPr txBox="1"/>
          <p:nvPr/>
        </p:nvSpPr>
        <p:spPr>
          <a:xfrm>
            <a:off x="838200" y="5824522"/>
            <a:ext cx="48387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noProof="0">
                <a:latin typeface="+mn-lt"/>
              </a:rPr>
              <a:t>Results based on Fraunhofer’s SME needs assessment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04F4E2-9842-5B9B-EA09-0A4B32C64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285" y="1248834"/>
            <a:ext cx="5134346" cy="43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326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2EED3-9A12-6EF0-56A8-40D35C19E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99497B-05B6-4148-641D-4C2CC21C9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Links </a:t>
            </a:r>
            <a:r>
              <a:rPr lang="de-DE" dirty="0" err="1"/>
              <a:t>to</a:t>
            </a:r>
            <a:r>
              <a:rPr lang="de-DE" dirty="0"/>
              <a:t> Research and Academia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821A531-ECD8-F5D0-AF65-27F16DE28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12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771475E-194C-02E9-52A4-F3FD52ECF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55800"/>
            <a:ext cx="4838700" cy="3968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>
                <a:latin typeface="+mj-lt"/>
              </a:rPr>
              <a:t>Participants’ </a:t>
            </a:r>
            <a:r>
              <a:rPr lang="de-DE" dirty="0" err="1">
                <a:latin typeface="+mj-lt"/>
              </a:rPr>
              <a:t>Experiences</a:t>
            </a:r>
            <a:endParaRPr lang="de-DE" dirty="0">
              <a:latin typeface="+mj-lt"/>
            </a:endParaRPr>
          </a:p>
          <a:p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potential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growth</a:t>
            </a:r>
            <a:r>
              <a:rPr lang="de-DE" dirty="0"/>
              <a:t>.</a:t>
            </a:r>
          </a:p>
          <a:p>
            <a:r>
              <a:rPr lang="de-DE" dirty="0"/>
              <a:t>To date, </a:t>
            </a:r>
            <a:r>
              <a:rPr lang="de-DE" dirty="0" err="1">
                <a:solidFill>
                  <a:schemeClr val="accent1"/>
                </a:solidFill>
                <a:latin typeface="+mj-lt"/>
              </a:rPr>
              <a:t>approximately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 45% </a:t>
            </a:r>
            <a:r>
              <a:rPr lang="de-DE" dirty="0"/>
              <a:t>of participants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had</a:t>
            </a:r>
            <a:r>
              <a:rPr lang="de-DE" dirty="0"/>
              <a:t> contact with research and </a:t>
            </a:r>
            <a:r>
              <a:rPr lang="de-DE" dirty="0" err="1"/>
              <a:t>science</a:t>
            </a:r>
            <a:r>
              <a:rPr lang="de-DE" dirty="0"/>
              <a:t>.</a:t>
            </a:r>
          </a:p>
          <a:p>
            <a:r>
              <a:rPr lang="de-DE" dirty="0"/>
              <a:t>The </a:t>
            </a:r>
            <a:r>
              <a:rPr lang="de-DE" dirty="0" err="1"/>
              <a:t>interaction</a:t>
            </a:r>
            <a:r>
              <a:rPr lang="de-DE" dirty="0"/>
              <a:t> was predominantly perceived as ‘positive’ </a:t>
            </a:r>
            <a:r>
              <a:rPr lang="de-DE" dirty="0" err="1"/>
              <a:t>or</a:t>
            </a:r>
            <a:r>
              <a:rPr lang="de-DE" dirty="0"/>
              <a:t> ‘very positive’.</a:t>
            </a:r>
          </a:p>
          <a:p>
            <a:r>
              <a:rPr lang="de-DE" dirty="0"/>
              <a:t>In particular, the following joint activities </a:t>
            </a:r>
            <a:r>
              <a:rPr lang="de-DE" dirty="0" err="1"/>
              <a:t>were</a:t>
            </a:r>
            <a:r>
              <a:rPr lang="de-DE" dirty="0"/>
              <a:t> </a:t>
            </a:r>
            <a:r>
              <a:rPr lang="de-DE" dirty="0" err="1"/>
              <a:t>highlighted</a:t>
            </a:r>
            <a:r>
              <a:rPr lang="de-DE" dirty="0"/>
              <a:t>:</a:t>
            </a:r>
          </a:p>
          <a:p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6D7EF9C-DBD6-0BD2-0497-FDDC06287580}"/>
              </a:ext>
            </a:extLst>
          </p:cNvPr>
          <p:cNvSpPr txBox="1"/>
          <p:nvPr/>
        </p:nvSpPr>
        <p:spPr>
          <a:xfrm>
            <a:off x="838200" y="5824522"/>
            <a:ext cx="48387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noProof="0">
                <a:latin typeface="+mn-lt"/>
              </a:rPr>
              <a:t>Results based on Fraunhofer’s SME needs assessment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A31849-6A8B-7CC2-1237-6E68D4D2C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45167"/>
            <a:ext cx="6021917" cy="402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43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B6A32A-3445-30CC-4FC8-41AECD27C5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FC6C30-1146-1FC4-83D9-BB2F46332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Links </a:t>
            </a:r>
            <a:r>
              <a:rPr lang="de-DE" dirty="0" err="1"/>
              <a:t>to</a:t>
            </a:r>
            <a:r>
              <a:rPr lang="de-DE" dirty="0"/>
              <a:t> Research and Academia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A4C7A50-3AA0-6344-0D67-7A4A613D8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13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9993AA3-0DC3-A09E-A4DF-816001C21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13661"/>
            <a:ext cx="4483100" cy="4010889"/>
          </a:xfrm>
        </p:spPr>
        <p:txBody>
          <a:bodyPr/>
          <a:lstStyle/>
          <a:p>
            <a:pPr marL="0" indent="0">
              <a:buNone/>
            </a:pPr>
            <a:r>
              <a:rPr lang="de-DE" dirty="0">
                <a:latin typeface="+mj-lt"/>
              </a:rPr>
              <a:t>Barriers </a:t>
            </a:r>
            <a:r>
              <a:rPr lang="de-DE" dirty="0" err="1">
                <a:latin typeface="+mj-lt"/>
              </a:rPr>
              <a:t>to</a:t>
            </a:r>
            <a:r>
              <a:rPr lang="de-DE" dirty="0">
                <a:latin typeface="+mj-lt"/>
              </a:rPr>
              <a:t> Engagement</a:t>
            </a:r>
          </a:p>
          <a:p>
            <a:r>
              <a:rPr lang="de-DE" dirty="0" err="1">
                <a:solidFill>
                  <a:schemeClr val="accent1"/>
                </a:solidFill>
                <a:latin typeface="+mj-lt"/>
              </a:rPr>
              <a:t>Approximately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 55%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participants</a:t>
            </a:r>
            <a:r>
              <a:rPr lang="de-DE" dirty="0"/>
              <a:t> </a:t>
            </a:r>
            <a:r>
              <a:rPr lang="de-DE" dirty="0" err="1"/>
              <a:t>reported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companies</a:t>
            </a:r>
            <a:r>
              <a:rPr lang="de-DE" dirty="0"/>
              <a:t> had not yet had any contact with science and </a:t>
            </a:r>
            <a:r>
              <a:rPr lang="de-DE" dirty="0" err="1"/>
              <a:t>research</a:t>
            </a:r>
            <a:r>
              <a:rPr lang="de-DE" dirty="0"/>
              <a:t>. </a:t>
            </a:r>
          </a:p>
          <a:p>
            <a:r>
              <a:rPr lang="de-DE" dirty="0"/>
              <a:t>The following factors </a:t>
            </a:r>
            <a:r>
              <a:rPr lang="de-DE" dirty="0" err="1"/>
              <a:t>represent</a:t>
            </a:r>
            <a:r>
              <a:rPr lang="de-DE" dirty="0"/>
              <a:t> </a:t>
            </a:r>
            <a:r>
              <a:rPr lang="de-DE" dirty="0" err="1"/>
              <a:t>barriers</a:t>
            </a:r>
            <a:r>
              <a:rPr lang="de-DE" dirty="0"/>
              <a:t>: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AAE5320-2346-CB2E-302F-7C88B92C0958}"/>
              </a:ext>
            </a:extLst>
          </p:cNvPr>
          <p:cNvSpPr txBox="1"/>
          <p:nvPr/>
        </p:nvSpPr>
        <p:spPr>
          <a:xfrm>
            <a:off x="838200" y="5824522"/>
            <a:ext cx="48387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noProof="0">
                <a:latin typeface="+mn-lt"/>
              </a:rPr>
              <a:t>Results based on the Fraunhofer SME needs assessment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9DFC18-B9F4-F650-537C-B1408F2E7B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667" y="1566333"/>
            <a:ext cx="6180667" cy="4127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833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2BED8D-8140-FBEB-421A-5FB36258D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Factors</a:t>
            </a:r>
            <a:r>
              <a:rPr lang="de-DE" dirty="0"/>
              <a:t> </a:t>
            </a:r>
            <a:r>
              <a:rPr lang="de-DE" dirty="0" err="1"/>
              <a:t>Hindering</a:t>
            </a:r>
            <a:r>
              <a:rPr lang="de-DE" dirty="0"/>
              <a:t> Knowledge Transfer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71B91BC-5E2E-D79D-ACBA-E7162E2F3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14</a:t>
            </a:fld>
            <a:endParaRPr lang="de-DE"/>
          </a:p>
        </p:txBody>
      </p:sp>
      <p:graphicFrame>
        <p:nvGraphicFramePr>
          <p:cNvPr id="5" name="Inhaltsplatzhalter 6">
            <a:extLst>
              <a:ext uri="{FF2B5EF4-FFF2-40B4-BE49-F238E27FC236}">
                <a16:creationId xmlns:a16="http://schemas.microsoft.com/office/drawing/2014/main" id="{34E8D4DE-3E39-D151-3A2A-E5D647E373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6569344"/>
              </p:ext>
            </p:extLst>
          </p:nvPr>
        </p:nvGraphicFramePr>
        <p:xfrm>
          <a:off x="935182" y="1756192"/>
          <a:ext cx="10418617" cy="39845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09309">
                  <a:extLst>
                    <a:ext uri="{9D8B030D-6E8A-4147-A177-3AD203B41FA5}">
                      <a16:colId xmlns:a16="http://schemas.microsoft.com/office/drawing/2014/main" val="3299596434"/>
                    </a:ext>
                  </a:extLst>
                </a:gridCol>
                <a:gridCol w="5209308">
                  <a:extLst>
                    <a:ext uri="{9D8B030D-6E8A-4147-A177-3AD203B41FA5}">
                      <a16:colId xmlns:a16="http://schemas.microsoft.com/office/drawing/2014/main" val="2709771785"/>
                    </a:ext>
                  </a:extLst>
                </a:gridCol>
              </a:tblGrid>
              <a:tr h="924034">
                <a:tc>
                  <a:txBody>
                    <a:bodyPr/>
                    <a:lstStyle/>
                    <a:p>
                      <a:r>
                        <a:rPr lang="de-DE" sz="1400" b="0" dirty="0">
                          <a:solidFill>
                            <a:schemeClr val="accent1"/>
                          </a:solidFill>
                          <a:latin typeface="+mj-lt"/>
                        </a:rPr>
                        <a:t>Lack of resources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Shortage of skilled workers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Absence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of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an innovation department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Lack of time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Limited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financial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resources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7110671"/>
                  </a:ext>
                </a:extLst>
              </a:tr>
              <a:tr h="307326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Excessive price 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+mj-lt"/>
                        </a:rPr>
                        <a:t>expectations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+mj-lt"/>
                        </a:rPr>
                        <a:t>by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+mj-lt"/>
                        </a:rPr>
                        <a:t>universities</a:t>
                      </a:r>
                      <a:endParaRPr lang="de-DE" sz="1400" dirty="0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3145963"/>
                  </a:ext>
                </a:extLst>
              </a:tr>
              <a:tr h="327209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Low 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+mj-lt"/>
                        </a:rPr>
                        <a:t>absorption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+mj-lt"/>
                        </a:rPr>
                        <a:t>capacity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+mj-lt"/>
                        </a:rPr>
                        <a:t>by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+mj-lt"/>
                        </a:rPr>
                        <a:t>companies</a:t>
                      </a:r>
                      <a:endParaRPr lang="de-DE" sz="1400" dirty="0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285446"/>
                  </a:ext>
                </a:extLst>
              </a:tr>
              <a:tr h="715382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Risk associated with innovation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Extended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project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duration</a:t>
                      </a:r>
                      <a:endParaRPr lang="de-DE" sz="1400" dirty="0">
                        <a:solidFill>
                          <a:schemeClr val="tx2"/>
                        </a:solidFill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Scepticism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regarding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the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competitive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advantages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of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innovation</a:t>
                      </a:r>
                      <a:endParaRPr lang="de-DE" sz="1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4240093"/>
                  </a:ext>
                </a:extLst>
              </a:tr>
              <a:tr h="259283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Bureaucracy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1721602"/>
                  </a:ext>
                </a:extLst>
              </a:tr>
              <a:tr h="506729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Access to </a:t>
                      </a:r>
                      <a:r>
                        <a:rPr lang="de-DE" sz="1400" dirty="0" err="1">
                          <a:solidFill>
                            <a:schemeClr val="accent1"/>
                          </a:solidFill>
                          <a:latin typeface="+mj-lt"/>
                        </a:rPr>
                        <a:t>information</a:t>
                      </a:r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 and lack of initiative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Access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to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information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on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research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activities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at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universities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Insufficient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outreach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efforts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to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SMEs 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070255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Environmental conditions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Lack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of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infrastructure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along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with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the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absence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of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market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or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public</a:t>
                      </a:r>
                      <a:r>
                        <a:rPr lang="de-DE" sz="140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de-DE" sz="1400" dirty="0" err="1">
                          <a:solidFill>
                            <a:schemeClr val="tx2"/>
                          </a:solidFill>
                        </a:rPr>
                        <a:t>incentives</a:t>
                      </a:r>
                      <a:endParaRPr lang="de-DE" sz="1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750396"/>
                  </a:ext>
                </a:extLst>
              </a:tr>
              <a:tr h="332509"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accent1"/>
                          </a:solidFill>
                          <a:latin typeface="+mj-lt"/>
                        </a:rPr>
                        <a:t>Divergent operational logics of universities and companies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e-DE" sz="1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6718596"/>
                  </a:ext>
                </a:extLst>
              </a:tr>
            </a:tbl>
          </a:graphicData>
        </a:graphic>
      </p:graphicFrame>
      <p:sp>
        <p:nvSpPr>
          <p:cNvPr id="6" name="Textfeld 5">
            <a:extLst>
              <a:ext uri="{FF2B5EF4-FFF2-40B4-BE49-F238E27FC236}">
                <a16:creationId xmlns:a16="http://schemas.microsoft.com/office/drawing/2014/main" id="{0CC1013E-20D5-E4C3-FDDD-9324B4D0B3EB}"/>
              </a:ext>
            </a:extLst>
          </p:cNvPr>
          <p:cNvSpPr txBox="1"/>
          <p:nvPr/>
        </p:nvSpPr>
        <p:spPr>
          <a:xfrm>
            <a:off x="838200" y="5824522"/>
            <a:ext cx="48387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noProof="0">
                <a:latin typeface="+mn-lt"/>
              </a:rPr>
              <a:t>Results based on a Fraunhofer survey of SME needs</a:t>
            </a:r>
          </a:p>
        </p:txBody>
      </p:sp>
    </p:spTree>
    <p:extLst>
      <p:ext uri="{BB962C8B-B14F-4D97-AF65-F5344CB8AC3E}">
        <p14:creationId xmlns:p14="http://schemas.microsoft.com/office/powerpoint/2010/main" val="2096242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9C5751-84DF-CF64-12CA-3BAF944D9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Factors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Promote Knowledge Transfer and Innovation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DCD6464-0E76-2760-B36F-AE25990C4C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9774"/>
            <a:ext cx="10515600" cy="3914775"/>
          </a:xfrm>
        </p:spPr>
        <p:txBody>
          <a:bodyPr/>
          <a:lstStyle/>
          <a:p>
            <a:r>
              <a:rPr lang="de-DE" dirty="0" err="1"/>
              <a:t>Increased</a:t>
            </a:r>
            <a:r>
              <a:rPr lang="de-DE" dirty="0"/>
              <a:t> </a:t>
            </a:r>
            <a:r>
              <a:rPr lang="de-DE" dirty="0" err="1"/>
              <a:t>visibility</a:t>
            </a:r>
            <a:r>
              <a:rPr lang="de-DE" dirty="0"/>
              <a:t> </a:t>
            </a:r>
          </a:p>
          <a:p>
            <a:endParaRPr lang="de-DE" dirty="0"/>
          </a:p>
          <a:p>
            <a:r>
              <a:rPr lang="de-DE" dirty="0" err="1"/>
              <a:t>Increased</a:t>
            </a:r>
            <a:r>
              <a:rPr lang="de-DE" dirty="0"/>
              <a:t> initiative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universities</a:t>
            </a:r>
            <a:r>
              <a:rPr lang="de-DE" dirty="0"/>
              <a:t> </a:t>
            </a:r>
          </a:p>
          <a:p>
            <a:endParaRPr lang="de-DE" dirty="0"/>
          </a:p>
          <a:p>
            <a:r>
              <a:rPr lang="de-DE" dirty="0"/>
              <a:t> </a:t>
            </a:r>
            <a:r>
              <a:rPr lang="de-DE" dirty="0" err="1"/>
              <a:t>Specialization</a:t>
            </a:r>
            <a:r>
              <a:rPr lang="de-DE" dirty="0"/>
              <a:t> intermediaries: Transfer GmbH </a:t>
            </a:r>
          </a:p>
          <a:p>
            <a:endParaRPr lang="de-DE" dirty="0"/>
          </a:p>
          <a:p>
            <a:r>
              <a:rPr lang="de-DE" dirty="0"/>
              <a:t>Financial support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6F386FA-0469-5618-96D4-618460DDE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15</a:t>
            </a:fld>
            <a:endParaRPr lang="de-DE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329EEEAF-9D0A-F45E-B0CA-F00999B5971F}"/>
              </a:ext>
            </a:extLst>
          </p:cNvPr>
          <p:cNvSpPr/>
          <p:nvPr/>
        </p:nvSpPr>
        <p:spPr>
          <a:xfrm rot="18000000">
            <a:off x="8189982" y="130663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pic>
        <p:nvPicPr>
          <p:cNvPr id="6" name="Inhaltsplatzhalter 10">
            <a:extLst>
              <a:ext uri="{FF2B5EF4-FFF2-40B4-BE49-F238E27FC236}">
                <a16:creationId xmlns:a16="http://schemas.microsoft.com/office/drawing/2014/main" id="{EB25F002-4758-DFA0-B286-C3A25B9C98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000" b="10000"/>
          <a:stretch/>
        </p:blipFill>
        <p:spPr>
          <a:xfrm>
            <a:off x="7997825" y="1597025"/>
            <a:ext cx="3243263" cy="324326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24951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44FED0-DA99-2014-C992-143D47EEA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Transfer: </a:t>
            </a:r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? The </a:t>
            </a:r>
            <a:r>
              <a:rPr lang="de-DE" dirty="0" err="1"/>
              <a:t>Quadruple</a:t>
            </a:r>
            <a:r>
              <a:rPr lang="de-DE" dirty="0"/>
              <a:t> Helix Model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BD8A86B-C2D4-BB6E-E3AC-D3F490910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16</a:t>
            </a:fld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D6EC96D-A812-B26D-E98E-398CDB69FD2D}"/>
              </a:ext>
            </a:extLst>
          </p:cNvPr>
          <p:cNvSpPr txBox="1"/>
          <p:nvPr/>
        </p:nvSpPr>
        <p:spPr>
          <a:xfrm>
            <a:off x="1290234" y="5560061"/>
            <a:ext cx="4100286" cy="2000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700" noProof="0">
                <a:latin typeface="+mn-lt"/>
              </a:rPr>
              <a:t>Schütz </a:t>
            </a:r>
            <a:r>
              <a:rPr lang="de-DE" sz="700">
                <a:latin typeface="+mn-lt"/>
              </a:rPr>
              <a:t>et al. (2018)</a:t>
            </a:r>
            <a:endParaRPr lang="de-DE" sz="700" noProof="0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4F62D4-9D7F-04CC-705C-621FC46F05B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5" r="1681" b="-687"/>
          <a:stretch>
            <a:fillRect/>
          </a:stretch>
        </p:blipFill>
        <p:spPr>
          <a:xfrm>
            <a:off x="1156607" y="1713263"/>
            <a:ext cx="3717875" cy="38337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8859D5C-D3EE-4E84-416F-72547259E6B8}"/>
              </a:ext>
            </a:extLst>
          </p:cNvPr>
          <p:cNvGrpSpPr/>
          <p:nvPr/>
        </p:nvGrpSpPr>
        <p:grpSpPr>
          <a:xfrm>
            <a:off x="6360225" y="1948501"/>
            <a:ext cx="4538355" cy="1482973"/>
            <a:chOff x="6716485" y="1978189"/>
            <a:chExt cx="4538355" cy="1482973"/>
          </a:xfrm>
        </p:grpSpPr>
        <p:sp>
          <p:nvSpPr>
            <p:cNvPr id="6" name="Google Shape;122;p19">
              <a:extLst>
                <a:ext uri="{FF2B5EF4-FFF2-40B4-BE49-F238E27FC236}">
                  <a16:creationId xmlns:a16="http://schemas.microsoft.com/office/drawing/2014/main" id="{F1DEEFE0-22F9-BD3C-4B6E-1761289BB015}"/>
                </a:ext>
              </a:extLst>
            </p:cNvPr>
            <p:cNvSpPr txBox="1">
              <a:spLocks noGrp="1"/>
            </p:cNvSpPr>
            <p:nvPr/>
          </p:nvSpPr>
          <p:spPr>
            <a:xfrm>
              <a:off x="6716485" y="1978189"/>
              <a:ext cx="4538355" cy="3850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25" tIns="45700" rIns="91425" bIns="45700" rtlCol="0" anchor="b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buClr>
                  <a:srgbClr val="00AADE"/>
                </a:buClr>
                <a:buSzPts val="3600"/>
              </a:pPr>
              <a:r>
                <a:rPr kumimoji="0" lang="de-DE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B3B3B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Transfer </a:t>
              </a:r>
              <a:r>
                <a:rPr kumimoji="0" lang="de-DE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3B3B3B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Concepts</a:t>
              </a:r>
              <a:r>
                <a:rPr kumimoji="0" lang="de-DE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B3B3B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: </a:t>
              </a:r>
              <a:r>
                <a:rPr kumimoji="0" lang="de-DE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Linear &amp; </a:t>
              </a:r>
              <a:r>
                <a:rPr kumimoji="0" lang="de-DE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One-way</a:t>
              </a:r>
              <a:endParaRPr lang="de-DE" sz="2000" noProof="0">
                <a:solidFill>
                  <a:schemeClr val="accent1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466F42-C10B-DB60-CA4C-2E7A7032A4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71854" y="2367642"/>
              <a:ext cx="4217720" cy="1093520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8FDE75C-47CC-3075-6514-AFAAADD063F2}"/>
              </a:ext>
            </a:extLst>
          </p:cNvPr>
          <p:cNvGrpSpPr/>
          <p:nvPr/>
        </p:nvGrpSpPr>
        <p:grpSpPr>
          <a:xfrm>
            <a:off x="5766460" y="3581359"/>
            <a:ext cx="6072250" cy="1936862"/>
            <a:chOff x="5608122" y="3759489"/>
            <a:chExt cx="6072250" cy="1936862"/>
          </a:xfrm>
        </p:grpSpPr>
        <p:sp>
          <p:nvSpPr>
            <p:cNvPr id="11" name="Google Shape;122;p19">
              <a:extLst>
                <a:ext uri="{FF2B5EF4-FFF2-40B4-BE49-F238E27FC236}">
                  <a16:creationId xmlns:a16="http://schemas.microsoft.com/office/drawing/2014/main" id="{A2E70069-2EC1-3987-803C-F0B722701A3B}"/>
                </a:ext>
              </a:extLst>
            </p:cNvPr>
            <p:cNvSpPr txBox="1">
              <a:spLocks noGrp="1"/>
            </p:cNvSpPr>
            <p:nvPr/>
          </p:nvSpPr>
          <p:spPr>
            <a:xfrm>
              <a:off x="5608122" y="3759489"/>
              <a:ext cx="6072250" cy="4443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horz" wrap="square" lIns="91425" tIns="45700" rIns="91425" bIns="45700" rtlCol="0" anchor="b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buClr>
                  <a:srgbClr val="00AADE"/>
                </a:buClr>
                <a:buSzPts val="3600"/>
              </a:pPr>
              <a:r>
                <a:rPr kumimoji="0" lang="de-DE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B3B3B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Transfer </a:t>
              </a:r>
              <a:r>
                <a:rPr kumimoji="0" lang="de-DE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3B3B3B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Concepts</a:t>
              </a:r>
              <a:r>
                <a:rPr kumimoji="0" lang="de-DE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B3B3B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: </a:t>
              </a:r>
              <a:r>
                <a:rPr kumimoji="0" lang="de-DE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Bidirectional</a:t>
              </a:r>
              <a:r>
                <a:rPr kumimoji="0" lang="de-DE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Nunito SemiBold"/>
                  <a:ea typeface="+mj-ea"/>
                  <a:cs typeface="+mj-cs"/>
                </a:rPr>
                <a:t> &amp; Interdependent</a:t>
              </a:r>
              <a:endParaRPr lang="de-DE" sz="2000" noProof="0" dirty="0">
                <a:solidFill>
                  <a:schemeClr val="accent1"/>
                </a:solidFill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1B2C8F6-1933-1DCE-D746-C5C8A8E1C2C1}"/>
                </a:ext>
              </a:extLst>
            </p:cNvPr>
            <p:cNvGrpSpPr/>
            <p:nvPr/>
          </p:nvGrpSpPr>
          <p:grpSpPr>
            <a:xfrm>
              <a:off x="5738936" y="4339416"/>
              <a:ext cx="5800725" cy="1356935"/>
              <a:chOff x="5738936" y="4339416"/>
              <a:chExt cx="5800725" cy="1356935"/>
            </a:xfrm>
          </p:grpSpPr>
          <p:cxnSp>
            <p:nvCxnSpPr>
              <p:cNvPr id="17" name="Gerade Verbindung mit Pfeil 13">
                <a:extLst>
                  <a:ext uri="{FF2B5EF4-FFF2-40B4-BE49-F238E27FC236}">
                    <a16:creationId xmlns:a16="http://schemas.microsoft.com/office/drawing/2014/main" id="{66DF3F4D-C31D-D872-7F81-5190A5F77A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55738" y="4339416"/>
                <a:ext cx="5715000" cy="0"/>
              </a:xfrm>
              <a:prstGeom prst="straightConnector1">
                <a:avLst/>
              </a:prstGeom>
              <a:ln w="28575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18" name="Textfeld 14">
                <a:extLst>
                  <a:ext uri="{FF2B5EF4-FFF2-40B4-BE49-F238E27FC236}">
                    <a16:creationId xmlns:a16="http://schemas.microsoft.com/office/drawing/2014/main" id="{9470C5F9-56BD-A84F-E84D-C6BEBA4B661A}"/>
                  </a:ext>
                </a:extLst>
              </p:cNvPr>
              <p:cNvSpPr txBox="1"/>
              <p:nvPr/>
            </p:nvSpPr>
            <p:spPr>
              <a:xfrm>
                <a:off x="5781138" y="4359365"/>
                <a:ext cx="559117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/>
                <a:r>
                  <a:rPr lang="de-DE" sz="1600">
                    <a:solidFill>
                      <a:schemeClr val="accent1"/>
                    </a:solidFill>
                    <a:latin typeface="+mj-lt"/>
                  </a:rPr>
                  <a:t>t</a:t>
                </a:r>
                <a:r>
                  <a:rPr lang="de-DE" sz="1600" noProof="0" err="1">
                    <a:solidFill>
                      <a:schemeClr val="accent1"/>
                    </a:solidFill>
                    <a:latin typeface="+mj-lt"/>
                  </a:rPr>
                  <a:t>echnology</a:t>
                </a:r>
                <a:r>
                  <a:rPr lang="de-DE" sz="1600" noProof="0">
                    <a:solidFill>
                      <a:schemeClr val="accent1"/>
                    </a:solidFill>
                    <a:latin typeface="+mj-lt"/>
                  </a:rPr>
                  <a:t> push</a:t>
                </a:r>
              </a:p>
            </p:txBody>
          </p: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B1E85889-7264-5931-84BA-E7BEB75C0F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922" t="13542" r="680" b="11719"/>
              <a:stretch>
                <a:fillRect/>
              </a:stretch>
            </p:blipFill>
            <p:spPr>
              <a:xfrm>
                <a:off x="6308978" y="4695020"/>
                <a:ext cx="4544917" cy="711068"/>
              </a:xfrm>
              <a:prstGeom prst="rect">
                <a:avLst/>
              </a:prstGeom>
            </p:spPr>
          </p:pic>
          <p:cxnSp>
            <p:nvCxnSpPr>
              <p:cNvPr id="20" name="Gerade Verbindung mit Pfeil 5">
                <a:extLst>
                  <a:ext uri="{FF2B5EF4-FFF2-40B4-BE49-F238E27FC236}">
                    <a16:creationId xmlns:a16="http://schemas.microsoft.com/office/drawing/2014/main" id="{CF4C1483-21E7-C7F9-FE5F-FD65461DE4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38936" y="5648902"/>
                <a:ext cx="5800725" cy="0"/>
              </a:xfrm>
              <a:prstGeom prst="straightConnector1">
                <a:avLst/>
              </a:prstGeom>
              <a:ln w="28575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21" name="Textfeld 15">
                <a:extLst>
                  <a:ext uri="{FF2B5EF4-FFF2-40B4-BE49-F238E27FC236}">
                    <a16:creationId xmlns:a16="http://schemas.microsoft.com/office/drawing/2014/main" id="{31471639-D8B1-A51C-9856-8E8CD1C017E7}"/>
                  </a:ext>
                </a:extLst>
              </p:cNvPr>
              <p:cNvSpPr txBox="1"/>
              <p:nvPr/>
            </p:nvSpPr>
            <p:spPr>
              <a:xfrm>
                <a:off x="5851647" y="5357797"/>
                <a:ext cx="559117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/>
                <a:r>
                  <a:rPr lang="de-DE" sz="1600">
                    <a:solidFill>
                      <a:schemeClr val="accent1"/>
                    </a:solidFill>
                    <a:latin typeface="+mj-lt"/>
                  </a:rPr>
                  <a:t>m</a:t>
                </a:r>
                <a:r>
                  <a:rPr lang="de-DE" sz="1600" noProof="0" err="1">
                    <a:solidFill>
                      <a:schemeClr val="accent1"/>
                    </a:solidFill>
                    <a:latin typeface="+mj-lt"/>
                  </a:rPr>
                  <a:t>arket</a:t>
                </a:r>
                <a:r>
                  <a:rPr lang="de-DE" sz="1600" noProof="0">
                    <a:solidFill>
                      <a:schemeClr val="accent1"/>
                    </a:solidFill>
                    <a:latin typeface="+mj-lt"/>
                  </a:rPr>
                  <a:t> pull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4522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BF44EAF-E6EB-8C79-FDF0-F786B20B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17</a:t>
            </a:fld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CB810AB-5330-D6E6-A1E2-EC9E1BE31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Types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Innovation</a:t>
            </a: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03D09381-EBD2-F760-5577-C69435202CCE}"/>
              </a:ext>
            </a:extLst>
          </p:cNvPr>
          <p:cNvPicPr>
            <a:picLocks noGrp="1"/>
          </p:cNvPicPr>
          <p:nvPr>
            <p:ph idx="13"/>
          </p:nvPr>
        </p:nvPicPr>
        <p:blipFill>
          <a:blip r:embed="rId3"/>
          <a:srcRect l="16667" r="16667"/>
          <a:stretch/>
        </p:blipFill>
        <p:spPr>
          <a:xfrm>
            <a:off x="7399338" y="1795075"/>
            <a:ext cx="3960000" cy="3960000"/>
          </a:xfr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3C162CDA-4B04-9ED8-DAC6-9F4C68B28F71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 err="1">
                <a:solidFill>
                  <a:schemeClr val="tx2"/>
                </a:solidFill>
                <a:latin typeface="+mn-lt"/>
              </a:rPr>
              <a:t>Incremental</a:t>
            </a:r>
            <a:r>
              <a:rPr lang="de-DE" sz="1800" dirty="0">
                <a:solidFill>
                  <a:schemeClr val="tx2"/>
                </a:solidFill>
                <a:latin typeface="+mn-lt"/>
              </a:rPr>
              <a:t> Innovation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 err="1">
                <a:solidFill>
                  <a:schemeClr val="tx2"/>
                </a:solidFill>
                <a:latin typeface="+mn-lt"/>
              </a:rPr>
              <a:t>Radical</a:t>
            </a:r>
            <a:r>
              <a:rPr lang="de-DE" sz="1800" dirty="0">
                <a:solidFill>
                  <a:schemeClr val="tx2"/>
                </a:solidFill>
                <a:latin typeface="+mn-lt"/>
              </a:rPr>
              <a:t> Innovation (Disruption)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 err="1">
                <a:solidFill>
                  <a:schemeClr val="tx2"/>
                </a:solidFill>
                <a:latin typeface="+mn-lt"/>
              </a:rPr>
              <a:t>Exponential</a:t>
            </a:r>
            <a:r>
              <a:rPr lang="de-DE" sz="1800" dirty="0">
                <a:solidFill>
                  <a:schemeClr val="tx2"/>
                </a:solidFill>
                <a:latin typeface="+mn-lt"/>
              </a:rPr>
              <a:t> Innovation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“Further </a:t>
            </a:r>
            <a:r>
              <a:rPr lang="de-DE" dirty="0" err="1"/>
              <a:t>development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candle</a:t>
            </a:r>
            <a:r>
              <a:rPr lang="de-DE" dirty="0"/>
              <a:t> </a:t>
            </a:r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never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led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invention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light </a:t>
            </a:r>
            <a:r>
              <a:rPr lang="de-DE" dirty="0" err="1"/>
              <a:t>bulb</a:t>
            </a:r>
            <a:r>
              <a:rPr lang="de-DE" dirty="0"/>
              <a:t>.” (</a:t>
            </a:r>
            <a:r>
              <a:rPr lang="de-DE" dirty="0" err="1"/>
              <a:t>Kriegesmann</a:t>
            </a:r>
            <a:r>
              <a:rPr lang="de-D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34845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1195FF-159E-FD69-22AA-CFEF95F7C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Exponential</a:t>
            </a:r>
            <a:r>
              <a:rPr lang="de-DE" dirty="0"/>
              <a:t> Growth vs. Linear Growth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440324-6063-278E-2169-2932091FB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18</a:t>
            </a:fld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85A16A6-1384-BD77-D23A-C5E25F453163}"/>
              </a:ext>
            </a:extLst>
          </p:cNvPr>
          <p:cNvSpPr txBox="1"/>
          <p:nvPr/>
        </p:nvSpPr>
        <p:spPr>
          <a:xfrm>
            <a:off x="838200" y="5824522"/>
            <a:ext cx="48387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noProof="0">
                <a:latin typeface="+mn-lt"/>
              </a:rPr>
              <a:t>© </a:t>
            </a:r>
            <a:r>
              <a:rPr lang="de-DE" sz="700" noProof="0" err="1">
                <a:latin typeface="+mn-lt"/>
              </a:rPr>
              <a:t>Exponential </a:t>
            </a:r>
            <a:r>
              <a:rPr lang="de-DE" sz="700" noProof="0">
                <a:latin typeface="+mn-lt"/>
              </a:rPr>
              <a:t>Innovation Institute, Dr Uve Samuels, courtesy of</a:t>
            </a:r>
          </a:p>
        </p:txBody>
      </p: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2881420F-1F96-8A64-6D4B-7AA0052FC315}"/>
              </a:ext>
            </a:extLst>
          </p:cNvPr>
          <p:cNvGrpSpPr/>
          <p:nvPr/>
        </p:nvGrpSpPr>
        <p:grpSpPr>
          <a:xfrm>
            <a:off x="1616476" y="1763142"/>
            <a:ext cx="8120847" cy="3711401"/>
            <a:chOff x="1245996" y="1800014"/>
            <a:chExt cx="8120847" cy="3711401"/>
          </a:xfrm>
        </p:grpSpPr>
        <p:sp>
          <p:nvSpPr>
            <p:cNvPr id="9" name="Rechteck: abgerundete Ecken 8">
              <a:extLst>
                <a:ext uri="{FF2B5EF4-FFF2-40B4-BE49-F238E27FC236}">
                  <a16:creationId xmlns:a16="http://schemas.microsoft.com/office/drawing/2014/main" id="{37D06C36-B780-EB2A-4DF1-CCA5F18B75EC}"/>
                </a:ext>
              </a:extLst>
            </p:cNvPr>
            <p:cNvSpPr/>
            <p:nvPr/>
          </p:nvSpPr>
          <p:spPr>
            <a:xfrm rot="16200000">
              <a:off x="3976951" y="3499965"/>
              <a:ext cx="3711401" cy="3115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100">
                  <a:latin typeface="+mj-lt"/>
                </a:rPr>
                <a:t>TODAY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14F42654-EC62-B67D-AA53-ACC6A91AFB8A}"/>
                </a:ext>
              </a:extLst>
            </p:cNvPr>
            <p:cNvSpPr txBox="1"/>
            <p:nvPr/>
          </p:nvSpPr>
          <p:spPr>
            <a:xfrm>
              <a:off x="2572379" y="4650140"/>
              <a:ext cx="21704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de-DE" sz="1100" b="0" i="1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Linear curve beats exponential curve</a:t>
              </a:r>
              <a:endParaRPr lang="de-DE" i="1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DAA67683-056C-19A0-7879-4EED304A965D}"/>
                </a:ext>
              </a:extLst>
            </p:cNvPr>
            <p:cNvSpPr txBox="1"/>
            <p:nvPr/>
          </p:nvSpPr>
          <p:spPr>
            <a:xfrm>
              <a:off x="5507126" y="4302045"/>
              <a:ext cx="217044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de-DE" sz="1100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Nunito SemiBold"/>
                  <a:ea typeface="+mn-ea"/>
                  <a:cs typeface="+mn-cs"/>
                  <a:sym typeface="Arial"/>
                </a:rPr>
                <a:t>DISRUPTION</a:t>
              </a:r>
              <a:endParaRPr lang="de-DE">
                <a:solidFill>
                  <a:schemeClr val="accent3"/>
                </a:solidFill>
              </a:endParaRP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2AFA8C02-AAC9-4B41-BB78-B90DF3626E87}"/>
                </a:ext>
              </a:extLst>
            </p:cNvPr>
            <p:cNvSpPr txBox="1"/>
            <p:nvPr/>
          </p:nvSpPr>
          <p:spPr>
            <a:xfrm>
              <a:off x="8268012" y="4563320"/>
              <a:ext cx="1077477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100">
                  <a:solidFill>
                    <a:schemeClr val="tx2"/>
                  </a:solidFill>
                  <a:latin typeface="Nunito SemiBold"/>
                  <a:ea typeface="+mn-ea"/>
                  <a:cs typeface="+mn-cs"/>
                </a:rPr>
                <a:t>LINEAR BUSINESS MODELS</a:t>
              </a:r>
              <a:endParaRPr lang="de-DE">
                <a:solidFill>
                  <a:schemeClr val="tx2"/>
                </a:solidFill>
              </a:endParaRPr>
            </a:p>
          </p:txBody>
        </p:sp>
        <p:sp>
          <p:nvSpPr>
            <p:cNvPr id="19" name="Rechteck: abgerundete Ecken 18">
              <a:extLst>
                <a:ext uri="{FF2B5EF4-FFF2-40B4-BE49-F238E27FC236}">
                  <a16:creationId xmlns:a16="http://schemas.microsoft.com/office/drawing/2014/main" id="{18C326F5-74F1-FA7E-1926-C1325754B566}"/>
                </a:ext>
              </a:extLst>
            </p:cNvPr>
            <p:cNvSpPr/>
            <p:nvPr/>
          </p:nvSpPr>
          <p:spPr>
            <a:xfrm>
              <a:off x="2572378" y="4050419"/>
              <a:ext cx="2170445" cy="513236"/>
            </a:xfrm>
            <a:prstGeom prst="roundRect">
              <a:avLst/>
            </a:prstGeom>
            <a:noFill/>
            <a:ln cap="rnd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100" i="1">
                  <a:solidFill>
                    <a:schemeClr val="tx2"/>
                  </a:solidFill>
                  <a:latin typeface="+mj-lt"/>
                </a:rPr>
                <a:t>LINEAR PERSPECTIVE </a:t>
              </a:r>
            </a:p>
            <a:p>
              <a:pPr algn="ctr"/>
              <a:r>
                <a:rPr lang="de-DE" sz="1100" i="1">
                  <a:solidFill>
                    <a:schemeClr val="tx2"/>
                  </a:solidFill>
                  <a:latin typeface="+mj-lt"/>
                </a:rPr>
                <a:t>INTO THE PAST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872089F8-D5D8-9AA3-BFB1-09849A83099E}"/>
                </a:ext>
              </a:extLst>
            </p:cNvPr>
            <p:cNvSpPr txBox="1"/>
            <p:nvPr/>
          </p:nvSpPr>
          <p:spPr>
            <a:xfrm>
              <a:off x="7196399" y="1851766"/>
              <a:ext cx="21704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sz="1100">
                  <a:solidFill>
                    <a:schemeClr val="tx2"/>
                  </a:solidFill>
                  <a:latin typeface="Nunito SemiBold"/>
                  <a:ea typeface="+mn-ea"/>
                  <a:cs typeface="+mn-cs"/>
                </a:rPr>
                <a:t>EXPONENTIAL, DIGITAL BUSINESS MODELS</a:t>
              </a:r>
              <a:endParaRPr lang="de-DE">
                <a:solidFill>
                  <a:schemeClr val="tx2"/>
                </a:solidFill>
              </a:endParaRPr>
            </a:p>
          </p:txBody>
        </p:sp>
        <p:cxnSp>
          <p:nvCxnSpPr>
            <p:cNvPr id="24" name="Gerader Verbinder 23">
              <a:extLst>
                <a:ext uri="{FF2B5EF4-FFF2-40B4-BE49-F238E27FC236}">
                  <a16:creationId xmlns:a16="http://schemas.microsoft.com/office/drawing/2014/main" id="{065F7D15-45FD-2F26-0104-846760C961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45996" y="4863402"/>
              <a:ext cx="7035520" cy="494949"/>
            </a:xfrm>
            <a:prstGeom prst="line">
              <a:avLst/>
            </a:prstGeom>
            <a:ln cap="rnd">
              <a:solidFill>
                <a:schemeClr val="tx2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Freihandform: Form 30">
              <a:extLst>
                <a:ext uri="{FF2B5EF4-FFF2-40B4-BE49-F238E27FC236}">
                  <a16:creationId xmlns:a16="http://schemas.microsoft.com/office/drawing/2014/main" id="{A7F49C67-0822-D9FD-CF8E-231E9167FABE}"/>
                </a:ext>
              </a:extLst>
            </p:cNvPr>
            <p:cNvSpPr/>
            <p:nvPr/>
          </p:nvSpPr>
          <p:spPr>
            <a:xfrm>
              <a:off x="1266094" y="2321168"/>
              <a:ext cx="7234812" cy="3037183"/>
            </a:xfrm>
            <a:custGeom>
              <a:avLst/>
              <a:gdLst>
                <a:gd name="csX0" fmla="*/ 0 w 7787472"/>
                <a:gd name="csY0" fmla="*/ 3125038 h 3125038"/>
                <a:gd name="csX1" fmla="*/ 6029011 w 7787472"/>
                <a:gd name="csY1" fmla="*/ 2321169 h 3125038"/>
                <a:gd name="csX2" fmla="*/ 7787472 w 7787472"/>
                <a:gd name="csY2" fmla="*/ 0 h 3125038"/>
                <a:gd name="csX0" fmla="*/ 0 w 7765900"/>
                <a:gd name="csY0" fmla="*/ 2747084 h 2747084"/>
                <a:gd name="csX1" fmla="*/ 6007439 w 7765900"/>
                <a:gd name="csY1" fmla="*/ 2321169 h 2747084"/>
                <a:gd name="csX2" fmla="*/ 7765900 w 7765900"/>
                <a:gd name="csY2" fmla="*/ 0 h 2747084"/>
                <a:gd name="csX0" fmla="*/ 0 w 7765900"/>
                <a:gd name="csY0" fmla="*/ 2747084 h 2780812"/>
                <a:gd name="csX1" fmla="*/ 5489712 w 7765900"/>
                <a:gd name="csY1" fmla="*/ 2514756 h 2780812"/>
                <a:gd name="csX2" fmla="*/ 7765900 w 7765900"/>
                <a:gd name="csY2" fmla="*/ 0 h 2780812"/>
                <a:gd name="csX0" fmla="*/ 0 w 7765900"/>
                <a:gd name="csY0" fmla="*/ 2747084 h 2747084"/>
                <a:gd name="csX1" fmla="*/ 5921151 w 7765900"/>
                <a:gd name="csY1" fmla="*/ 2339607 h 2747084"/>
                <a:gd name="csX2" fmla="*/ 7765900 w 7765900"/>
                <a:gd name="csY2" fmla="*/ 0 h 274708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</a:cxnLst>
              <a:rect l="l" t="t" r="r" b="b"/>
              <a:pathLst>
                <a:path w="7765900" h="2747084">
                  <a:moveTo>
                    <a:pt x="0" y="2747084"/>
                  </a:moveTo>
                  <a:cubicBezTo>
                    <a:pt x="2365549" y="2605569"/>
                    <a:pt x="4623239" y="2860447"/>
                    <a:pt x="5921151" y="2339607"/>
                  </a:cubicBezTo>
                  <a:cubicBezTo>
                    <a:pt x="7219063" y="1818767"/>
                    <a:pt x="7535625" y="900164"/>
                    <a:pt x="7765900" y="0"/>
                  </a:cubicBezTo>
                </a:path>
              </a:pathLst>
            </a:custGeom>
            <a:noFill/>
            <a:ln w="15875" cap="rnd">
              <a:solidFill>
                <a:schemeClr val="tx2"/>
              </a:solidFill>
              <a:headEnd type="none"/>
              <a:tailEnd type="triangle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: abgerundete Ecken 32">
              <a:extLst>
                <a:ext uri="{FF2B5EF4-FFF2-40B4-BE49-F238E27FC236}">
                  <a16:creationId xmlns:a16="http://schemas.microsoft.com/office/drawing/2014/main" id="{50ABD817-3C9F-A2B1-CDE7-B9CCC52E7DB1}"/>
                </a:ext>
              </a:extLst>
            </p:cNvPr>
            <p:cNvSpPr/>
            <p:nvPr/>
          </p:nvSpPr>
          <p:spPr>
            <a:xfrm>
              <a:off x="7576457" y="2833951"/>
              <a:ext cx="994787" cy="115159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5B0B56D5-107E-67A9-2A54-1B257D0C08DC}"/>
                </a:ext>
              </a:extLst>
            </p:cNvPr>
            <p:cNvSpPr txBox="1"/>
            <p:nvPr/>
          </p:nvSpPr>
          <p:spPr>
            <a:xfrm>
              <a:off x="7188549" y="3528055"/>
              <a:ext cx="21704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de-DE" sz="1100" b="0" i="1" u="none" strike="noStrike" kern="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/>
                </a:rPr>
                <a:t>Exponential curve beats linear curve</a:t>
              </a:r>
            </a:p>
          </p:txBody>
        </p:sp>
        <p:sp>
          <p:nvSpPr>
            <p:cNvPr id="21" name="Rechteck: abgerundete Ecken 20">
              <a:extLst>
                <a:ext uri="{FF2B5EF4-FFF2-40B4-BE49-F238E27FC236}">
                  <a16:creationId xmlns:a16="http://schemas.microsoft.com/office/drawing/2014/main" id="{9B81E17C-0184-AFF7-8C03-B49A1C219761}"/>
                </a:ext>
              </a:extLst>
            </p:cNvPr>
            <p:cNvSpPr/>
            <p:nvPr/>
          </p:nvSpPr>
          <p:spPr>
            <a:xfrm>
              <a:off x="7188548" y="2928334"/>
              <a:ext cx="2170445" cy="513236"/>
            </a:xfrm>
            <a:prstGeom prst="roundRect">
              <a:avLst/>
            </a:prstGeom>
            <a:noFill/>
            <a:ln cap="rnd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100" i="1">
                  <a:solidFill>
                    <a:schemeClr val="tx2"/>
                  </a:solidFill>
                  <a:latin typeface="Nunito SemiBold"/>
                </a:rPr>
                <a:t>EXPONENTIAL VIEW </a:t>
              </a:r>
            </a:p>
            <a:p>
              <a:pPr algn="ctr"/>
              <a:r>
                <a:rPr lang="de-DE" sz="1100" i="1">
                  <a:solidFill>
                    <a:schemeClr val="tx2"/>
                  </a:solidFill>
                  <a:latin typeface="Nunito SemiBold"/>
                </a:rPr>
                <a:t>INTO THE FUTURE</a:t>
              </a:r>
              <a:endParaRPr lang="de-DE" sz="1100" i="1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7903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A26D0A-A174-E4DB-979A-E3546E6E1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683C29-F555-2E26-D4C8-41E6AFEEB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Absorptive Capacity</a:t>
            </a:r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DA06BB-3315-9E87-2668-0C632C3F8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19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6D3F505-A2FB-7CBE-C957-777BEB31B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9100"/>
            <a:ext cx="5137727" cy="39081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de-DE" dirty="0">
                <a:latin typeface="+mj-lt"/>
              </a:rPr>
              <a:t>Absorptive </a:t>
            </a:r>
            <a:r>
              <a:rPr lang="de-DE" dirty="0" err="1">
                <a:latin typeface="+mj-lt"/>
              </a:rPr>
              <a:t>Capacity</a:t>
            </a:r>
            <a:r>
              <a:rPr lang="de-DE" dirty="0">
                <a:latin typeface="+mj-lt"/>
              </a:rPr>
              <a:t>: </a:t>
            </a:r>
            <a:r>
              <a:rPr lang="de-DE" dirty="0"/>
              <a:t>A </a:t>
            </a:r>
            <a:r>
              <a:rPr lang="de-DE" dirty="0" err="1"/>
              <a:t>company‘s</a:t>
            </a:r>
            <a:r>
              <a:rPr lang="de-DE" dirty="0"/>
              <a:t> </a:t>
            </a:r>
            <a:r>
              <a:rPr lang="de-DE" dirty="0" err="1"/>
              <a:t>ability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identify, </a:t>
            </a:r>
            <a:r>
              <a:rPr lang="de-DE" dirty="0" err="1"/>
              <a:t>integrate</a:t>
            </a:r>
            <a:r>
              <a:rPr lang="de-DE" dirty="0"/>
              <a:t>, and </a:t>
            </a:r>
            <a:r>
              <a:rPr lang="de-DE" dirty="0" err="1"/>
              <a:t>effectively</a:t>
            </a:r>
            <a:r>
              <a:rPr lang="de-DE" dirty="0"/>
              <a:t> </a:t>
            </a:r>
            <a:r>
              <a:rPr lang="de-DE" dirty="0" err="1"/>
              <a:t>utilise</a:t>
            </a:r>
            <a:r>
              <a:rPr lang="de-DE" dirty="0"/>
              <a:t> external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commercial</a:t>
            </a:r>
            <a:r>
              <a:rPr lang="de-DE" dirty="0"/>
              <a:t> </a:t>
            </a:r>
            <a:r>
              <a:rPr lang="de-DE" dirty="0" err="1"/>
              <a:t>advantage</a:t>
            </a:r>
            <a:r>
              <a:rPr lang="de-DE" dirty="0"/>
              <a:t>.</a:t>
            </a:r>
            <a:br>
              <a:rPr lang="de-DE" dirty="0"/>
            </a:br>
            <a:endParaRPr lang="de-DE" dirty="0"/>
          </a:p>
          <a:p>
            <a:r>
              <a:rPr lang="de-DE" dirty="0" err="1">
                <a:solidFill>
                  <a:schemeClr val="accent1"/>
                </a:solidFill>
                <a:latin typeface="+mj-lt"/>
              </a:rPr>
              <a:t>Competitive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 Advantage: </a:t>
            </a:r>
            <a:r>
              <a:rPr lang="de-DE" dirty="0"/>
              <a:t>Essential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fostering</a:t>
            </a:r>
            <a:r>
              <a:rPr lang="de-DE" dirty="0"/>
              <a:t> innovation partnerships and </a:t>
            </a:r>
            <a:r>
              <a:rPr lang="de-DE" dirty="0" err="1"/>
              <a:t>ensuring</a:t>
            </a:r>
            <a:r>
              <a:rPr lang="de-DE" dirty="0"/>
              <a:t> </a:t>
            </a:r>
            <a:r>
              <a:rPr lang="de-DE" dirty="0" err="1"/>
              <a:t>long</a:t>
            </a:r>
            <a:r>
              <a:rPr lang="de-DE" dirty="0"/>
              <a:t>-term business success.</a:t>
            </a:r>
          </a:p>
          <a:p>
            <a:r>
              <a:rPr lang="de-DE" dirty="0">
                <a:solidFill>
                  <a:schemeClr val="accent1"/>
                </a:solidFill>
                <a:latin typeface="+mj-lt"/>
              </a:rPr>
              <a:t>Scientific </a:t>
            </a:r>
            <a:r>
              <a:rPr lang="de-DE" dirty="0" err="1">
                <a:solidFill>
                  <a:schemeClr val="accent1"/>
                </a:solidFill>
                <a:latin typeface="+mj-lt"/>
              </a:rPr>
              <a:t>Contribution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: </a:t>
            </a:r>
            <a:r>
              <a:rPr lang="de-DE" dirty="0"/>
              <a:t>Researchers provide external knowledge that </a:t>
            </a:r>
            <a:r>
              <a:rPr lang="de-DE" dirty="0" err="1"/>
              <a:t>companies</a:t>
            </a:r>
            <a:r>
              <a:rPr lang="de-DE" dirty="0"/>
              <a:t> </a:t>
            </a:r>
            <a:r>
              <a:rPr lang="de-DE" dirty="0" err="1"/>
              <a:t>integrate</a:t>
            </a:r>
            <a:r>
              <a:rPr lang="de-DE" dirty="0"/>
              <a:t> into their innovation processes.</a:t>
            </a:r>
          </a:p>
          <a:p>
            <a:r>
              <a:rPr lang="de-DE" dirty="0">
                <a:solidFill>
                  <a:schemeClr val="accent1"/>
                </a:solidFill>
                <a:latin typeface="+mj-lt"/>
              </a:rPr>
              <a:t>Promotion </a:t>
            </a:r>
            <a:r>
              <a:rPr lang="de-DE" dirty="0" err="1">
                <a:solidFill>
                  <a:schemeClr val="accent1"/>
                </a:solidFill>
                <a:latin typeface="+mj-lt"/>
              </a:rPr>
              <a:t>of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 Innovation: </a:t>
            </a:r>
            <a:r>
              <a:rPr lang="de-DE" dirty="0"/>
              <a:t>Science enhances companies’ absorptive capacity and supports their innovative strength.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E57B168-6945-D1D7-F86A-CFB60F5C89D0}"/>
              </a:ext>
            </a:extLst>
          </p:cNvPr>
          <p:cNvSpPr/>
          <p:nvPr/>
        </p:nvSpPr>
        <p:spPr>
          <a:xfrm rot="18000000">
            <a:off x="8189982" y="130663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D801AB8A-44DD-D46F-BB7F-1B6BCC93F59C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3874" t="1546" r="23517" b="1641"/>
          <a:stretch>
            <a:fillRect/>
          </a:stretch>
        </p:blipFill>
        <p:spPr>
          <a:xfrm>
            <a:off x="7997825" y="1597025"/>
            <a:ext cx="3243263" cy="3243263"/>
          </a:xfrm>
          <a:prstGeom prst="ellipse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5EF90F7F-2A53-AFE8-E6FA-87F330B3C7BC}"/>
              </a:ext>
            </a:extLst>
          </p:cNvPr>
          <p:cNvSpPr txBox="1"/>
          <p:nvPr/>
        </p:nvSpPr>
        <p:spPr>
          <a:xfrm>
            <a:off x="990600" y="5605159"/>
            <a:ext cx="4838700" cy="2000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700">
                <a:latin typeface="+mn-lt"/>
              </a:rPr>
              <a:t>Cohen &amp; Levinthal (1990)</a:t>
            </a:r>
            <a:endParaRPr lang="en-US" sz="700" noProof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9720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9406F-BFC1-B5B2-A00A-6DD5576E2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14EEA6-A1D5-EF76-53AF-BC8E6492F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Agenda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76D25A5-B42D-D58F-A4F5-1F167477D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2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5805655A-2FF0-1DC8-9D5A-952BAB40B20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605058"/>
              </p:ext>
            </p:extLst>
          </p:nvPr>
        </p:nvGraphicFramePr>
        <p:xfrm>
          <a:off x="838200" y="1625600"/>
          <a:ext cx="10515600" cy="4114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779947504"/>
                    </a:ext>
                  </a:extLst>
                </a:gridCol>
              </a:tblGrid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Welcome 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&amp; Framing: Vision and Benefits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of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the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Workshop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71599389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Company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Presentation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&amp;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Discussion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of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Challenges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3523055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Benefits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of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Universities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as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Cooperation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Partners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2372380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Research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Findings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on Knowledge Transfer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with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SMEs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8411965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indent="-285750" fontAlgn="t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Barriers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and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Enabling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Factors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for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Knowledge Transfer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5051681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Knowledge Transfer: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Where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to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?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2612220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indent="-285750" fontAlgn="t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Types </a:t>
                      </a:r>
                      <a:r>
                        <a:rPr lang="de-DE" sz="1600" noProof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of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Innovation &amp;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the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Concept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of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Absorptive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Capacity</a:t>
                      </a:r>
                      <a:r>
                        <a:rPr lang="de-DE" sz="1600" noProof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0884350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Academia and Industry: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Two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Worlds?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6523552"/>
                  </a:ext>
                </a:extLst>
              </a:tr>
              <a:tr h="422628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Further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Opportunities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2"/>
                          </a:solidFill>
                          <a:latin typeface="+mn-lt"/>
                        </a:rPr>
                        <a:t>for</a:t>
                      </a:r>
                      <a:r>
                        <a:rPr lang="de-DE" sz="1600" dirty="0">
                          <a:solidFill>
                            <a:schemeClr val="tx2"/>
                          </a:solidFill>
                          <a:latin typeface="+mn-lt"/>
                        </a:rPr>
                        <a:t> </a:t>
                      </a:r>
                      <a:r>
                        <a:rPr lang="de-DE" sz="1600" dirty="0" err="1">
                          <a:solidFill>
                            <a:schemeClr val="tx1"/>
                          </a:solidFill>
                          <a:latin typeface="+mn-lt"/>
                        </a:rPr>
                        <a:t>Collaboration</a:t>
                      </a:r>
                      <a:endParaRPr lang="de-DE" sz="1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3365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40671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9D293-5555-EA0E-3DE9-A3391AA5E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592D2B-198E-79F9-12BA-AA83C2695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Science and Business – </a:t>
            </a:r>
            <a:r>
              <a:rPr lang="de-DE" dirty="0" err="1"/>
              <a:t>Really</a:t>
            </a:r>
            <a:r>
              <a:rPr lang="de-DE" dirty="0"/>
              <a:t> </a:t>
            </a:r>
            <a:r>
              <a:rPr lang="de-DE" dirty="0" err="1"/>
              <a:t>Two</a:t>
            </a:r>
            <a:r>
              <a:rPr lang="de-DE" dirty="0"/>
              <a:t> Different Worlds?</a:t>
            </a:r>
            <a:br>
              <a:rPr lang="de-DE" dirty="0"/>
            </a:br>
            <a:r>
              <a:rPr lang="de-DE" i="1" dirty="0" err="1"/>
              <a:t>Discussion</a:t>
            </a:r>
            <a:endParaRPr lang="de-DE" i="1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A05D591-3612-22AC-2A86-2F99C19D8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20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8EC6444-F2B0-DA1F-A862-16E93DF45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3550"/>
            <a:ext cx="5257800" cy="41910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de-DE" dirty="0">
                <a:solidFill>
                  <a:schemeClr val="accent1"/>
                </a:solidFill>
                <a:latin typeface="+mj-lt"/>
              </a:rPr>
              <a:t>Understanding and </a:t>
            </a:r>
            <a:r>
              <a:rPr lang="de-DE" dirty="0" err="1">
                <a:solidFill>
                  <a:schemeClr val="accent1"/>
                </a:solidFill>
                <a:latin typeface="+mj-lt"/>
              </a:rPr>
              <a:t>Effectively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+mj-lt"/>
              </a:rPr>
              <a:t>Utilising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+mj-lt"/>
              </a:rPr>
              <a:t>Intercultural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+mj-lt"/>
              </a:rPr>
              <a:t>Differences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+mj-lt"/>
              </a:rPr>
              <a:t>Between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+mj-lt"/>
              </a:rPr>
              <a:t>the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+mj-lt"/>
              </a:rPr>
              <a:t>Social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 Systems </a:t>
            </a:r>
            <a:r>
              <a:rPr lang="de-DE" dirty="0" err="1">
                <a:solidFill>
                  <a:schemeClr val="accent1"/>
                </a:solidFill>
                <a:latin typeface="+mj-lt"/>
              </a:rPr>
              <a:t>of</a:t>
            </a:r>
            <a:r>
              <a:rPr lang="de-DE" dirty="0">
                <a:solidFill>
                  <a:schemeClr val="accent1"/>
                </a:solidFill>
                <a:latin typeface="+mj-lt"/>
              </a:rPr>
              <a:t> Science and Business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Business and science each have their own internal logic, </a:t>
            </a:r>
            <a:r>
              <a:rPr lang="de-DE" dirty="0" err="1"/>
              <a:t>representing</a:t>
            </a:r>
            <a:r>
              <a:rPr lang="de-DE" dirty="0"/>
              <a:t> </a:t>
            </a:r>
            <a:r>
              <a:rPr lang="de-DE" dirty="0" err="1"/>
              <a:t>independent</a:t>
            </a:r>
            <a:r>
              <a:rPr lang="de-DE" dirty="0"/>
              <a:t> systems of operation </a:t>
            </a:r>
            <a:r>
              <a:rPr lang="de-DE" dirty="0" err="1"/>
              <a:t>with</a:t>
            </a:r>
            <a:r>
              <a:rPr lang="de-DE" dirty="0"/>
              <a:t> different orientations and rules of communication. </a:t>
            </a:r>
          </a:p>
          <a:p>
            <a:r>
              <a:rPr lang="de-DE" dirty="0">
                <a:latin typeface="+mj-lt"/>
              </a:rPr>
              <a:t>Business:</a:t>
            </a:r>
            <a:r>
              <a:rPr lang="de-DE" dirty="0"/>
              <a:t> </a:t>
            </a:r>
            <a:r>
              <a:rPr lang="de-DE" dirty="0" err="1"/>
              <a:t>Focuses</a:t>
            </a:r>
            <a:r>
              <a:rPr lang="de-DE" dirty="0"/>
              <a:t> on </a:t>
            </a:r>
            <a:r>
              <a:rPr lang="de-DE" dirty="0" err="1"/>
              <a:t>creating</a:t>
            </a:r>
            <a:r>
              <a:rPr lang="de-DE" dirty="0"/>
              <a:t> </a:t>
            </a:r>
            <a:r>
              <a:rPr lang="de-DE" dirty="0" err="1"/>
              <a:t>value</a:t>
            </a:r>
            <a:r>
              <a:rPr lang="de-DE" dirty="0"/>
              <a:t> and </a:t>
            </a:r>
            <a:r>
              <a:rPr lang="de-DE" dirty="0" err="1"/>
              <a:t>generating</a:t>
            </a:r>
            <a:r>
              <a:rPr lang="de-DE" dirty="0"/>
              <a:t> </a:t>
            </a:r>
            <a:r>
              <a:rPr lang="de-DE" dirty="0" err="1"/>
              <a:t>profit</a:t>
            </a:r>
            <a:r>
              <a:rPr lang="de-DE" dirty="0"/>
              <a:t>;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evaluates</a:t>
            </a:r>
            <a:r>
              <a:rPr lang="de-DE" dirty="0"/>
              <a:t> </a:t>
            </a:r>
            <a:r>
              <a:rPr lang="de-DE" dirty="0" err="1"/>
              <a:t>actions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</a:t>
            </a:r>
            <a:r>
              <a:rPr lang="de-DE" dirty="0" err="1"/>
              <a:t>economic</a:t>
            </a:r>
            <a:r>
              <a:rPr lang="de-DE" dirty="0"/>
              <a:t> </a:t>
            </a:r>
            <a:r>
              <a:rPr lang="de-DE" dirty="0" err="1"/>
              <a:t>criteria</a:t>
            </a:r>
            <a:r>
              <a:rPr lang="de-DE" dirty="0"/>
              <a:t>.</a:t>
            </a:r>
          </a:p>
          <a:p>
            <a:r>
              <a:rPr lang="de-DE" dirty="0">
                <a:latin typeface="+mj-lt"/>
              </a:rPr>
              <a:t>Science: </a:t>
            </a:r>
            <a:r>
              <a:rPr lang="de-DE" dirty="0" err="1">
                <a:latin typeface="Nunito Light"/>
              </a:rPr>
              <a:t>Focuses</a:t>
            </a:r>
            <a:r>
              <a:rPr lang="de-DE" dirty="0">
                <a:latin typeface="Nunito Light"/>
              </a:rPr>
              <a:t> on </a:t>
            </a:r>
            <a:r>
              <a:rPr lang="de-DE" dirty="0" err="1">
                <a:latin typeface="Nunito Light"/>
              </a:rPr>
              <a:t>the</a:t>
            </a:r>
            <a:r>
              <a:rPr lang="de-DE" dirty="0">
                <a:latin typeface="Nunito Light"/>
              </a:rPr>
              <a:t> </a:t>
            </a:r>
            <a:r>
              <a:rPr lang="de-DE" dirty="0" err="1">
                <a:latin typeface="Nunito Light"/>
              </a:rPr>
              <a:t>pursuit</a:t>
            </a:r>
            <a:r>
              <a:rPr lang="de-DE" dirty="0">
                <a:latin typeface="Nunito Light"/>
              </a:rPr>
              <a:t> </a:t>
            </a:r>
            <a:r>
              <a:rPr lang="de-DE" dirty="0" err="1">
                <a:latin typeface="Nunito Light"/>
              </a:rPr>
              <a:t>of</a:t>
            </a:r>
            <a:r>
              <a:rPr lang="de-DE" dirty="0">
                <a:latin typeface="Nunito Light"/>
              </a:rPr>
              <a:t> truth </a:t>
            </a:r>
            <a:r>
              <a:rPr lang="de-DE" dirty="0"/>
              <a:t>and </a:t>
            </a:r>
            <a:r>
              <a:rPr lang="de-DE" dirty="0" err="1"/>
              <a:t>knowledge</a:t>
            </a:r>
            <a:r>
              <a:rPr lang="de-DE" dirty="0"/>
              <a:t>;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evaluates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</a:t>
            </a:r>
            <a:r>
              <a:rPr lang="de-DE" dirty="0" err="1"/>
              <a:t>true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false</a:t>
            </a:r>
            <a:r>
              <a:rPr lang="de-DE" dirty="0"/>
              <a:t> categories. </a:t>
            </a:r>
          </a:p>
          <a:p>
            <a:pPr marL="0" indent="0">
              <a:buNone/>
            </a:pPr>
            <a:endParaRPr lang="de-DE" dirty="0"/>
          </a:p>
          <a:p>
            <a:pPr marL="457200" lvl="1" indent="0">
              <a:buNone/>
            </a:pPr>
            <a:r>
              <a:rPr lang="de-DE" dirty="0">
                <a:solidFill>
                  <a:schemeClr val="tx1"/>
                </a:solidFill>
              </a:rPr>
              <a:t>Cooperation</a:t>
            </a:r>
            <a:r>
              <a:rPr lang="de-DE" dirty="0"/>
              <a:t> with science as a source of </a:t>
            </a:r>
            <a:r>
              <a:rPr lang="de-DE" dirty="0" err="1"/>
              <a:t>productive</a:t>
            </a:r>
            <a:r>
              <a:rPr lang="de-DE" dirty="0"/>
              <a:t> </a:t>
            </a:r>
            <a:r>
              <a:rPr lang="de-DE" dirty="0" err="1"/>
              <a:t>diversity</a:t>
            </a:r>
            <a:endParaRPr lang="de-DE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DC6E36C-A385-0C54-A2DB-274CB0EE4903}"/>
              </a:ext>
            </a:extLst>
          </p:cNvPr>
          <p:cNvSpPr/>
          <p:nvPr/>
        </p:nvSpPr>
        <p:spPr>
          <a:xfrm rot="18000000">
            <a:off x="8189982" y="130663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C0375CA3-55D4-A086-848E-4A11114ECFD6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/>
          <a:srcRect l="1468" t="2613" r="1301" b="41934"/>
          <a:stretch>
            <a:fillRect/>
          </a:stretch>
        </p:blipFill>
        <p:spPr>
          <a:xfrm>
            <a:off x="7997825" y="1597025"/>
            <a:ext cx="3243263" cy="3243263"/>
          </a:xfrm>
          <a:prstGeom prst="ellipse">
            <a:avLst/>
          </a:prstGeom>
        </p:spPr>
      </p:pic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CA61AC69-E627-0FAD-67B1-EBE0399FCCAC}"/>
              </a:ext>
            </a:extLst>
          </p:cNvPr>
          <p:cNvCxnSpPr>
            <a:cxnSpLocks/>
          </p:cNvCxnSpPr>
          <p:nvPr/>
        </p:nvCxnSpPr>
        <p:spPr>
          <a:xfrm>
            <a:off x="838200" y="5428633"/>
            <a:ext cx="420213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120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899581-E805-82EF-1DFA-1503285CB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CCD40823-50D3-ABF4-89CC-F9F47A2A65A0}"/>
              </a:ext>
            </a:extLst>
          </p:cNvPr>
          <p:cNvSpPr/>
          <p:nvPr/>
        </p:nvSpPr>
        <p:spPr>
          <a:xfrm>
            <a:off x="-571501" y="10363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noProof="0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B101F5C7-5D9A-5C83-AA98-01CC8B04D407}"/>
              </a:ext>
            </a:extLst>
          </p:cNvPr>
          <p:cNvSpPr/>
          <p:nvPr/>
        </p:nvSpPr>
        <p:spPr>
          <a:xfrm>
            <a:off x="943561" y="2214841"/>
            <a:ext cx="3244362" cy="3244362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</a:extLst>
            </a:blip>
            <a:srcRect/>
            <a:stretch>
              <a:fillRect l="-2" t="-18154" r="-7883" b="-16702"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7F33B9-6E69-2C70-F6DC-E0948ABA5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dirty="0" err="1"/>
              <a:t>What</a:t>
            </a:r>
            <a:r>
              <a:rPr lang="de-DE" noProof="0" dirty="0"/>
              <a:t> </a:t>
            </a:r>
            <a:r>
              <a:rPr lang="de-DE" dirty="0"/>
              <a:t>H</a:t>
            </a:r>
            <a:r>
              <a:rPr lang="de-DE" noProof="0" dirty="0" err="1"/>
              <a:t>appens</a:t>
            </a:r>
            <a:r>
              <a:rPr lang="de-DE" noProof="0" dirty="0"/>
              <a:t> </a:t>
            </a:r>
            <a:r>
              <a:rPr lang="de-DE" dirty="0"/>
              <a:t>N</a:t>
            </a:r>
            <a:r>
              <a:rPr lang="de-DE" noProof="0" dirty="0"/>
              <a:t>ext?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1FFA993-DAFC-DFD5-6274-10F128DCF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21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82000"/>
                </a:srgbClr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7C88CE24-4A7D-80BF-95BE-31106D430E97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i="1" dirty="0">
                <a:solidFill>
                  <a:srgbClr val="3B3B3B"/>
                </a:solidFill>
                <a:sym typeface="Arial"/>
              </a:rPr>
              <a:t>Circular email with contact details and presentation</a:t>
            </a:r>
          </a:p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i="1" dirty="0">
                <a:solidFill>
                  <a:srgbClr val="3B3B3B"/>
                </a:solidFill>
                <a:sym typeface="Arial"/>
              </a:rPr>
              <a:t>Next event: …</a:t>
            </a:r>
          </a:p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i="1" dirty="0">
                <a:solidFill>
                  <a:srgbClr val="3B3B3B"/>
                </a:solidFill>
              </a:rPr>
              <a:t>Information, notes, …</a:t>
            </a:r>
            <a:endParaRPr lang="de-DE" i="1" dirty="0">
              <a:solidFill>
                <a:srgbClr val="3B3B3B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25560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8F623-F50A-331D-A793-414785903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3817F15C-F71D-674D-A832-BCA30AEF35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noProof="0" dirty="0" err="1"/>
              <a:t>Thank</a:t>
            </a:r>
            <a:r>
              <a:rPr lang="de-DE" noProof="0" dirty="0"/>
              <a:t> </a:t>
            </a:r>
            <a:r>
              <a:rPr lang="de-DE" noProof="0" dirty="0" err="1"/>
              <a:t>you</a:t>
            </a:r>
            <a:r>
              <a:rPr lang="de-DE" noProof="0" dirty="0"/>
              <a:t> </a:t>
            </a:r>
            <a:r>
              <a:rPr lang="de-DE" noProof="0" dirty="0" err="1"/>
              <a:t>very</a:t>
            </a:r>
            <a:r>
              <a:rPr lang="de-DE" noProof="0" dirty="0"/>
              <a:t> </a:t>
            </a:r>
            <a:r>
              <a:rPr lang="de-DE" noProof="0" dirty="0" err="1"/>
              <a:t>much</a:t>
            </a:r>
            <a:r>
              <a:rPr lang="de-DE" noProof="0" dirty="0"/>
              <a:t> </a:t>
            </a:r>
            <a:r>
              <a:rPr lang="de-DE" noProof="0" dirty="0" err="1"/>
              <a:t>for</a:t>
            </a:r>
            <a:r>
              <a:rPr lang="de-DE" noProof="0" dirty="0"/>
              <a:t> </a:t>
            </a:r>
            <a:r>
              <a:rPr lang="de-DE" noProof="0" dirty="0" err="1"/>
              <a:t>your</a:t>
            </a:r>
            <a:r>
              <a:rPr lang="de-DE" noProof="0" dirty="0"/>
              <a:t> </a:t>
            </a:r>
            <a:r>
              <a:rPr lang="de-DE" noProof="0" dirty="0" err="1"/>
              <a:t>interest</a:t>
            </a:r>
            <a:r>
              <a:rPr lang="de-DE" noProof="0" dirty="0"/>
              <a:t>!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ECF3B7-FC0D-BDB2-DF29-A1D98A4D7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22</a:t>
            </a:fld>
            <a:endParaRPr kumimoji="0" lang="de-DE" sz="1000" b="0" i="0" u="none" strike="noStrike" kern="0" cap="none" spc="0" normalizeH="0" baseline="0" noProof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Light"/>
              <a:cs typeface="Arial"/>
              <a:sym typeface="Arial"/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4429B2A-F428-2B54-9C71-16653760CA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de-DE" noProof="0"/>
              <a:t>Name,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B5CB167-573E-9A83-0B52-7A08C74B9A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de-DE" noProof="0"/>
              <a:t>Name, Title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DB40BFB4-C274-CE03-1502-F9AB0BA106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de-DE" noProof="0"/>
              <a:t>Organisation</a:t>
            </a:r>
          </a:p>
          <a:p>
            <a:r>
              <a:rPr lang="de-DE" noProof="0"/>
              <a:t>Email address</a:t>
            </a:r>
            <a:br>
              <a:rPr lang="de-DE" noProof="0"/>
            </a:br>
            <a:endParaRPr lang="de-DE" noProof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23451CCB-41D2-BFC7-ACDA-79C6BE4B63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de-DE" noProof="0"/>
              <a:t>Organisation</a:t>
            </a:r>
          </a:p>
          <a:p>
            <a:r>
              <a:rPr lang="de-DE" noProof="0"/>
              <a:t>Email address</a:t>
            </a:r>
          </a:p>
        </p:txBody>
      </p:sp>
    </p:spTree>
    <p:extLst>
      <p:ext uri="{BB962C8B-B14F-4D97-AF65-F5344CB8AC3E}">
        <p14:creationId xmlns:p14="http://schemas.microsoft.com/office/powerpoint/2010/main" val="304316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C596D477-3233-658A-6A4D-10A0D4FB1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3</a:t>
            </a:fld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C098031-6AAC-5271-DA56-632BF1E57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Our</a:t>
            </a:r>
            <a:r>
              <a:rPr lang="de-DE" dirty="0"/>
              <a:t> Vision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8C8C2450-412B-9FE0-38EC-2F19C123F47B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7400131" y="1795463"/>
            <a:ext cx="3959225" cy="3959225"/>
          </a:xfr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E3C26A15-77D3-DE59-61B6-7999DE052FC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39508" y="1625601"/>
            <a:ext cx="5503540" cy="4298949"/>
          </a:xfrm>
        </p:spPr>
        <p:txBody>
          <a:bodyPr/>
          <a:lstStyle/>
          <a:p>
            <a:r>
              <a:rPr lang="de-DE" dirty="0" err="1"/>
              <a:t>Promoting</a:t>
            </a:r>
            <a:r>
              <a:rPr lang="de-DE" dirty="0"/>
              <a:t> </a:t>
            </a:r>
            <a:r>
              <a:rPr lang="de-DE" dirty="0" err="1"/>
              <a:t>Sustainable</a:t>
            </a:r>
            <a:r>
              <a:rPr lang="de-DE" dirty="0"/>
              <a:t> Cultural Change in </a:t>
            </a:r>
            <a:r>
              <a:rPr lang="de-DE" dirty="0" err="1"/>
              <a:t>the</a:t>
            </a:r>
            <a:r>
              <a:rPr lang="de-DE" dirty="0"/>
              <a:t> Field </a:t>
            </a:r>
            <a:r>
              <a:rPr lang="de-DE" dirty="0" err="1"/>
              <a:t>of</a:t>
            </a:r>
            <a:r>
              <a:rPr lang="de-DE" dirty="0"/>
              <a:t> Knowledge and Technology Transfer</a:t>
            </a:r>
          </a:p>
        </p:txBody>
      </p:sp>
    </p:spTree>
    <p:extLst>
      <p:ext uri="{BB962C8B-B14F-4D97-AF65-F5344CB8AC3E}">
        <p14:creationId xmlns:p14="http://schemas.microsoft.com/office/powerpoint/2010/main" val="3976491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7B77BBD3-2B0A-300D-0C89-713B6ABE3AF6}"/>
              </a:ext>
            </a:extLst>
          </p:cNvPr>
          <p:cNvSpPr/>
          <p:nvPr/>
        </p:nvSpPr>
        <p:spPr>
          <a:xfrm>
            <a:off x="-571501" y="11506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CFBD027-0F6A-8922-40E2-61DB0DE78FB4}"/>
              </a:ext>
            </a:extLst>
          </p:cNvPr>
          <p:cNvSpPr>
            <a:spLocks/>
          </p:cNvSpPr>
          <p:nvPr/>
        </p:nvSpPr>
        <p:spPr>
          <a:xfrm>
            <a:off x="838200" y="1908000"/>
            <a:ext cx="3244362" cy="3244362"/>
          </a:xfrm>
          <a:prstGeom prst="ellipse">
            <a:avLst/>
          </a:prstGeom>
          <a:blipFill>
            <a:blip r:embed="rId3"/>
            <a:srcRect/>
            <a:stretch>
              <a:fillRect l="-7292" t="-5465" r="-24694" b="-59521"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EFD5EA3-D640-816C-14AE-96EF6CF26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Benefits at a </a:t>
            </a:r>
            <a:r>
              <a:rPr lang="de-DE" dirty="0" err="1"/>
              <a:t>Glance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6571F2B-B4BA-C822-3120-D387DB612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4</a:t>
            </a:fld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7E842AF7-FC99-16EF-345B-98FC7421F34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6072" y="2162174"/>
            <a:ext cx="5137727" cy="376237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lvl="0" indent="-28575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de-DE" dirty="0">
                <a:latin typeface="+mj-lt"/>
              </a:rPr>
              <a:t>Connect </a:t>
            </a:r>
            <a:r>
              <a:rPr lang="de-DE" dirty="0" err="1">
                <a:latin typeface="+mj-lt"/>
              </a:rPr>
              <a:t>with</a:t>
            </a:r>
            <a:r>
              <a:rPr lang="de-DE" dirty="0">
                <a:latin typeface="+mj-lt"/>
              </a:rPr>
              <a:t> Emerging Talent </a:t>
            </a:r>
            <a:r>
              <a:rPr lang="de-DE" dirty="0" err="1">
                <a:latin typeface="+mj-lt"/>
              </a:rPr>
              <a:t>for</a:t>
            </a:r>
            <a:r>
              <a:rPr lang="de-DE" dirty="0">
                <a:latin typeface="+mj-lt"/>
              </a:rPr>
              <a:t> </a:t>
            </a:r>
            <a:r>
              <a:rPr lang="de-DE" dirty="0" err="1">
                <a:latin typeface="+mj-lt"/>
              </a:rPr>
              <a:t>your</a:t>
            </a:r>
            <a:r>
              <a:rPr lang="de-DE" dirty="0">
                <a:latin typeface="+mj-lt"/>
              </a:rPr>
              <a:t> Company:</a:t>
            </a:r>
            <a:r>
              <a:rPr lang="de-DE" dirty="0"/>
              <a:t> Build valuable contacts with young </a:t>
            </a:r>
            <a:r>
              <a:rPr lang="de-DE" dirty="0" err="1"/>
              <a:t>scientists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 </a:t>
            </a:r>
            <a:r>
              <a:rPr lang="de-DE" dirty="0" err="1"/>
              <a:t>offer</a:t>
            </a:r>
            <a:r>
              <a:rPr lang="de-DE" dirty="0"/>
              <a:t> </a:t>
            </a:r>
            <a:r>
              <a:rPr lang="de-DE" dirty="0" err="1"/>
              <a:t>fresh</a:t>
            </a:r>
            <a:r>
              <a:rPr lang="de-DE" dirty="0"/>
              <a:t>, </a:t>
            </a:r>
            <a:r>
              <a:rPr lang="de-DE" dirty="0" err="1"/>
              <a:t>enriching</a:t>
            </a:r>
            <a:r>
              <a:rPr lang="de-DE" dirty="0"/>
              <a:t> ideas and </a:t>
            </a:r>
            <a:r>
              <a:rPr lang="de-DE" dirty="0" err="1"/>
              <a:t>perspectives</a:t>
            </a:r>
            <a:r>
              <a:rPr lang="de-DE" dirty="0"/>
              <a:t>.</a:t>
            </a:r>
          </a:p>
          <a:p>
            <a:pPr marL="285750" lvl="0" indent="-28575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de-DE" b="1" dirty="0" err="1">
                <a:latin typeface="+mj-lt"/>
              </a:rPr>
              <a:t>Develop</a:t>
            </a:r>
            <a:r>
              <a:rPr lang="de-DE" b="1" dirty="0">
                <a:latin typeface="+mj-lt"/>
              </a:rPr>
              <a:t> New Business </a:t>
            </a:r>
            <a:r>
              <a:rPr lang="de-DE" b="1" dirty="0" err="1">
                <a:latin typeface="+mj-lt"/>
              </a:rPr>
              <a:t>Ideas</a:t>
            </a:r>
            <a:r>
              <a:rPr lang="de-DE" b="1" dirty="0">
                <a:latin typeface="+mj-lt"/>
              </a:rPr>
              <a:t>:</a:t>
            </a:r>
            <a:r>
              <a:rPr lang="de-DE" dirty="0"/>
              <a:t> Make the most of this creative exchange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discover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approaches</a:t>
            </a:r>
            <a:r>
              <a:rPr lang="de-DE" dirty="0"/>
              <a:t> and </a:t>
            </a:r>
            <a:r>
              <a:rPr lang="de-DE" dirty="0" err="1"/>
              <a:t>develop</a:t>
            </a:r>
            <a:r>
              <a:rPr lang="de-DE" dirty="0"/>
              <a:t> tangible solutions to your business challenges.</a:t>
            </a:r>
          </a:p>
          <a:p>
            <a:pPr marL="285750" lvl="0" indent="-28575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de-DE" b="1" dirty="0" err="1">
                <a:latin typeface="+mj-lt"/>
              </a:rPr>
              <a:t>Gain</a:t>
            </a:r>
            <a:r>
              <a:rPr lang="de-DE" b="1" dirty="0">
                <a:latin typeface="+mj-lt"/>
              </a:rPr>
              <a:t> </a:t>
            </a:r>
            <a:r>
              <a:rPr lang="de-DE" b="1" dirty="0" err="1">
                <a:latin typeface="+mj-lt"/>
              </a:rPr>
              <a:t>Insights</a:t>
            </a:r>
            <a:r>
              <a:rPr lang="de-DE" b="1" dirty="0">
                <a:latin typeface="+mj-lt"/>
              </a:rPr>
              <a:t> </a:t>
            </a:r>
            <a:r>
              <a:rPr lang="de-DE" b="1" dirty="0" err="1">
                <a:latin typeface="+mj-lt"/>
              </a:rPr>
              <a:t>into</a:t>
            </a:r>
            <a:r>
              <a:rPr lang="de-DE" b="1" dirty="0">
                <a:latin typeface="+mj-lt"/>
              </a:rPr>
              <a:t> Future Technologies: </a:t>
            </a:r>
            <a:r>
              <a:rPr lang="de-DE" dirty="0" err="1"/>
              <a:t>Receive</a:t>
            </a:r>
            <a:r>
              <a:rPr lang="de-DE" dirty="0"/>
              <a:t> practical insights into </a:t>
            </a:r>
            <a:r>
              <a:rPr lang="de-DE" dirty="0" err="1"/>
              <a:t>current</a:t>
            </a:r>
            <a:r>
              <a:rPr lang="de-DE" dirty="0"/>
              <a:t> </a:t>
            </a:r>
            <a:r>
              <a:rPr lang="de-DE" dirty="0" err="1"/>
              <a:t>technological</a:t>
            </a:r>
            <a:r>
              <a:rPr lang="de-DE" dirty="0"/>
              <a:t> </a:t>
            </a:r>
            <a:r>
              <a:rPr lang="de-DE" dirty="0" err="1"/>
              <a:t>advancements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boost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company‘s</a:t>
            </a:r>
            <a:r>
              <a:rPr lang="de-DE" dirty="0"/>
              <a:t> </a:t>
            </a:r>
            <a:r>
              <a:rPr lang="de-DE" dirty="0" err="1"/>
              <a:t>competitiveness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16922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580A9D-7191-2ADC-A578-92E0D2F95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Your</a:t>
            </a:r>
            <a:r>
              <a:rPr lang="de-DE" dirty="0"/>
              <a:t> Company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78E5CA3-0814-F3E6-88E2-5F1B64F46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5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5CD3740-FCC9-D783-EB70-F0D85B259B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Who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?</a:t>
            </a:r>
          </a:p>
          <a:p>
            <a:endParaRPr lang="de-DE" dirty="0"/>
          </a:p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industry</a:t>
            </a:r>
            <a:r>
              <a:rPr lang="de-DE" dirty="0"/>
              <a:t> do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in?</a:t>
            </a:r>
          </a:p>
          <a:p>
            <a:endParaRPr lang="de-DE" dirty="0"/>
          </a:p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role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company</a:t>
            </a:r>
            <a:r>
              <a:rPr lang="de-DE" dirty="0"/>
              <a:t>?</a:t>
            </a:r>
          </a:p>
          <a:p>
            <a:endParaRPr lang="de-DE" dirty="0"/>
          </a:p>
          <a:p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long</a:t>
            </a:r>
            <a:r>
              <a:rPr lang="de-DE" dirty="0"/>
              <a:t> </a:t>
            </a:r>
            <a:r>
              <a:rPr lang="de-DE" dirty="0" err="1"/>
              <a:t>has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company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in </a:t>
            </a:r>
            <a:r>
              <a:rPr lang="de-DE" dirty="0" err="1"/>
              <a:t>business</a:t>
            </a:r>
            <a:r>
              <a:rPr lang="de-DE" dirty="0"/>
              <a:t>?</a:t>
            </a:r>
          </a:p>
          <a:p>
            <a:endParaRPr lang="de-DE" dirty="0"/>
          </a:p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motivated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participate</a:t>
            </a:r>
            <a:r>
              <a:rPr lang="de-DE" dirty="0"/>
              <a:t> </a:t>
            </a:r>
            <a:r>
              <a:rPr lang="de-DE" dirty="0" err="1"/>
              <a:t>today</a:t>
            </a:r>
            <a:r>
              <a:rPr lang="de-DE" dirty="0"/>
              <a:t>?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4DE6607C-A2E5-5848-B1CE-A1EC6B8830A9}"/>
              </a:ext>
            </a:extLst>
          </p:cNvPr>
          <p:cNvSpPr/>
          <p:nvPr/>
        </p:nvSpPr>
        <p:spPr>
          <a:xfrm rot="18000000">
            <a:off x="8189982" y="1306634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pic>
        <p:nvPicPr>
          <p:cNvPr id="7" name="Inhaltsplatzhalter 10">
            <a:extLst>
              <a:ext uri="{FF2B5EF4-FFF2-40B4-BE49-F238E27FC236}">
                <a16:creationId xmlns:a16="http://schemas.microsoft.com/office/drawing/2014/main" id="{EDE9D16D-195E-7313-FDDE-2E1707AF91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975" b="30359"/>
          <a:stretch>
            <a:fillRect/>
          </a:stretch>
        </p:blipFill>
        <p:spPr>
          <a:xfrm>
            <a:off x="7997825" y="1597025"/>
            <a:ext cx="3243263" cy="324326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61019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EE69DC-D5D3-4C93-06DF-BF631A81E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Challenges Are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Facing</a:t>
            </a:r>
            <a:r>
              <a:rPr lang="de-DE" dirty="0"/>
              <a:t>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D574C2D-C570-CBB4-6B55-BD999C1D8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6</a:t>
            </a:fld>
            <a:endParaRPr lang="de-DE"/>
          </a:p>
        </p:txBody>
      </p:sp>
      <p:pic>
        <p:nvPicPr>
          <p:cNvPr id="12" name="Grafik 1" descr="Person mit Kletterausrüstung, die auf einem Berg steht">
            <a:extLst>
              <a:ext uri="{FF2B5EF4-FFF2-40B4-BE49-F238E27FC236}">
                <a16:creationId xmlns:a16="http://schemas.microsoft.com/office/drawing/2014/main" id="{729811D0-A751-2026-8A83-BF8B690D49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8596480" y="1436012"/>
            <a:ext cx="3240844" cy="1834227"/>
          </a:xfrm>
          <a:prstGeom prst="rect">
            <a:avLst/>
          </a:prstGeom>
          <a:effectLst/>
        </p:spPr>
      </p:pic>
      <p:pic>
        <p:nvPicPr>
          <p:cNvPr id="13" name="Grafik 2" descr="Ruderer, die ein Boot über Kopf auf einem Steg tragen">
            <a:extLst>
              <a:ext uri="{FF2B5EF4-FFF2-40B4-BE49-F238E27FC236}">
                <a16:creationId xmlns:a16="http://schemas.microsoft.com/office/drawing/2014/main" id="{2AF5EE16-5BE1-E5E3-5F65-1439488967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>
            <a:off x="8596480" y="3783566"/>
            <a:ext cx="3240844" cy="17051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6B1A853-3518-4F48-DD1C-3C097E5CC9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37" y="1411288"/>
            <a:ext cx="3157537" cy="129698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E411A23-D264-21BF-5B2E-100BBB9FDC3B}"/>
              </a:ext>
            </a:extLst>
          </p:cNvPr>
          <p:cNvSpPr txBox="1"/>
          <p:nvPr/>
        </p:nvSpPr>
        <p:spPr>
          <a:xfrm>
            <a:off x="357188" y="2747962"/>
            <a:ext cx="26924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700" dirty="0">
                <a:latin typeface="Nunito Light"/>
              </a:rPr>
              <a:t>https://www.ifo.de/fakten/2025-03-03/deutsche-industrie-faellt-im-globalen-wettbewerb-zurueck</a:t>
            </a:r>
          </a:p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7BE8FCD-FAD6-DEA3-70E8-58B60B3483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4063" y="1413537"/>
            <a:ext cx="3048000" cy="12924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045FCE4-14B1-C4CC-EE97-252C90394303}"/>
              </a:ext>
            </a:extLst>
          </p:cNvPr>
          <p:cNvSpPr txBox="1"/>
          <p:nvPr/>
        </p:nvSpPr>
        <p:spPr>
          <a:xfrm>
            <a:off x="4429125" y="2746375"/>
            <a:ext cx="3333751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700" dirty="0">
                <a:latin typeface="Nunito Light"/>
              </a:rPr>
              <a:t>https://www.ihk.de/gera/magazin/wirtschaft/wie-veraendert-ki-die-wirtschaftliche-entwicklung-6552290</a:t>
            </a:r>
          </a:p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690275C-42CB-3138-F252-A8B168E6F1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750" y="3630613"/>
            <a:ext cx="3452813" cy="158115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C2ECDDC-1F6E-4D0E-291D-BECCC4586C82}"/>
              </a:ext>
            </a:extLst>
          </p:cNvPr>
          <p:cNvSpPr txBox="1"/>
          <p:nvPr/>
        </p:nvSpPr>
        <p:spPr>
          <a:xfrm>
            <a:off x="412750" y="5278437"/>
            <a:ext cx="2357437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700" dirty="0">
                <a:latin typeface="Nunito Light"/>
              </a:rPr>
              <a:t>https://www.presseportal.de/pm/56465/6080478</a:t>
            </a:r>
            <a:endParaRPr lang="en-US">
              <a:latin typeface="Nunito Light"/>
            </a:endParaRPr>
          </a:p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4F8556D-1605-858B-5680-11818B9E23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24363" y="3530600"/>
            <a:ext cx="3327400" cy="169386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3E78291-1EA6-85E6-7D44-290893485432}"/>
              </a:ext>
            </a:extLst>
          </p:cNvPr>
          <p:cNvSpPr txBox="1"/>
          <p:nvPr/>
        </p:nvSpPr>
        <p:spPr>
          <a:xfrm>
            <a:off x="4349750" y="5222875"/>
            <a:ext cx="34925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700" dirty="0">
                <a:latin typeface="Nunito Light"/>
              </a:rPr>
              <a:t>https://www.iwkoeln.de/presse/pressemitteilungen/alexander-burstedde-jurek-tiedemann-2028-fehlen-768000-fachkraefte.html</a:t>
            </a:r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7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588CD-1EAC-3A0E-DF72-A41A923FD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6F4FA0-2BB3-7DBF-C59E-6D5B57F7F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University X as a Partner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97A8067-EACC-3550-0B8B-8AE194731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7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B030AB9-CAAF-18B8-FF6D-855259BA6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601"/>
            <a:ext cx="5137727" cy="3247735"/>
          </a:xfrm>
        </p:spPr>
        <p:txBody>
          <a:bodyPr/>
          <a:lstStyle/>
          <a:p>
            <a:r>
              <a:rPr lang="de-DE" dirty="0"/>
              <a:t>[Placeholder: Introduction to your own institution/university as </a:t>
            </a:r>
            <a:r>
              <a:rPr lang="de-DE" dirty="0" err="1"/>
              <a:t>a partner</a:t>
            </a:r>
            <a:r>
              <a:rPr lang="de-DE" dirty="0"/>
              <a:t>]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9518972-2702-A8C8-23AC-36320818618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7929380C-79B9-63CF-372C-D160AC8DC16E}"/>
              </a:ext>
            </a:extLst>
          </p:cNvPr>
          <p:cNvSpPr/>
          <p:nvPr/>
        </p:nvSpPr>
        <p:spPr>
          <a:xfrm>
            <a:off x="828578" y="5328820"/>
            <a:ext cx="5147350" cy="595730"/>
          </a:xfrm>
          <a:prstGeom prst="roundRect">
            <a:avLst/>
          </a:prstGeom>
          <a:noFill/>
          <a:ln cap="rnd">
            <a:solidFill>
              <a:schemeClr val="accent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707431813">
                  <a:custGeom>
                    <a:avLst/>
                    <a:gdLst>
                      <a:gd name="csX0" fmla="*/ 0 w 9664699"/>
                      <a:gd name="csY0" fmla="*/ 0 h 1189162"/>
                      <a:gd name="csX1" fmla="*/ 9664699 w 9664699"/>
                      <a:gd name="csY1" fmla="*/ 0 h 1189162"/>
                      <a:gd name="csX2" fmla="*/ 9664699 w 9664699"/>
                      <a:gd name="csY2" fmla="*/ 1189162 h 1189162"/>
                      <a:gd name="csX3" fmla="*/ 0 w 9664699"/>
                      <a:gd name="csY3" fmla="*/ 1189162 h 1189162"/>
                      <a:gd name="csX4" fmla="*/ 0 w 9664699"/>
                      <a:gd name="csY4" fmla="*/ 0 h 1189162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</a:cxnLst>
                    <a:rect l="l" t="t" r="r" b="b"/>
                    <a:pathLst>
                      <a:path w="9664699" h="1189162" extrusionOk="0">
                        <a:moveTo>
                          <a:pt x="0" y="0"/>
                        </a:moveTo>
                        <a:cubicBezTo>
                          <a:pt x="1740132" y="25622"/>
                          <a:pt x="8336550" y="-19708"/>
                          <a:pt x="9664699" y="0"/>
                        </a:cubicBezTo>
                        <a:cubicBezTo>
                          <a:pt x="9748145" y="187788"/>
                          <a:pt x="9621181" y="813161"/>
                          <a:pt x="9664699" y="1189162"/>
                        </a:cubicBezTo>
                        <a:cubicBezTo>
                          <a:pt x="5495667" y="1150048"/>
                          <a:pt x="1979071" y="1176233"/>
                          <a:pt x="0" y="1189162"/>
                        </a:cubicBezTo>
                        <a:cubicBezTo>
                          <a:pt x="-65805" y="640618"/>
                          <a:pt x="-2537" y="50907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>
                <a:solidFill>
                  <a:schemeClr val="accent1"/>
                </a:solidFill>
              </a:rPr>
              <a:t>Website: </a:t>
            </a:r>
          </a:p>
        </p:txBody>
      </p:sp>
    </p:spTree>
    <p:extLst>
      <p:ext uri="{BB962C8B-B14F-4D97-AF65-F5344CB8AC3E}">
        <p14:creationId xmlns:p14="http://schemas.microsoft.com/office/powerpoint/2010/main" val="1548821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E29E1-6FFC-61D4-3AA3-294AF3A27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58D5107C-343A-1AA2-69A3-F5402FA5B999}"/>
              </a:ext>
            </a:extLst>
          </p:cNvPr>
          <p:cNvSpPr/>
          <p:nvPr/>
        </p:nvSpPr>
        <p:spPr>
          <a:xfrm>
            <a:off x="-571501" y="11506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190557BD-E524-55FD-6202-E69C0AF9F024}"/>
              </a:ext>
            </a:extLst>
          </p:cNvPr>
          <p:cNvSpPr>
            <a:spLocks/>
          </p:cNvSpPr>
          <p:nvPr/>
        </p:nvSpPr>
        <p:spPr>
          <a:xfrm>
            <a:off x="838200" y="1908000"/>
            <a:ext cx="3244362" cy="3244362"/>
          </a:xfrm>
          <a:prstGeom prst="ellipse">
            <a:avLst/>
          </a:prstGeom>
          <a:blipFill>
            <a:blip r:embed="rId3"/>
            <a:srcRect/>
            <a:stretch>
              <a:fillRect l="-14354" t="-527" r="-37378" b="-555"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de-DE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Light"/>
              <a:ea typeface="+mn-ea"/>
              <a:cs typeface="+mn-cs"/>
              <a:sym typeface="Arial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D816B14-21A1-AB40-692D-6472125EC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Benefits </a:t>
            </a:r>
            <a:r>
              <a:rPr lang="de-DE" dirty="0" err="1"/>
              <a:t>of</a:t>
            </a:r>
            <a:r>
              <a:rPr lang="de-DE" dirty="0"/>
              <a:t> Transfer Partnerships </a:t>
            </a:r>
            <a:br>
              <a:rPr lang="de-DE" dirty="0"/>
            </a:br>
            <a:r>
              <a:rPr lang="de-DE" dirty="0" err="1"/>
              <a:t>Between</a:t>
            </a:r>
            <a:r>
              <a:rPr lang="de-DE" dirty="0"/>
              <a:t> Industry and Academia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D8C4ACB-D2DF-53F8-CCC3-446C3CA36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5060A-2239-4736-BEED-7C05F6B3C6E1}" type="slidenum">
              <a:rPr lang="de-DE" smtClean="0"/>
              <a:t>8</a:t>
            </a:fld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BA731B5-4DBB-2B2E-5D18-F79FEC3970D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6072" y="1511301"/>
            <a:ext cx="5137727" cy="4298949"/>
          </a:xfrm>
        </p:spPr>
        <p:txBody>
          <a:bodyPr anchor="ctr">
            <a:normAutofit/>
          </a:bodyPr>
          <a:lstStyle/>
          <a:p>
            <a:pPr marL="285750" lvl="0" indent="-28575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de-DE" dirty="0"/>
              <a:t>Drivers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companies</a:t>
            </a:r>
            <a:r>
              <a:rPr lang="de-DE" dirty="0"/>
              <a:t>‘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capacity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essential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survival</a:t>
            </a:r>
            <a:r>
              <a:rPr lang="de-DE" dirty="0"/>
              <a:t>.</a:t>
            </a:r>
          </a:p>
          <a:p>
            <a:pPr marL="285750" lvl="0" indent="-28575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de-DE" dirty="0"/>
              <a:t>Scientific transfer </a:t>
            </a:r>
            <a:r>
              <a:rPr lang="de-DE" dirty="0" err="1"/>
              <a:t>partnerships</a:t>
            </a:r>
            <a:r>
              <a:rPr lang="de-DE" dirty="0"/>
              <a:t> </a:t>
            </a:r>
            <a:r>
              <a:rPr lang="de-DE" dirty="0" err="1"/>
              <a:t>provide</a:t>
            </a:r>
            <a:r>
              <a:rPr lang="de-DE" dirty="0"/>
              <a:t> </a:t>
            </a:r>
            <a:r>
              <a:rPr lang="de-DE" dirty="0" err="1"/>
              <a:t>outsourced</a:t>
            </a:r>
            <a:r>
              <a:rPr lang="de-DE" dirty="0"/>
              <a:t> research and development (R&amp;D) </a:t>
            </a:r>
            <a:r>
              <a:rPr lang="de-DE" dirty="0" err="1"/>
              <a:t>resources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SMEs.</a:t>
            </a:r>
          </a:p>
          <a:p>
            <a:pPr marL="285750" lvl="0" indent="-28575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de-DE" dirty="0" err="1"/>
              <a:t>Scientists</a:t>
            </a:r>
            <a:r>
              <a:rPr lang="de-DE" dirty="0"/>
              <a:t> </a:t>
            </a:r>
            <a:r>
              <a:rPr lang="de-DE" dirty="0" err="1"/>
              <a:t>enable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increasing</a:t>
            </a:r>
            <a:r>
              <a:rPr lang="de-DE" dirty="0"/>
              <a:t> SMEs‘ absorptive </a:t>
            </a:r>
            <a:r>
              <a:rPr lang="de-DE" dirty="0" err="1"/>
              <a:t>capacity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technological</a:t>
            </a:r>
            <a:r>
              <a:rPr lang="de-DE" dirty="0"/>
              <a:t> </a:t>
            </a:r>
            <a:r>
              <a:rPr lang="de-DE" dirty="0" err="1"/>
              <a:t>trends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5674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0E27A4-E9E6-E7EF-1081-28DAC44EA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7A965AB-96AE-B4BD-F961-8C240D97AA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DE" sz="4400" b="0" i="0" u="none" strike="noStrike" dirty="0" err="1">
                <a:solidFill>
                  <a:srgbClr val="00B0F0"/>
                </a:solidFill>
                <a:effectLst/>
              </a:rPr>
              <a:t>Results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de-DE" sz="4400" b="0" i="0" u="none" strike="noStrike" dirty="0" err="1">
                <a:solidFill>
                  <a:srgbClr val="00B0F0"/>
                </a:solidFill>
                <a:effectLst/>
              </a:rPr>
              <a:t>of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 a </a:t>
            </a:r>
            <a:r>
              <a:rPr lang="de-DE" sz="4400" dirty="0">
                <a:solidFill>
                  <a:srgbClr val="00B0F0"/>
                </a:solidFill>
              </a:rPr>
              <a:t>C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ompany </a:t>
            </a:r>
            <a:r>
              <a:rPr lang="de-DE" sz="4400" dirty="0">
                <a:solidFill>
                  <a:srgbClr val="00B0F0"/>
                </a:solidFill>
              </a:rPr>
              <a:t>S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urvey </a:t>
            </a:r>
            <a:r>
              <a:rPr lang="de-DE" sz="4400" dirty="0" err="1">
                <a:solidFill>
                  <a:srgbClr val="00B0F0"/>
                </a:solidFill>
              </a:rPr>
              <a:t>C</a:t>
            </a:r>
            <a:r>
              <a:rPr lang="de-DE" sz="4400" b="0" i="0" u="none" strike="noStrike" dirty="0" err="1">
                <a:solidFill>
                  <a:srgbClr val="00B0F0"/>
                </a:solidFill>
                <a:effectLst/>
              </a:rPr>
              <a:t>onducted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de-DE" sz="4400" b="0" i="0" u="none" strike="noStrike" dirty="0" err="1">
                <a:solidFill>
                  <a:srgbClr val="00B0F0"/>
                </a:solidFill>
                <a:effectLst/>
              </a:rPr>
              <a:t>as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de-DE" sz="4400" dirty="0">
                <a:solidFill>
                  <a:srgbClr val="00B0F0"/>
                </a:solidFill>
              </a:rPr>
              <a:t>P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art </a:t>
            </a:r>
            <a:r>
              <a:rPr lang="de-DE" sz="4400" b="0" i="0" u="none" strike="noStrike" dirty="0" err="1">
                <a:solidFill>
                  <a:srgbClr val="00B0F0"/>
                </a:solidFill>
                <a:effectLst/>
              </a:rPr>
              <a:t>of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de-DE" sz="4400" b="0" i="0" u="none" strike="noStrike" dirty="0" err="1">
                <a:solidFill>
                  <a:srgbClr val="00B0F0"/>
                </a:solidFill>
                <a:effectLst/>
              </a:rPr>
              <a:t>the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de-DE" sz="4400" dirty="0">
                <a:solidFill>
                  <a:srgbClr val="00B0F0"/>
                </a:solidFill>
              </a:rPr>
              <a:t>R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esearch </a:t>
            </a:r>
            <a:r>
              <a:rPr lang="de-DE" sz="4400" dirty="0">
                <a:solidFill>
                  <a:srgbClr val="00B0F0"/>
                </a:solidFill>
              </a:rPr>
              <a:t>P</a:t>
            </a:r>
            <a:r>
              <a:rPr lang="de-DE" sz="4400" b="0" i="0" u="none" strike="noStrike" dirty="0">
                <a:solidFill>
                  <a:srgbClr val="00B0F0"/>
                </a:solidFill>
                <a:effectLst/>
              </a:rPr>
              <a:t>roject </a:t>
            </a:r>
            <a:r>
              <a:rPr lang="de-DE" sz="4400" b="0" i="1" u="none" strike="noStrike" dirty="0">
                <a:solidFill>
                  <a:srgbClr val="00B0F0"/>
                </a:solidFill>
                <a:effectLst/>
              </a:rPr>
              <a:t>‘Teaching Transferable Skills’</a:t>
            </a:r>
            <a:endParaRPr lang="de-DE" sz="4400" i="1" dirty="0">
              <a:solidFill>
                <a:srgbClr val="00B0F0"/>
              </a:solidFill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506F90A-5006-38F7-8F5B-EB6E79097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145060A-2239-4736-BEED-7C05F6B3C6E1}" type="slidenum">
              <a:rPr kumimoji="0" lang="de-DE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>
                    <a:tint val="82000"/>
                  </a:srgbClr>
                </a:solidFill>
                <a:effectLst/>
                <a:uLnTx/>
                <a:uFillTx/>
                <a:latin typeface="Nunito Light"/>
                <a:cs typeface="Arial"/>
                <a:sym typeface="Arial"/>
              </a:rPr>
              <a:t>9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8269258"/>
      </p:ext>
    </p:extLst>
  </p:cSld>
  <p:clrMapOvr>
    <a:masterClrMapping/>
  </p:clrMapOvr>
</p:sld>
</file>

<file path=ppt/theme/theme1.xml><?xml version="1.0" encoding="utf-8"?>
<a:theme xmlns:a="http://schemas.openxmlformats.org/drawingml/2006/main" name="TraKo">
  <a:themeElements>
    <a:clrScheme name="Benutzerdefiniert 5">
      <a:dk1>
        <a:srgbClr val="000000"/>
      </a:dk1>
      <a:lt1>
        <a:srgbClr val="FFFFFF"/>
      </a:lt1>
      <a:dk2>
        <a:srgbClr val="3B3B3B"/>
      </a:dk2>
      <a:lt2>
        <a:srgbClr val="D6D7D6"/>
      </a:lt2>
      <a:accent1>
        <a:srgbClr val="03AADF"/>
      </a:accent1>
      <a:accent2>
        <a:srgbClr val="9ED8ED"/>
      </a:accent2>
      <a:accent3>
        <a:srgbClr val="F75777"/>
      </a:accent3>
      <a:accent4>
        <a:srgbClr val="5C202C"/>
      </a:accent4>
      <a:accent5>
        <a:srgbClr val="DFF2F9"/>
      </a:accent5>
      <a:accent6>
        <a:srgbClr val="33A47E"/>
      </a:accent6>
      <a:hlink>
        <a:srgbClr val="A8AAA8"/>
      </a:hlink>
      <a:folHlink>
        <a:srgbClr val="B88FA8"/>
      </a:folHlink>
    </a:clrScheme>
    <a:fontScheme name="Benutzerdefiniert 5">
      <a:majorFont>
        <a:latin typeface="Nunito SemiBold"/>
        <a:ea typeface=""/>
        <a:cs typeface=""/>
      </a:majorFont>
      <a:minorFont>
        <a:latin typeface="Nuni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3CF0A9ACE28BE4D9D6DFFBE8108E266" ma:contentTypeVersion="13" ma:contentTypeDescription="Ein neues Dokument erstellen." ma:contentTypeScope="" ma:versionID="0cfb9ff33a690da279c75ab60f64e0bc">
  <xsd:schema xmlns:xsd="http://www.w3.org/2001/XMLSchema" xmlns:xs="http://www.w3.org/2001/XMLSchema" xmlns:p="http://schemas.microsoft.com/office/2006/metadata/properties" xmlns:ns2="282003a2-c4fd-4033-885c-2890ce1adbb7" xmlns:ns3="5f911d65-aa41-495d-a2b3-536201c33d64" targetNamespace="http://schemas.microsoft.com/office/2006/metadata/properties" ma:root="true" ma:fieldsID="f7c4c132e6a27d8e0dc6b382143adc68" ns2:_="" ns3:_="">
    <xsd:import namespace="282003a2-c4fd-4033-885c-2890ce1adbb7"/>
    <xsd:import namespace="5f911d65-aa41-495d-a2b3-536201c33d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2003a2-c4fd-4033-885c-2890ce1a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911d65-aa41-495d-a2b3-536201c33d6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1fc756b-9822-4b7f-aea3-8aee6a11675a}" ma:internalName="TaxCatchAll" ma:showField="CatchAllData" ma:web="5f911d65-aa41-495d-a2b3-536201c33d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f911d65-aa41-495d-a2b3-536201c33d64" xsi:nil="true"/>
    <lcf76f155ced4ddcb4097134ff3c332f xmlns="282003a2-c4fd-4033-885c-2890ce1adbb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E80EF41-6F3E-4AB4-8E08-85F621C56A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2003a2-c4fd-4033-885c-2890ce1adbb7"/>
    <ds:schemaRef ds:uri="5f911d65-aa41-495d-a2b3-536201c33d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E3E94B-A6F6-42C5-BD1F-3E093840E36C}">
  <ds:schemaRefs>
    <ds:schemaRef ds:uri="http://schemas.microsoft.com/office/2006/metadata/properties"/>
    <ds:schemaRef ds:uri="http://schemas.microsoft.com/office/infopath/2007/PartnerControls"/>
    <ds:schemaRef ds:uri="5f911d65-aa41-495d-a2b3-536201c33d64"/>
    <ds:schemaRef ds:uri="282003a2-c4fd-4033-885c-2890ce1adbb7"/>
  </ds:schemaRefs>
</ds:datastoreItem>
</file>

<file path=customXml/itemProps3.xml><?xml version="1.0" encoding="utf-8"?>
<ds:datastoreItem xmlns:ds="http://schemas.openxmlformats.org/officeDocument/2006/customXml" ds:itemID="{C220A1F2-2B44-44F0-88BC-3F60EF21C04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4668</Words>
  <Application>Microsoft Office PowerPoint</Application>
  <PresentationFormat>Breitbild</PresentationFormat>
  <Paragraphs>591</Paragraphs>
  <Slides>22</Slides>
  <Notes>20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7" baseType="lpstr">
      <vt:lpstr>Arial</vt:lpstr>
      <vt:lpstr>Calibri</vt:lpstr>
      <vt:lpstr>Nunito Light</vt:lpstr>
      <vt:lpstr>Nunito SemiBold</vt:lpstr>
      <vt:lpstr>TraKo</vt:lpstr>
      <vt:lpstr>Innovation for the future</vt:lpstr>
      <vt:lpstr>Agenda</vt:lpstr>
      <vt:lpstr>Our Vision</vt:lpstr>
      <vt:lpstr>The Benefits at a Glance</vt:lpstr>
      <vt:lpstr>Your Company</vt:lpstr>
      <vt:lpstr>What Challenges Are You Facing?</vt:lpstr>
      <vt:lpstr>University X as a Partner</vt:lpstr>
      <vt:lpstr>Benefits of Transfer Partnerships  Between Industry and Academia</vt:lpstr>
      <vt:lpstr>PowerPoint-Präsentation</vt:lpstr>
      <vt:lpstr>General Capacity for Innovation</vt:lpstr>
      <vt:lpstr>Some SMEs Consider Innovation to Be Important, But...</vt:lpstr>
      <vt:lpstr>Links to Research and Academia</vt:lpstr>
      <vt:lpstr>Links to Research and Academia</vt:lpstr>
      <vt:lpstr>Factors Hindering Knowledge Transfer</vt:lpstr>
      <vt:lpstr>Factors that Promote Knowledge Transfer and Innovation</vt:lpstr>
      <vt:lpstr>Transfer: Where to? The Quadruple Helix Model</vt:lpstr>
      <vt:lpstr>Types of Innovation</vt:lpstr>
      <vt:lpstr>Exponential Growth vs. Linear Growth</vt:lpstr>
      <vt:lpstr>Absorptive Capacity</vt:lpstr>
      <vt:lpstr>Science and Business – Really Two Different Worlds? Discussion</vt:lpstr>
      <vt:lpstr>What Happens Next?</vt:lpstr>
      <vt:lpstr>Thank you very much for your interest!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, docId:0F63B32F9AD89E6655CCE736DFC73E68</cp:keywords>
  <cp:lastModifiedBy/>
  <cp:revision>82</cp:revision>
  <dcterms:modified xsi:type="dcterms:W3CDTF">2026-06-25T09:45:47Z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0x010100A3CF0A9ACE28BE4D9D6DFFBE8108E266</vt:lpwstr>
  </property>
  <property fmtid="{D5CDD505-2E9C-101B-9397-08002B2CF9AE}" pid="3" name="MediaServiceImageTags">
    <vt:lpwstr/>
  </property>
</Properties>
</file>