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saveSubsetFonts="1" autoCompressPictures="0">
  <p:sldMasterIdLst>
    <p:sldMasterId id="2147483648" r:id="rId7"/>
  </p:sldMasterIdLst>
  <p:notesMasterIdLst>
    <p:notesMasterId r:id="rId40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</p:sldIdLst>
  <p:sldSz cx="12192000" cy="6858000"/>
  <p:notesSz cx="7104063" cy="10234613"/>
  <p:custDataLst>
    <p:custData r:id="rId4"/>
    <p:custData r:id="rId5"/>
    <p:custData r:id="rId6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F21EA8-704E-4666-BE42-B4180C89708B}" v="2" dt="2026-06-25T09:40:53.092"/>
  </p1510:revLst>
</p1510:revInfo>
</file>

<file path=ppt/tableStyles.xml><?xml version="1.0" encoding="utf-8"?>
<a:tblStyleLst xmlns:a="http://schemas.openxmlformats.org/drawingml/2006/main" def="{2D5ABB26-0587-4C30-8999-92F81FD0307C}">
  <a:tblStyle styleId="{2D5ABB26-0587-4C30-8999-92F81FD0307C}" styleName="Keine Formatvorlage, kein Raster">
    <a:wholeTbl>
      <a:tcTxStyle>
        <a:fontRef idx="minor">
          <a:srgbClr val="000000"/>
        </a:fontRef>
        <a:schemeClr val="tx1"/>
      </a:tcTxStyle>
      <a:tcStyle>
        <a:tcBdr>
          <a:left>
            <a:ln w="12700">
              <a:noFill/>
            </a:ln>
          </a:left>
          <a:right>
            <a:ln w="12700">
              <a:noFill/>
            </a:ln>
          </a:right>
          <a:top>
            <a:ln w="12700">
              <a:noFill/>
            </a:ln>
          </a:top>
          <a:bottom>
            <a:ln w="12700">
              <a:noFill/>
            </a:ln>
          </a:bottom>
          <a:insideH>
            <a:ln w="12700">
              <a:noFill/>
            </a:ln>
          </a:insideH>
          <a:insideV>
            <a:ln w="12700">
              <a:noFill/>
            </a:ln>
          </a:insideV>
        </a:tcBdr>
        <a:fill>
          <a:noFill/>
        </a:fill>
      </a:tcStyle>
    </a:wholeTbl>
    <a:band1H>
      <a:tcStyle>
        <a:tcBdr/>
      </a:tcStyle>
    </a:band1H>
    <a:band2H>
      <a:tcStyle>
        <a:tcBdr/>
      </a:tcStyle>
    </a:band2H>
    <a:band1V>
      <a:tcStyle>
        <a:tcBdr/>
      </a:tcStyle>
    </a:band1V>
    <a:band2V>
      <a:tcStyle>
        <a:tcBdr/>
      </a:tcStyle>
    </a:band2V>
    <a:lastCol>
      <a:tcStyle>
        <a:tcBdr/>
      </a:tcStyle>
    </a:lastCol>
    <a:firstCol>
      <a:tcStyle>
        <a:tcBdr/>
      </a:tcStyle>
    </a:firstCol>
    <a:lastRow>
      <a:tcStyle>
        <a:tcBdr/>
      </a:tcStyle>
    </a:lastRow>
    <a:seCell>
      <a:tcStyle>
        <a:tcBdr/>
      </a:tcStyle>
    </a:seCell>
    <a:swCell>
      <a:tcStyle>
        <a:tcBdr/>
      </a:tcStyle>
    </a:swCell>
    <a:firstRow>
      <a:tcStyle>
        <a:tcBdr/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2981" autoAdjust="0"/>
  </p:normalViewPr>
  <p:slideViewPr>
    <p:cSldViewPr snapToGrid="0">
      <p:cViewPr varScale="1">
        <p:scale>
          <a:sx n="89" d="100"/>
          <a:sy n="89" d="100"/>
        </p:scale>
        <p:origin x="996" y="90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notesMaster" Target="notesMasters/notesMaster1.xml"/><Relationship Id="rId45" Type="http://schemas.microsoft.com/office/2015/10/relationships/revisionInfo" Target="revisionInfo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theme" Target="theme/theme1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20" Type="http://schemas.openxmlformats.org/officeDocument/2006/relationships/slide" Target="slides/slide13.xml"/><Relationship Id="rId4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50372668" name="Google Shape;3;n"/>
          <p:cNvSpPr txBox="1">
            <a:spLocks noGrp="1"/>
          </p:cNvSpPr>
          <p:nvPr>
            <p:ph type="hdr" idx="2"/>
          </p:nvPr>
        </p:nvSpPr>
        <p:spPr bwMode="auto">
          <a:xfrm>
            <a:off x="0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251760594" name="Google Shape;4;n"/>
          <p:cNvSpPr txBox="1">
            <a:spLocks noGrp="1"/>
          </p:cNvSpPr>
          <p:nvPr>
            <p:ph type="dt" idx="10"/>
          </p:nvPr>
        </p:nvSpPr>
        <p:spPr bwMode="auto">
          <a:xfrm>
            <a:off x="4023992" y="0"/>
            <a:ext cx="3078427" cy="51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685352942" name="Google Shape;5;n"/>
          <p:cNvSpPr>
            <a:spLocks noGrp="1" noRot="1" noChangeAspect="1"/>
          </p:cNvSpPr>
          <p:nvPr>
            <p:ph type="sldImg" idx="3"/>
          </p:nvPr>
        </p:nvSpPr>
        <p:spPr bwMode="auto">
          <a:xfrm>
            <a:off x="481013" y="1279525"/>
            <a:ext cx="6142037" cy="345439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255435722" name="Google Shape;6;n"/>
          <p:cNvSpPr txBox="1">
            <a:spLocks noGrp="1"/>
          </p:cNvSpPr>
          <p:nvPr>
            <p:ph type="body" idx="1"/>
          </p:nvPr>
        </p:nvSpPr>
        <p:spPr bwMode="auto"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284192395" name="Google Shape;7;n"/>
          <p:cNvSpPr txBox="1">
            <a:spLocks noGrp="1"/>
          </p:cNvSpPr>
          <p:nvPr>
            <p:ph type="ftr" idx="11"/>
          </p:nvPr>
        </p:nvSpPr>
        <p:spPr bwMode="auto">
          <a:xfrm>
            <a:off x="0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982635043" name="Google Shape;8;n"/>
          <p:cNvSpPr txBox="1">
            <a:spLocks noGrp="1"/>
          </p:cNvSpPr>
          <p:nvPr>
            <p:ph type="sldNum" idx="12"/>
          </p:nvPr>
        </p:nvSpPr>
        <p:spPr bwMode="auto"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‹Nr.›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7/s11625-017-0444-2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doi.org/10.1016/j.envsci.2019.11.007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ssenschaftsrat.de/download/2020/8289-20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ne-portal.de/bmbf/de/forschung/zukunftsstrategie/zukunftsstrategie_node.html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mftr.bund.de/SharedDocs/Publikationen/DE/L/31881_Hightech_Agenda_Deutschland.html?nn=1104712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kri.org/who-we-are/epsrc/our-policies-and-standards/framework-for-responsible-innovation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16/j.respol.2013.05.008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504/IJTM.2009.023374" TargetMode="External"/><Relationship Id="rId7" Type="http://schemas.openxmlformats.org/officeDocument/2006/relationships/hyperlink" Target="https://www.ukri.org/who-we-are/research-england/research-excellence/ref-impact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www.horizont-europa.de/de/Der-Strategische-Plan-1743.html" TargetMode="External"/><Relationship Id="rId5" Type="http://schemas.openxmlformats.org/officeDocument/2006/relationships/hyperlink" Target="https://doi.org/10.1016/S0048-7333(99)00055-4%5B1" TargetMode="External"/><Relationship Id="rId4" Type="http://schemas.openxmlformats.org/officeDocument/2006/relationships/hyperlink" Target="https://doi.org/10.1007/978-3-642-17371-9_1" TargetMode="Externa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orizont-europa.de/de/Der-Aufbau-von-Antragen-1722.html" TargetMode="External"/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07/978-3-031-28559-2_22" TargetMode="External"/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504/IJTM.2009.023374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doi.org/10.1186/2192-5372-1-2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787/d98a8c22-en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doi.org/10.1016/j.respol.2013.02.006" TargetMode="External"/><Relationship Id="rId5" Type="http://schemas.openxmlformats.org/officeDocument/2006/relationships/hyperlink" Target="https://doi.org/10.1016/j.respol.2018.08.011" TargetMode="External"/><Relationship Id="rId4" Type="http://schemas.openxmlformats.org/officeDocument/2006/relationships/hyperlink" Target="https://doi.org/10.1787/9789264304604-en" TargetMode="Externa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37170395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33248043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939321843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375444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788703081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complex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reciprocal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transferring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adapting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findings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methods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various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aims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achieve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social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Embedding in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Thematic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essential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workshop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understand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merely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one-way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‘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passing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on’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but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dynamic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understanding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</a:t>
            </a:r>
            <a:r>
              <a:rPr lang="de-DE" b="0" i="0" dirty="0" err="1">
                <a:solidFill>
                  <a:srgbClr val="1C1C1C"/>
                </a:solidFill>
                <a:effectLst/>
                <a:latin typeface="Inter"/>
              </a:rPr>
              <a:t>orms</a:t>
            </a:r>
            <a:r>
              <a:rPr lang="de-DE" b="0" i="0" dirty="0">
                <a:solidFill>
                  <a:srgbClr val="1C1C1C"/>
                </a:solidFill>
                <a:effectLst/>
                <a:latin typeface="Inter"/>
              </a:rPr>
              <a:t> </a:t>
            </a:r>
            <a:r>
              <a:rPr lang="de-DE" b="0" i="0" dirty="0" err="1">
                <a:solidFill>
                  <a:srgbClr val="1C1C1C"/>
                </a:solidFill>
                <a:effectLst/>
                <a:latin typeface="Inter"/>
              </a:rPr>
              <a:t>the</a:t>
            </a:r>
            <a:r>
              <a:rPr lang="de-DE" b="0" i="0" dirty="0">
                <a:solidFill>
                  <a:srgbClr val="1C1C1C"/>
                </a:solidFill>
                <a:effectLst/>
                <a:latin typeface="Inter"/>
              </a:rPr>
              <a:t> </a:t>
            </a:r>
            <a:r>
              <a:rPr lang="de-DE" b="0" i="0" dirty="0" err="1">
                <a:solidFill>
                  <a:srgbClr val="1C1C1C"/>
                </a:solidFill>
                <a:effectLst/>
                <a:latin typeface="Inter"/>
              </a:rPr>
              <a:t>basis</a:t>
            </a:r>
            <a:r>
              <a:rPr lang="de-DE" b="0" i="0" dirty="0">
                <a:solidFill>
                  <a:srgbClr val="1C1C1C"/>
                </a:solidFill>
                <a:effectLst/>
                <a:latin typeface="Inter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own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strategies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implementation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line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’s Content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methods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products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transferred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another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Assessment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every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;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must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assessed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whether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relevant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aspects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comparable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between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source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target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(Adler et al., 2017)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Reciprocity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adapted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expanded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modified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(Nagy et al., 2020)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Involvement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various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New contexts and stakeholders play a crucial role in influencing the adaptation and application of knowledge.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Non-linear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dynamics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complex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often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iterative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requires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continuous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adjustments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Higher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education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policy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framework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understood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within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framework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instrument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value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Knowledge Transfer/Third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Mission​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enables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scientific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findings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directly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translated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relevant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solutions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understanding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promotes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collaborative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between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academia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demonstrates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contribute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solving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real-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problems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becomes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 integral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generates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strengthens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one’s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own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b="1" dirty="0"/>
              <a:t>References</a:t>
            </a:r>
          </a:p>
          <a:p>
            <a:r>
              <a:rPr lang="en-US" dirty="0"/>
              <a:t>Adler, C., Hirsch </a:t>
            </a:r>
            <a:r>
              <a:rPr lang="en-US" dirty="0" err="1"/>
              <a:t>Hadorn</a:t>
            </a:r>
            <a:r>
              <a:rPr lang="en-US" dirty="0"/>
              <a:t>, G., </a:t>
            </a:r>
            <a:r>
              <a:rPr lang="en-US" dirty="0" err="1"/>
              <a:t>Breu</a:t>
            </a:r>
            <a:r>
              <a:rPr lang="en-US" dirty="0"/>
              <a:t>, T., </a:t>
            </a:r>
            <a:r>
              <a:rPr lang="en-US" dirty="0" err="1"/>
              <a:t>Wiesmann</a:t>
            </a:r>
            <a:r>
              <a:rPr lang="en-US" dirty="0"/>
              <a:t>, U., &amp; Pohl, C. (2017). </a:t>
            </a:r>
            <a:r>
              <a:rPr lang="en-US" dirty="0" err="1"/>
              <a:t>Conceptualising</a:t>
            </a:r>
            <a:r>
              <a:rPr lang="en-US" dirty="0"/>
              <a:t> the transfer of knowledge across cases in transdisciplinary research. Sustainability Science, 13, 179–190. </a:t>
            </a:r>
            <a:r>
              <a:rPr lang="en-US" dirty="0">
                <a:hlinkClick r:id="rId3"/>
              </a:rPr>
              <a:t>https://doi.org/10.1007/s11625-017-0444-2</a:t>
            </a:r>
            <a:r>
              <a:rPr lang="en-US" dirty="0"/>
              <a:t> </a:t>
            </a:r>
            <a:endParaRPr lang="de-DE" dirty="0"/>
          </a:p>
          <a:p>
            <a:r>
              <a:rPr lang="en-US" dirty="0"/>
              <a:t>Nagy, E., </a:t>
            </a:r>
            <a:r>
              <a:rPr lang="en-US" dirty="0" err="1"/>
              <a:t>Ransiek</a:t>
            </a:r>
            <a:r>
              <a:rPr lang="en-US" dirty="0"/>
              <a:t>, A., Schäfer, M., Lux, A., Bergmann, M., Jahn, T., Marg, O., &amp; Theiler, L. (2020). Transfer as a reciprocal process: How to foster receptivity to results of transdisciplinary research. Environmental Science &amp; Policy, 104, 148–160.</a:t>
            </a:r>
            <a:r>
              <a:rPr lang="en-US" dirty="0">
                <a:hlinkClick r:id="rId4"/>
              </a:rPr>
              <a:t> https://doi.org/10.1016/j.envsci.2019.11.007</a:t>
            </a:r>
            <a:r>
              <a:rPr lang="en-US" dirty="0"/>
              <a:t> </a:t>
            </a:r>
            <a:endParaRPr lang="de-DE" dirty="0"/>
          </a:p>
          <a:p>
            <a:endParaRPr lang="de-DE" dirty="0"/>
          </a:p>
        </p:txBody>
      </p:sp>
      <p:sp>
        <p:nvSpPr>
          <p:cNvPr id="102382127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05212135" name="Google Shape;118;p2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793673276" name="Google Shape;119;p2:notes"/>
          <p:cNvSpPr txBox="1">
            <a:spLocks noGrp="1"/>
          </p:cNvSpPr>
          <p:nvPr>
            <p:ph type="body" idx="1"/>
          </p:nvPr>
        </p:nvSpPr>
        <p:spPr bwMode="auto"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/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of the Slide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Linear transfer models describe knowledge and technology as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one-way process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which scientific findings are first transferred to companies and ultimately into products or services, without any feedback or adjustments.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slide highlights the difference between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traditional linear transfer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modern reciprocal transfer practices. It lays the groundwork for subsequent discussions on more complex, bidirectional transfer models.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of the Slide’s Content​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follows a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defined sequence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 generates insights​.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Companies adopt these innovations.​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Products/services reach the market.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There is no feedback or interaction among the actors involved.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concept reflects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historical funding and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organisational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logics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 were geared towards linear innovation processes.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Relevance for Science Transfer / Third Mission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Shows that traditional transfer models had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limited interaction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 practitioners.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Illustrates why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modern transfer concepts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must rely on cooperation, mutual adaptation and systemic networking to generate societal added value.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765042340" name="Google Shape;120;p2:notes"/>
          <p:cNvSpPr txBox="1">
            <a:spLocks noGrp="1"/>
          </p:cNvSpPr>
          <p:nvPr>
            <p:ph type="sldNum" idx="12"/>
          </p:nvPr>
        </p:nvSpPr>
        <p:spPr bwMode="auto"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56054539" name="Google Shape;118;p2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315870018" name="Google Shape;119;p2:notes"/>
          <p:cNvSpPr txBox="1">
            <a:spLocks noGrp="1"/>
          </p:cNvSpPr>
          <p:nvPr>
            <p:ph type="body" idx="1"/>
          </p:nvPr>
        </p:nvSpPr>
        <p:spPr bwMode="auto"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/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of the Slide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Bidirectional and interdependent transfer concepts show that knowledge and innovation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flow back and forth between science, industry and markets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not just linearly from research to application.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en-US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slide builds on the previous linear transfer slide and clarifies that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modern transfer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relies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 exchange, feedback, and mutual adaptation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This forms the basis for the concept of transfer discussed in the workshop.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of the Slide’s Content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 involved: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academia, industry, markets​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Two transfer pathways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Technology push: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 and technologies flow from science into industry and markets.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Market pull: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Needs, requirements and feedback from industry and markets flow back into science.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model illustrates the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mutual influence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Research impacts practice, but is simultaneously shaped by its needs and feedback.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Relevance for Knowledge Transfer / Third Mission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 is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not a one-way process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but a cooperative, dynamic process.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Mutual transfer enables research to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align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 real-world needs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whilst simultaneously bringing innovative ideas into practice.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understanding is central to the Third Mission, as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 added value can only arise through interaction and adaptation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1708027324" name="Google Shape;120;p2:notes"/>
          <p:cNvSpPr txBox="1">
            <a:spLocks noGrp="1"/>
          </p:cNvSpPr>
          <p:nvPr>
            <p:ph type="sldNum" idx="12"/>
          </p:nvPr>
        </p:nvSpPr>
        <p:spPr bwMode="auto"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13414874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254579531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r>
              <a:rPr lang="de-DE" b="1" dirty="0"/>
              <a:t>1. Key Message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Slide</a:t>
            </a:r>
          </a:p>
          <a:p>
            <a:r>
              <a:rPr lang="de-DE" dirty="0"/>
              <a:t>The </a:t>
            </a:r>
            <a:r>
              <a:rPr lang="de-DE" dirty="0" err="1"/>
              <a:t>Quadruple</a:t>
            </a:r>
            <a:r>
              <a:rPr lang="de-DE" dirty="0"/>
              <a:t> Helix Model </a:t>
            </a:r>
            <a:r>
              <a:rPr lang="de-DE" dirty="0" err="1"/>
              <a:t>describes</a:t>
            </a:r>
            <a:r>
              <a:rPr lang="de-DE" dirty="0"/>
              <a:t> </a:t>
            </a:r>
            <a:r>
              <a:rPr lang="de-DE" b="1" dirty="0" err="1"/>
              <a:t>multidirectional</a:t>
            </a:r>
            <a:r>
              <a:rPr lang="de-DE" b="1" dirty="0"/>
              <a:t> </a:t>
            </a:r>
            <a:r>
              <a:rPr lang="de-DE" b="1" dirty="0" err="1"/>
              <a:t>innovation</a:t>
            </a:r>
            <a:r>
              <a:rPr lang="de-DE" b="1" dirty="0"/>
              <a:t> </a:t>
            </a:r>
            <a:r>
              <a:rPr lang="de-DE" b="1" dirty="0" err="1"/>
              <a:t>processes</a:t>
            </a:r>
            <a:r>
              <a:rPr lang="de-DE" b="1" dirty="0"/>
              <a:t> </a:t>
            </a:r>
            <a:r>
              <a:rPr lang="de-DE" dirty="0"/>
              <a:t>in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science</a:t>
            </a:r>
            <a:r>
              <a:rPr lang="de-DE" dirty="0"/>
              <a:t>, </a:t>
            </a:r>
            <a:r>
              <a:rPr lang="de-DE" dirty="0" err="1"/>
              <a:t>business</a:t>
            </a:r>
            <a:r>
              <a:rPr lang="de-DE" dirty="0"/>
              <a:t>, </a:t>
            </a:r>
            <a:r>
              <a:rPr lang="de-DE" dirty="0" err="1"/>
              <a:t>politics</a:t>
            </a:r>
            <a:r>
              <a:rPr lang="de-DE" dirty="0"/>
              <a:t> and </a:t>
            </a:r>
            <a:r>
              <a:rPr lang="de-DE" dirty="0" err="1"/>
              <a:t>civil</a:t>
            </a:r>
            <a:r>
              <a:rPr lang="de-DE" dirty="0"/>
              <a:t> </a:t>
            </a:r>
            <a:r>
              <a:rPr lang="de-DE" dirty="0" err="1"/>
              <a:t>society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together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develop</a:t>
            </a:r>
            <a:r>
              <a:rPr lang="de-DE" dirty="0"/>
              <a:t> </a:t>
            </a:r>
            <a:r>
              <a:rPr lang="de-DE" dirty="0" err="1"/>
              <a:t>needs-based</a:t>
            </a:r>
            <a:r>
              <a:rPr lang="de-DE" dirty="0"/>
              <a:t> and </a:t>
            </a:r>
            <a:r>
              <a:rPr lang="de-DE" dirty="0" err="1"/>
              <a:t>collaborative</a:t>
            </a:r>
            <a:r>
              <a:rPr lang="de-DE" dirty="0"/>
              <a:t> </a:t>
            </a:r>
            <a:r>
              <a:rPr lang="de-DE" dirty="0" err="1"/>
              <a:t>solutions</a:t>
            </a:r>
            <a:r>
              <a:rPr lang="de-DE" dirty="0"/>
              <a:t>.</a:t>
            </a:r>
          </a:p>
          <a:p>
            <a:r>
              <a:rPr lang="de-DE" b="1" dirty="0"/>
              <a:t>2. </a:t>
            </a:r>
            <a:r>
              <a:rPr lang="de-DE" b="1" dirty="0" err="1"/>
              <a:t>Contextualisation</a:t>
            </a:r>
            <a:endParaRPr lang="de-DE" b="1" dirty="0"/>
          </a:p>
          <a:p>
            <a:r>
              <a:rPr lang="de-DE" dirty="0"/>
              <a:t>The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illustrates</a:t>
            </a:r>
            <a:r>
              <a:rPr lang="de-DE" dirty="0"/>
              <a:t> </a:t>
            </a:r>
            <a:r>
              <a:rPr lang="de-DE" dirty="0" err="1"/>
              <a:t>how</a:t>
            </a:r>
            <a:r>
              <a:rPr lang="de-DE" dirty="0"/>
              <a:t> modern </a:t>
            </a:r>
            <a:r>
              <a:rPr lang="de-DE" dirty="0" err="1"/>
              <a:t>transfer</a:t>
            </a:r>
            <a:r>
              <a:rPr lang="de-DE" dirty="0"/>
              <a:t> </a:t>
            </a:r>
            <a:r>
              <a:rPr lang="de-DE" dirty="0" err="1"/>
              <a:t>concepts</a:t>
            </a:r>
            <a:r>
              <a:rPr lang="de-DE" dirty="0"/>
              <a:t> </a:t>
            </a:r>
            <a:r>
              <a:rPr lang="de-DE" b="1" dirty="0" err="1"/>
              <a:t>go</a:t>
            </a:r>
            <a:r>
              <a:rPr lang="de-DE" b="1" dirty="0"/>
              <a:t> </a:t>
            </a:r>
            <a:r>
              <a:rPr lang="de-DE" b="1" dirty="0" err="1"/>
              <a:t>beyond</a:t>
            </a:r>
            <a:r>
              <a:rPr lang="de-DE" b="1" dirty="0"/>
              <a:t> linear </a:t>
            </a:r>
            <a:r>
              <a:rPr lang="de-DE" b="1" dirty="0" err="1"/>
              <a:t>or</a:t>
            </a:r>
            <a:r>
              <a:rPr lang="de-DE" b="1" dirty="0"/>
              <a:t> </a:t>
            </a:r>
            <a:r>
              <a:rPr lang="de-DE" b="1" dirty="0" err="1"/>
              <a:t>bidirectional</a:t>
            </a:r>
            <a:r>
              <a:rPr lang="de-DE" b="1" dirty="0"/>
              <a:t> </a:t>
            </a:r>
            <a:r>
              <a:rPr lang="de-DE" b="1" dirty="0" err="1"/>
              <a:t>models</a:t>
            </a:r>
            <a:r>
              <a:rPr lang="de-DE" b="1" dirty="0"/>
              <a:t> </a:t>
            </a:r>
            <a:r>
              <a:rPr lang="de-DE" dirty="0"/>
              <a:t>and </a:t>
            </a:r>
            <a:r>
              <a:rPr lang="de-DE" dirty="0" err="1"/>
              <a:t>systematically</a:t>
            </a:r>
            <a:r>
              <a:rPr lang="de-DE" dirty="0"/>
              <a:t> </a:t>
            </a:r>
            <a:r>
              <a:rPr lang="de-DE" dirty="0" err="1"/>
              <a:t>involve</a:t>
            </a:r>
            <a:r>
              <a:rPr lang="de-DE" dirty="0"/>
              <a:t> multiple </a:t>
            </a:r>
            <a:r>
              <a:rPr lang="de-DE" dirty="0" err="1"/>
              <a:t>societal</a:t>
            </a:r>
            <a:r>
              <a:rPr lang="de-DE" dirty="0"/>
              <a:t> </a:t>
            </a:r>
            <a:r>
              <a:rPr lang="de-DE" dirty="0" err="1"/>
              <a:t>actors</a:t>
            </a:r>
            <a:r>
              <a:rPr lang="de-DE" dirty="0"/>
              <a:t> in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processes</a:t>
            </a:r>
            <a:r>
              <a:rPr lang="de-DE" dirty="0"/>
              <a:t>. This </a:t>
            </a:r>
            <a:r>
              <a:rPr lang="de-DE" dirty="0" err="1"/>
              <a:t>forms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theoretical</a:t>
            </a:r>
            <a:r>
              <a:rPr lang="de-DE" dirty="0"/>
              <a:t> </a:t>
            </a:r>
            <a:r>
              <a:rPr lang="de-DE" dirty="0" err="1"/>
              <a:t>basis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designing</a:t>
            </a:r>
            <a:r>
              <a:rPr lang="de-DE" dirty="0"/>
              <a:t> </a:t>
            </a:r>
            <a:r>
              <a:rPr lang="de-DE" dirty="0" err="1"/>
              <a:t>complex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 </a:t>
            </a:r>
            <a:r>
              <a:rPr lang="de-DE" dirty="0" err="1"/>
              <a:t>projects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workshop</a:t>
            </a:r>
            <a:r>
              <a:rPr lang="de-DE" dirty="0"/>
              <a:t>.</a:t>
            </a:r>
          </a:p>
          <a:p>
            <a:r>
              <a:rPr lang="de-DE" b="1" dirty="0"/>
              <a:t>3. Explanation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Slide’s</a:t>
            </a:r>
            <a:r>
              <a:rPr lang="de-DE" b="1" dirty="0"/>
              <a:t> Content</a:t>
            </a:r>
          </a:p>
          <a:p>
            <a:r>
              <a:rPr lang="de-DE" b="1" dirty="0"/>
              <a:t>Actors: </a:t>
            </a:r>
            <a:r>
              <a:rPr lang="de-DE" dirty="0" err="1"/>
              <a:t>academia</a:t>
            </a:r>
            <a:r>
              <a:rPr lang="de-DE" dirty="0"/>
              <a:t>, </a:t>
            </a:r>
            <a:r>
              <a:rPr lang="de-DE" dirty="0" err="1"/>
              <a:t>business</a:t>
            </a:r>
            <a:r>
              <a:rPr lang="de-DE" dirty="0"/>
              <a:t>, </a:t>
            </a:r>
            <a:r>
              <a:rPr lang="de-DE" dirty="0" err="1"/>
              <a:t>politics</a:t>
            </a:r>
            <a:r>
              <a:rPr lang="de-DE" dirty="0"/>
              <a:t>, </a:t>
            </a:r>
            <a:r>
              <a:rPr lang="de-DE" dirty="0" err="1"/>
              <a:t>civil</a:t>
            </a:r>
            <a:r>
              <a:rPr lang="de-DE" dirty="0"/>
              <a:t> </a:t>
            </a:r>
            <a:r>
              <a:rPr lang="de-DE" dirty="0" err="1"/>
              <a:t>society</a:t>
            </a:r>
            <a:endParaRPr lang="de-DE" dirty="0"/>
          </a:p>
          <a:p>
            <a:r>
              <a:rPr lang="de-DE" b="1" dirty="0"/>
              <a:t>Extension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triple</a:t>
            </a:r>
            <a:r>
              <a:rPr lang="de-DE" b="1" dirty="0"/>
              <a:t> </a:t>
            </a:r>
            <a:r>
              <a:rPr lang="de-DE" b="1" dirty="0" err="1"/>
              <a:t>helix</a:t>
            </a:r>
            <a:r>
              <a:rPr lang="de-DE" b="1" dirty="0"/>
              <a:t> </a:t>
            </a:r>
            <a:r>
              <a:rPr lang="de-DE" b="1" dirty="0" err="1"/>
              <a:t>model</a:t>
            </a:r>
            <a:r>
              <a:rPr lang="de-DE" b="1" dirty="0"/>
              <a:t>: </a:t>
            </a:r>
            <a:r>
              <a:rPr lang="de-DE" dirty="0" err="1"/>
              <a:t>Civil</a:t>
            </a:r>
            <a:r>
              <a:rPr lang="de-DE" dirty="0"/>
              <a:t> </a:t>
            </a:r>
            <a:r>
              <a:rPr lang="de-DE" dirty="0" err="1"/>
              <a:t>society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integrated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 </a:t>
            </a:r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sector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incorporate</a:t>
            </a:r>
            <a:r>
              <a:rPr lang="de-DE" dirty="0"/>
              <a:t> </a:t>
            </a:r>
            <a:r>
              <a:rPr lang="de-DE" dirty="0" err="1"/>
              <a:t>societal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and </a:t>
            </a:r>
            <a:r>
              <a:rPr lang="de-DE" dirty="0" err="1"/>
              <a:t>public</a:t>
            </a:r>
            <a:r>
              <a:rPr lang="de-DE" dirty="0"/>
              <a:t> </a:t>
            </a:r>
            <a:r>
              <a:rPr lang="de-DE" dirty="0" err="1"/>
              <a:t>perspectives</a:t>
            </a:r>
            <a:r>
              <a:rPr lang="de-DE" dirty="0"/>
              <a:t>.</a:t>
            </a:r>
          </a:p>
          <a:p>
            <a:r>
              <a:rPr lang="de-DE" b="1" dirty="0" err="1"/>
              <a:t>Multidirectional</a:t>
            </a:r>
            <a:r>
              <a:rPr lang="de-DE" b="1" dirty="0"/>
              <a:t> </a:t>
            </a:r>
            <a:r>
              <a:rPr lang="de-DE" b="1" dirty="0" err="1"/>
              <a:t>exchange</a:t>
            </a:r>
            <a:r>
              <a:rPr lang="de-DE" b="1" dirty="0"/>
              <a:t>: </a:t>
            </a:r>
            <a:r>
              <a:rPr lang="en-US" dirty="0"/>
              <a:t>Knowledge and innovation are shared and adapted collaboratively among all participants, leading to further development.</a:t>
            </a:r>
          </a:p>
          <a:p>
            <a:r>
              <a:rPr lang="de-DE" b="1" dirty="0"/>
              <a:t>Innovation </a:t>
            </a:r>
            <a:r>
              <a:rPr lang="de-DE" b="1" dirty="0" err="1"/>
              <a:t>networks</a:t>
            </a:r>
            <a:r>
              <a:rPr lang="de-DE" b="1" dirty="0"/>
              <a:t>/</a:t>
            </a:r>
            <a:r>
              <a:rPr lang="de-DE" b="1" dirty="0" err="1"/>
              <a:t>ecosystems</a:t>
            </a:r>
            <a:r>
              <a:rPr lang="de-DE" b="1" dirty="0"/>
              <a:t>: </a:t>
            </a:r>
            <a:r>
              <a:rPr lang="de-DE" dirty="0"/>
              <a:t>The </a:t>
            </a:r>
            <a:r>
              <a:rPr lang="de-DE" dirty="0" err="1"/>
              <a:t>model</a:t>
            </a:r>
            <a:r>
              <a:rPr lang="de-DE" dirty="0"/>
              <a:t> </a:t>
            </a:r>
            <a:r>
              <a:rPr lang="de-DE" dirty="0" err="1"/>
              <a:t>supports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development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cooperation</a:t>
            </a:r>
            <a:r>
              <a:rPr lang="de-DE" dirty="0"/>
              <a:t> </a:t>
            </a:r>
            <a:r>
              <a:rPr lang="de-DE" dirty="0" err="1"/>
              <a:t>platforms</a:t>
            </a:r>
            <a:r>
              <a:rPr lang="de-DE" dirty="0"/>
              <a:t> in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institutions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play</a:t>
            </a:r>
            <a:r>
              <a:rPr lang="de-DE" dirty="0"/>
              <a:t> </a:t>
            </a:r>
            <a:r>
              <a:rPr lang="de-DE" dirty="0" err="1"/>
              <a:t>central</a:t>
            </a:r>
            <a:r>
              <a:rPr lang="de-DE" dirty="0"/>
              <a:t> </a:t>
            </a:r>
            <a:r>
              <a:rPr lang="de-DE" dirty="0" err="1"/>
              <a:t>roles</a:t>
            </a:r>
            <a:r>
              <a:rPr lang="de-DE" dirty="0"/>
              <a:t>.</a:t>
            </a:r>
          </a:p>
          <a:p>
            <a:r>
              <a:rPr lang="de-DE" b="1" dirty="0" err="1"/>
              <a:t>Objective</a:t>
            </a:r>
            <a:r>
              <a:rPr lang="de-DE" b="1" dirty="0"/>
              <a:t>: </a:t>
            </a:r>
            <a:r>
              <a:rPr lang="de-DE" b="0" dirty="0" err="1"/>
              <a:t>to</a:t>
            </a:r>
            <a:r>
              <a:rPr lang="de-DE" dirty="0"/>
              <a:t> promote </a:t>
            </a:r>
            <a:r>
              <a:rPr lang="de-DE" dirty="0" err="1"/>
              <a:t>needs-driven</a:t>
            </a:r>
            <a:r>
              <a:rPr lang="de-DE" dirty="0"/>
              <a:t>, </a:t>
            </a:r>
            <a:r>
              <a:rPr lang="de-DE" dirty="0" err="1"/>
              <a:t>collaborative</a:t>
            </a:r>
            <a:r>
              <a:rPr lang="de-DE" dirty="0"/>
              <a:t> and </a:t>
            </a:r>
            <a:r>
              <a:rPr lang="de-DE" dirty="0" err="1"/>
              <a:t>socially</a:t>
            </a:r>
            <a:r>
              <a:rPr lang="de-DE" dirty="0"/>
              <a:t> relevant </a:t>
            </a:r>
            <a:r>
              <a:rPr lang="de-DE" dirty="0" err="1"/>
              <a:t>innovations</a:t>
            </a:r>
            <a:r>
              <a:rPr lang="de-DE" dirty="0"/>
              <a:t>.</a:t>
            </a:r>
          </a:p>
          <a:p>
            <a:r>
              <a:rPr lang="de-DE" b="1" dirty="0"/>
              <a:t>4. </a:t>
            </a:r>
            <a:r>
              <a:rPr lang="de-DE" b="1" dirty="0" err="1"/>
              <a:t>Relevance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Science Transfer / Third Mission</a:t>
            </a:r>
          </a:p>
          <a:p>
            <a:r>
              <a:rPr lang="de-DE" dirty="0" err="1"/>
              <a:t>Demonstrates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b="1" dirty="0" err="1"/>
              <a:t>transfer</a:t>
            </a:r>
            <a:r>
              <a:rPr lang="de-DE" b="1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b="1" dirty="0" err="1"/>
              <a:t>more</a:t>
            </a:r>
            <a:r>
              <a:rPr lang="de-DE" b="1" dirty="0"/>
              <a:t> </a:t>
            </a:r>
            <a:r>
              <a:rPr lang="de-DE" b="1" dirty="0" err="1"/>
              <a:t>than</a:t>
            </a:r>
            <a:r>
              <a:rPr lang="de-DE" b="1" dirty="0"/>
              <a:t> just bilateral </a:t>
            </a:r>
            <a:r>
              <a:rPr lang="de-DE" b="1" dirty="0" err="1"/>
              <a:t>cooperation</a:t>
            </a:r>
            <a:r>
              <a:rPr lang="de-DE" dirty="0"/>
              <a:t>; </a:t>
            </a:r>
            <a:r>
              <a:rPr lang="de-DE" dirty="0" err="1"/>
              <a:t>societal</a:t>
            </a:r>
            <a:r>
              <a:rPr lang="de-DE" dirty="0"/>
              <a:t> </a:t>
            </a:r>
            <a:r>
              <a:rPr lang="de-DE" dirty="0" err="1"/>
              <a:t>stakeholders</a:t>
            </a:r>
            <a:r>
              <a:rPr lang="de-DE" dirty="0"/>
              <a:t> </a:t>
            </a:r>
            <a:r>
              <a:rPr lang="de-DE" dirty="0" err="1"/>
              <a:t>must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actively</a:t>
            </a:r>
            <a:r>
              <a:rPr lang="de-DE" dirty="0"/>
              <a:t> </a:t>
            </a:r>
            <a:r>
              <a:rPr lang="de-DE" dirty="0" err="1"/>
              <a:t>involved</a:t>
            </a:r>
            <a:r>
              <a:rPr lang="de-DE" dirty="0"/>
              <a:t>.</a:t>
            </a:r>
          </a:p>
          <a:p>
            <a:r>
              <a:rPr lang="de-DE" dirty="0"/>
              <a:t>Scientific </a:t>
            </a:r>
            <a:r>
              <a:rPr lang="de-DE" dirty="0" err="1"/>
              <a:t>institutions</a:t>
            </a:r>
            <a:r>
              <a:rPr lang="de-DE" dirty="0"/>
              <a:t> </a:t>
            </a:r>
            <a:r>
              <a:rPr lang="de-DE" dirty="0" err="1"/>
              <a:t>can</a:t>
            </a:r>
            <a:r>
              <a:rPr lang="de-DE" dirty="0"/>
              <a:t> </a:t>
            </a:r>
            <a:r>
              <a:rPr lang="de-DE" dirty="0" err="1"/>
              <a:t>play</a:t>
            </a:r>
            <a:r>
              <a:rPr lang="de-DE" dirty="0"/>
              <a:t> </a:t>
            </a:r>
            <a:r>
              <a:rPr lang="de-DE" dirty="0" err="1"/>
              <a:t>key</a:t>
            </a:r>
            <a:r>
              <a:rPr lang="de-DE" dirty="0"/>
              <a:t> </a:t>
            </a:r>
            <a:r>
              <a:rPr lang="de-DE" dirty="0" err="1"/>
              <a:t>roles</a:t>
            </a:r>
            <a:r>
              <a:rPr lang="de-DE" dirty="0"/>
              <a:t> in </a:t>
            </a:r>
            <a:r>
              <a:rPr lang="de-DE" dirty="0" err="1"/>
              <a:t>integrating</a:t>
            </a:r>
            <a:r>
              <a:rPr lang="de-DE" dirty="0"/>
              <a:t> and </a:t>
            </a:r>
            <a:r>
              <a:rPr lang="de-DE" dirty="0" err="1"/>
              <a:t>disseminating</a:t>
            </a:r>
            <a:r>
              <a:rPr lang="de-DE" dirty="0"/>
              <a:t> </a:t>
            </a:r>
            <a:r>
              <a:rPr lang="de-DE" dirty="0" err="1"/>
              <a:t>knowledge</a:t>
            </a:r>
            <a:r>
              <a:rPr lang="en-US" dirty="0"/>
              <a:t>, and in developing solutions in collaboration with industry, politics,</a:t>
            </a:r>
            <a:r>
              <a:rPr lang="de-DE" dirty="0"/>
              <a:t> and </a:t>
            </a:r>
            <a:r>
              <a:rPr lang="de-DE" dirty="0" err="1"/>
              <a:t>society</a:t>
            </a:r>
            <a:r>
              <a:rPr lang="de-DE" dirty="0"/>
              <a:t>.</a:t>
            </a:r>
          </a:p>
          <a:p>
            <a:r>
              <a:rPr lang="de-DE" dirty="0"/>
              <a:t>Supports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implementation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/>
              <a:t>Third Mission</a:t>
            </a:r>
            <a:r>
              <a:rPr lang="de-DE" dirty="0"/>
              <a:t>, </a:t>
            </a:r>
            <a:r>
              <a:rPr lang="de-DE" dirty="0" err="1"/>
              <a:t>as</a:t>
            </a:r>
            <a:r>
              <a:rPr lang="de-DE" dirty="0"/>
              <a:t>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, </a:t>
            </a:r>
            <a:r>
              <a:rPr lang="de-DE" dirty="0" err="1"/>
              <a:t>innovation</a:t>
            </a:r>
            <a:r>
              <a:rPr lang="de-DE" dirty="0"/>
              <a:t> and </a:t>
            </a:r>
            <a:r>
              <a:rPr lang="de-DE" dirty="0" err="1"/>
              <a:t>societal</a:t>
            </a:r>
            <a:r>
              <a:rPr lang="de-DE" dirty="0"/>
              <a:t> </a:t>
            </a:r>
            <a:r>
              <a:rPr lang="de-DE" dirty="0" err="1"/>
              <a:t>relevance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closely</a:t>
            </a:r>
            <a:r>
              <a:rPr lang="de-DE" dirty="0"/>
              <a:t> </a:t>
            </a:r>
            <a:r>
              <a:rPr lang="de-DE" dirty="0" err="1"/>
              <a:t>linked</a:t>
            </a:r>
            <a:r>
              <a:rPr lang="de-DE" dirty="0"/>
              <a:t>.</a:t>
            </a:r>
          </a:p>
          <a:p>
            <a:r>
              <a:rPr lang="de-DE" b="1" dirty="0"/>
              <a:t>5. </a:t>
            </a:r>
            <a:r>
              <a:rPr lang="de-DE" b="1" dirty="0" err="1"/>
              <a:t>Examples</a:t>
            </a:r>
            <a:r>
              <a:rPr lang="de-DE" b="1" dirty="0"/>
              <a:t> / </a:t>
            </a:r>
            <a:r>
              <a:rPr lang="de-DE" b="1" dirty="0" err="1"/>
              <a:t>Application</a:t>
            </a:r>
            <a:r>
              <a:rPr lang="de-DE" b="1" dirty="0"/>
              <a:t> Scenarios (optional)</a:t>
            </a:r>
          </a:p>
          <a:p>
            <a:r>
              <a:rPr lang="de-DE" dirty="0"/>
              <a:t>A </a:t>
            </a:r>
            <a:r>
              <a:rPr lang="de-DE" dirty="0" err="1"/>
              <a:t>public</a:t>
            </a:r>
            <a:r>
              <a:rPr lang="de-DE" dirty="0"/>
              <a:t> e-file </a:t>
            </a:r>
            <a:r>
              <a:rPr lang="de-DE" dirty="0" err="1"/>
              <a:t>project</a:t>
            </a:r>
            <a:r>
              <a:rPr lang="de-DE" dirty="0"/>
              <a:t> in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academia</a:t>
            </a:r>
            <a:r>
              <a:rPr lang="de-DE" dirty="0"/>
              <a:t>, </a:t>
            </a:r>
            <a:r>
              <a:rPr lang="de-DE" dirty="0" err="1"/>
              <a:t>businesses</a:t>
            </a:r>
            <a:r>
              <a:rPr lang="de-DE" dirty="0"/>
              <a:t>, </a:t>
            </a:r>
            <a:r>
              <a:rPr lang="de-DE" dirty="0" err="1"/>
              <a:t>government</a:t>
            </a:r>
            <a:r>
              <a:rPr lang="de-DE" dirty="0"/>
              <a:t> and </a:t>
            </a:r>
            <a:r>
              <a:rPr lang="de-DE" dirty="0" err="1"/>
              <a:t>citizens</a:t>
            </a:r>
            <a:r>
              <a:rPr lang="de-DE" dirty="0"/>
              <a:t> </a:t>
            </a:r>
            <a:r>
              <a:rPr lang="de-DE" dirty="0" err="1"/>
              <a:t>jointly</a:t>
            </a:r>
            <a:r>
              <a:rPr lang="de-DE" dirty="0"/>
              <a:t> </a:t>
            </a:r>
            <a:r>
              <a:rPr lang="de-DE" dirty="0" err="1"/>
              <a:t>develop</a:t>
            </a:r>
            <a:r>
              <a:rPr lang="de-DE" dirty="0"/>
              <a:t> digital administrative </a:t>
            </a:r>
            <a:r>
              <a:rPr lang="de-DE" dirty="0" err="1"/>
              <a:t>innovations</a:t>
            </a:r>
            <a:r>
              <a:rPr lang="de-DE" dirty="0"/>
              <a:t>.</a:t>
            </a:r>
          </a:p>
          <a:p>
            <a:r>
              <a:rPr lang="de-DE" dirty="0"/>
              <a:t>Climate </a:t>
            </a:r>
            <a:r>
              <a:rPr lang="de-DE" dirty="0" err="1"/>
              <a:t>protection</a:t>
            </a:r>
            <a:r>
              <a:rPr lang="de-DE" dirty="0"/>
              <a:t> initiatives in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, </a:t>
            </a:r>
            <a:r>
              <a:rPr lang="de-DE" dirty="0" err="1"/>
              <a:t>politics</a:t>
            </a:r>
            <a:r>
              <a:rPr lang="de-DE" dirty="0"/>
              <a:t>, </a:t>
            </a:r>
            <a:r>
              <a:rPr lang="de-DE" dirty="0" err="1"/>
              <a:t>businesses</a:t>
            </a:r>
            <a:r>
              <a:rPr lang="de-DE" dirty="0"/>
              <a:t>, and </a:t>
            </a:r>
            <a:r>
              <a:rPr lang="de-DE" dirty="0" err="1"/>
              <a:t>civil</a:t>
            </a:r>
            <a:r>
              <a:rPr lang="de-DE" dirty="0"/>
              <a:t> </a:t>
            </a:r>
            <a:r>
              <a:rPr lang="de-DE" dirty="0" err="1"/>
              <a:t>society</a:t>
            </a:r>
            <a:r>
              <a:rPr lang="de-DE" dirty="0"/>
              <a:t> </a:t>
            </a:r>
            <a:r>
              <a:rPr lang="de-DE" dirty="0" err="1"/>
              <a:t>groups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</a:t>
            </a:r>
            <a:r>
              <a:rPr lang="de-DE" dirty="0" err="1"/>
              <a:t>together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develop</a:t>
            </a:r>
            <a:r>
              <a:rPr lang="de-DE" dirty="0"/>
              <a:t> </a:t>
            </a:r>
            <a:r>
              <a:rPr lang="de-DE" dirty="0" err="1"/>
              <a:t>sustainable</a:t>
            </a:r>
            <a:r>
              <a:rPr lang="de-DE" dirty="0"/>
              <a:t> </a:t>
            </a:r>
            <a:r>
              <a:rPr lang="de-DE" dirty="0" err="1"/>
              <a:t>solutions</a:t>
            </a:r>
            <a:r>
              <a:rPr lang="de-DE" dirty="0"/>
              <a:t>.</a:t>
            </a:r>
          </a:p>
          <a:p>
            <a:endParaRPr lang="de-DE" dirty="0"/>
          </a:p>
          <a:p>
            <a:r>
              <a:rPr lang="de-DE" b="1" dirty="0"/>
              <a:t>References</a:t>
            </a:r>
          </a:p>
          <a:p>
            <a:r>
              <a:rPr lang="de-DE" dirty="0"/>
              <a:t>Schütz, F., Schroth, F., </a:t>
            </a:r>
            <a:r>
              <a:rPr lang="de-DE" dirty="0" err="1"/>
              <a:t>Muschner</a:t>
            </a:r>
            <a:r>
              <a:rPr lang="de-DE" dirty="0"/>
              <a:t>, A., &amp; </a:t>
            </a:r>
            <a:r>
              <a:rPr lang="de-DE" dirty="0" err="1"/>
              <a:t>Schraudner</a:t>
            </a:r>
            <a:r>
              <a:rPr lang="de-DE" dirty="0"/>
              <a:t>, M. (2018). </a:t>
            </a:r>
            <a:r>
              <a:rPr lang="de-DE" dirty="0" err="1"/>
              <a:t>Defining</a:t>
            </a:r>
            <a:r>
              <a:rPr lang="de-DE" dirty="0"/>
              <a:t> </a:t>
            </a:r>
            <a:r>
              <a:rPr lang="de-DE" dirty="0" err="1"/>
              <a:t>functional</a:t>
            </a:r>
            <a:r>
              <a:rPr lang="de-DE" dirty="0"/>
              <a:t> </a:t>
            </a:r>
            <a:r>
              <a:rPr lang="de-DE" dirty="0" err="1"/>
              <a:t>roles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institutions</a:t>
            </a:r>
            <a:r>
              <a:rPr lang="de-DE" dirty="0"/>
              <a:t> in </a:t>
            </a:r>
            <a:r>
              <a:rPr lang="de-DE" dirty="0" err="1"/>
              <a:t>helix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networks</a:t>
            </a:r>
            <a:r>
              <a:rPr lang="de-DE" dirty="0"/>
              <a:t>. Journal </a:t>
            </a:r>
            <a:r>
              <a:rPr lang="de-DE" dirty="0" err="1"/>
              <a:t>of</a:t>
            </a:r>
            <a:r>
              <a:rPr lang="de-DE" dirty="0"/>
              <a:t> Technology Management &amp; Innovation, 13(4), 47–53. https://doi.org/10.4067/S0718-27242018000400047</a:t>
            </a:r>
          </a:p>
          <a:p>
            <a:endParaRPr lang="de-DE" dirty="0"/>
          </a:p>
        </p:txBody>
      </p:sp>
      <p:sp>
        <p:nvSpPr>
          <p:cNvPr id="1351816777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13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4975704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61334527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676467663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81508759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463459086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752836303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AF9F2826-3BB8-B6BF-A249-5F37A4EF0BD7}" type="slidenum">
              <a:rPr/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7095459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618442932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invites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own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perspective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identify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barriers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enabling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factors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recognise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opportunities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Integration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thematic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Building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previous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exercises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concepts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becomes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tangible in a personal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way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intended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raise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awareness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one’s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own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potential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’s Content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day-to-day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regarding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Questions: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does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mean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field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potential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yet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utilised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Which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additional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disciplines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practitioners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barriers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enabling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factors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Methods: digital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analogue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layout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(e.g. Miro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board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flipchart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sticky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possibly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sociometric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exercise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visualise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Science Transfer/Third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Supports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self-reflection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within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own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field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Highlights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individual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contribute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collaborative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relevant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Encourages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identifying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gaps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opportunities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5.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Examples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/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Scenarios (optional)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recognises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project's results have not yet been implemented/put into practice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considers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local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businesses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community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Discussion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obstacles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such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lack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time, lack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contacts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institutional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barriers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and possible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strategies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overcoming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them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</a:t>
            </a:r>
            <a:r>
              <a:rPr lang="de-DE" u="sng" dirty="0" err="1"/>
              <a:t>sources</a:t>
            </a:r>
            <a:endParaRPr lang="de-DE"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/>
              <a:t>Photo</a:t>
            </a:r>
            <a:r>
              <a:rPr lang="de-DE" dirty="0"/>
              <a:t>: </a:t>
            </a:r>
            <a:r>
              <a:rPr lang="de-DE" dirty="0" err="1"/>
              <a:t>Unsplash</a:t>
            </a:r>
            <a:endParaRPr lang="de-DE" dirty="0"/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de-DE" dirty="0"/>
          </a:p>
        </p:txBody>
      </p:sp>
      <p:sp>
        <p:nvSpPr>
          <p:cNvPr id="689441695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17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57205842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969891221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invites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own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perspective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identify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barriers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enabling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factors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recognise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opportunities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Integration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Thematic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Building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previous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exercises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concepts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becomes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tangible in a personal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way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intended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raise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awareness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one’s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own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potential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’s Content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day-to-day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regarding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Questions: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does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mean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field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potential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yet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utilised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Which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additional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disciplines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practitioners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barriers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enabling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factors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Methods: digital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analogue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layout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(e.g. Miro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board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flipchart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sticky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possibly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sociometric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exercise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visualise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Science Transfer/Third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Supports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self-reflection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within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own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field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Highlights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individual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contribute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collaborative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relevant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Encourages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identifying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gaps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opportunities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5.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Examples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/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scenarios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(optional)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recognises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have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yet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implemented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/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put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considers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local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businesses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community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Discussion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obstacles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such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lack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time, lack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contacts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institutional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barriers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and possible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strategies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overcoming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them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de-DE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 dirty="0"/>
              <a:t>Image </a:t>
            </a:r>
            <a:r>
              <a:rPr lang="de-DE" u="sng" dirty="0" err="1"/>
              <a:t>sources</a:t>
            </a:r>
            <a:endParaRPr lang="de-DE" u="sng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e-DE" dirty="0" err="1"/>
              <a:t>Photo</a:t>
            </a:r>
            <a:r>
              <a:rPr lang="de-DE" dirty="0"/>
              <a:t>: </a:t>
            </a:r>
            <a:r>
              <a:rPr lang="de-DE" dirty="0" err="1"/>
              <a:t>Unsplash</a:t>
            </a:r>
            <a:endParaRPr lang="de-DE" dirty="0"/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de-DE" dirty="0"/>
          </a:p>
        </p:txBody>
      </p:sp>
      <p:sp>
        <p:nvSpPr>
          <p:cNvPr id="1458144818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18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2497974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649619692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471700706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19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4204116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920291851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>
              <a:defRPr/>
            </a:pP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 Slide</a:t>
            </a:r>
            <a:endParaRPr b="1" dirty="0"/>
          </a:p>
          <a:p>
            <a:pPr rtl="0"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introduces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workshop's goal: researchers should learn how to enhance the societal impact of their research and strategically leverage this potential in grant applications, pitches,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collaborations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2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Contextualisation</a:t>
            </a:r>
            <a:endParaRPr dirty="0"/>
          </a:p>
          <a:p>
            <a:pPr rtl="0"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Today,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focus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central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academic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 Research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increasingly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evaluated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based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its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contribution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economy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environment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–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these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requirements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directly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incorporated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logic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political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frameworks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 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workshop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builds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these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developments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demonstrates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researchers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can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specifically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align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Third Mission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Slide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Content</a:t>
            </a:r>
            <a:endParaRPr b="1" dirty="0"/>
          </a:p>
          <a:p>
            <a:pPr rtl="0"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workshop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supports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participants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developing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individual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strategies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to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increase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their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societal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impact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goal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recognise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further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develop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potential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one’s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own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economy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society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Participants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should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empowered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present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convincingly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in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proposals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,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third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-party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funding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pitches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collaborative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projects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key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focus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engagement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with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business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stakeholders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–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particularly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SMEs 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these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partnerships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foster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practice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provide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impetus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needs-driven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research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Knowledge Transfer / Third </a:t>
            </a:r>
            <a:r>
              <a:rPr lang="en-US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Mission</a:t>
            </a:r>
            <a:endParaRPr b="1" dirty="0"/>
          </a:p>
          <a:p>
            <a:pPr rtl="0"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Knowledge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no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longer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merely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 ‘nice-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have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’;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understood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an essential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component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modern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science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social,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economic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and environmental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relevance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Funding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bodies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increasingly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expect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focus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knowledge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concrete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statements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regarding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research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Collaboration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businesses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policymakers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civil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gives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rise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application-oriented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,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responsible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innovation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initiatives 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new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learning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spaces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skills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Even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if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direct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match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 SME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always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achieved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workshop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provides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space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to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practise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processes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at a meta-level 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develop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one’s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own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profile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5.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Examples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/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Application</a:t>
            </a:r>
            <a:r>
              <a:rPr lang="de-DE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Scenarios (optional)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​</a:t>
            </a:r>
            <a:endParaRPr dirty="0"/>
          </a:p>
          <a:p>
            <a:pPr rtl="0">
              <a:defRPr/>
            </a:pP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Developing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clear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story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project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proposals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Identification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potential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partners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business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local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government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civil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society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Formulating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goals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one’s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own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research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 rtl="0">
              <a:defRPr/>
            </a:pP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First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steps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towards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designing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an individual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profile</a:t>
            </a: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.</a:t>
            </a:r>
            <a:endParaRPr dirty="0"/>
          </a:p>
          <a:p>
            <a:pPr>
              <a:defRPr/>
            </a:pPr>
            <a:endParaRPr lang="de-DE" dirty="0"/>
          </a:p>
          <a:p>
            <a:pPr>
              <a:defRPr/>
            </a:pPr>
            <a:endParaRPr lang="de-DE" dirty="0"/>
          </a:p>
          <a:p>
            <a:pPr rtl="0">
              <a:defRPr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u="sng" dirty="0"/>
              <a:t>Image </a:t>
            </a:r>
            <a:r>
              <a:rPr lang="de-DE" u="sng" dirty="0" err="1"/>
              <a:t>sources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dirty="0" err="1"/>
              <a:t>Photo</a:t>
            </a:r>
            <a:r>
              <a:rPr lang="de-DE" dirty="0"/>
              <a:t>: </a:t>
            </a:r>
            <a:r>
              <a:rPr lang="de-DE" dirty="0" err="1"/>
              <a:t>Unsplash</a:t>
            </a:r>
            <a:endParaRPr lang="de-DE" dirty="0"/>
          </a:p>
          <a:p>
            <a:pPr>
              <a:defRPr/>
            </a:pPr>
            <a:endParaRPr lang="en-US" dirty="0"/>
          </a:p>
          <a:p>
            <a:pPr>
              <a:defRPr/>
            </a:pPr>
            <a:endParaRPr lang="de-DE" dirty="0"/>
          </a:p>
        </p:txBody>
      </p:sp>
      <p:sp>
        <p:nvSpPr>
          <p:cNvPr id="315024756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9612892" name="Google Shape;118;p2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04818682" name="Google Shape;119;p2:notes"/>
          <p:cNvSpPr txBox="1">
            <a:spLocks noGrp="1"/>
          </p:cNvSpPr>
          <p:nvPr>
            <p:ph type="body" idx="1"/>
          </p:nvPr>
        </p:nvSpPr>
        <p:spPr bwMode="auto"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/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of the Slide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 should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 conducted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isolation within an ivory tower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but should take into account social, political and funding-related requirements and actively shape knowledge transfer.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Embedding in the Thematic Context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slide links theoretical transfer concepts with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real-world conditions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 guide research and innovation today. It shows that knowledge transfer is also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requirement at institutional and political levels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not merely an optional addition.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of the Slide’s Content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Ivory tower symbolism: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 that operates in isolation from societal needs is portrayed as ineffective.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Call to action: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 must actively engage in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exchange, cooperation and the transfer of knowledge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Tools and concepts: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Responsible Research and Innovation (RRI)​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 Assessment / Impact Circle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Technological and Societal Readiness​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Alignment between policy objectives, societal relevance and practical research practice.</a:t>
            </a: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Relevance for Knowledge Transfer/Third Mission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Demonstrates that knowledge transfer is now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institutionally and politically embedded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Underlines the need to make research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application-oriented and socially relevant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Promotes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researchers’ strategic competence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successfully applying for third-party funding and grants.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Photo: </a:t>
            </a:r>
            <a:r>
              <a:rPr lang="en-US" dirty="0" err="1"/>
              <a:t>Unsplash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2140721572" name="Google Shape;120;p2:notes"/>
          <p:cNvSpPr txBox="1">
            <a:spLocks noGrp="1"/>
          </p:cNvSpPr>
          <p:nvPr>
            <p:ph type="sldNum" idx="12"/>
          </p:nvPr>
        </p:nvSpPr>
        <p:spPr bwMode="auto"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6094449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865257087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Science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Council’s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position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paper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emphasises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growing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importance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-relevant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application-oriented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approaches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Research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social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value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promote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communicate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effectively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builds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previous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concepts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third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-mission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demonstrating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application-oriented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now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institutionally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politically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required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highlights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must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operate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isolation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rather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engage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dialogue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business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’s Content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Background: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Accelerated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change​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Increasing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complexity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global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challenges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(‘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wicked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problems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Global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competitive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landscape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emerging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nations​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Messages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Position Paper: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identify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-relevant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problems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translate them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questions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Cooperation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industry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civil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necessary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Open, flexible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formats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required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must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uphold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integrity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independence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whilst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remaining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open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social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interaction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Opportunities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Researchers: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New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collaborations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Expanded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career prospects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Additional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opportunities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Knowledge Transfer/Third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Makes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clear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application-oriented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central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guiding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principles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modern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universities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Combines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theoretical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concepts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recommendations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Emphasises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incorporate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interdisciplinary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transdisciplinary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at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early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stage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Emphasises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role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cultural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social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observing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shaping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social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change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de-DE" b="1" dirty="0"/>
              <a:t>References </a:t>
            </a:r>
          </a:p>
          <a:p>
            <a:r>
              <a:rPr lang="de-DE" dirty="0"/>
              <a:t>German Research Council. (2020). </a:t>
            </a:r>
            <a:r>
              <a:rPr lang="de-DE" i="1" dirty="0" err="1"/>
              <a:t>Application</a:t>
            </a:r>
            <a:r>
              <a:rPr lang="de-DE" i="1" dirty="0"/>
              <a:t>-Orientation in Research </a:t>
            </a:r>
            <a:r>
              <a:rPr lang="de-DE" dirty="0"/>
              <a:t>[Position Paper, </a:t>
            </a:r>
            <a:r>
              <a:rPr lang="de-DE" dirty="0" err="1"/>
              <a:t>Drs</a:t>
            </a:r>
            <a:r>
              <a:rPr lang="de-DE" dirty="0"/>
              <a:t>. 8289-20].</a:t>
            </a:r>
            <a:r>
              <a:rPr lang="de-DE" dirty="0">
                <a:hlinkClick r:id="rId3"/>
              </a:rPr>
              <a:t> https://www.wissenschaftsrat.de/download/2020/8289-20</a:t>
            </a:r>
            <a:endParaRPr lang="de-DE" dirty="0"/>
          </a:p>
        </p:txBody>
      </p:sp>
      <p:sp>
        <p:nvSpPr>
          <p:cNvPr id="1278462075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21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31936579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240507240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future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strategy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identifies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areas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 strengthen the links between science and society and promote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illustrates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trend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already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indicated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position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paper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orientation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increasingly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becoming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central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guiding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principles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policy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’s Content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Future Areas: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Support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early-career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strengthening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young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talent​.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Agile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policy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flexible, adaptive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structures.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greater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various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 groups​.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resilience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promoting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diversity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cohesion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adaptability.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Resource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efficiency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sustainable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circular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industry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technologies​.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Digital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sovereignty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strategies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ensure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independence.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Knowledge Transfer/Third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Emphasises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today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operate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isolation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but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respond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challenges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Strengthens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argument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cooperation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systematically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embedded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policy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strategies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de-DE" b="1" dirty="0"/>
              <a:t>References </a:t>
            </a:r>
          </a:p>
          <a:p>
            <a:r>
              <a:rPr lang="de-DE" dirty="0"/>
              <a:t>The Federal Government. (2023). </a:t>
            </a:r>
            <a:r>
              <a:rPr lang="de-DE" i="1" dirty="0"/>
              <a:t>Future </a:t>
            </a:r>
            <a:r>
              <a:rPr lang="de-DE" i="1" dirty="0" err="1"/>
              <a:t>Strategy</a:t>
            </a:r>
            <a:r>
              <a:rPr lang="de-DE" i="1" dirty="0"/>
              <a:t> </a:t>
            </a:r>
            <a:r>
              <a:rPr lang="de-DE" i="1" dirty="0" err="1"/>
              <a:t>for</a:t>
            </a:r>
            <a:r>
              <a:rPr lang="de-DE" i="1" dirty="0"/>
              <a:t> Research and Innovation</a:t>
            </a:r>
            <a:r>
              <a:rPr lang="de-DE" dirty="0"/>
              <a:t>.</a:t>
            </a:r>
            <a:r>
              <a:rPr lang="de-DE" dirty="0">
                <a:hlinkClick r:id="rId3"/>
              </a:rPr>
              <a:t> https://www.bne-portal.de/bmbf/de/forschung/zukunftsstrategie/zukunftsstrategie_node.html</a:t>
            </a:r>
            <a:endParaRPr lang="de-DE" dirty="0"/>
          </a:p>
          <a:p>
            <a:endParaRPr lang="de-DE" dirty="0"/>
          </a:p>
        </p:txBody>
      </p:sp>
      <p:sp>
        <p:nvSpPr>
          <p:cNvPr id="217502457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22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9174157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75543152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‘High-Tech Agenda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Germany’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aims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strengthen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Germany’s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position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leading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centre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rapidly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translating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marketable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through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targeted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links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overarching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strategy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demonstrates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national initiatives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specifically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transferring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universities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institutes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underscoring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importance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skills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Slide’s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Content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Agenda: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Strengthen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Germany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leading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centre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Ensure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competitiveness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value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sovereignty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Technologies: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Artificial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intelligence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(AI),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microelectronics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quantum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biotechnology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climate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-neutral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energy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climate-friendly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mobility​.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 on Transfer: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findings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waste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between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industry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promotes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rapid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translation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products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services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marketable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development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Science Transfer/Third Mission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Demonstrates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direct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link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between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Underlines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transferability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findings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early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Clarifies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policy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heavily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interdisciplinary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engagement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de-DE" b="1" dirty="0"/>
              <a:t>References </a:t>
            </a:r>
          </a:p>
          <a:p>
            <a:r>
              <a:rPr lang="de-DE" dirty="0"/>
              <a:t>The Federal Government. (2025). </a:t>
            </a:r>
            <a:r>
              <a:rPr lang="de-DE" i="1" dirty="0"/>
              <a:t>High-Tech Agenda Germany</a:t>
            </a:r>
            <a:r>
              <a:rPr lang="de-DE" dirty="0"/>
              <a:t>. Federal Ministry </a:t>
            </a:r>
            <a:r>
              <a:rPr lang="de-DE" dirty="0" err="1"/>
              <a:t>of</a:t>
            </a:r>
            <a:r>
              <a:rPr lang="de-DE" dirty="0"/>
              <a:t> Research, Technology and Space.</a:t>
            </a:r>
            <a:r>
              <a:rPr lang="de-DE" dirty="0">
                <a:hlinkClick r:id="rId3"/>
              </a:rPr>
              <a:t> https://www.bmftr.bund.de/SharedDocs/Publikationen/DE/L/31881_Hightech_Agenda_Deutschland.html?nn=1104712</a:t>
            </a:r>
            <a:endParaRPr lang="de-DE" dirty="0"/>
          </a:p>
        </p:txBody>
      </p:sp>
      <p:sp>
        <p:nvSpPr>
          <p:cNvPr id="100065888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23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60743641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268151849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Slide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Research and Innovation (RRI)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describes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transparent,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interactive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aligns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values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ethical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acceptance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sustainability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aim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socially desirable and responsible innovations.​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Integration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Thematic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RRI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complements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concepts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third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systematically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incorporating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ethical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dimensions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underscores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scientific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community’s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commitment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generating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but also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environment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’s Content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Transparency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interaction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during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 process​.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Anticipation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assessing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potential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consequences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risks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adaptation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concepts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continuously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reviewed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adapted.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acceptance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sustainability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ethically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justifiable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desirable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Science Transfer/Third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Strengthens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accountability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dimension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Promotes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integration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needs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designs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Provides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framework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proactive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design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coordinated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relevant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outset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5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Examples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/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Scenarios (optional)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assessment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major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infrastructure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(e.g.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final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repository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microplastics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regulation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Taking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geopolitical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ethical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issues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account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(e.g.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arms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deliveries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Adapting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based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feedback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“Love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problem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solution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”</a:t>
            </a: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de-DE" b="1" dirty="0"/>
              <a:t>References </a:t>
            </a:r>
            <a:endParaRPr lang="en-US" dirty="0">
              <a:solidFill>
                <a:srgbClr val="444444"/>
              </a:solidFill>
            </a:endParaRPr>
          </a:p>
          <a:p>
            <a:r>
              <a:rPr lang="en-US" dirty="0"/>
              <a:t>Von </a:t>
            </a:r>
            <a:r>
              <a:rPr lang="en-US" dirty="0" err="1"/>
              <a:t>Schomberg</a:t>
            </a:r>
            <a:r>
              <a:rPr lang="en-US" dirty="0"/>
              <a:t>, R. (2011). Prospects for technology assessment in a framework of responsible research and innovation. In M. </a:t>
            </a:r>
            <a:r>
              <a:rPr lang="en-US" dirty="0" err="1"/>
              <a:t>Dusseldorp</a:t>
            </a:r>
            <a:r>
              <a:rPr lang="en-US" dirty="0"/>
              <a:t> &amp; R. Beecroft (Eds.), </a:t>
            </a:r>
            <a:r>
              <a:rPr lang="en-US" i="1" dirty="0"/>
              <a:t>Teaching technology assessment: The educational potential of transdisciplinary methods </a:t>
            </a:r>
            <a:r>
              <a:rPr lang="en-US" dirty="0"/>
              <a:t>(pp. 39–61). VS Verlag.</a:t>
            </a:r>
            <a:endParaRPr lang="de-DE" dirty="0">
              <a:solidFill>
                <a:srgbClr val="444444"/>
              </a:solidFill>
            </a:endParaRPr>
          </a:p>
          <a:p>
            <a:r>
              <a:rPr lang="de-DE" dirty="0"/>
              <a:t>UK Research and Innovation. (</a:t>
            </a:r>
            <a:r>
              <a:rPr lang="de-DE" dirty="0" err="1"/>
              <a:t>n.d</a:t>
            </a:r>
            <a:r>
              <a:rPr lang="de-DE" dirty="0"/>
              <a:t>.). </a:t>
            </a:r>
            <a:r>
              <a:rPr lang="de-DE" i="1" dirty="0"/>
              <a:t>Framework </a:t>
            </a:r>
            <a:r>
              <a:rPr lang="de-DE" i="1" dirty="0" err="1"/>
              <a:t>for</a:t>
            </a:r>
            <a:r>
              <a:rPr lang="de-DE" i="1" dirty="0"/>
              <a:t> </a:t>
            </a:r>
            <a:r>
              <a:rPr lang="de-DE" i="1" dirty="0" err="1"/>
              <a:t>responsible</a:t>
            </a:r>
            <a:r>
              <a:rPr lang="de-DE" i="1" dirty="0"/>
              <a:t> </a:t>
            </a:r>
            <a:r>
              <a:rPr lang="de-DE" i="1" dirty="0" err="1"/>
              <a:t>research</a:t>
            </a:r>
            <a:r>
              <a:rPr lang="de-DE" i="1" dirty="0"/>
              <a:t> and </a:t>
            </a:r>
            <a:r>
              <a:rPr lang="de-DE" i="1" dirty="0" err="1"/>
              <a:t>innovation</a:t>
            </a:r>
            <a:r>
              <a:rPr lang="de-DE" dirty="0"/>
              <a:t>. EPSRC.</a:t>
            </a:r>
            <a:r>
              <a:rPr lang="de-DE" dirty="0">
                <a:solidFill>
                  <a:srgbClr val="444444"/>
                </a:solidFill>
                <a:hlinkClick r:id="rId3"/>
              </a:rPr>
              <a:t> https://www.ukri.org/who-we-are/epsrc/our-policies-and-standards/framework-for-responsible-innovation/</a:t>
            </a:r>
            <a:endParaRPr lang="de-DE" dirty="0">
              <a:solidFill>
                <a:srgbClr val="444444"/>
              </a:solidFill>
            </a:endParaRPr>
          </a:p>
        </p:txBody>
      </p:sp>
      <p:sp>
        <p:nvSpPr>
          <p:cNvPr id="865213954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24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28930596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45748795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RRI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operationalised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across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four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dimensions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guide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conducting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responsibly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anticipation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reflexivity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inclusion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responsiveness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Dimensions​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Anticipation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​.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Forward-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thinking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“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…?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”​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identify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potential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consequences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assess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risks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Examples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scenario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workshops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risk-benefit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analyses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environmental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 assessments.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Reflexivity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Critical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self-examination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assumptions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values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goals.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 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recognise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limits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perspectives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Examples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Ethical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discussions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within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interdisciplinary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Inclusion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Involvement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diverse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voices.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 increase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acceptance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Examples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public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dialogues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advisory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boards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and end-user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involvement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Responsiveness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Ability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 adapt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flexibly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findings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feedback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 make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dynamic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relevant.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Examples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flexible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management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public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feedback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adjustments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objectives/methods.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Transfer and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These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dimensions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ensure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ethically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sound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promote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bidirectional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exchange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between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academia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strengthen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accountability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aspect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collaboration.</a:t>
            </a: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de-DE" b="1" dirty="0"/>
              <a:t>References </a:t>
            </a:r>
          </a:p>
          <a:p>
            <a:r>
              <a:rPr lang="en-US" dirty="0" err="1"/>
              <a:t>Stilgoe</a:t>
            </a:r>
            <a:r>
              <a:rPr lang="en-US" dirty="0"/>
              <a:t>, J., Owen, R., </a:t>
            </a:r>
            <a:r>
              <a:rPr lang="en-US" dirty="0" err="1"/>
              <a:t>Macnaghten</a:t>
            </a:r>
            <a:r>
              <a:rPr lang="en-US" dirty="0"/>
              <a:t>, P., &amp; Fisher, E. (2013). Developing a framework for responsible innovation. </a:t>
            </a:r>
            <a:r>
              <a:rPr lang="en-US" i="1" dirty="0"/>
              <a:t>Research Policy, 42</a:t>
            </a:r>
            <a:r>
              <a:rPr lang="en-US" dirty="0"/>
              <a:t>(9), 1568–1580.</a:t>
            </a:r>
            <a:r>
              <a:rPr lang="en-US" dirty="0">
                <a:hlinkClick r:id="rId3"/>
              </a:rPr>
              <a:t> https://doi.org/10.1016/j.respol.2013.05.008</a:t>
            </a:r>
            <a:endParaRPr lang="de-DE" dirty="0"/>
          </a:p>
          <a:p>
            <a:endParaRPr lang="de-DE" dirty="0"/>
          </a:p>
        </p:txBody>
      </p:sp>
      <p:sp>
        <p:nvSpPr>
          <p:cNvPr id="998332841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25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83723544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853627562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2104124563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26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2691617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32318127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assessment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evaluates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beyond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scientific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community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environment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health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culture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Impact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assessments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 integral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programmes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such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Horizon Europe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Research and Innovation (RRI).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Whilst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RRI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emphasises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ethical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assessment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demonstrates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specifically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measured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evaluated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incorporated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decisions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Slide’s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Content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Definition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effect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change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benefit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social,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environmental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sectors​.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Horizon Europe: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requires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 ex-ante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assessment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Target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sustainability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climate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-neutral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and resilient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democratic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societies.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Methods: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analyses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theory-based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ex-ante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ex-post.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Important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complex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non-linear; simple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cause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-and-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effect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thinking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sufficient​.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Knowledge Transfer/Third Mission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Helps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align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challenges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Supports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planning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implementation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 transfer activities.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Increases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transparency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traceability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benefits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external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Strengthens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engaging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industry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partners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public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de-DE" b="1" dirty="0"/>
              <a:t>References </a:t>
            </a:r>
          </a:p>
          <a:p>
            <a:r>
              <a:rPr lang="de-DE" dirty="0" err="1"/>
              <a:t>Carayannis</a:t>
            </a:r>
            <a:r>
              <a:rPr lang="de-DE" dirty="0"/>
              <a:t>, E. G., &amp; Campbell, D. F. J. (2009). “Mode 3” and “</a:t>
            </a:r>
            <a:r>
              <a:rPr lang="de-DE" dirty="0" err="1"/>
              <a:t>Quadruple</a:t>
            </a:r>
            <a:r>
              <a:rPr lang="de-DE" dirty="0"/>
              <a:t> Helix”: </a:t>
            </a:r>
            <a:r>
              <a:rPr lang="de-DE" dirty="0" err="1"/>
              <a:t>Toward</a:t>
            </a:r>
            <a:r>
              <a:rPr lang="de-DE" dirty="0"/>
              <a:t> a 21st-century </a:t>
            </a:r>
            <a:r>
              <a:rPr lang="de-DE" dirty="0" err="1"/>
              <a:t>fractal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ecosystem</a:t>
            </a:r>
            <a:r>
              <a:rPr lang="de-DE" dirty="0"/>
              <a:t>. </a:t>
            </a:r>
            <a:r>
              <a:rPr lang="de-DE" i="1" dirty="0"/>
              <a:t>International Journal </a:t>
            </a:r>
            <a:r>
              <a:rPr lang="de-DE" i="1" dirty="0" err="1"/>
              <a:t>of</a:t>
            </a:r>
            <a:r>
              <a:rPr lang="de-DE" i="1" dirty="0"/>
              <a:t> Technology Management, 46</a:t>
            </a:r>
            <a:r>
              <a:rPr lang="de-DE" dirty="0"/>
              <a:t>(3/4), 201–234. </a:t>
            </a:r>
            <a:r>
              <a:rPr lang="de-DE" dirty="0">
                <a:hlinkClick r:id="rId3"/>
              </a:rPr>
              <a:t>https://doi.org/10.1504/IJTM.2009.023374</a:t>
            </a:r>
            <a:endParaRPr lang="de-DE" dirty="0"/>
          </a:p>
          <a:p>
            <a:r>
              <a:rPr lang="de-DE" dirty="0" err="1"/>
              <a:t>Carayannis</a:t>
            </a:r>
            <a:r>
              <a:rPr lang="de-DE" dirty="0"/>
              <a:t>, E. G., Barth, T. D., &amp; Campbell, D. F. J. (2012). The ‘</a:t>
            </a:r>
            <a:r>
              <a:rPr lang="de-DE" dirty="0" err="1"/>
              <a:t>Quintuple</a:t>
            </a:r>
            <a:r>
              <a:rPr lang="de-DE" dirty="0"/>
              <a:t> Helix’ and ‘Knowledge-Co-</a:t>
            </a:r>
            <a:r>
              <a:rPr lang="de-DE" dirty="0" err="1"/>
              <a:t>Creation</a:t>
            </a:r>
            <a:r>
              <a:rPr lang="de-DE" dirty="0"/>
              <a:t>’: A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economy</a:t>
            </a:r>
            <a:r>
              <a:rPr lang="de-DE" dirty="0"/>
              <a:t> and </a:t>
            </a:r>
            <a:r>
              <a:rPr lang="de-DE" dirty="0" err="1"/>
              <a:t>society</a:t>
            </a:r>
            <a:r>
              <a:rPr lang="de-DE" dirty="0"/>
              <a:t> </a:t>
            </a:r>
            <a:r>
              <a:rPr lang="de-DE" dirty="0" err="1"/>
              <a:t>perspective</a:t>
            </a:r>
            <a:r>
              <a:rPr lang="de-DE" dirty="0"/>
              <a:t>. In E. G. </a:t>
            </a:r>
            <a:r>
              <a:rPr lang="de-DE" dirty="0" err="1"/>
              <a:t>Carayannis</a:t>
            </a:r>
            <a:r>
              <a:rPr lang="de-DE" dirty="0"/>
              <a:t> &amp; D. F. J. Campbell (Eds.), </a:t>
            </a:r>
            <a:r>
              <a:rPr lang="de-DE" i="1" dirty="0"/>
              <a:t>Mode 3 </a:t>
            </a:r>
            <a:r>
              <a:rPr lang="de-DE" i="1" dirty="0" err="1"/>
              <a:t>knowledge</a:t>
            </a:r>
            <a:r>
              <a:rPr lang="de-DE" i="1" dirty="0"/>
              <a:t> </a:t>
            </a:r>
            <a:r>
              <a:rPr lang="de-DE" i="1" dirty="0" err="1"/>
              <a:t>production</a:t>
            </a:r>
            <a:r>
              <a:rPr lang="de-DE" i="1" dirty="0"/>
              <a:t> in </a:t>
            </a:r>
            <a:r>
              <a:rPr lang="de-DE" i="1" dirty="0" err="1"/>
              <a:t>quadruple</a:t>
            </a:r>
            <a:r>
              <a:rPr lang="de-DE" i="1" dirty="0"/>
              <a:t> </a:t>
            </a:r>
            <a:r>
              <a:rPr lang="de-DE" i="1" dirty="0" err="1"/>
              <a:t>helix</a:t>
            </a:r>
            <a:r>
              <a:rPr lang="de-DE" i="1" dirty="0"/>
              <a:t> </a:t>
            </a:r>
            <a:r>
              <a:rPr lang="de-DE" i="1" dirty="0" err="1"/>
              <a:t>innovation</a:t>
            </a:r>
            <a:r>
              <a:rPr lang="de-DE" i="1" dirty="0"/>
              <a:t> </a:t>
            </a:r>
            <a:r>
              <a:rPr lang="de-DE" i="1" dirty="0" err="1"/>
              <a:t>systems</a:t>
            </a:r>
            <a:r>
              <a:rPr lang="de-DE" i="1" dirty="0"/>
              <a:t>: 21st </a:t>
            </a:r>
            <a:r>
              <a:rPr lang="de-DE" i="1" dirty="0" err="1"/>
              <a:t>century</a:t>
            </a:r>
            <a:r>
              <a:rPr lang="de-DE" i="1" dirty="0"/>
              <a:t> </a:t>
            </a:r>
            <a:r>
              <a:rPr lang="de-DE" i="1" dirty="0" err="1"/>
              <a:t>democracy</a:t>
            </a:r>
            <a:r>
              <a:rPr lang="de-DE" i="1" dirty="0"/>
              <a:t>, </a:t>
            </a:r>
            <a:r>
              <a:rPr lang="de-DE" i="1" dirty="0" err="1"/>
              <a:t>innovation</a:t>
            </a:r>
            <a:r>
              <a:rPr lang="de-DE" i="1" dirty="0"/>
              <a:t>, and </a:t>
            </a:r>
            <a:r>
              <a:rPr lang="de-DE" i="1" dirty="0" err="1"/>
              <a:t>entrepreneurship</a:t>
            </a:r>
            <a:r>
              <a:rPr lang="de-DE" i="1" dirty="0"/>
              <a:t> </a:t>
            </a:r>
            <a:r>
              <a:rPr lang="de-DE" i="1" dirty="0" err="1"/>
              <a:t>for</a:t>
            </a:r>
            <a:r>
              <a:rPr lang="de-DE" i="1" dirty="0"/>
              <a:t> </a:t>
            </a:r>
            <a:r>
              <a:rPr lang="de-DE" i="1" dirty="0" err="1"/>
              <a:t>development</a:t>
            </a:r>
            <a:r>
              <a:rPr lang="de-DE" i="1" dirty="0"/>
              <a:t> </a:t>
            </a:r>
            <a:r>
              <a:rPr lang="de-DE" dirty="0"/>
              <a:t>(</a:t>
            </a:r>
            <a:r>
              <a:rPr lang="de-DE" dirty="0" err="1"/>
              <a:t>SpringerBriefs</a:t>
            </a:r>
            <a:r>
              <a:rPr lang="de-DE" dirty="0"/>
              <a:t> in Business, Vol. 1, pp. 1–12). Springer.</a:t>
            </a:r>
            <a:r>
              <a:rPr lang="de-DE" dirty="0">
                <a:hlinkClick r:id="rId4"/>
              </a:rPr>
              <a:t> https://doi.org/10.1007/978-3-642-17371-9_1</a:t>
            </a:r>
            <a:endParaRPr lang="de-DE" dirty="0"/>
          </a:p>
          <a:p>
            <a:r>
              <a:rPr lang="de-DE" dirty="0" err="1"/>
              <a:t>Etzkowitz</a:t>
            </a:r>
            <a:r>
              <a:rPr lang="de-DE" dirty="0"/>
              <a:t>, H., &amp; </a:t>
            </a:r>
            <a:r>
              <a:rPr lang="de-DE" dirty="0" err="1"/>
              <a:t>Leydesdorff</a:t>
            </a:r>
            <a:r>
              <a:rPr lang="de-DE" dirty="0"/>
              <a:t>, L. (2000). The </a:t>
            </a:r>
            <a:r>
              <a:rPr lang="de-DE" dirty="0" err="1"/>
              <a:t>dynamics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: </a:t>
            </a:r>
            <a:r>
              <a:rPr lang="de-DE" dirty="0" err="1"/>
              <a:t>From</a:t>
            </a:r>
            <a:r>
              <a:rPr lang="de-DE" dirty="0"/>
              <a:t> National Systems and “Mode 2” </a:t>
            </a:r>
            <a:r>
              <a:rPr lang="de-DE" dirty="0" err="1"/>
              <a:t>to</a:t>
            </a:r>
            <a:r>
              <a:rPr lang="de-DE" dirty="0"/>
              <a:t> a Triple Helix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university</a:t>
            </a:r>
            <a:r>
              <a:rPr lang="de-DE" dirty="0"/>
              <a:t>–</a:t>
            </a:r>
            <a:r>
              <a:rPr lang="de-DE" dirty="0" err="1"/>
              <a:t>industry</a:t>
            </a:r>
            <a:r>
              <a:rPr lang="de-DE" dirty="0"/>
              <a:t>–</a:t>
            </a:r>
            <a:r>
              <a:rPr lang="de-DE" dirty="0" err="1"/>
              <a:t>government</a:t>
            </a:r>
            <a:r>
              <a:rPr lang="de-DE" dirty="0"/>
              <a:t> </a:t>
            </a:r>
            <a:r>
              <a:rPr lang="de-DE" dirty="0" err="1"/>
              <a:t>relations</a:t>
            </a:r>
            <a:r>
              <a:rPr lang="de-DE" dirty="0"/>
              <a:t>. </a:t>
            </a:r>
            <a:r>
              <a:rPr lang="de-DE" i="1" dirty="0"/>
              <a:t>Research Policy, 29</a:t>
            </a:r>
            <a:r>
              <a:rPr lang="de-DE" dirty="0"/>
              <a:t>(2), 109–123. </a:t>
            </a:r>
            <a:r>
              <a:rPr lang="de-DE" dirty="0">
                <a:hlinkClick r:id="rId5"/>
              </a:rPr>
              <a:t>https://doi.org/10.1016/S0048-7333(99)00055-4[1</a:t>
            </a:r>
            <a:r>
              <a:rPr lang="de-DE" dirty="0"/>
              <a:t>]</a:t>
            </a:r>
          </a:p>
          <a:p>
            <a:r>
              <a:rPr lang="de-DE" dirty="0"/>
              <a:t>European </a:t>
            </a:r>
            <a:r>
              <a:rPr lang="de-DE" dirty="0" err="1"/>
              <a:t>Commission</a:t>
            </a:r>
            <a:r>
              <a:rPr lang="de-DE" dirty="0"/>
              <a:t>. (2021). </a:t>
            </a:r>
            <a:r>
              <a:rPr lang="de-DE" i="1" dirty="0"/>
              <a:t>The Strategic Plan </a:t>
            </a:r>
            <a:r>
              <a:rPr lang="de-DE" i="1" dirty="0" err="1"/>
              <a:t>for</a:t>
            </a:r>
            <a:r>
              <a:rPr lang="de-DE" i="1" dirty="0"/>
              <a:t> Horizon Europe 2021–2024</a:t>
            </a:r>
            <a:r>
              <a:rPr lang="de-DE" dirty="0"/>
              <a:t>.</a:t>
            </a:r>
            <a:r>
              <a:rPr lang="de-DE" dirty="0">
                <a:hlinkClick r:id="rId6"/>
              </a:rPr>
              <a:t> https://www.horizont-europa.de/de/Der-Strategische-Plan-1743.html</a:t>
            </a:r>
          </a:p>
          <a:p>
            <a:r>
              <a:rPr lang="de-DE" dirty="0"/>
              <a:t>UK Research and Innovation. (</a:t>
            </a:r>
            <a:r>
              <a:rPr lang="de-DE" dirty="0" err="1"/>
              <a:t>n.d</a:t>
            </a:r>
            <a:r>
              <a:rPr lang="de-DE" dirty="0"/>
              <a:t>.). </a:t>
            </a:r>
            <a:r>
              <a:rPr lang="de-DE" i="1" dirty="0"/>
              <a:t>REF </a:t>
            </a:r>
            <a:r>
              <a:rPr lang="de-DE" i="1" dirty="0" err="1"/>
              <a:t>impact</a:t>
            </a:r>
            <a:r>
              <a:rPr lang="de-DE" dirty="0"/>
              <a:t>. Research England.</a:t>
            </a:r>
            <a:r>
              <a:rPr lang="de-DE" dirty="0">
                <a:hlinkClick r:id="rId7"/>
              </a:rPr>
              <a:t> https://www.ukri.org/who-we-are/research-england/research-excellence/ref-impact/</a:t>
            </a:r>
            <a:endParaRPr lang="de-DE" dirty="0"/>
          </a:p>
        </p:txBody>
      </p:sp>
      <p:sp>
        <p:nvSpPr>
          <p:cNvPr id="1493979341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27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55109915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194279923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criterion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success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e.g.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EU’s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Horizon Europe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programme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Researchers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must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demonstrate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scientific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excellence, but also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expected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benefits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quality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implementation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follows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previous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assessment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shows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benefits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operationalised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highlights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link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between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scientific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third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Slide’s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Content​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Structure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Horizon Europe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 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Scientific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excellence​.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 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Expected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 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Quality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effectiveness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implementation.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Success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Criteria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Clear,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concise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wording.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Credible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methodology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design.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Interdisciplinary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approaches.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Effective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plan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 management.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Transparent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presentation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indicators​.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Knowledge Transfer/Third Mission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encouraged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 explicitly articulate the societal benefits of their 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Promotes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integration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industry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partners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needs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projects.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Strengthens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strategic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planning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demonstrate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business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de-DE" b="1" dirty="0"/>
              <a:t>References </a:t>
            </a:r>
          </a:p>
          <a:p>
            <a:r>
              <a:rPr lang="de-DE" dirty="0"/>
              <a:t>Federal Ministry </a:t>
            </a:r>
            <a:r>
              <a:rPr lang="de-DE" dirty="0" err="1"/>
              <a:t>of</a:t>
            </a:r>
            <a:r>
              <a:rPr lang="de-DE" dirty="0"/>
              <a:t> Research, Technology and Space. (</a:t>
            </a:r>
            <a:r>
              <a:rPr lang="de-DE" dirty="0" err="1"/>
              <a:t>n.d</a:t>
            </a:r>
            <a:r>
              <a:rPr lang="de-DE" dirty="0"/>
              <a:t>.). </a:t>
            </a:r>
            <a:r>
              <a:rPr lang="de-DE" i="1" dirty="0" err="1"/>
              <a:t>Structuring</a:t>
            </a:r>
            <a:r>
              <a:rPr lang="de-DE" i="1" dirty="0"/>
              <a:t> </a:t>
            </a:r>
            <a:r>
              <a:rPr lang="de-DE" i="1" dirty="0" err="1"/>
              <a:t>applications</a:t>
            </a:r>
            <a:r>
              <a:rPr lang="de-DE" dirty="0"/>
              <a:t>.</a:t>
            </a:r>
            <a:r>
              <a:rPr lang="de-DE" dirty="0">
                <a:hlinkClick r:id="rId3"/>
              </a:rPr>
              <a:t> https://www.horizont-europa.de/de/Der-Aufbau-von-Antragen-1722.html</a:t>
            </a:r>
            <a:endParaRPr lang="de-DE" dirty="0"/>
          </a:p>
        </p:txBody>
      </p:sp>
      <p:sp>
        <p:nvSpPr>
          <p:cNvPr id="582372236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28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79254368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2011134451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evolved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institution-oriented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approaches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towards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project-based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 and impact-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oriented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criteria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which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inter-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transdisciplinarity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playing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increasingly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central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role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illustrates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historical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logics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builds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previous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Horizon Europe.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highlights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embedded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conceptually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but also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within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mechanisms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Slide’s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Content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Traditional Research Funding: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institutions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individual disciplines​.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Motivation: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drive for research.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Evaluation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through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peer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review.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Modern Research 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based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problem-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centred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mission-oriented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Multi-, inter-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transdisciplinarity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evaluation criteria.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combination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peer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review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indicators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measure success.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Knowledge Transfer/Third Mission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demonstrates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addresses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real-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problems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​.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Strengthens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involvement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external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e.g.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business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civil society.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Emphasises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plan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ensure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have</a:t>
            </a:r>
            <a:r>
              <a:rPr lang="en-US" b="0" i="0" dirty="0">
                <a:solidFill>
                  <a:srgbClr val="1C1C1C"/>
                </a:solidFill>
                <a:effectLst/>
                <a:latin typeface="Inter"/>
              </a:rPr>
              <a:t> an impact beyond simply generating knowledge.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de-DE" dirty="0"/>
          </a:p>
        </p:txBody>
      </p:sp>
      <p:sp>
        <p:nvSpPr>
          <p:cNvPr id="1658332958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29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65664298-39FC-CF2D-D5CF-EA321E1BAB68}" type="slidenum">
              <a:rPr/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4551764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444506344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 Assessment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using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Circle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enables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structured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holistic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evaluation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‘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various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sectors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builds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previous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Horizon Europe,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presenting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method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identifying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visualising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effects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at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early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links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theoretical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discussion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tool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Slide’s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Content​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Identifying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customers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&amp;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partners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civil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&amp;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environment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industry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&amp;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competition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investors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&amp;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shareholders​.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Assessing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Who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affected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affected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Import</a:t>
            </a:r>
            <a:r>
              <a:rPr lang="en-US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success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(-5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+5).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Visualisation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presented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Impact Circle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 show relationships and weightings clearly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promote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holistic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understanding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conscious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incorporation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different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perspectives​.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Knowledge Transfer/Third Mission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Supports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systematic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consideration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social, environmental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impacts.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Helps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align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relevant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Promotes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transparency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communication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expected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outside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de-DE" b="1" dirty="0"/>
              <a:t>References </a:t>
            </a:r>
            <a:endParaRPr lang="en-US" dirty="0">
              <a:solidFill>
                <a:srgbClr val="444444"/>
              </a:solidFill>
            </a:endParaRPr>
          </a:p>
          <a:p>
            <a:r>
              <a:rPr lang="de-DE" dirty="0"/>
              <a:t>Karahan, M., &amp; </a:t>
            </a:r>
            <a:r>
              <a:rPr lang="de-DE" dirty="0" err="1"/>
              <a:t>Stoeckermann</a:t>
            </a:r>
            <a:r>
              <a:rPr lang="de-DE" dirty="0"/>
              <a:t>, C. N. (2023). The Impact Circle: A </a:t>
            </a:r>
            <a:r>
              <a:rPr lang="de-DE" dirty="0" err="1"/>
              <a:t>new</a:t>
            </a:r>
            <a:r>
              <a:rPr lang="de-DE" dirty="0"/>
              <a:t> design-</a:t>
            </a:r>
            <a:r>
              <a:rPr lang="de-DE" dirty="0" err="1"/>
              <a:t>based</a:t>
            </a:r>
            <a:r>
              <a:rPr lang="de-DE" dirty="0"/>
              <a:t> </a:t>
            </a:r>
            <a:r>
              <a:rPr lang="de-DE" dirty="0" err="1"/>
              <a:t>method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developing</a:t>
            </a:r>
            <a:r>
              <a:rPr lang="de-DE" dirty="0"/>
              <a:t> </a:t>
            </a:r>
            <a:r>
              <a:rPr lang="de-DE" dirty="0" err="1"/>
              <a:t>business</a:t>
            </a:r>
            <a:r>
              <a:rPr lang="de-DE" dirty="0"/>
              <a:t> </a:t>
            </a:r>
            <a:r>
              <a:rPr lang="de-DE" dirty="0" err="1"/>
              <a:t>opportunities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sustainable</a:t>
            </a:r>
            <a:r>
              <a:rPr lang="de-DE" dirty="0"/>
              <a:t> </a:t>
            </a:r>
            <a:r>
              <a:rPr lang="de-DE" dirty="0" err="1"/>
              <a:t>impact</a:t>
            </a:r>
            <a:r>
              <a:rPr lang="de-DE" dirty="0"/>
              <a:t>. In J. H. Block, J. Halberstadt, N. </a:t>
            </a:r>
            <a:r>
              <a:rPr lang="de-DE" dirty="0" err="1"/>
              <a:t>Högsdal</a:t>
            </a:r>
            <a:r>
              <a:rPr lang="de-DE" dirty="0"/>
              <a:t>, A. Kuckertz, &amp; H. </a:t>
            </a:r>
            <a:r>
              <a:rPr lang="de-DE" dirty="0" err="1"/>
              <a:t>Neergaard</a:t>
            </a:r>
            <a:r>
              <a:rPr lang="de-DE" dirty="0"/>
              <a:t> (Eds.), </a:t>
            </a:r>
            <a:r>
              <a:rPr lang="de-DE" i="1" dirty="0"/>
              <a:t>Progress in </a:t>
            </a:r>
            <a:r>
              <a:rPr lang="de-DE" i="1" dirty="0" err="1"/>
              <a:t>entrepreneurship</a:t>
            </a:r>
            <a:r>
              <a:rPr lang="de-DE" i="1" dirty="0"/>
              <a:t> </a:t>
            </a:r>
            <a:r>
              <a:rPr lang="de-DE" i="1" dirty="0" err="1"/>
              <a:t>education</a:t>
            </a:r>
            <a:r>
              <a:rPr lang="de-DE" i="1" dirty="0"/>
              <a:t> and </a:t>
            </a:r>
            <a:r>
              <a:rPr lang="de-DE" i="1" dirty="0" err="1"/>
              <a:t>training</a:t>
            </a:r>
            <a:r>
              <a:rPr lang="de-DE" i="1" dirty="0"/>
              <a:t> </a:t>
            </a:r>
            <a:r>
              <a:rPr lang="de-DE" dirty="0"/>
              <a:t>(FGF Studies in Small Business and Entrepreneurship). Springer.</a:t>
            </a:r>
            <a:r>
              <a:rPr lang="de-DE" dirty="0">
                <a:solidFill>
                  <a:srgbClr val="444444"/>
                </a:solidFill>
                <a:hlinkClick r:id="rId3"/>
              </a:rPr>
              <a:t> https://doi.org/10.1007/978-3-031-28559-2_22</a:t>
            </a:r>
            <a:endParaRPr lang="de-DE" dirty="0">
              <a:solidFill>
                <a:srgbClr val="444444"/>
              </a:solidFill>
            </a:endParaRPr>
          </a:p>
        </p:txBody>
      </p:sp>
      <p:sp>
        <p:nvSpPr>
          <p:cNvPr id="368013842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30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6806470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359864851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marL="457200" marR="0" lvl="0" indent="-228600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/>
            </a:pPr>
            <a:r>
              <a:rPr lang="de-DE"/>
              <a:t>[You can list further information, events and contacts here as you wish]</a:t>
            </a:r>
            <a:endParaRPr/>
          </a:p>
          <a:p>
            <a:pPr rtl="0">
              <a:defRPr/>
            </a:pPr>
            <a:endParaRPr lang="en-US"/>
          </a:p>
          <a:p>
            <a:pPr rtl="0">
              <a:defRPr/>
            </a:pPr>
            <a:endParaRPr lang="en-US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 u="sng"/>
              <a:t>Image sources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de-DE"/>
              <a:t>Photo: Unsplash</a:t>
            </a:r>
          </a:p>
          <a:p>
            <a:pPr>
              <a:defRPr/>
            </a:pPr>
            <a:endParaRPr lang="en-US"/>
          </a:p>
          <a:p>
            <a:pPr rtl="0">
              <a:defRPr/>
            </a:pPr>
            <a:endParaRPr lang="en-US"/>
          </a:p>
        </p:txBody>
      </p:sp>
      <p:sp>
        <p:nvSpPr>
          <p:cNvPr id="775444870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31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1635E1D3-E773-8ECB-4954-2E04A5994DF6}" type="slidenum">
              <a:rPr/>
              <a:t>32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fld id="{EDD5395C-BE68-1E3C-20D6-8CDA2427199C}" type="slidenum">
              <a:rPr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95945369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1467797149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976656899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00000000-1234-1234-1234-123412341234}" type="slidenum">
              <a:rPr lang="en-US" sz="12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5</a:t>
            </a:fld>
            <a:endParaRPr lang="en-US" sz="12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63121645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278826298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r>
              <a:rPr lang="de-DE" b="1" dirty="0"/>
              <a:t>1. Key Message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Slide</a:t>
            </a:r>
          </a:p>
          <a:p>
            <a:r>
              <a:rPr lang="de-DE" dirty="0"/>
              <a:t>This </a:t>
            </a:r>
            <a:r>
              <a:rPr lang="de-DE" dirty="0" err="1"/>
              <a:t>slide</a:t>
            </a:r>
            <a:r>
              <a:rPr lang="de-DE" dirty="0"/>
              <a:t> </a:t>
            </a:r>
            <a:r>
              <a:rPr lang="de-DE" dirty="0" err="1"/>
              <a:t>presents</a:t>
            </a:r>
            <a:r>
              <a:rPr lang="de-DE" dirty="0"/>
              <a:t> </a:t>
            </a:r>
            <a:r>
              <a:rPr lang="de-DE" dirty="0" err="1"/>
              <a:t>three</a:t>
            </a:r>
            <a:r>
              <a:rPr lang="de-DE" dirty="0"/>
              <a:t> different </a:t>
            </a:r>
            <a:r>
              <a:rPr lang="de-DE" dirty="0" err="1"/>
              <a:t>modes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production</a:t>
            </a:r>
            <a:r>
              <a:rPr lang="de-DE" dirty="0"/>
              <a:t>.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illustrates</a:t>
            </a:r>
            <a:r>
              <a:rPr lang="de-DE" dirty="0"/>
              <a:t> </a:t>
            </a:r>
            <a:r>
              <a:rPr lang="de-DE" dirty="0" err="1"/>
              <a:t>how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systems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</a:t>
            </a:r>
            <a:r>
              <a:rPr lang="de-DE" dirty="0" err="1"/>
              <a:t>evolved</a:t>
            </a:r>
            <a:r>
              <a:rPr lang="de-DE" dirty="0"/>
              <a:t> –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disciplinary</a:t>
            </a:r>
            <a:r>
              <a:rPr lang="de-DE" dirty="0"/>
              <a:t> </a:t>
            </a:r>
            <a:r>
              <a:rPr lang="de-DE" dirty="0" err="1"/>
              <a:t>logics</a:t>
            </a:r>
            <a:r>
              <a:rPr lang="de-DE" dirty="0"/>
              <a:t> </a:t>
            </a:r>
            <a:r>
              <a:rPr lang="de-DE" dirty="0" err="1"/>
              <a:t>towards</a:t>
            </a:r>
            <a:r>
              <a:rPr lang="de-DE" dirty="0"/>
              <a:t> </a:t>
            </a:r>
            <a:r>
              <a:rPr lang="de-DE" dirty="0" err="1"/>
              <a:t>transdisciplinary</a:t>
            </a:r>
            <a:r>
              <a:rPr lang="de-DE" dirty="0"/>
              <a:t>, </a:t>
            </a:r>
            <a:r>
              <a:rPr lang="de-DE" dirty="0" err="1"/>
              <a:t>collaborative</a:t>
            </a:r>
            <a:r>
              <a:rPr lang="de-DE" dirty="0"/>
              <a:t> and </a:t>
            </a:r>
            <a:r>
              <a:rPr lang="de-DE" dirty="0" err="1"/>
              <a:t>socially</a:t>
            </a:r>
            <a:r>
              <a:rPr lang="de-DE" dirty="0"/>
              <a:t> </a:t>
            </a:r>
            <a:r>
              <a:rPr lang="de-DE" dirty="0" err="1"/>
              <a:t>embedded</a:t>
            </a:r>
            <a:r>
              <a:rPr lang="de-DE" dirty="0"/>
              <a:t> </a:t>
            </a:r>
            <a:r>
              <a:rPr lang="de-DE" dirty="0" err="1"/>
              <a:t>forms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generation</a:t>
            </a:r>
            <a:r>
              <a:rPr lang="de-DE" dirty="0"/>
              <a:t>.</a:t>
            </a:r>
          </a:p>
          <a:p>
            <a:r>
              <a:rPr lang="de-DE" b="1" dirty="0"/>
              <a:t>2. Embedding in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Thematic</a:t>
            </a:r>
            <a:r>
              <a:rPr lang="de-DE" b="1" dirty="0"/>
              <a:t> </a:t>
            </a:r>
            <a:r>
              <a:rPr lang="de-DE" b="1" dirty="0" err="1"/>
              <a:t>Context</a:t>
            </a:r>
            <a:endParaRPr lang="de-DE" b="1" dirty="0"/>
          </a:p>
          <a:p>
            <a:r>
              <a:rPr lang="de-DE" dirty="0"/>
              <a:t>In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context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 and </a:t>
            </a:r>
            <a:r>
              <a:rPr lang="de-DE" dirty="0" err="1"/>
              <a:t>the</a:t>
            </a:r>
            <a:r>
              <a:rPr lang="de-DE" dirty="0"/>
              <a:t> Third Mission,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essential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understand</a:t>
            </a:r>
            <a:r>
              <a:rPr lang="de-DE" dirty="0"/>
              <a:t> </a:t>
            </a:r>
            <a:r>
              <a:rPr lang="de-DE" b="1" dirty="0" err="1"/>
              <a:t>how</a:t>
            </a:r>
            <a:r>
              <a:rPr lang="de-DE" b="1" dirty="0"/>
              <a:t> </a:t>
            </a:r>
            <a:r>
              <a:rPr lang="de-DE" b="1" dirty="0" err="1"/>
              <a:t>knowledge</a:t>
            </a:r>
            <a:r>
              <a:rPr lang="de-DE" b="1" dirty="0"/>
              <a:t> </a:t>
            </a:r>
            <a:r>
              <a:rPr lang="de-DE" b="1" dirty="0" err="1"/>
              <a:t>is</a:t>
            </a:r>
            <a:r>
              <a:rPr lang="de-DE" b="1" dirty="0"/>
              <a:t> </a:t>
            </a:r>
            <a:r>
              <a:rPr lang="de-DE" b="1" dirty="0" err="1"/>
              <a:t>created</a:t>
            </a:r>
            <a:r>
              <a:rPr lang="de-DE" b="1" dirty="0"/>
              <a:t> and </a:t>
            </a:r>
            <a:r>
              <a:rPr lang="de-DE" b="1" dirty="0" err="1"/>
              <a:t>what</a:t>
            </a:r>
            <a:r>
              <a:rPr lang="de-DE" b="1" dirty="0"/>
              <a:t> </a:t>
            </a:r>
            <a:r>
              <a:rPr lang="de-DE" b="1" dirty="0" err="1"/>
              <a:t>systemic</a:t>
            </a:r>
            <a:r>
              <a:rPr lang="de-DE" b="1" dirty="0"/>
              <a:t> </a:t>
            </a:r>
            <a:r>
              <a:rPr lang="de-DE" b="1" dirty="0" err="1"/>
              <a:t>logics</a:t>
            </a:r>
            <a:r>
              <a:rPr lang="de-DE" b="1" dirty="0"/>
              <a:t> </a:t>
            </a:r>
            <a:r>
              <a:rPr lang="de-DE" b="1" dirty="0" err="1"/>
              <a:t>underpin</a:t>
            </a:r>
            <a:r>
              <a:rPr lang="de-DE" b="1" dirty="0"/>
              <a:t> it</a:t>
            </a:r>
            <a:r>
              <a:rPr lang="de-DE" dirty="0"/>
              <a:t>. </a:t>
            </a:r>
            <a:r>
              <a:rPr lang="en-US" dirty="0"/>
              <a:t>Only by doing this can one reflect on their research practices and adjust them to meet transfer-oriented requirements. The three modes assist in positioning one's stance between disciplinary anchoring, societal relevance, and co-evolutionary innovation processes.</a:t>
            </a:r>
          </a:p>
          <a:p>
            <a:r>
              <a:rPr lang="de-DE" b="1" dirty="0"/>
              <a:t>3. Explanation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Slide’s</a:t>
            </a:r>
            <a:r>
              <a:rPr lang="de-DE" b="1" dirty="0"/>
              <a:t> Content</a:t>
            </a:r>
          </a:p>
          <a:p>
            <a:r>
              <a:rPr lang="de-DE" b="1" dirty="0"/>
              <a:t>Mode 1 – </a:t>
            </a:r>
            <a:r>
              <a:rPr lang="de-DE" b="1" dirty="0" err="1"/>
              <a:t>Disciplinary</a:t>
            </a:r>
            <a:r>
              <a:rPr lang="de-DE" b="1" dirty="0"/>
              <a:t> Knowledge </a:t>
            </a:r>
            <a:r>
              <a:rPr lang="de-DE" b="1" dirty="0" err="1"/>
              <a:t>Production</a:t>
            </a:r>
            <a:endParaRPr lang="de-DE" b="1" dirty="0"/>
          </a:p>
          <a:p>
            <a:r>
              <a:rPr lang="de-DE" dirty="0"/>
              <a:t>Research </a:t>
            </a:r>
            <a:r>
              <a:rPr lang="de-DE" dirty="0" err="1"/>
              <a:t>takes</a:t>
            </a:r>
            <a:r>
              <a:rPr lang="de-DE" dirty="0"/>
              <a:t> </a:t>
            </a:r>
            <a:r>
              <a:rPr lang="de-DE" dirty="0" err="1"/>
              <a:t>place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clearly</a:t>
            </a:r>
            <a:r>
              <a:rPr lang="de-DE" dirty="0"/>
              <a:t> </a:t>
            </a:r>
            <a:r>
              <a:rPr lang="de-DE" dirty="0" err="1"/>
              <a:t>defined</a:t>
            </a:r>
            <a:r>
              <a:rPr lang="de-DE" dirty="0"/>
              <a:t> </a:t>
            </a:r>
            <a:r>
              <a:rPr lang="de-DE" dirty="0" err="1"/>
              <a:t>academic</a:t>
            </a:r>
            <a:r>
              <a:rPr lang="de-DE" dirty="0"/>
              <a:t> </a:t>
            </a:r>
            <a:r>
              <a:rPr lang="de-DE" dirty="0" err="1"/>
              <a:t>disciplines</a:t>
            </a:r>
            <a:r>
              <a:rPr lang="de-DE" dirty="0"/>
              <a:t>.</a:t>
            </a:r>
          </a:p>
          <a:p>
            <a:r>
              <a:rPr lang="de-DE" dirty="0"/>
              <a:t>High </a:t>
            </a:r>
            <a:r>
              <a:rPr lang="de-DE" dirty="0" err="1"/>
              <a:t>methodological</a:t>
            </a:r>
            <a:r>
              <a:rPr lang="de-DE" dirty="0"/>
              <a:t> and </a:t>
            </a:r>
            <a:r>
              <a:rPr lang="de-DE" dirty="0" err="1"/>
              <a:t>theoretical</a:t>
            </a:r>
            <a:r>
              <a:rPr lang="de-DE" dirty="0"/>
              <a:t> </a:t>
            </a:r>
            <a:r>
              <a:rPr lang="de-DE" dirty="0" err="1"/>
              <a:t>homogeneity</a:t>
            </a:r>
            <a:r>
              <a:rPr lang="de-DE" dirty="0"/>
              <a:t>; </a:t>
            </a:r>
            <a:r>
              <a:rPr lang="de-DE" dirty="0" err="1"/>
              <a:t>quality</a:t>
            </a:r>
            <a:r>
              <a:rPr lang="de-DE" dirty="0"/>
              <a:t> </a:t>
            </a:r>
            <a:r>
              <a:rPr lang="de-DE" dirty="0" err="1"/>
              <a:t>assurance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primarily</a:t>
            </a:r>
            <a:r>
              <a:rPr lang="de-DE" dirty="0"/>
              <a:t> </a:t>
            </a:r>
            <a:r>
              <a:rPr lang="de-DE" dirty="0" err="1"/>
              <a:t>ensured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b="1" dirty="0" err="1"/>
              <a:t>peer</a:t>
            </a:r>
            <a:r>
              <a:rPr lang="de-DE" b="1" dirty="0"/>
              <a:t> review</a:t>
            </a:r>
            <a:r>
              <a:rPr lang="de-DE" dirty="0"/>
              <a:t>.</a:t>
            </a:r>
          </a:p>
          <a:p>
            <a:r>
              <a:rPr lang="de-DE" dirty="0"/>
              <a:t>The </a:t>
            </a:r>
            <a:r>
              <a:rPr lang="de-DE" dirty="0" err="1"/>
              <a:t>distinction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scientific</a:t>
            </a:r>
            <a:r>
              <a:rPr lang="de-DE" dirty="0"/>
              <a:t> and non-</a:t>
            </a:r>
            <a:r>
              <a:rPr lang="de-DE" dirty="0" err="1"/>
              <a:t>scientific</a:t>
            </a:r>
            <a:r>
              <a:rPr lang="de-DE" dirty="0"/>
              <a:t> </a:t>
            </a:r>
            <a:r>
              <a:rPr lang="de-DE" dirty="0" err="1"/>
              <a:t>spheres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clearly</a:t>
            </a:r>
            <a:r>
              <a:rPr lang="de-DE" dirty="0"/>
              <a:t> </a:t>
            </a:r>
            <a:r>
              <a:rPr lang="de-DE" dirty="0" err="1"/>
              <a:t>defined</a:t>
            </a:r>
            <a:r>
              <a:rPr lang="de-DE" dirty="0"/>
              <a:t>.</a:t>
            </a:r>
          </a:p>
          <a:p>
            <a:r>
              <a:rPr lang="de-DE" dirty="0"/>
              <a:t>The </a:t>
            </a:r>
            <a:r>
              <a:rPr lang="de-DE" dirty="0" err="1"/>
              <a:t>aim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b="1" dirty="0" err="1"/>
              <a:t>discipline‘s</a:t>
            </a:r>
            <a:r>
              <a:rPr lang="de-DE" b="1" dirty="0"/>
              <a:t> internal </a:t>
            </a:r>
            <a:r>
              <a:rPr lang="de-DE" b="1" dirty="0" err="1"/>
              <a:t>development</a:t>
            </a:r>
            <a:r>
              <a:rPr lang="de-DE" dirty="0"/>
              <a:t>.</a:t>
            </a:r>
            <a:br>
              <a:rPr lang="de-DE" dirty="0"/>
            </a:br>
            <a:r>
              <a:rPr lang="de-DE" dirty="0"/>
              <a:t>→ </a:t>
            </a:r>
            <a:r>
              <a:rPr lang="de-DE" dirty="0" err="1"/>
              <a:t>Represents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traditional </a:t>
            </a:r>
            <a:r>
              <a:rPr lang="de-DE" dirty="0" err="1"/>
              <a:t>self</a:t>
            </a:r>
            <a:r>
              <a:rPr lang="de-DE" dirty="0"/>
              <a:t>-image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academic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.</a:t>
            </a:r>
          </a:p>
          <a:p>
            <a:r>
              <a:rPr lang="de-DE" b="1" dirty="0"/>
              <a:t>Mode 2 – </a:t>
            </a:r>
            <a:r>
              <a:rPr lang="de-DE" b="1" dirty="0" err="1"/>
              <a:t>Application-Oriented</a:t>
            </a:r>
            <a:r>
              <a:rPr lang="de-DE" b="1" dirty="0"/>
              <a:t> Knowledge </a:t>
            </a:r>
            <a:r>
              <a:rPr lang="de-DE" b="1" dirty="0" err="1"/>
              <a:t>Production</a:t>
            </a:r>
            <a:endParaRPr lang="de-DE" b="1" dirty="0"/>
          </a:p>
          <a:p>
            <a:r>
              <a:rPr lang="de-DE" dirty="0" err="1"/>
              <a:t>Heterogeneous</a:t>
            </a:r>
            <a:r>
              <a:rPr lang="de-DE" dirty="0"/>
              <a:t> </a:t>
            </a:r>
            <a:r>
              <a:rPr lang="de-DE" dirty="0" err="1"/>
              <a:t>groups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stakeholders</a:t>
            </a:r>
            <a:r>
              <a:rPr lang="de-DE" dirty="0"/>
              <a:t> </a:t>
            </a:r>
            <a:r>
              <a:rPr lang="de-DE" dirty="0" err="1"/>
              <a:t>collaborate</a:t>
            </a:r>
            <a:r>
              <a:rPr lang="de-DE" dirty="0"/>
              <a:t> in a </a:t>
            </a:r>
            <a:r>
              <a:rPr lang="de-DE" dirty="0" err="1"/>
              <a:t>transdisciplinary</a:t>
            </a:r>
            <a:r>
              <a:rPr lang="de-DE" dirty="0"/>
              <a:t> </a:t>
            </a:r>
            <a:r>
              <a:rPr lang="de-DE" dirty="0" err="1"/>
              <a:t>manner</a:t>
            </a:r>
            <a:r>
              <a:rPr lang="de-DE" dirty="0"/>
              <a:t> – </a:t>
            </a:r>
            <a:r>
              <a:rPr lang="de-DE" dirty="0" err="1"/>
              <a:t>including</a:t>
            </a:r>
            <a:r>
              <a:rPr lang="de-DE" dirty="0"/>
              <a:t> </a:t>
            </a:r>
            <a:r>
              <a:rPr lang="de-DE" dirty="0" err="1"/>
              <a:t>practitioners</a:t>
            </a:r>
            <a:r>
              <a:rPr lang="de-DE" dirty="0"/>
              <a:t> and </a:t>
            </a:r>
            <a:r>
              <a:rPr lang="de-DE" dirty="0" err="1"/>
              <a:t>laypeople</a:t>
            </a:r>
            <a:r>
              <a:rPr lang="de-DE" dirty="0"/>
              <a:t>.</a:t>
            </a:r>
          </a:p>
          <a:p>
            <a:r>
              <a:rPr lang="de-DE" dirty="0"/>
              <a:t>Focus on </a:t>
            </a:r>
            <a:r>
              <a:rPr lang="de-DE" b="1" dirty="0"/>
              <a:t>problem-</a:t>
            </a:r>
            <a:r>
              <a:rPr lang="de-DE" b="1" dirty="0" err="1"/>
              <a:t>solving</a:t>
            </a:r>
            <a:r>
              <a:rPr lang="de-DE" b="1" dirty="0"/>
              <a:t> </a:t>
            </a:r>
            <a:r>
              <a:rPr lang="de-DE" dirty="0"/>
              <a:t>and on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generation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b="1" dirty="0"/>
              <a:t>‘</a:t>
            </a:r>
            <a:r>
              <a:rPr lang="de-DE" b="1" dirty="0" err="1"/>
              <a:t>socially</a:t>
            </a:r>
            <a:r>
              <a:rPr lang="de-DE" b="1" dirty="0"/>
              <a:t> </a:t>
            </a:r>
            <a:r>
              <a:rPr lang="de-DE" dirty="0"/>
              <a:t>robust’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stands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test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time in real-</a:t>
            </a:r>
            <a:r>
              <a:rPr lang="de-DE" dirty="0" err="1"/>
              <a:t>world</a:t>
            </a:r>
            <a:r>
              <a:rPr lang="de-DE" dirty="0"/>
              <a:t> </a:t>
            </a:r>
            <a:r>
              <a:rPr lang="de-DE" dirty="0" err="1"/>
              <a:t>contexts</a:t>
            </a:r>
            <a:r>
              <a:rPr lang="de-DE" dirty="0"/>
              <a:t>.</a:t>
            </a:r>
          </a:p>
          <a:p>
            <a:r>
              <a:rPr lang="de-DE" dirty="0"/>
              <a:t>The </a:t>
            </a:r>
            <a:r>
              <a:rPr lang="de-DE" dirty="0" err="1"/>
              <a:t>relationship</a:t>
            </a:r>
            <a:r>
              <a:rPr lang="de-DE" dirty="0"/>
              <a:t>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i="0" dirty="0" err="1"/>
              <a:t>experts</a:t>
            </a:r>
            <a:r>
              <a:rPr lang="de-DE" i="0" dirty="0"/>
              <a:t> and </a:t>
            </a:r>
            <a:r>
              <a:rPr lang="de-DE" dirty="0"/>
              <a:t>non-</a:t>
            </a:r>
            <a:r>
              <a:rPr lang="de-DE" dirty="0" err="1"/>
              <a:t>experts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changing</a:t>
            </a:r>
            <a:r>
              <a:rPr lang="de-DE" dirty="0"/>
              <a:t>: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emerges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b="1" dirty="0" err="1"/>
              <a:t>exchange</a:t>
            </a:r>
            <a:r>
              <a:rPr lang="de-DE" b="1" dirty="0"/>
              <a:t> </a:t>
            </a:r>
            <a:r>
              <a:rPr lang="de-DE" dirty="0"/>
              <a:t>and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guided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societal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.</a:t>
            </a:r>
            <a:br>
              <a:rPr lang="de-DE" dirty="0"/>
            </a:br>
            <a:r>
              <a:rPr lang="de-DE" dirty="0"/>
              <a:t>→ </a:t>
            </a:r>
            <a:r>
              <a:rPr lang="de-DE" dirty="0" err="1"/>
              <a:t>Represents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more</a:t>
            </a:r>
            <a:r>
              <a:rPr lang="de-DE" dirty="0"/>
              <a:t> </a:t>
            </a:r>
            <a:r>
              <a:rPr lang="de-DE" dirty="0" err="1"/>
              <a:t>strongly</a:t>
            </a:r>
            <a:r>
              <a:rPr lang="de-DE" dirty="0"/>
              <a:t> </a:t>
            </a:r>
            <a:r>
              <a:rPr lang="de-DE" dirty="0" err="1"/>
              <a:t>oriented</a:t>
            </a:r>
            <a:r>
              <a:rPr lang="de-DE" dirty="0"/>
              <a:t> </a:t>
            </a:r>
            <a:r>
              <a:rPr lang="de-DE" dirty="0" err="1"/>
              <a:t>towards</a:t>
            </a:r>
            <a:r>
              <a:rPr lang="de-DE" dirty="0"/>
              <a:t> </a:t>
            </a:r>
            <a:r>
              <a:rPr lang="de-DE" dirty="0" err="1"/>
              <a:t>application</a:t>
            </a:r>
            <a:r>
              <a:rPr lang="de-DE" dirty="0"/>
              <a:t>, </a:t>
            </a:r>
            <a:r>
              <a:rPr lang="de-DE" dirty="0" err="1"/>
              <a:t>responsibility</a:t>
            </a:r>
            <a:r>
              <a:rPr lang="de-DE" dirty="0"/>
              <a:t> and </a:t>
            </a:r>
            <a:r>
              <a:rPr lang="de-DE" dirty="0" err="1"/>
              <a:t>impact</a:t>
            </a:r>
            <a:r>
              <a:rPr lang="de-DE" dirty="0"/>
              <a:t>.</a:t>
            </a:r>
          </a:p>
          <a:p>
            <a:r>
              <a:rPr lang="de-DE" b="1" dirty="0"/>
              <a:t>Mode 3 – Co-</a:t>
            </a:r>
            <a:r>
              <a:rPr lang="de-DE" b="1" dirty="0" err="1"/>
              <a:t>Evolutionary</a:t>
            </a:r>
            <a:r>
              <a:rPr lang="de-DE" b="1" dirty="0"/>
              <a:t> Knowledge </a:t>
            </a:r>
            <a:r>
              <a:rPr lang="de-DE" b="1" dirty="0" err="1"/>
              <a:t>Production</a:t>
            </a:r>
            <a:endParaRPr lang="de-DE" b="1" dirty="0"/>
          </a:p>
          <a:p>
            <a:r>
              <a:rPr lang="de-DE" dirty="0"/>
              <a:t>Research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embedded</a:t>
            </a:r>
            <a:r>
              <a:rPr lang="de-DE" dirty="0"/>
              <a:t> in </a:t>
            </a:r>
            <a:r>
              <a:rPr lang="de-DE" b="1" dirty="0" err="1"/>
              <a:t>networked</a:t>
            </a:r>
            <a:r>
              <a:rPr lang="de-DE" b="1" dirty="0"/>
              <a:t> </a:t>
            </a:r>
            <a:r>
              <a:rPr lang="de-DE" b="1" dirty="0" err="1"/>
              <a:t>innovation</a:t>
            </a:r>
            <a:r>
              <a:rPr lang="de-DE" b="1" dirty="0"/>
              <a:t> </a:t>
            </a:r>
            <a:r>
              <a:rPr lang="de-DE" b="1" dirty="0" err="1"/>
              <a:t>systems</a:t>
            </a:r>
            <a:r>
              <a:rPr lang="de-DE" b="1" dirty="0"/>
              <a:t> </a:t>
            </a:r>
            <a:r>
              <a:rPr lang="de-DE" dirty="0"/>
              <a:t>(e.g. </a:t>
            </a:r>
            <a:r>
              <a:rPr lang="de-DE" dirty="0" err="1"/>
              <a:t>triple</a:t>
            </a:r>
            <a:r>
              <a:rPr lang="de-DE" dirty="0"/>
              <a:t>/</a:t>
            </a:r>
            <a:r>
              <a:rPr lang="de-DE" dirty="0" err="1"/>
              <a:t>quadruple</a:t>
            </a:r>
            <a:r>
              <a:rPr lang="de-DE" dirty="0"/>
              <a:t>/</a:t>
            </a:r>
            <a:r>
              <a:rPr lang="de-DE" dirty="0" err="1"/>
              <a:t>quintuple</a:t>
            </a:r>
            <a:r>
              <a:rPr lang="de-DE" dirty="0"/>
              <a:t> </a:t>
            </a:r>
            <a:r>
              <a:rPr lang="de-DE" dirty="0" err="1"/>
              <a:t>helix</a:t>
            </a:r>
            <a:r>
              <a:rPr lang="de-DE" dirty="0"/>
              <a:t>).</a:t>
            </a:r>
          </a:p>
          <a:p>
            <a:r>
              <a:rPr lang="de-DE" dirty="0"/>
              <a:t>Knowledge </a:t>
            </a:r>
            <a:r>
              <a:rPr lang="de-DE" dirty="0" err="1"/>
              <a:t>emerges</a:t>
            </a:r>
            <a:r>
              <a:rPr lang="de-DE" dirty="0"/>
              <a:t> </a:t>
            </a:r>
            <a:r>
              <a:rPr lang="de-DE" dirty="0" err="1"/>
              <a:t>through</a:t>
            </a:r>
            <a:r>
              <a:rPr lang="de-DE" dirty="0"/>
              <a:t> </a:t>
            </a:r>
            <a:r>
              <a:rPr lang="de-DE" b="1" dirty="0" err="1"/>
              <a:t>co-evolutionary</a:t>
            </a:r>
            <a:r>
              <a:rPr lang="de-DE" b="1" dirty="0"/>
              <a:t> </a:t>
            </a:r>
            <a:r>
              <a:rPr lang="de-DE" b="1" dirty="0" err="1"/>
              <a:t>processes</a:t>
            </a:r>
            <a:r>
              <a:rPr lang="de-DE" dirty="0"/>
              <a:t>: different </a:t>
            </a:r>
            <a:r>
              <a:rPr lang="de-DE" dirty="0" err="1"/>
              <a:t>paradigms</a:t>
            </a:r>
            <a:r>
              <a:rPr lang="de-DE" dirty="0"/>
              <a:t> and </a:t>
            </a:r>
            <a:r>
              <a:rPr lang="de-DE" dirty="0" err="1"/>
              <a:t>actors</a:t>
            </a:r>
            <a:r>
              <a:rPr lang="de-DE" dirty="0"/>
              <a:t> </a:t>
            </a:r>
            <a:r>
              <a:rPr lang="de-DE" dirty="0" err="1"/>
              <a:t>develop</a:t>
            </a:r>
            <a:r>
              <a:rPr lang="de-DE" dirty="0"/>
              <a:t> in parallel and </a:t>
            </a:r>
            <a:r>
              <a:rPr lang="de-DE" dirty="0" err="1"/>
              <a:t>influence</a:t>
            </a:r>
            <a:r>
              <a:rPr lang="de-DE" dirty="0"/>
              <a:t> </a:t>
            </a:r>
            <a:r>
              <a:rPr lang="de-DE" dirty="0" err="1"/>
              <a:t>one</a:t>
            </a:r>
            <a:r>
              <a:rPr lang="de-DE" dirty="0"/>
              <a:t> </a:t>
            </a:r>
            <a:r>
              <a:rPr lang="de-DE" dirty="0" err="1"/>
              <a:t>another</a:t>
            </a:r>
            <a:r>
              <a:rPr lang="de-DE" dirty="0"/>
              <a:t>.</a:t>
            </a:r>
          </a:p>
          <a:p>
            <a:r>
              <a:rPr lang="de-DE" b="1" dirty="0"/>
              <a:t>Co-</a:t>
            </a:r>
            <a:r>
              <a:rPr lang="de-DE" b="1" dirty="0" err="1"/>
              <a:t>specialisation</a:t>
            </a:r>
            <a:r>
              <a:rPr lang="de-DE" dirty="0"/>
              <a:t>: </a:t>
            </a:r>
            <a:r>
              <a:rPr lang="de-DE" dirty="0" err="1"/>
              <a:t>Participants</a:t>
            </a:r>
            <a:r>
              <a:rPr lang="de-DE" dirty="0"/>
              <a:t> </a:t>
            </a:r>
            <a:r>
              <a:rPr lang="de-DE" dirty="0" err="1"/>
              <a:t>contribute</a:t>
            </a:r>
            <a:r>
              <a:rPr lang="de-DE" dirty="0"/>
              <a:t> </a:t>
            </a:r>
            <a:r>
              <a:rPr lang="de-DE" dirty="0" err="1"/>
              <a:t>complementary</a:t>
            </a:r>
            <a:r>
              <a:rPr lang="de-DE" dirty="0"/>
              <a:t> </a:t>
            </a:r>
            <a:r>
              <a:rPr lang="de-DE" dirty="0" err="1"/>
              <a:t>skills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generate</a:t>
            </a:r>
            <a:r>
              <a:rPr lang="de-DE" dirty="0"/>
              <a:t> </a:t>
            </a:r>
            <a:r>
              <a:rPr lang="de-DE" dirty="0" err="1"/>
              <a:t>added</a:t>
            </a:r>
            <a:r>
              <a:rPr lang="de-DE" dirty="0"/>
              <a:t> </a:t>
            </a:r>
            <a:r>
              <a:rPr lang="de-DE" dirty="0" err="1"/>
              <a:t>value</a:t>
            </a:r>
            <a:r>
              <a:rPr lang="de-DE" dirty="0"/>
              <a:t> </a:t>
            </a:r>
            <a:r>
              <a:rPr lang="de-DE" dirty="0" err="1"/>
              <a:t>together</a:t>
            </a:r>
            <a:r>
              <a:rPr lang="de-DE" dirty="0"/>
              <a:t>.</a:t>
            </a:r>
          </a:p>
          <a:p>
            <a:r>
              <a:rPr lang="de-DE" b="1" dirty="0" err="1"/>
              <a:t>Coopetition</a:t>
            </a:r>
            <a:r>
              <a:rPr lang="de-DE" dirty="0"/>
              <a:t>: a </a:t>
            </a:r>
            <a:r>
              <a:rPr lang="de-DE" dirty="0" err="1"/>
              <a:t>combination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cooperation</a:t>
            </a:r>
            <a:r>
              <a:rPr lang="de-DE" dirty="0"/>
              <a:t> and </a:t>
            </a:r>
            <a:r>
              <a:rPr lang="de-DE" dirty="0" err="1"/>
              <a:t>competition</a:t>
            </a:r>
            <a:r>
              <a:rPr lang="de-DE" dirty="0"/>
              <a:t>.</a:t>
            </a:r>
            <a:br>
              <a:rPr lang="de-DE" dirty="0"/>
            </a:br>
            <a:r>
              <a:rPr lang="de-DE" dirty="0"/>
              <a:t>→ </a:t>
            </a:r>
            <a:r>
              <a:rPr lang="de-DE" dirty="0" err="1"/>
              <a:t>Represents</a:t>
            </a:r>
            <a:r>
              <a:rPr lang="de-DE" dirty="0"/>
              <a:t> a </a:t>
            </a:r>
            <a:r>
              <a:rPr lang="de-DE" dirty="0" err="1"/>
              <a:t>systemic</a:t>
            </a:r>
            <a:r>
              <a:rPr lang="de-DE" dirty="0"/>
              <a:t>, </a:t>
            </a:r>
            <a:r>
              <a:rPr lang="de-DE" dirty="0" err="1"/>
              <a:t>dynamic</a:t>
            </a:r>
            <a:r>
              <a:rPr lang="de-DE" dirty="0"/>
              <a:t> </a:t>
            </a:r>
            <a:r>
              <a:rPr lang="de-DE" dirty="0" err="1"/>
              <a:t>approach</a:t>
            </a:r>
            <a:r>
              <a:rPr lang="de-DE" dirty="0"/>
              <a:t> </a:t>
            </a:r>
            <a:r>
              <a:rPr lang="de-DE" dirty="0" err="1"/>
              <a:t>aimed</a:t>
            </a:r>
            <a:r>
              <a:rPr lang="de-DE" dirty="0"/>
              <a:t> at </a:t>
            </a:r>
            <a:r>
              <a:rPr lang="de-DE" dirty="0" err="1"/>
              <a:t>long</a:t>
            </a:r>
            <a:r>
              <a:rPr lang="de-DE" dirty="0"/>
              <a:t>-term </a:t>
            </a:r>
            <a:r>
              <a:rPr lang="de-DE" dirty="0" err="1"/>
              <a:t>joint</a:t>
            </a:r>
            <a:r>
              <a:rPr lang="de-DE" dirty="0"/>
              <a:t> </a:t>
            </a:r>
            <a:r>
              <a:rPr lang="de-DE" dirty="0" err="1"/>
              <a:t>value</a:t>
            </a:r>
            <a:r>
              <a:rPr lang="de-DE" dirty="0"/>
              <a:t> </a:t>
            </a:r>
            <a:r>
              <a:rPr lang="de-DE" dirty="0" err="1"/>
              <a:t>creation</a:t>
            </a:r>
            <a:r>
              <a:rPr lang="de-DE" dirty="0"/>
              <a:t>.</a:t>
            </a:r>
          </a:p>
          <a:p>
            <a:r>
              <a:rPr lang="de-DE" b="1" dirty="0"/>
              <a:t>4. </a:t>
            </a:r>
            <a:r>
              <a:rPr lang="de-DE" b="1" dirty="0" err="1"/>
              <a:t>Relevance</a:t>
            </a:r>
            <a:r>
              <a:rPr lang="de-DE" b="1" dirty="0"/>
              <a:t> </a:t>
            </a:r>
            <a:r>
              <a:rPr lang="de-DE" b="1" dirty="0" err="1"/>
              <a:t>for</a:t>
            </a:r>
            <a:r>
              <a:rPr lang="de-DE" b="1" dirty="0"/>
              <a:t> Knowledge Transfer / Third Mission</a:t>
            </a:r>
          </a:p>
          <a:p>
            <a:r>
              <a:rPr lang="de-DE" dirty="0"/>
              <a:t>Modes 2 and 3 </a:t>
            </a:r>
            <a:r>
              <a:rPr lang="de-DE" dirty="0" err="1"/>
              <a:t>illustrate</a:t>
            </a:r>
            <a:r>
              <a:rPr lang="de-DE" dirty="0"/>
              <a:t> </a:t>
            </a:r>
            <a:r>
              <a:rPr lang="de-DE" dirty="0" err="1"/>
              <a:t>why</a:t>
            </a:r>
            <a:r>
              <a:rPr lang="de-DE" dirty="0"/>
              <a:t> </a:t>
            </a:r>
            <a:r>
              <a:rPr lang="de-DE" b="1" dirty="0" err="1"/>
              <a:t>transfer</a:t>
            </a:r>
            <a:r>
              <a:rPr lang="de-DE" b="1" dirty="0"/>
              <a:t> </a:t>
            </a:r>
            <a:r>
              <a:rPr lang="de-DE" b="1" dirty="0" err="1"/>
              <a:t>skills</a:t>
            </a:r>
            <a:r>
              <a:rPr lang="de-DE" dirty="0"/>
              <a:t>, </a:t>
            </a:r>
            <a:r>
              <a:rPr lang="de-DE" dirty="0" err="1"/>
              <a:t>societal</a:t>
            </a:r>
            <a:r>
              <a:rPr lang="de-DE" dirty="0"/>
              <a:t> </a:t>
            </a:r>
            <a:r>
              <a:rPr lang="de-DE" dirty="0" err="1"/>
              <a:t>engagement</a:t>
            </a:r>
            <a:r>
              <a:rPr lang="de-DE" dirty="0"/>
              <a:t> and </a:t>
            </a:r>
            <a:r>
              <a:rPr lang="de-DE" dirty="0" err="1"/>
              <a:t>cross-disciplinary</a:t>
            </a:r>
            <a:r>
              <a:rPr lang="de-DE" dirty="0"/>
              <a:t> </a:t>
            </a:r>
            <a:r>
              <a:rPr lang="de-DE" dirty="0" err="1"/>
              <a:t>cooperation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central</a:t>
            </a:r>
            <a:r>
              <a:rPr lang="de-DE" dirty="0"/>
              <a:t> </a:t>
            </a:r>
            <a:r>
              <a:rPr lang="de-DE" dirty="0" err="1"/>
              <a:t>components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modern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practice</a:t>
            </a:r>
            <a:r>
              <a:rPr lang="de-DE" dirty="0"/>
              <a:t>.</a:t>
            </a:r>
          </a:p>
          <a:p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one’s</a:t>
            </a:r>
            <a:r>
              <a:rPr lang="de-DE" dirty="0"/>
              <a:t> own </a:t>
            </a:r>
            <a:r>
              <a:rPr lang="de-DE" dirty="0" err="1"/>
              <a:t>transfer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, </a:t>
            </a:r>
            <a:r>
              <a:rPr lang="de-DE" dirty="0" err="1"/>
              <a:t>this</a:t>
            </a:r>
            <a:r>
              <a:rPr lang="de-DE" dirty="0"/>
              <a:t> </a:t>
            </a:r>
            <a:r>
              <a:rPr lang="de-DE" dirty="0" err="1"/>
              <a:t>means</a:t>
            </a:r>
            <a:r>
              <a:rPr lang="de-DE" dirty="0"/>
              <a:t>:</a:t>
            </a:r>
          </a:p>
          <a:p>
            <a:pPr lvl="1"/>
            <a:r>
              <a:rPr lang="de-DE" dirty="0" err="1"/>
              <a:t>reflecting</a:t>
            </a:r>
            <a:r>
              <a:rPr lang="de-DE" dirty="0"/>
              <a:t> on </a:t>
            </a:r>
            <a:r>
              <a:rPr lang="de-DE" dirty="0" err="1"/>
              <a:t>one’s</a:t>
            </a:r>
            <a:r>
              <a:rPr lang="de-DE" dirty="0"/>
              <a:t> own </a:t>
            </a:r>
            <a:r>
              <a:rPr lang="de-DE" dirty="0" err="1"/>
              <a:t>disciplinary</a:t>
            </a:r>
            <a:r>
              <a:rPr lang="de-DE" dirty="0"/>
              <a:t> </a:t>
            </a:r>
            <a:r>
              <a:rPr lang="de-DE" dirty="0" err="1"/>
              <a:t>perspective</a:t>
            </a:r>
            <a:r>
              <a:rPr lang="de-DE" dirty="0"/>
              <a:t>,</a:t>
            </a:r>
          </a:p>
          <a:p>
            <a:pPr lvl="1"/>
            <a:r>
              <a:rPr lang="de-DE" dirty="0" err="1"/>
              <a:t>taking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account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external </a:t>
            </a:r>
            <a:r>
              <a:rPr lang="de-DE" dirty="0" err="1"/>
              <a:t>stakeholders</a:t>
            </a:r>
            <a:r>
              <a:rPr lang="de-DE" dirty="0"/>
              <a:t>,</a:t>
            </a:r>
          </a:p>
          <a:p>
            <a:pPr lvl="1"/>
            <a:r>
              <a:rPr lang="de-DE" dirty="0"/>
              <a:t>and </a:t>
            </a:r>
            <a:r>
              <a:rPr lang="de-DE" dirty="0" err="1"/>
              <a:t>striving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b="1" dirty="0" err="1"/>
              <a:t>co-evolutionary</a:t>
            </a:r>
            <a:r>
              <a:rPr lang="de-DE" b="1" dirty="0"/>
              <a:t> </a:t>
            </a:r>
            <a:r>
              <a:rPr lang="de-DE" b="1" dirty="0" err="1"/>
              <a:t>partnerships</a:t>
            </a:r>
            <a:r>
              <a:rPr lang="de-DE" b="1" dirty="0"/>
              <a:t> </a:t>
            </a:r>
            <a:r>
              <a:rPr lang="de-DE" dirty="0"/>
              <a:t>(e.g. </a:t>
            </a:r>
            <a:r>
              <a:rPr lang="de-DE" dirty="0" err="1"/>
              <a:t>with</a:t>
            </a:r>
            <a:r>
              <a:rPr lang="de-DE" dirty="0"/>
              <a:t> SMEs, </a:t>
            </a:r>
            <a:r>
              <a:rPr lang="de-DE" dirty="0" err="1"/>
              <a:t>local</a:t>
            </a:r>
            <a:r>
              <a:rPr lang="de-DE" dirty="0"/>
              <a:t> </a:t>
            </a:r>
            <a:r>
              <a:rPr lang="de-DE" dirty="0" err="1"/>
              <a:t>authorities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civil</a:t>
            </a:r>
            <a:r>
              <a:rPr lang="de-DE" dirty="0"/>
              <a:t> </a:t>
            </a:r>
            <a:r>
              <a:rPr lang="de-DE" dirty="0" err="1"/>
              <a:t>society</a:t>
            </a:r>
            <a:r>
              <a:rPr lang="de-DE" dirty="0"/>
              <a:t> </a:t>
            </a:r>
            <a:r>
              <a:rPr lang="de-DE" dirty="0" err="1"/>
              <a:t>organisations</a:t>
            </a:r>
            <a:r>
              <a:rPr lang="de-DE" dirty="0"/>
              <a:t>).</a:t>
            </a:r>
          </a:p>
          <a:p>
            <a:r>
              <a:rPr lang="de-DE" dirty="0"/>
              <a:t>Even </a:t>
            </a:r>
            <a:r>
              <a:rPr lang="de-DE" dirty="0" err="1"/>
              <a:t>if</a:t>
            </a:r>
            <a:r>
              <a:rPr lang="de-DE" dirty="0"/>
              <a:t> a </a:t>
            </a:r>
            <a:r>
              <a:rPr lang="de-DE" dirty="0" err="1"/>
              <a:t>concrete</a:t>
            </a:r>
            <a:r>
              <a:rPr lang="de-DE" dirty="0"/>
              <a:t>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not </a:t>
            </a:r>
            <a:r>
              <a:rPr lang="de-DE" dirty="0" err="1"/>
              <a:t>emerge</a:t>
            </a:r>
            <a:r>
              <a:rPr lang="de-DE" dirty="0"/>
              <a:t> </a:t>
            </a:r>
            <a:r>
              <a:rPr lang="de-DE" dirty="0" err="1"/>
              <a:t>immediately</a:t>
            </a:r>
            <a:r>
              <a:rPr lang="de-DE" dirty="0"/>
              <a:t>, </a:t>
            </a:r>
            <a:r>
              <a:rPr lang="de-DE" dirty="0" err="1"/>
              <a:t>understanding</a:t>
            </a:r>
            <a:r>
              <a:rPr lang="de-DE" dirty="0"/>
              <a:t> </a:t>
            </a:r>
            <a:r>
              <a:rPr lang="de-DE" dirty="0" err="1"/>
              <a:t>these</a:t>
            </a:r>
            <a:r>
              <a:rPr lang="de-DE" dirty="0"/>
              <a:t> </a:t>
            </a:r>
            <a:r>
              <a:rPr lang="de-DE" dirty="0" err="1"/>
              <a:t>modes</a:t>
            </a:r>
            <a:r>
              <a:rPr lang="de-DE" dirty="0"/>
              <a:t> </a:t>
            </a:r>
            <a:r>
              <a:rPr lang="de-DE" dirty="0" err="1"/>
              <a:t>enables</a:t>
            </a:r>
            <a:r>
              <a:rPr lang="de-DE" dirty="0"/>
              <a:t> </a:t>
            </a:r>
            <a:r>
              <a:rPr lang="de-DE" dirty="0" err="1"/>
              <a:t>you</a:t>
            </a:r>
            <a:r>
              <a:rPr lang="de-DE" dirty="0"/>
              <a:t> </a:t>
            </a:r>
            <a:r>
              <a:rPr lang="en-US" b="1" dirty="0"/>
              <a:t>to strategically develop your own research approach</a:t>
            </a:r>
            <a:r>
              <a:rPr lang="de-DE" b="1" dirty="0"/>
              <a:t>.</a:t>
            </a:r>
          </a:p>
          <a:p>
            <a:r>
              <a:rPr lang="de-DE" b="1" dirty="0"/>
              <a:t>5. </a:t>
            </a:r>
            <a:r>
              <a:rPr lang="de-DE" b="1" dirty="0" err="1"/>
              <a:t>Examples</a:t>
            </a:r>
            <a:r>
              <a:rPr lang="de-DE" b="1" dirty="0"/>
              <a:t> / </a:t>
            </a:r>
            <a:r>
              <a:rPr lang="de-DE" b="1" dirty="0" err="1"/>
              <a:t>Application</a:t>
            </a:r>
            <a:r>
              <a:rPr lang="de-DE" b="1" dirty="0"/>
              <a:t> Scenarios (optional)</a:t>
            </a:r>
          </a:p>
          <a:p>
            <a:r>
              <a:rPr lang="de-DE" dirty="0"/>
              <a:t>A traditional </a:t>
            </a:r>
            <a:r>
              <a:rPr lang="de-DE" dirty="0" err="1"/>
              <a:t>disciplinary</a:t>
            </a:r>
            <a:r>
              <a:rPr lang="de-DE" dirty="0"/>
              <a:t> </a:t>
            </a:r>
            <a:r>
              <a:rPr lang="de-DE" dirty="0" err="1"/>
              <a:t>project</a:t>
            </a:r>
            <a:r>
              <a:rPr lang="de-DE" dirty="0"/>
              <a:t> (Mode 1) </a:t>
            </a:r>
            <a:r>
              <a:rPr lang="de-DE" dirty="0" err="1"/>
              <a:t>is</a:t>
            </a:r>
            <a:r>
              <a:rPr lang="de-DE" dirty="0"/>
              <a:t> </a:t>
            </a:r>
            <a:r>
              <a:rPr lang="de-DE" dirty="0" err="1"/>
              <a:t>expanded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involving</a:t>
            </a:r>
            <a:r>
              <a:rPr lang="de-DE" dirty="0"/>
              <a:t> </a:t>
            </a:r>
            <a:r>
              <a:rPr lang="de-DE" dirty="0" err="1"/>
              <a:t>partners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field</a:t>
            </a:r>
            <a:r>
              <a:rPr lang="de-DE" dirty="0"/>
              <a:t> (Mode 2).</a:t>
            </a:r>
          </a:p>
          <a:p>
            <a:r>
              <a:rPr lang="de-DE" dirty="0"/>
              <a:t>A </a:t>
            </a:r>
            <a:r>
              <a:rPr lang="de-DE" dirty="0" err="1"/>
              <a:t>long</a:t>
            </a:r>
            <a:r>
              <a:rPr lang="de-DE" dirty="0"/>
              <a:t>-term </a:t>
            </a:r>
            <a:r>
              <a:rPr lang="de-DE" dirty="0" err="1"/>
              <a:t>innovation</a:t>
            </a:r>
            <a:r>
              <a:rPr lang="de-DE" dirty="0"/>
              <a:t> network </a:t>
            </a:r>
            <a:r>
              <a:rPr lang="de-DE" dirty="0" err="1"/>
              <a:t>between</a:t>
            </a:r>
            <a:r>
              <a:rPr lang="de-DE" dirty="0"/>
              <a:t> </a:t>
            </a:r>
            <a:r>
              <a:rPr lang="de-DE" dirty="0" err="1"/>
              <a:t>academia</a:t>
            </a:r>
            <a:r>
              <a:rPr lang="de-DE" dirty="0"/>
              <a:t>, </a:t>
            </a:r>
            <a:r>
              <a:rPr lang="de-DE" dirty="0" err="1"/>
              <a:t>industry</a:t>
            </a:r>
            <a:r>
              <a:rPr lang="de-DE" dirty="0"/>
              <a:t> and </a:t>
            </a:r>
            <a:r>
              <a:rPr lang="de-DE" dirty="0" err="1"/>
              <a:t>politics</a:t>
            </a:r>
            <a:r>
              <a:rPr lang="de-DE" dirty="0"/>
              <a:t> (Mode 3), in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</a:t>
            </a:r>
            <a:r>
              <a:rPr lang="de-DE" dirty="0" err="1"/>
              <a:t>products</a:t>
            </a:r>
            <a:r>
              <a:rPr lang="de-DE" dirty="0"/>
              <a:t>, </a:t>
            </a:r>
            <a:r>
              <a:rPr lang="de-DE" dirty="0" err="1"/>
              <a:t>policy</a:t>
            </a:r>
            <a:r>
              <a:rPr lang="de-DE" dirty="0"/>
              <a:t> </a:t>
            </a:r>
            <a:r>
              <a:rPr lang="de-DE" dirty="0" err="1"/>
              <a:t>solutions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social </a:t>
            </a:r>
            <a:r>
              <a:rPr lang="de-DE" dirty="0" err="1"/>
              <a:t>formats</a:t>
            </a:r>
            <a:r>
              <a:rPr lang="de-DE" dirty="0"/>
              <a:t> </a:t>
            </a:r>
            <a:r>
              <a:rPr lang="de-DE" dirty="0" err="1"/>
              <a:t>are</a:t>
            </a:r>
            <a:r>
              <a:rPr lang="de-DE" dirty="0"/>
              <a:t> </a:t>
            </a:r>
            <a:r>
              <a:rPr lang="de-DE" dirty="0" err="1"/>
              <a:t>developed</a:t>
            </a:r>
            <a:r>
              <a:rPr lang="de-DE" dirty="0"/>
              <a:t>.</a:t>
            </a:r>
          </a:p>
          <a:p>
            <a:r>
              <a:rPr lang="de-DE" dirty="0" err="1"/>
              <a:t>Reflection</a:t>
            </a:r>
            <a:r>
              <a:rPr lang="de-DE" dirty="0"/>
              <a:t> on </a:t>
            </a:r>
            <a:r>
              <a:rPr lang="de-DE" dirty="0" err="1"/>
              <a:t>one’s</a:t>
            </a:r>
            <a:r>
              <a:rPr lang="de-DE" dirty="0"/>
              <a:t> own </a:t>
            </a:r>
            <a:r>
              <a:rPr lang="de-DE" dirty="0" err="1"/>
              <a:t>research</a:t>
            </a:r>
            <a:r>
              <a:rPr lang="de-DE" dirty="0"/>
              <a:t>: </a:t>
            </a:r>
            <a:r>
              <a:rPr lang="de-DE" dirty="0" err="1"/>
              <a:t>Which</a:t>
            </a:r>
            <a:r>
              <a:rPr lang="de-DE" dirty="0"/>
              <a:t> </a:t>
            </a:r>
            <a:r>
              <a:rPr lang="de-DE" dirty="0" err="1"/>
              <a:t>mode</a:t>
            </a:r>
            <a:r>
              <a:rPr lang="de-DE" dirty="0"/>
              <a:t> am I </a:t>
            </a:r>
            <a:r>
              <a:rPr lang="de-DE" dirty="0" err="1"/>
              <a:t>operating</a:t>
            </a:r>
            <a:r>
              <a:rPr lang="de-DE" dirty="0"/>
              <a:t> in? </a:t>
            </a:r>
            <a:r>
              <a:rPr lang="de-DE" dirty="0" err="1"/>
              <a:t>Where</a:t>
            </a:r>
            <a:r>
              <a:rPr lang="de-DE" dirty="0"/>
              <a:t> do I </a:t>
            </a:r>
            <a:r>
              <a:rPr lang="de-DE" dirty="0" err="1"/>
              <a:t>want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go</a:t>
            </a:r>
            <a:r>
              <a:rPr lang="de-DE" dirty="0"/>
              <a:t>?</a:t>
            </a:r>
          </a:p>
          <a:p>
            <a:endParaRPr lang="de-DE" dirty="0"/>
          </a:p>
          <a:p>
            <a:r>
              <a:rPr lang="de-DE" b="1" dirty="0"/>
              <a:t>References </a:t>
            </a:r>
          </a:p>
          <a:p>
            <a:r>
              <a:rPr lang="de-DE" dirty="0" err="1"/>
              <a:t>Callon</a:t>
            </a:r>
            <a:r>
              <a:rPr lang="de-DE" dirty="0"/>
              <a:t>, M., </a:t>
            </a:r>
            <a:r>
              <a:rPr lang="de-DE" dirty="0" err="1"/>
              <a:t>Lascoumes</a:t>
            </a:r>
            <a:r>
              <a:rPr lang="de-DE" dirty="0"/>
              <a:t>, P., &amp; </a:t>
            </a:r>
            <a:r>
              <a:rPr lang="de-DE" dirty="0" err="1"/>
              <a:t>Barthe</a:t>
            </a:r>
            <a:r>
              <a:rPr lang="de-DE" dirty="0"/>
              <a:t>, Y. (2009). </a:t>
            </a:r>
            <a:r>
              <a:rPr lang="de-DE" i="1" dirty="0" err="1"/>
              <a:t>Acting</a:t>
            </a:r>
            <a:r>
              <a:rPr lang="de-DE" i="1" dirty="0"/>
              <a:t> in an </a:t>
            </a:r>
            <a:r>
              <a:rPr lang="de-DE" i="1" dirty="0" err="1"/>
              <a:t>uncertain</a:t>
            </a:r>
            <a:r>
              <a:rPr lang="de-DE" i="1" dirty="0"/>
              <a:t> </a:t>
            </a:r>
            <a:r>
              <a:rPr lang="de-DE" i="1" dirty="0" err="1"/>
              <a:t>world</a:t>
            </a:r>
            <a:r>
              <a:rPr lang="de-DE" i="1" dirty="0"/>
              <a:t>: An </a:t>
            </a:r>
            <a:r>
              <a:rPr lang="de-DE" i="1" dirty="0" err="1"/>
              <a:t>essay</a:t>
            </a:r>
            <a:r>
              <a:rPr lang="de-DE" i="1" dirty="0"/>
              <a:t> on </a:t>
            </a:r>
            <a:r>
              <a:rPr lang="de-DE" i="1" dirty="0" err="1"/>
              <a:t>technical</a:t>
            </a:r>
            <a:r>
              <a:rPr lang="de-DE" i="1" dirty="0"/>
              <a:t> </a:t>
            </a:r>
            <a:r>
              <a:rPr lang="de-DE" i="1" dirty="0" err="1"/>
              <a:t>democracy</a:t>
            </a:r>
            <a:r>
              <a:rPr lang="de-DE" dirty="0"/>
              <a:t>. MIT Press.</a:t>
            </a:r>
          </a:p>
          <a:p>
            <a:r>
              <a:rPr lang="de-DE" dirty="0"/>
              <a:t>Campbell, D. F. J. &amp; </a:t>
            </a:r>
            <a:r>
              <a:rPr lang="de-DE" dirty="0" err="1"/>
              <a:t>Carayannis</a:t>
            </a:r>
            <a:r>
              <a:rPr lang="de-DE" dirty="0"/>
              <a:t>, E. G. (Eds.). (2006). Knowledge </a:t>
            </a:r>
            <a:r>
              <a:rPr lang="de-DE" dirty="0" err="1"/>
              <a:t>creation</a:t>
            </a:r>
            <a:r>
              <a:rPr lang="de-DE" dirty="0"/>
              <a:t>, </a:t>
            </a:r>
            <a:r>
              <a:rPr lang="de-DE" dirty="0" err="1"/>
              <a:t>diffusion</a:t>
            </a:r>
            <a:r>
              <a:rPr lang="de-DE" dirty="0"/>
              <a:t>, and </a:t>
            </a:r>
            <a:r>
              <a:rPr lang="de-DE" dirty="0" err="1"/>
              <a:t>use</a:t>
            </a:r>
            <a:r>
              <a:rPr lang="de-DE" dirty="0"/>
              <a:t> in</a:t>
            </a:r>
          </a:p>
          <a:p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networks</a:t>
            </a:r>
            <a:r>
              <a:rPr lang="de-DE" dirty="0"/>
              <a:t> and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clusters</a:t>
            </a:r>
            <a:r>
              <a:rPr lang="de-DE" dirty="0"/>
              <a:t>. A </a:t>
            </a:r>
            <a:r>
              <a:rPr lang="de-DE" dirty="0" err="1"/>
              <a:t>comparative</a:t>
            </a:r>
            <a:r>
              <a:rPr lang="de-DE" dirty="0"/>
              <a:t> </a:t>
            </a:r>
            <a:r>
              <a:rPr lang="de-DE" dirty="0" err="1"/>
              <a:t>systems</a:t>
            </a:r>
            <a:r>
              <a:rPr lang="de-DE" dirty="0"/>
              <a:t> </a:t>
            </a:r>
            <a:r>
              <a:rPr lang="de-DE" dirty="0" err="1"/>
              <a:t>approach</a:t>
            </a:r>
            <a:r>
              <a:rPr lang="de-DE" dirty="0"/>
              <a:t> </a:t>
            </a:r>
            <a:r>
              <a:rPr lang="de-DE" dirty="0" err="1"/>
              <a:t>across</a:t>
            </a:r>
            <a:r>
              <a:rPr lang="de-DE" dirty="0"/>
              <a:t> </a:t>
            </a:r>
            <a:r>
              <a:rPr lang="de-DE" dirty="0" err="1"/>
              <a:t>the</a:t>
            </a:r>
            <a:endParaRPr lang="de-DE" dirty="0"/>
          </a:p>
          <a:p>
            <a:r>
              <a:rPr lang="de-DE" dirty="0"/>
              <a:t>United States, Europe, and Asia (Technology, </a:t>
            </a:r>
            <a:r>
              <a:rPr lang="de-DE" dirty="0" err="1"/>
              <a:t>innovation</a:t>
            </a:r>
            <a:r>
              <a:rPr lang="de-DE" dirty="0"/>
              <a:t>, and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management</a:t>
            </a:r>
            <a:r>
              <a:rPr lang="de-DE" dirty="0"/>
              <a:t>).</a:t>
            </a:r>
          </a:p>
          <a:p>
            <a:r>
              <a:rPr lang="de-DE" dirty="0" err="1"/>
              <a:t>Westport</a:t>
            </a:r>
            <a:r>
              <a:rPr lang="de-DE" dirty="0"/>
              <a:t>, </a:t>
            </a:r>
            <a:r>
              <a:rPr lang="de-DE" dirty="0" err="1"/>
              <a:t>Conn</a:t>
            </a:r>
            <a:r>
              <a:rPr lang="de-DE" dirty="0"/>
              <a:t>.: </a:t>
            </a:r>
            <a:r>
              <a:rPr lang="de-DE" dirty="0" err="1"/>
              <a:t>Praeger</a:t>
            </a:r>
            <a:r>
              <a:rPr lang="de-DE" dirty="0"/>
              <a:t> Publishers.</a:t>
            </a:r>
          </a:p>
          <a:p>
            <a:r>
              <a:rPr lang="de-DE" dirty="0" err="1"/>
              <a:t>Carayannis</a:t>
            </a:r>
            <a:r>
              <a:rPr lang="de-DE" dirty="0"/>
              <a:t>, E. &amp; Campbell, F.J. (2009). ‘Mode 3’ and ‘</a:t>
            </a:r>
            <a:r>
              <a:rPr lang="de-DE" dirty="0" err="1"/>
              <a:t>Quadruple</a:t>
            </a:r>
            <a:r>
              <a:rPr lang="de-DE" dirty="0"/>
              <a:t> Helix’: </a:t>
            </a:r>
            <a:r>
              <a:rPr lang="de-DE" dirty="0" err="1"/>
              <a:t>toward</a:t>
            </a:r>
            <a:r>
              <a:rPr lang="de-DE" dirty="0"/>
              <a:t> a 21st </a:t>
            </a:r>
            <a:r>
              <a:rPr lang="de-DE" dirty="0" err="1"/>
              <a:t>century</a:t>
            </a:r>
            <a:r>
              <a:rPr lang="de-DE" dirty="0"/>
              <a:t> </a:t>
            </a:r>
            <a:r>
              <a:rPr lang="de-DE" dirty="0" err="1"/>
              <a:t>fractal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ecosystem</a:t>
            </a:r>
            <a:r>
              <a:rPr lang="de-DE" dirty="0"/>
              <a:t>. Int. J. Technology Management, 46 (3/4), 201–234. </a:t>
            </a:r>
            <a:r>
              <a:rPr lang="de-DE" dirty="0">
                <a:hlinkClick r:id="rId3"/>
              </a:rPr>
              <a:t>https://doi.org/10.1504/IJTM.2009.023374</a:t>
            </a:r>
            <a:endParaRPr lang="de-DE" dirty="0"/>
          </a:p>
          <a:p>
            <a:r>
              <a:rPr lang="de-DE" dirty="0" err="1"/>
              <a:t>Carayannis</a:t>
            </a:r>
            <a:r>
              <a:rPr lang="de-DE" dirty="0"/>
              <a:t>, E. G., Barth, T. D., &amp; Campbell, D. F. J. (2012). The </a:t>
            </a:r>
            <a:r>
              <a:rPr lang="de-DE" dirty="0" err="1"/>
              <a:t>quintuple</a:t>
            </a:r>
            <a:r>
              <a:rPr lang="de-DE" dirty="0"/>
              <a:t> </a:t>
            </a:r>
            <a:r>
              <a:rPr lang="de-DE" dirty="0" err="1"/>
              <a:t>helix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model</a:t>
            </a:r>
            <a:r>
              <a:rPr lang="de-DE" dirty="0"/>
              <a:t>: Global </a:t>
            </a:r>
            <a:r>
              <a:rPr lang="de-DE" dirty="0" err="1"/>
              <a:t>warming</a:t>
            </a:r>
            <a:r>
              <a:rPr lang="de-DE" dirty="0"/>
              <a:t> </a:t>
            </a:r>
            <a:r>
              <a:rPr lang="de-DE" dirty="0" err="1"/>
              <a:t>as</a:t>
            </a:r>
            <a:r>
              <a:rPr lang="de-DE" dirty="0"/>
              <a:t> a </a:t>
            </a:r>
            <a:r>
              <a:rPr lang="de-DE" dirty="0" err="1"/>
              <a:t>challenge</a:t>
            </a:r>
            <a:r>
              <a:rPr lang="de-DE" dirty="0"/>
              <a:t> and </a:t>
            </a:r>
            <a:r>
              <a:rPr lang="de-DE" dirty="0" err="1"/>
              <a:t>driver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. </a:t>
            </a:r>
            <a:r>
              <a:rPr lang="de-DE" i="1" dirty="0"/>
              <a:t>Journal </a:t>
            </a:r>
            <a:r>
              <a:rPr lang="de-DE" i="1" dirty="0" err="1"/>
              <a:t>of</a:t>
            </a:r>
            <a:r>
              <a:rPr lang="de-DE" i="1" dirty="0"/>
              <a:t> Innovation and Entrepreneurship, 1</a:t>
            </a:r>
            <a:r>
              <a:rPr lang="de-DE" dirty="0"/>
              <a:t>(1), </a:t>
            </a:r>
            <a:r>
              <a:rPr lang="de-DE" dirty="0" err="1"/>
              <a:t>Article</a:t>
            </a:r>
            <a:r>
              <a:rPr lang="de-DE" dirty="0"/>
              <a:t> 2.</a:t>
            </a:r>
            <a:r>
              <a:rPr lang="de-DE" dirty="0">
                <a:hlinkClick r:id="rId4"/>
              </a:rPr>
              <a:t> https://doi.org/10.1186/2192-5372-1-2</a:t>
            </a:r>
          </a:p>
          <a:p>
            <a:r>
              <a:rPr lang="de-DE" dirty="0"/>
              <a:t>Campbell, D. F. J., &amp; </a:t>
            </a:r>
            <a:r>
              <a:rPr lang="de-DE" dirty="0" err="1"/>
              <a:t>Carayannis</a:t>
            </a:r>
            <a:r>
              <a:rPr lang="de-DE" dirty="0"/>
              <a:t>, E. G. (2013a). </a:t>
            </a:r>
            <a:r>
              <a:rPr lang="de-DE" dirty="0" err="1"/>
              <a:t>Epistemic</a:t>
            </a:r>
            <a:r>
              <a:rPr lang="de-DE" dirty="0"/>
              <a:t> </a:t>
            </a:r>
            <a:r>
              <a:rPr lang="de-DE" dirty="0" err="1"/>
              <a:t>governance</a:t>
            </a:r>
            <a:r>
              <a:rPr lang="de-DE" dirty="0"/>
              <a:t> in </a:t>
            </a:r>
            <a:r>
              <a:rPr lang="de-DE" dirty="0" err="1"/>
              <a:t>higher</a:t>
            </a:r>
            <a:r>
              <a:rPr lang="de-DE" dirty="0"/>
              <a:t> </a:t>
            </a:r>
            <a:r>
              <a:rPr lang="de-DE" dirty="0" err="1"/>
              <a:t>education</a:t>
            </a:r>
            <a:r>
              <a:rPr lang="de-DE" dirty="0"/>
              <a:t>: Quality </a:t>
            </a:r>
            <a:r>
              <a:rPr lang="de-DE" dirty="0" err="1"/>
              <a:t>enhancement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universities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development</a:t>
            </a:r>
            <a:r>
              <a:rPr lang="de-DE" dirty="0"/>
              <a:t>. Springer Verlag. </a:t>
            </a:r>
          </a:p>
          <a:p>
            <a:r>
              <a:rPr lang="de-DE" dirty="0"/>
              <a:t>Gibbons, M., Limoges, C., Nowotny, H., Schwartzman S., Scott, P., </a:t>
            </a:r>
            <a:r>
              <a:rPr lang="de-DE" dirty="0" err="1"/>
              <a:t>Trow</a:t>
            </a:r>
            <a:r>
              <a:rPr lang="de-DE" dirty="0"/>
              <a:t>, M. (1994). The New </a:t>
            </a:r>
            <a:r>
              <a:rPr lang="de-DE" dirty="0" err="1"/>
              <a:t>Production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Knowledge. The Dynamics </a:t>
            </a:r>
            <a:r>
              <a:rPr lang="de-DE" dirty="0" err="1"/>
              <a:t>of</a:t>
            </a:r>
            <a:r>
              <a:rPr lang="de-DE" dirty="0"/>
              <a:t> Science and Research in Contemporary Societies. SAGE. </a:t>
            </a:r>
          </a:p>
          <a:p>
            <a:r>
              <a:rPr lang="de-DE" dirty="0"/>
              <a:t>Nowotny, H., Scott, P., &amp; Gibbons, M. (2001). Re-</a:t>
            </a:r>
            <a:r>
              <a:rPr lang="de-DE" dirty="0" err="1"/>
              <a:t>thinking</a:t>
            </a:r>
            <a:r>
              <a:rPr lang="de-DE" dirty="0"/>
              <a:t> </a:t>
            </a:r>
            <a:r>
              <a:rPr lang="de-DE" dirty="0" err="1"/>
              <a:t>science</a:t>
            </a:r>
            <a:r>
              <a:rPr lang="de-DE" dirty="0"/>
              <a:t>: Knowledge and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public</a:t>
            </a:r>
            <a:r>
              <a:rPr lang="de-DE" dirty="0"/>
              <a:t> in an </a:t>
            </a:r>
            <a:r>
              <a:rPr lang="de-DE" dirty="0" err="1"/>
              <a:t>age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uncertainty</a:t>
            </a:r>
            <a:r>
              <a:rPr lang="de-DE" dirty="0"/>
              <a:t>. </a:t>
            </a:r>
            <a:r>
              <a:rPr lang="de-DE" dirty="0" err="1"/>
              <a:t>Polity</a:t>
            </a:r>
            <a:r>
              <a:rPr lang="de-DE" dirty="0"/>
              <a:t> Press.</a:t>
            </a:r>
          </a:p>
        </p:txBody>
      </p:sp>
      <p:sp>
        <p:nvSpPr>
          <p:cNvPr id="1658176335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4585783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672766735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illustrates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historical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scientific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orientation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since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1950s.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highlights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shift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taken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primarily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basic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towards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understanding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economically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impactful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endeavour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culminating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mission-oriented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transformation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today’s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landscapes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historical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perspective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helps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today’s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demands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Mission. Transfer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emerge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suddenly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result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developments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enables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better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understand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today’s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logics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cooperation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and expectations of impact have emerged.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’s Content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Research &amp; Development (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1950s)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Dominance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basic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strong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scientific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excellence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understood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largely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autonomous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;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priority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Quality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criteria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based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disciplinary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standards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;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takes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sporadically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lang="en-US" sz="1200" b="0" i="0" u="none" strike="noStrike" cap="none" dirty="0">
                <a:effectLst/>
                <a:latin typeface="Calibri"/>
                <a:ea typeface="Calibri"/>
                <a:cs typeface="Calibri"/>
              </a:rPr>
            </a:b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→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primarily aims to enhance knowledge rather than focusing on practical application.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 Innovative Systems &amp;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Commercialisation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1980s)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orientation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becomes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central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guiding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principle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intended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commercially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exploitable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provide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impetus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development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linear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understanding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dominates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generates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→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industry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utilises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(“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others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”).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Cooperation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among academia, public institutions, and businesses is increasing.</a:t>
            </a:r>
            <a:br>
              <a:rPr lang="en-US" sz="1200" b="0" i="0" u="none" strike="noStrike" cap="none" dirty="0">
                <a:effectLst/>
                <a:latin typeface="Calibri"/>
                <a:ea typeface="Calibri"/>
                <a:cs typeface="Calibri"/>
              </a:rPr>
            </a:b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→ Research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gains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significance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;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becomes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objective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Mission-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Oriented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Socio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-Technical Transformation (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2010s)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increasingly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challenges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(e.g.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sustainability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mobility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digitalisation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).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Third Mission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becomes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 integral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guiding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principle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scientific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becomes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bidirectional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interdependent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cooperates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business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equal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footing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focus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systemic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problem-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solving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social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br>
              <a:rPr lang="en-US" sz="1200" b="0" i="0" u="none" strike="noStrike" cap="none" dirty="0">
                <a:effectLst/>
                <a:latin typeface="Calibri"/>
                <a:ea typeface="Calibri"/>
                <a:cs typeface="Calibri"/>
              </a:rPr>
            </a:b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→ Research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becomes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driver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social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transformation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Knowledge Transfer / Third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Mission​</a:t>
            </a:r>
            <a:endParaRPr lang="en-US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shows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further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move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forward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time,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broader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range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stakeholders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becomes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becoming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important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partner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Mission-oriented approaches guide today’s knowledge transfer 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make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concrete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contribution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solving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global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local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challenges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means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possible, but also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expected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systematically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embedded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funding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programmes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policy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networks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supports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realistic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positioning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Where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does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one’s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own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field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stand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historically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expectations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does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today’s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?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5.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Examples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/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Scenarios (optional)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1950s–1970s: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conducting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basic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physical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without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immediate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expectation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findings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1980s–2000s: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commercialisation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medical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technological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establishment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corporate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partnerships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Since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2010s,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such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‘Energy Transition’, ‘Health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All’ and ‘Climate-Neutral Cities’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have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explicitly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called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impact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de-DE" b="1" dirty="0"/>
              <a:t>References </a:t>
            </a:r>
          </a:p>
          <a:p>
            <a:r>
              <a:rPr lang="de-DE" dirty="0" err="1"/>
              <a:t>Borowiecki</a:t>
            </a:r>
            <a:r>
              <a:rPr lang="de-DE" dirty="0"/>
              <a:t>, K. J., &amp; </a:t>
            </a:r>
            <a:r>
              <a:rPr lang="de-DE" dirty="0" err="1"/>
              <a:t>Paunov</a:t>
            </a:r>
            <a:r>
              <a:rPr lang="de-DE" dirty="0"/>
              <a:t>, C. (2018). </a:t>
            </a:r>
            <a:r>
              <a:rPr lang="de-DE" i="1" dirty="0" err="1"/>
              <a:t>Fostering</a:t>
            </a:r>
            <a:r>
              <a:rPr lang="de-DE" i="1" dirty="0"/>
              <a:t> </a:t>
            </a:r>
            <a:r>
              <a:rPr lang="de-DE" i="1" dirty="0" err="1"/>
              <a:t>innovation</a:t>
            </a:r>
            <a:r>
              <a:rPr lang="de-DE" i="1" dirty="0"/>
              <a:t> in </a:t>
            </a:r>
            <a:r>
              <a:rPr lang="de-DE" i="1" dirty="0" err="1"/>
              <a:t>less-developed</a:t>
            </a:r>
            <a:r>
              <a:rPr lang="de-DE" i="1" dirty="0"/>
              <a:t> and </a:t>
            </a:r>
            <a:r>
              <a:rPr lang="de-DE" i="1" dirty="0" err="1"/>
              <a:t>low</a:t>
            </a:r>
            <a:r>
              <a:rPr lang="de-DE" i="1" dirty="0"/>
              <a:t> </a:t>
            </a:r>
            <a:r>
              <a:rPr lang="de-DE" i="1" dirty="0" err="1"/>
              <a:t>institutional</a:t>
            </a:r>
            <a:r>
              <a:rPr lang="de-DE" i="1" dirty="0"/>
              <a:t> </a:t>
            </a:r>
            <a:r>
              <a:rPr lang="de-DE" i="1" dirty="0" err="1"/>
              <a:t>capacity</a:t>
            </a:r>
            <a:r>
              <a:rPr lang="de-DE" i="1" dirty="0"/>
              <a:t> </a:t>
            </a:r>
            <a:r>
              <a:rPr lang="de-DE" i="1" dirty="0" err="1"/>
              <a:t>regions</a:t>
            </a:r>
            <a:r>
              <a:rPr lang="de-DE" i="1" dirty="0"/>
              <a:t> </a:t>
            </a:r>
            <a:r>
              <a:rPr lang="de-DE" dirty="0"/>
              <a:t>(OECD Science, Technology and Industry Working Papers, 2018/10). OECD Publishing.</a:t>
            </a:r>
            <a:r>
              <a:rPr lang="de-DE" dirty="0">
                <a:hlinkClick r:id="rId3"/>
              </a:rPr>
              <a:t> https://doi.org/10.1787/d98a8c22-en</a:t>
            </a:r>
          </a:p>
          <a:p>
            <a:r>
              <a:rPr lang="de-DE" dirty="0"/>
              <a:t>OECD, &amp; Eurostat. (2018). </a:t>
            </a:r>
            <a:r>
              <a:rPr lang="de-DE" i="1" dirty="0"/>
              <a:t>Oslo Manual 2018: Guidelines </a:t>
            </a:r>
            <a:r>
              <a:rPr lang="de-DE" i="1" dirty="0" err="1"/>
              <a:t>for</a:t>
            </a:r>
            <a:r>
              <a:rPr lang="de-DE" i="1" dirty="0"/>
              <a:t> </a:t>
            </a:r>
            <a:r>
              <a:rPr lang="de-DE" i="1" dirty="0" err="1"/>
              <a:t>collecting</a:t>
            </a:r>
            <a:r>
              <a:rPr lang="de-DE" i="1" dirty="0"/>
              <a:t>, </a:t>
            </a:r>
            <a:r>
              <a:rPr lang="de-DE" i="1" dirty="0" err="1"/>
              <a:t>reporting</a:t>
            </a:r>
            <a:r>
              <a:rPr lang="de-DE" i="1" dirty="0"/>
              <a:t> and </a:t>
            </a:r>
            <a:r>
              <a:rPr lang="de-DE" i="1" dirty="0" err="1"/>
              <a:t>using</a:t>
            </a:r>
            <a:r>
              <a:rPr lang="de-DE" i="1" dirty="0"/>
              <a:t> </a:t>
            </a:r>
            <a:r>
              <a:rPr lang="de-DE" i="1" dirty="0" err="1"/>
              <a:t>data</a:t>
            </a:r>
            <a:r>
              <a:rPr lang="de-DE" i="1" dirty="0"/>
              <a:t> on </a:t>
            </a:r>
            <a:r>
              <a:rPr lang="de-DE" i="1" dirty="0" err="1"/>
              <a:t>innovation</a:t>
            </a:r>
            <a:r>
              <a:rPr lang="de-DE" i="1" dirty="0"/>
              <a:t> </a:t>
            </a:r>
            <a:r>
              <a:rPr lang="de-DE" dirty="0"/>
              <a:t>(4th </a:t>
            </a:r>
            <a:r>
              <a:rPr lang="de-DE" dirty="0" err="1"/>
              <a:t>ed</a:t>
            </a:r>
            <a:r>
              <a:rPr lang="de-DE" dirty="0"/>
              <a:t>.). OECD Publishing.</a:t>
            </a:r>
            <a:r>
              <a:rPr lang="de-DE" dirty="0">
                <a:hlinkClick r:id="rId4"/>
              </a:rPr>
              <a:t> https://doi.org/10.1787/9789264304604-en</a:t>
            </a:r>
          </a:p>
          <a:p>
            <a:r>
              <a:rPr lang="de-DE" dirty="0"/>
              <a:t>Schot, J., &amp; </a:t>
            </a:r>
            <a:r>
              <a:rPr lang="de-DE" dirty="0" err="1"/>
              <a:t>Steinmueller</a:t>
            </a:r>
            <a:r>
              <a:rPr lang="de-DE" dirty="0"/>
              <a:t>, W. E. (2018). </a:t>
            </a:r>
            <a:r>
              <a:rPr lang="de-DE" dirty="0" err="1"/>
              <a:t>Three</a:t>
            </a:r>
            <a:r>
              <a:rPr lang="de-DE" dirty="0"/>
              <a:t> </a:t>
            </a:r>
            <a:r>
              <a:rPr lang="de-DE" dirty="0" err="1"/>
              <a:t>frames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</a:t>
            </a:r>
            <a:r>
              <a:rPr lang="de-DE" dirty="0" err="1"/>
              <a:t>policy</a:t>
            </a:r>
            <a:r>
              <a:rPr lang="de-DE" dirty="0"/>
              <a:t>: R&amp;D, </a:t>
            </a:r>
            <a:r>
              <a:rPr lang="de-DE" dirty="0" err="1"/>
              <a:t>systems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innovation</a:t>
            </a:r>
            <a:r>
              <a:rPr lang="de-DE" dirty="0"/>
              <a:t> and transformative </a:t>
            </a:r>
            <a:r>
              <a:rPr lang="de-DE" dirty="0" err="1"/>
              <a:t>change</a:t>
            </a:r>
            <a:r>
              <a:rPr lang="de-DE" dirty="0"/>
              <a:t>. </a:t>
            </a:r>
            <a:r>
              <a:rPr lang="de-DE" i="1" dirty="0"/>
              <a:t>Research Policy, 47</a:t>
            </a:r>
            <a:r>
              <a:rPr lang="de-DE" dirty="0"/>
              <a:t>(9), 1554–1567.</a:t>
            </a:r>
            <a:r>
              <a:rPr lang="de-DE" dirty="0">
                <a:hlinkClick r:id="rId5"/>
              </a:rPr>
              <a:t> https://doi.org/10.1016/j.respol.2018.08.011</a:t>
            </a:r>
          </a:p>
          <a:p>
            <a:r>
              <a:rPr lang="de-DE" dirty="0"/>
              <a:t>Rodríguez, H., Fisher, E., &amp; </a:t>
            </a:r>
            <a:r>
              <a:rPr lang="de-DE" dirty="0" err="1"/>
              <a:t>Schuurbiers</a:t>
            </a:r>
            <a:r>
              <a:rPr lang="de-DE" dirty="0"/>
              <a:t>, D. (2013). </a:t>
            </a:r>
            <a:r>
              <a:rPr lang="de-DE" dirty="0" err="1"/>
              <a:t>Integrating</a:t>
            </a:r>
            <a:r>
              <a:rPr lang="de-DE" dirty="0"/>
              <a:t> </a:t>
            </a:r>
            <a:r>
              <a:rPr lang="de-DE" dirty="0" err="1"/>
              <a:t>science</a:t>
            </a:r>
            <a:r>
              <a:rPr lang="de-DE" dirty="0"/>
              <a:t> and </a:t>
            </a:r>
            <a:r>
              <a:rPr lang="de-DE" dirty="0" err="1"/>
              <a:t>society</a:t>
            </a:r>
            <a:r>
              <a:rPr lang="de-DE" dirty="0"/>
              <a:t> in European Framework Programmes: Trends in </a:t>
            </a:r>
            <a:r>
              <a:rPr lang="de-DE" dirty="0" err="1"/>
              <a:t>project</a:t>
            </a:r>
            <a:r>
              <a:rPr lang="de-DE" dirty="0"/>
              <a:t>-level </a:t>
            </a:r>
            <a:r>
              <a:rPr lang="de-DE" dirty="0" err="1"/>
              <a:t>solicitations</a:t>
            </a:r>
            <a:r>
              <a:rPr lang="de-DE" dirty="0"/>
              <a:t>. </a:t>
            </a:r>
            <a:r>
              <a:rPr lang="de-DE" i="1" dirty="0"/>
              <a:t>Research Policy, 42</a:t>
            </a:r>
            <a:r>
              <a:rPr lang="de-DE" dirty="0"/>
              <a:t>(5), 1126–1137.</a:t>
            </a:r>
            <a:r>
              <a:rPr lang="de-DE" dirty="0">
                <a:hlinkClick r:id="rId6"/>
              </a:rPr>
              <a:t> https://doi.org/10.1016/j.respol.2013.02.006</a:t>
            </a:r>
            <a:endParaRPr lang="de-DE" dirty="0"/>
          </a:p>
          <a:p>
            <a:r>
              <a:rPr lang="de-DE" dirty="0"/>
              <a:t>Schütz, F. (2020). </a:t>
            </a:r>
            <a:r>
              <a:rPr lang="de-DE" i="1" dirty="0"/>
              <a:t>The </a:t>
            </a:r>
            <a:r>
              <a:rPr lang="de-DE" i="1" dirty="0" err="1"/>
              <a:t>business</a:t>
            </a:r>
            <a:r>
              <a:rPr lang="de-DE" i="1" dirty="0"/>
              <a:t> </a:t>
            </a:r>
            <a:r>
              <a:rPr lang="de-DE" i="1" dirty="0" err="1"/>
              <a:t>model</a:t>
            </a:r>
            <a:r>
              <a:rPr lang="de-DE" i="1" dirty="0"/>
              <a:t> </a:t>
            </a:r>
            <a:r>
              <a:rPr lang="de-DE" i="1" dirty="0" err="1"/>
              <a:t>of</a:t>
            </a:r>
            <a:r>
              <a:rPr lang="de-DE" i="1" dirty="0"/>
              <a:t> </a:t>
            </a:r>
            <a:r>
              <a:rPr lang="de-DE" i="1" dirty="0" err="1"/>
              <a:t>collaborative</a:t>
            </a:r>
            <a:r>
              <a:rPr lang="de-DE" i="1" dirty="0"/>
              <a:t> </a:t>
            </a:r>
            <a:r>
              <a:rPr lang="de-DE" i="1" dirty="0" err="1"/>
              <a:t>innovation</a:t>
            </a:r>
            <a:r>
              <a:rPr lang="de-DE" i="1" dirty="0"/>
              <a:t>: An </a:t>
            </a:r>
            <a:r>
              <a:rPr lang="de-DE" i="1" dirty="0" err="1"/>
              <a:t>empirical</a:t>
            </a:r>
            <a:r>
              <a:rPr lang="de-DE" i="1" dirty="0"/>
              <a:t> </a:t>
            </a:r>
            <a:r>
              <a:rPr lang="de-DE" i="1" dirty="0" err="1"/>
              <a:t>analysis</a:t>
            </a:r>
            <a:r>
              <a:rPr lang="de-DE" i="1" dirty="0"/>
              <a:t> </a:t>
            </a:r>
            <a:r>
              <a:rPr lang="de-DE" i="1" dirty="0" err="1"/>
              <a:t>of</a:t>
            </a:r>
            <a:r>
              <a:rPr lang="de-DE" i="1" dirty="0"/>
              <a:t> </a:t>
            </a:r>
            <a:r>
              <a:rPr lang="de-DE" i="1" dirty="0" err="1"/>
              <a:t>functional</a:t>
            </a:r>
            <a:r>
              <a:rPr lang="de-DE" i="1" dirty="0"/>
              <a:t> </a:t>
            </a:r>
            <a:r>
              <a:rPr lang="de-DE" i="1" dirty="0" err="1"/>
              <a:t>roles</a:t>
            </a:r>
            <a:r>
              <a:rPr lang="de-DE" i="1" dirty="0"/>
              <a:t> in </a:t>
            </a:r>
            <a:r>
              <a:rPr lang="de-DE" i="1" dirty="0" err="1"/>
              <a:t>quadruple</a:t>
            </a:r>
            <a:r>
              <a:rPr lang="de-DE" i="1" dirty="0"/>
              <a:t> </a:t>
            </a:r>
            <a:r>
              <a:rPr lang="de-DE" i="1" dirty="0" err="1"/>
              <a:t>helix</a:t>
            </a:r>
            <a:r>
              <a:rPr lang="de-DE" i="1" dirty="0"/>
              <a:t> </a:t>
            </a:r>
            <a:r>
              <a:rPr lang="de-DE" i="1" dirty="0" err="1"/>
              <a:t>innovation</a:t>
            </a:r>
            <a:r>
              <a:rPr lang="de-DE" i="1" dirty="0"/>
              <a:t> </a:t>
            </a:r>
            <a:r>
              <a:rPr lang="de-DE" i="1" dirty="0" err="1"/>
              <a:t>processes</a:t>
            </a:r>
            <a:r>
              <a:rPr lang="de-DE" i="1" dirty="0"/>
              <a:t> </a:t>
            </a:r>
            <a:r>
              <a:rPr lang="de-DE" dirty="0"/>
              <a:t>[PhD </a:t>
            </a:r>
            <a:r>
              <a:rPr lang="de-DE" dirty="0" err="1"/>
              <a:t>thesis</a:t>
            </a:r>
            <a:r>
              <a:rPr lang="de-DE" dirty="0"/>
              <a:t>]. Fraunhofer-Gesellschaft. </a:t>
            </a:r>
          </a:p>
          <a:p>
            <a:pPr>
              <a:defRPr/>
            </a:pPr>
            <a:endParaRPr lang="de-DE" dirty="0"/>
          </a:p>
        </p:txBody>
      </p:sp>
      <p:sp>
        <p:nvSpPr>
          <p:cNvPr id="1145463738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67539855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481013" y="1279525"/>
            <a:ext cx="6142037" cy="3454400"/>
          </a:xfrm>
        </p:spPr>
      </p:sp>
      <p:sp>
        <p:nvSpPr>
          <p:cNvPr id="440510330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1. Key Message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Slide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illustrates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universities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today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fulfil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three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teaching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Whilst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teaching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represent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traditional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describes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engagement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universities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economy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.​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Contextualisation</a:t>
            </a:r>
            <a:endParaRPr lang="de-DE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Third Mission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relevant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workshop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because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lays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foundation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modern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describes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universities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fulfil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towards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challenges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actively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feed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back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participants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means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conducted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isolation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embedded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within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transformation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3. Explanation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Slide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’s Content</a:t>
            </a: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Overview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Diagram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left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Higher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education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institutions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have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three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Teaching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training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students​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generating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Third Mission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engagement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business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politics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diagram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shows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these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overlap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incorporated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teaching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Third Mission links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teaching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social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practice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Third Mission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expands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traditional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model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formalises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have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long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taken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place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informally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Triangular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Diagram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right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Third Mission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encompasses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wide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range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fields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including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central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hub)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Start-ups &amp;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Lifelong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learning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communication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engagement</a:t>
            </a:r>
            <a:endParaRPr lang="de-DE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rtl="0" fontAlgn="base"/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Continuing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Professional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Development</a:t>
            </a:r>
            <a:b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</a:b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 links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academic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needs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creates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spaces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dialogue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further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education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Relevance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Science Transfer/Third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Since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2010s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Third Mission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have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emerged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distinct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mission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own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right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reflect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society’s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expectation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universities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should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actively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contribute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solving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global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local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challenges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Here,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transfer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understood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two-way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knowledge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flows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outwards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but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insights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from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also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flow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back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teaching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Universities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increasingly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acting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partners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in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transformation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regions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and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systems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researchers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means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their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operates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within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expanded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sphere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responsibility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–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effective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not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academically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but also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socially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5.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Examples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/ </a:t>
            </a:r>
            <a:r>
              <a:rPr lang="de-DE" sz="1200" b="1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Application</a:t>
            </a:r>
            <a:r>
              <a:rPr lang="de-DE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Scenarios (optional)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Collaboration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with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local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authorities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develop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sustainable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urban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solutions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↔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society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).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​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High-profile outreach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formats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such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slams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citizen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science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projects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↔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public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Training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for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businesses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on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new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technologies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research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↔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business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)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University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start-up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centres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that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support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innovation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de-DE" sz="1200" b="0" i="0" u="none" strike="noStrike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processes</a:t>
            </a:r>
            <a:r>
              <a:rPr lang="de-DE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(Third Mission ↔ Innovation).</a:t>
            </a:r>
            <a:endParaRPr lang="en-US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de-DE" dirty="0"/>
          </a:p>
          <a:p>
            <a:pPr>
              <a:defRPr/>
            </a:pPr>
            <a:endParaRPr lang="de-DE" dirty="0"/>
          </a:p>
        </p:txBody>
      </p:sp>
      <p:sp>
        <p:nvSpPr>
          <p:cNvPr id="954142135" name="Foliennummernplatzhalter 3"/>
          <p:cNvSpPr>
            <a:spLocks noGrp="1"/>
          </p:cNvSpPr>
          <p:nvPr>
            <p:ph type="sldNum" idx="12"/>
          </p:nvPr>
        </p:nvSpPr>
        <p:spPr bwMode="auto"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14766052" name="Google Shape;118;p2:notes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481013" y="1279525"/>
            <a:ext cx="6142037" cy="34544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1644327997" name="Google Shape;119;p2:notes"/>
          <p:cNvSpPr txBox="1">
            <a:spLocks noGrp="1"/>
          </p:cNvSpPr>
          <p:nvPr>
            <p:ph type="body" idx="1"/>
          </p:nvPr>
        </p:nvSpPr>
        <p:spPr bwMode="auto">
          <a:xfrm>
            <a:off x="710407" y="4925408"/>
            <a:ext cx="5683250" cy="40298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t" anchorCtr="0">
            <a:noAutofit/>
          </a:bodyPr>
          <a:lstStyle/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 goal is to reach a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common understanding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of the term ‘transfer’.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Participants are asked to contribute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their own terms, examples or brief descriptions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These will be collected either directly on the prepared Miro board or verbally in the plenary session.</a:t>
            </a:r>
          </a:p>
          <a:p>
            <a:pPr rtl="0" fontAlgn="base"/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 goal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is to identify initial </a:t>
            </a:r>
            <a:r>
              <a:rPr lang="en-US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common points of reference </a:t>
            </a:r>
            <a:r>
              <a:rPr lang="en-US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on which the subsequent inputs can be built.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u="sng" dirty="0"/>
              <a:t>Image sources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Photo: </a:t>
            </a:r>
            <a:r>
              <a:rPr lang="en-US" dirty="0" err="1"/>
              <a:t>Unsplash</a:t>
            </a:r>
            <a:endParaRPr lang="en-US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  <a:defRPr/>
            </a:pPr>
            <a:endParaRPr dirty="0"/>
          </a:p>
        </p:txBody>
      </p:sp>
      <p:sp>
        <p:nvSpPr>
          <p:cNvPr id="714832843" name="Google Shape;120;p2:notes"/>
          <p:cNvSpPr txBox="1">
            <a:spLocks noGrp="1"/>
          </p:cNvSpPr>
          <p:nvPr>
            <p:ph type="sldNum" idx="12"/>
          </p:nvPr>
        </p:nvSpPr>
        <p:spPr bwMode="auto">
          <a:xfrm>
            <a:off x="4023992" y="9721107"/>
            <a:ext cx="3078427" cy="513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325" tIns="47150" rIns="94325" bIns="4715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  <a:defRPr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188868966" name="Grafik 2" descr="Ein Bild, das Text, Screenshot, Desig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0" y="1874"/>
            <a:ext cx="12192000" cy="6854252"/>
          </a:xfrm>
          <a:prstGeom prst="rect">
            <a:avLst/>
          </a:prstGeom>
        </p:spPr>
      </p:pic>
      <p:sp>
        <p:nvSpPr>
          <p:cNvPr id="1160233270" name="Rechteck: abgerundete Ecken 13"/>
          <p:cNvSpPr/>
          <p:nvPr userDrawn="1"/>
        </p:nvSpPr>
        <p:spPr bwMode="auto">
          <a:xfrm>
            <a:off x="-239558" y="-228695"/>
            <a:ext cx="11709984" cy="6372223"/>
          </a:xfrm>
          <a:prstGeom prst="roundRect">
            <a:avLst>
              <a:gd name="adj" fmla="val 3223"/>
            </a:avLst>
          </a:prstGeom>
          <a:blipFill rotWithShape="1">
            <a:blip r:embed="rId3"/>
            <a:stretch>
              <a:fillRect l="-70041" t="-9129" r="-1" b="3"/>
            </a:stretch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59160412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1637569921" name="Untertitel 6"/>
          <p:cNvSpPr>
            <a:spLocks noGrp="1"/>
          </p:cNvSpPr>
          <p:nvPr>
            <p:ph type="subTitle" idx="1" hasCustomPrompt="1"/>
          </p:nvPr>
        </p:nvSpPr>
        <p:spPr bwMode="auto">
          <a:xfrm>
            <a:off x="839972" y="4717426"/>
            <a:ext cx="9828028" cy="372615"/>
          </a:xfrm>
        </p:spPr>
        <p:txBody>
          <a:bodyPr>
            <a:normAutofit fontScale="92500"/>
          </a:bodyPr>
          <a:lstStyle>
            <a:lvl1pPr>
              <a:buNone/>
              <a:defRPr sz="1600"/>
            </a:lvl1pPr>
          </a:lstStyle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de-DE"/>
              <a:t>Untertitel</a:t>
            </a:r>
            <a:endParaRPr lang="en-US"/>
          </a:p>
        </p:txBody>
      </p:sp>
      <p:sp>
        <p:nvSpPr>
          <p:cNvPr id="920692273" name="Titel 5"/>
          <p:cNvSpPr>
            <a:spLocks noGrp="1"/>
          </p:cNvSpPr>
          <p:nvPr>
            <p:ph type="ctrTitle" hasCustomPrompt="1"/>
          </p:nvPr>
        </p:nvSpPr>
        <p:spPr bwMode="auto">
          <a:xfrm>
            <a:off x="838200" y="2222500"/>
            <a:ext cx="9829800" cy="2545805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pPr>
              <a:lnSpc>
                <a:spcPct val="100000"/>
              </a:lnSpc>
              <a:defRPr/>
            </a:pPr>
            <a:r>
              <a:rPr lang="de-DE"/>
              <a:t>Titel</a:t>
            </a:r>
            <a:endParaRPr/>
          </a:p>
        </p:txBody>
      </p:sp>
      <p:sp>
        <p:nvSpPr>
          <p:cNvPr id="774214637" name="Textplatzhalter 4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838200" y="5634892"/>
            <a:ext cx="9829800" cy="288955"/>
          </a:xfrm>
        </p:spPr>
        <p:txBody>
          <a:bodyPr/>
          <a:lstStyle>
            <a:lvl1pPr marL="228600" marR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 sz="1100">
                <a:solidFill>
                  <a:schemeClr val="bg1"/>
                </a:solidFill>
              </a:defRPr>
            </a:lvl1pPr>
          </a:lstStyle>
          <a:p>
            <a:pPr marL="228600" marR="0" lvl="0" indent="-228600" algn="l" defTabSz="914400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de-DE" sz="1600">
                <a:solidFill>
                  <a:schemeClr val="bg1"/>
                </a:solidFill>
                <a:latin typeface="Nunito Light"/>
              </a:rPr>
              <a:t>Datum | Name | Organisation</a:t>
            </a:r>
            <a:endParaRPr lang="en-US" sz="1600">
              <a:solidFill>
                <a:schemeClr val="bg1"/>
              </a:solidFill>
              <a:latin typeface="Nunito Light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Abschlussfolie, Kontak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44511519" name="Grafik 9" descr="Ein Bild, das Text, Screenshot, Desig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2"/>
          <a:stretch/>
        </p:blipFill>
        <p:spPr bwMode="auto">
          <a:xfrm>
            <a:off x="0" y="1874"/>
            <a:ext cx="12192000" cy="6854252"/>
          </a:xfrm>
          <a:prstGeom prst="rect">
            <a:avLst/>
          </a:prstGeom>
        </p:spPr>
      </p:pic>
      <p:pic>
        <p:nvPicPr>
          <p:cNvPr id="1316468918" name="Grafik 18" descr="Ein Bild, das Flieder, Blau, Farbigkeit, pink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3"/>
          <a:stretch/>
        </p:blipFill>
        <p:spPr bwMode="auto">
          <a:xfrm>
            <a:off x="0" y="-1"/>
            <a:ext cx="12192000" cy="6146007"/>
          </a:xfrm>
          <a:prstGeom prst="rect">
            <a:avLst/>
          </a:prstGeom>
        </p:spPr>
      </p:pic>
      <p:pic>
        <p:nvPicPr>
          <p:cNvPr id="1919541263" name="Grafik 20" descr="Ein Bild, das Kunst, Screenshot, Design enthält.&#10;&#10;KI-generierte Inhalte können fehlerhaft sein."/>
          <p:cNvPicPr>
            <a:picLocks noChangeAspect="1"/>
          </p:cNvPicPr>
          <p:nvPr userDrawn="1"/>
        </p:nvPicPr>
        <p:blipFill rotWithShape="1">
          <a:blip r:embed="rId4">
            <a:alphaModFix/>
          </a:blip>
          <a:srcRect l="54033" t="-72" r="-1"/>
          <a:stretch/>
        </p:blipFill>
        <p:spPr bwMode="auto">
          <a:xfrm rot="21419810">
            <a:off x="-105463" y="-262061"/>
            <a:ext cx="9796701" cy="9975276"/>
          </a:xfrm>
          <a:prstGeom prst="rect">
            <a:avLst/>
          </a:prstGeom>
        </p:spPr>
      </p:pic>
      <p:sp>
        <p:nvSpPr>
          <p:cNvPr id="1405940576" name="Titel 1"/>
          <p:cNvSpPr>
            <a:spLocks noGrp="1"/>
          </p:cNvSpPr>
          <p:nvPr>
            <p:ph type="ctrTitle" hasCustomPrompt="1"/>
          </p:nvPr>
        </p:nvSpPr>
        <p:spPr bwMode="auto">
          <a:xfrm>
            <a:off x="838198" y="1122363"/>
            <a:ext cx="5156198" cy="2387600"/>
          </a:xfrm>
        </p:spPr>
        <p:txBody>
          <a:bodyPr anchor="t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Vielen Dank für Ihr Interesse!</a:t>
            </a:r>
            <a:endParaRPr/>
          </a:p>
        </p:txBody>
      </p:sp>
      <p:sp>
        <p:nvSpPr>
          <p:cNvPr id="223477370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>
            <a:lvl1pPr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723709880" name="Textplatzhalter 15"/>
          <p:cNvSpPr>
            <a:spLocks noGrp="1"/>
          </p:cNvSpPr>
          <p:nvPr>
            <p:ph type="body" sz="quarter" idx="13" hasCustomPrompt="1"/>
          </p:nvPr>
        </p:nvSpPr>
        <p:spPr bwMode="auto">
          <a:xfrm>
            <a:off x="6197599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Name, Titel</a:t>
            </a:r>
            <a:endParaRPr/>
          </a:p>
        </p:txBody>
      </p:sp>
      <p:sp>
        <p:nvSpPr>
          <p:cNvPr id="754905771" name="Textplatzhalter 15"/>
          <p:cNvSpPr>
            <a:spLocks noGrp="1"/>
          </p:cNvSpPr>
          <p:nvPr>
            <p:ph type="body" sz="quarter" idx="14" hasCustomPrompt="1"/>
          </p:nvPr>
        </p:nvSpPr>
        <p:spPr bwMode="auto">
          <a:xfrm>
            <a:off x="838201" y="4202113"/>
            <a:ext cx="5156200" cy="336764"/>
          </a:xfrm>
        </p:spPr>
        <p:txBody>
          <a:bodyPr/>
          <a:lstStyle>
            <a:lvl1pPr marL="0" indent="0">
              <a:buNone/>
              <a:defRPr>
                <a:latin typeface="+mj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Name, Titel</a:t>
            </a:r>
            <a:endParaRPr/>
          </a:p>
        </p:txBody>
      </p:sp>
      <p:cxnSp>
        <p:nvCxnSpPr>
          <p:cNvPr id="444608639" name="Gerader Verbinder 2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01910854" name="Textplatzhalter 15"/>
          <p:cNvSpPr>
            <a:spLocks noGrp="1"/>
          </p:cNvSpPr>
          <p:nvPr>
            <p:ph type="body" sz="quarter" idx="15" hasCustomPrompt="1"/>
          </p:nvPr>
        </p:nvSpPr>
        <p:spPr bwMode="auto">
          <a:xfrm>
            <a:off x="838201" y="4545012"/>
            <a:ext cx="5156200" cy="1207063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  <a:endParaRPr/>
          </a:p>
        </p:txBody>
      </p:sp>
      <p:sp>
        <p:nvSpPr>
          <p:cNvPr id="1501143569" name="Textplatzhalter 15"/>
          <p:cNvSpPr>
            <a:spLocks noGrp="1"/>
          </p:cNvSpPr>
          <p:nvPr>
            <p:ph type="body" sz="quarter" idx="16" hasCustomPrompt="1"/>
          </p:nvPr>
        </p:nvSpPr>
        <p:spPr bwMode="auto">
          <a:xfrm>
            <a:off x="6197599" y="4545013"/>
            <a:ext cx="5156200" cy="1207059"/>
          </a:xfrm>
        </p:spPr>
        <p:txBody>
          <a:bodyPr/>
          <a:lstStyle>
            <a:lvl1pPr marL="0" marR="0" indent="0" algn="l" defTabSz="914400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defRPr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>
              <a:defRPr/>
            </a:pPr>
            <a:r>
              <a:rPr lang="de-DE"/>
              <a:t>Organisation</a:t>
            </a:r>
            <a:br>
              <a:rPr lang="de-DE"/>
            </a:br>
            <a:r>
              <a:rPr lang="de-DE"/>
              <a:t>E-Mail-Adresse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Agenda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21158545" name="Rechteck: abgerundete Ecken 6"/>
          <p:cNvSpPr/>
          <p:nvPr userDrawn="1"/>
        </p:nvSpPr>
        <p:spPr bwMode="auto"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310028665" name="Titel 1"/>
          <p:cNvSpPr>
            <a:spLocks noGrp="1"/>
          </p:cNvSpPr>
          <p:nvPr>
            <p:ph type="title" hasCustomPrompt="1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Agenda</a:t>
            </a:r>
            <a:endParaRPr/>
          </a:p>
        </p:txBody>
      </p:sp>
      <p:sp>
        <p:nvSpPr>
          <p:cNvPr id="61640711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A7F8C54-F320-4193-BB7D-FB7D1E6CA566}" type="datetime1">
              <a:rPr lang="de-DE"/>
              <a:t>25.06.2026</a:t>
            </a:fld>
            <a:endParaRPr lang="de-DE"/>
          </a:p>
        </p:txBody>
      </p:sp>
      <p:sp>
        <p:nvSpPr>
          <p:cNvPr id="1276211712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1902363722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625601"/>
            <a:ext cx="10515600" cy="4298949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2pPr>
            <a:lvl3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3pPr>
            <a:lvl4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4pPr>
            <a:lvl5pPr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>
                <a:schemeClr val="tx2"/>
              </a:buClr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Zwischen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91725939" name="Rechteck: abgerundete Ecken 11"/>
          <p:cNvSpPr/>
          <p:nvPr userDrawn="1"/>
        </p:nvSpPr>
        <p:spPr bwMode="auto">
          <a:xfrm>
            <a:off x="-1580377" y="-683487"/>
            <a:ext cx="13042710" cy="6827111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73600004" name="Textplatzhalter 10"/>
          <p:cNvSpPr>
            <a:spLocks noGrp="1"/>
          </p:cNvSpPr>
          <p:nvPr>
            <p:ph type="body" sz="quarter" idx="13"/>
          </p:nvPr>
        </p:nvSpPr>
        <p:spPr bwMode="auto">
          <a:xfrm>
            <a:off x="847436" y="3002252"/>
            <a:ext cx="9829800" cy="2032000"/>
          </a:xfrm>
        </p:spPr>
        <p:txBody>
          <a:bodyPr anchor="b">
            <a:normAutofit/>
          </a:bodyPr>
          <a:lstStyle>
            <a:lvl1pPr marL="0" indent="0">
              <a:buNone/>
              <a:defRPr sz="4000">
                <a:solidFill>
                  <a:schemeClr val="accent1"/>
                </a:solidFill>
                <a:latin typeface="+mj-lt"/>
              </a:defRPr>
            </a:lvl1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272399680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841D21F7-07A2-4A0E-B28F-751FB4265719}" type="datetime1">
              <a:rPr lang="de-DE"/>
              <a:t>25.06.2026</a:t>
            </a:fld>
            <a:endParaRPr lang="de-DE"/>
          </a:p>
        </p:txBody>
      </p:sp>
      <p:sp>
        <p:nvSpPr>
          <p:cNvPr id="759189848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Hervorhebung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38515986" name="Rechteck: abgerundete Ecken 7"/>
          <p:cNvSpPr/>
          <p:nvPr userDrawn="1"/>
        </p:nvSpPr>
        <p:spPr bwMode="auto"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8248115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10FEBD0-18ED-4099-A624-BBC82E66EFB2}" type="datetime1">
              <a:rPr lang="de-DE"/>
              <a:t>25.06.2026</a:t>
            </a:fld>
            <a:endParaRPr lang="de-DE"/>
          </a:p>
        </p:txBody>
      </p:sp>
      <p:sp>
        <p:nvSpPr>
          <p:cNvPr id="308639559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877744588" name="Titel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048039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950697534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625601"/>
            <a:ext cx="10515600" cy="4298949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Hervorhebung: Zitat und Bild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79097925" name="Rechteck: abgerundete Ecken 7"/>
          <p:cNvSpPr/>
          <p:nvPr userDrawn="1"/>
        </p:nvSpPr>
        <p:spPr bwMode="auto">
          <a:xfrm>
            <a:off x="-266701" y="1413165"/>
            <a:ext cx="12744451" cy="4730460"/>
          </a:xfrm>
          <a:prstGeom prst="roundRect">
            <a:avLst>
              <a:gd name="adj" fmla="val 3223"/>
            </a:avLst>
          </a:prstGeom>
          <a:blipFill rotWithShape="1">
            <a:blip r:embed="rId2">
              <a:alphaModFix amt="30000"/>
            </a:blip>
            <a:stretch/>
          </a:blipFill>
          <a:ln w="25400">
            <a:gradFill>
              <a:gsLst>
                <a:gs pos="10000">
                  <a:schemeClr val="accent3"/>
                </a:gs>
                <a:gs pos="47000">
                  <a:schemeClr val="accent2"/>
                </a:gs>
                <a:gs pos="74000">
                  <a:schemeClr val="accent1"/>
                </a:gs>
                <a:gs pos="100000">
                  <a:schemeClr val="accent2"/>
                </a:gs>
              </a:gsLst>
              <a:lin ang="600000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72465577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10FEBD0-18ED-4099-A624-BBC82E66EFB2}" type="datetime1">
              <a:rPr lang="de-DE"/>
              <a:t>25.06.2026</a:t>
            </a:fld>
            <a:endParaRPr lang="de-DE"/>
          </a:p>
        </p:txBody>
      </p:sp>
      <p:sp>
        <p:nvSpPr>
          <p:cNvPr id="1771657718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1682301353" name="Titel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048039"/>
          </a:xfrm>
        </p:spPr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229462118" name="Inhaltsplatzhalter 2"/>
          <p:cNvSpPr>
            <a:spLocks noGrp="1"/>
          </p:cNvSpPr>
          <p:nvPr>
            <p:ph idx="13"/>
          </p:nvPr>
        </p:nvSpPr>
        <p:spPr bwMode="auto">
          <a:xfrm>
            <a:off x="7399617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1910699446" name="Inhaltsplatzhalter 2"/>
          <p:cNvSpPr>
            <a:spLocks noGrp="1"/>
          </p:cNvSpPr>
          <p:nvPr>
            <p:ph idx="15" hasCustomPrompt="1"/>
          </p:nvPr>
        </p:nvSpPr>
        <p:spPr bwMode="auto">
          <a:xfrm>
            <a:off x="839508" y="1625601"/>
            <a:ext cx="5137727" cy="4298949"/>
          </a:xfrm>
        </p:spPr>
        <p:txBody>
          <a:bodyPr anchor="ctr"/>
          <a:lstStyle>
            <a:lvl1pPr marL="0" indent="0">
              <a:buNone/>
              <a:defRPr sz="2400">
                <a:solidFill>
                  <a:schemeClr val="accent1"/>
                </a:solidFill>
                <a:latin typeface="+mj-lt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defRPr/>
            </a:pPr>
            <a:r>
              <a:rPr lang="de-DE"/>
              <a:t>Mastertextformat bearbeiten (Zitat)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raKo_Inhalt 1 Sp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06673790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173497507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87994027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F4EEC4E-8B5E-4360-A8EB-570E110F299E}" type="datetime1">
              <a:rPr lang="de-DE"/>
              <a:t>25.06.2026</a:t>
            </a:fld>
            <a:endParaRPr lang="de-DE"/>
          </a:p>
        </p:txBody>
      </p:sp>
      <p:sp>
        <p:nvSpPr>
          <p:cNvPr id="642667866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1247851928" name="Gerader Verbinder 4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2_TraKo_Vorstellung Per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38037311" name="Rechteck: abgerundete Ecken 15"/>
          <p:cNvSpPr/>
          <p:nvPr userDrawn="1"/>
        </p:nvSpPr>
        <p:spPr bwMode="auto">
          <a:xfrm>
            <a:off x="299940" y="1707907"/>
            <a:ext cx="2401495" cy="2356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830594555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460687148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F4EEC4E-8B5E-4360-A8EB-570E110F299E}" type="datetime1">
              <a:rPr lang="de-DE"/>
              <a:t>25.06.2026</a:t>
            </a:fld>
            <a:endParaRPr lang="de-DE"/>
          </a:p>
        </p:txBody>
      </p:sp>
      <p:sp>
        <p:nvSpPr>
          <p:cNvPr id="1938659087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503540117" name="Gerader Verbinder 4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96638893" name="Rechteck: abgerundete Ecken 6"/>
          <p:cNvSpPr/>
          <p:nvPr userDrawn="1"/>
        </p:nvSpPr>
        <p:spPr bwMode="auto">
          <a:xfrm>
            <a:off x="5678390" y="1707907"/>
            <a:ext cx="2401495" cy="2356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135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331278461" name="Inhaltsplatzhalter 18"/>
          <p:cNvSpPr>
            <a:spLocks noGrp="1"/>
          </p:cNvSpPr>
          <p:nvPr>
            <p:ph idx="13" hasCustomPrompt="1"/>
          </p:nvPr>
        </p:nvSpPr>
        <p:spPr bwMode="auto">
          <a:xfrm>
            <a:off x="838200" y="3835939"/>
            <a:ext cx="5137727" cy="2088610"/>
          </a:xfrm>
        </p:spPr>
        <p:txBody>
          <a:bodyPr/>
          <a:lstStyle>
            <a:lvl1pPr>
              <a:buFont typeface="Arial"/>
              <a:buChar char="•"/>
              <a:defRPr/>
            </a:lvl1pPr>
          </a:lstStyle>
          <a:p>
            <a:pPr>
              <a:defRPr/>
            </a:pPr>
            <a:r>
              <a:rPr lang="en-US"/>
              <a:t>Position, organization</a:t>
            </a:r>
            <a:endParaRPr/>
          </a:p>
          <a:p>
            <a:pPr>
              <a:defRPr/>
            </a:pPr>
            <a:r>
              <a:rPr lang="en-US"/>
              <a:t>Expertise</a:t>
            </a:r>
            <a:endParaRPr/>
          </a:p>
          <a:p>
            <a:pPr>
              <a:defRPr/>
            </a:pPr>
            <a:r>
              <a:rPr lang="en-US"/>
              <a:t>Focus</a:t>
            </a:r>
            <a:endParaRPr/>
          </a:p>
        </p:txBody>
      </p:sp>
      <p:sp>
        <p:nvSpPr>
          <p:cNvPr id="582040476" name="Foliennummernplatzhalter 10"/>
          <p:cNvSpPr txBox="1"/>
          <p:nvPr userDrawn="1"/>
        </p:nvSpPr>
        <p:spPr bwMode="auto"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sp>
        <p:nvSpPr>
          <p:cNvPr id="503316357" name="Rechteck: abgerundete Ecken 12"/>
          <p:cNvSpPr/>
          <p:nvPr userDrawn="1"/>
        </p:nvSpPr>
        <p:spPr bwMode="auto">
          <a:xfrm>
            <a:off x="637930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507100540" name="Rechteck: abgerundete Ecken 16"/>
          <p:cNvSpPr/>
          <p:nvPr userDrawn="1"/>
        </p:nvSpPr>
        <p:spPr bwMode="auto">
          <a:xfrm>
            <a:off x="1000857" y="1987061"/>
            <a:ext cx="1332715" cy="1307655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75830077" name="Inhaltsplatzhalter 18"/>
          <p:cNvSpPr>
            <a:spLocks noGrp="1"/>
          </p:cNvSpPr>
          <p:nvPr>
            <p:ph idx="16" hasCustomPrompt="1"/>
          </p:nvPr>
        </p:nvSpPr>
        <p:spPr bwMode="auto">
          <a:xfrm>
            <a:off x="6215185" y="3835939"/>
            <a:ext cx="5137727" cy="2088610"/>
          </a:xfrm>
        </p:spPr>
        <p:txBody>
          <a:bodyPr/>
          <a:lstStyle>
            <a:lvl1pPr>
              <a:buFont typeface="Arial"/>
              <a:buChar char="•"/>
              <a:defRPr/>
            </a:lvl1pPr>
          </a:lstStyle>
          <a:p>
            <a:pPr>
              <a:defRPr/>
            </a:pPr>
            <a:r>
              <a:rPr lang="en-US"/>
              <a:t>Position, organization</a:t>
            </a:r>
            <a:endParaRPr/>
          </a:p>
          <a:p>
            <a:pPr>
              <a:defRPr/>
            </a:pPr>
            <a:r>
              <a:rPr lang="en-US"/>
              <a:t>Expertise</a:t>
            </a:r>
            <a:endParaRPr/>
          </a:p>
          <a:p>
            <a:pPr>
              <a:defRPr/>
            </a:pPr>
            <a:r>
              <a:rPr lang="en-US"/>
              <a:t>Focus</a:t>
            </a:r>
            <a:endParaRPr/>
          </a:p>
        </p:txBody>
      </p:sp>
      <p:sp>
        <p:nvSpPr>
          <p:cNvPr id="1029379403" name="Bildplatzhalter 25"/>
          <p:cNvSpPr>
            <a:spLocks noGrp="1"/>
          </p:cNvSpPr>
          <p:nvPr>
            <p:ph type="pic" sz="quarter" idx="18"/>
          </p:nvPr>
        </p:nvSpPr>
        <p:spPr bwMode="auto">
          <a:xfrm>
            <a:off x="1000072" y="1987631"/>
            <a:ext cx="1333500" cy="1306513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45455640" name="Bildplatzhalter 25"/>
          <p:cNvSpPr>
            <a:spLocks noGrp="1"/>
          </p:cNvSpPr>
          <p:nvPr>
            <p:ph type="pic" sz="quarter" idx="19"/>
          </p:nvPr>
        </p:nvSpPr>
        <p:spPr bwMode="auto">
          <a:xfrm>
            <a:off x="6379307" y="1987061"/>
            <a:ext cx="1332715" cy="1294567"/>
          </a:xfrm>
          <a:prstGeom prst="ellipse">
            <a:avLst/>
          </a:prstGeo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52402797" name="Textplatzhalter 8"/>
          <p:cNvSpPr>
            <a:spLocks noGrp="1"/>
          </p:cNvSpPr>
          <p:nvPr>
            <p:ph type="body" sz="quarter" idx="20" hasCustomPrompt="1"/>
          </p:nvPr>
        </p:nvSpPr>
        <p:spPr bwMode="auto">
          <a:xfrm>
            <a:off x="838777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>
              <a:defRPr/>
            </a:pPr>
            <a:r>
              <a:rPr lang="de-DE"/>
              <a:t>Name, title</a:t>
            </a:r>
            <a:endParaRPr/>
          </a:p>
        </p:txBody>
      </p:sp>
      <p:sp>
        <p:nvSpPr>
          <p:cNvPr id="6649661" name="Textplatzhalter 8"/>
          <p:cNvSpPr>
            <a:spLocks noGrp="1"/>
          </p:cNvSpPr>
          <p:nvPr>
            <p:ph type="body" sz="quarter" idx="21" hasCustomPrompt="1"/>
          </p:nvPr>
        </p:nvSpPr>
        <p:spPr bwMode="auto">
          <a:xfrm>
            <a:off x="6215762" y="3426760"/>
            <a:ext cx="5137150" cy="273050"/>
          </a:xfrm>
        </p:spPr>
        <p:txBody>
          <a:bodyPr/>
          <a:lstStyle>
            <a:lvl1pPr>
              <a:buFontTx/>
              <a:buNone/>
              <a:defRPr>
                <a:latin typeface="+mj-lt"/>
              </a:defRPr>
            </a:lvl1pPr>
            <a:lvl2pPr>
              <a:buFontTx/>
              <a:buNone/>
              <a:defRPr>
                <a:latin typeface="+mj-lt"/>
              </a:defRPr>
            </a:lvl2pPr>
            <a:lvl3pPr algn="l">
              <a:buFontTx/>
              <a:buNone/>
              <a:defRPr sz="1600">
                <a:latin typeface="+mj-lt"/>
              </a:defRPr>
            </a:lvl3pPr>
            <a:lvl4pPr algn="l">
              <a:buFontTx/>
              <a:buNone/>
              <a:defRPr sz="1600">
                <a:latin typeface="+mj-lt"/>
              </a:defRPr>
            </a:lvl4pPr>
            <a:lvl5pPr algn="l">
              <a:buFontTx/>
              <a:buNone/>
              <a:defRPr sz="1600">
                <a:latin typeface="+mj-lt"/>
              </a:defRPr>
            </a:lvl5pPr>
            <a:lvl6pPr algn="l">
              <a:buFontTx/>
              <a:buNone/>
              <a:defRPr sz="1600">
                <a:latin typeface="+mj-lt"/>
              </a:defRPr>
            </a:lvl6pPr>
            <a:lvl7pPr algn="l">
              <a:buFontTx/>
              <a:buNone/>
              <a:defRPr sz="1600">
                <a:latin typeface="+mj-lt"/>
              </a:defRPr>
            </a:lvl7pPr>
          </a:lstStyle>
          <a:p>
            <a:pPr lvl="0">
              <a:defRPr/>
            </a:pPr>
            <a:r>
              <a:rPr lang="de-DE"/>
              <a:t>Name, title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Inhalt 2 Spalte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96858768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01644324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7D86477-A692-4B8A-8410-2AB314B0C1EC}" type="datetime1">
              <a:rPr lang="de-DE"/>
              <a:t>25.06.2026</a:t>
            </a:fld>
            <a:endParaRPr lang="de-DE"/>
          </a:p>
        </p:txBody>
      </p:sp>
      <p:sp>
        <p:nvSpPr>
          <p:cNvPr id="569944230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1762421066" name="Gerader Verbinder 6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3456942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625601"/>
            <a:ext cx="5137727" cy="4298949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  <p:sp>
        <p:nvSpPr>
          <p:cNvPr id="93727819" name="Inhaltsplatzhalter 2"/>
          <p:cNvSpPr>
            <a:spLocks noGrp="1"/>
          </p:cNvSpPr>
          <p:nvPr>
            <p:ph idx="13"/>
          </p:nvPr>
        </p:nvSpPr>
        <p:spPr bwMode="auto">
          <a:xfrm>
            <a:off x="6216072" y="1625601"/>
            <a:ext cx="5137727" cy="4298949"/>
          </a:xfrm>
        </p:spPr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raKo_Bild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972124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/>
          </a:p>
        </p:txBody>
      </p:sp>
      <p:sp>
        <p:nvSpPr>
          <p:cNvPr id="1550950166" name="Inhaltsplatzhalter 2"/>
          <p:cNvSpPr>
            <a:spLocks noGrp="1"/>
          </p:cNvSpPr>
          <p:nvPr>
            <p:ph idx="1"/>
          </p:nvPr>
        </p:nvSpPr>
        <p:spPr bwMode="auto">
          <a:xfrm>
            <a:off x="838200" y="1795075"/>
            <a:ext cx="3960000" cy="3960000"/>
          </a:xfrm>
          <a:prstGeom prst="ellipse">
            <a:avLst/>
          </a:prstGeom>
          <a:noFill/>
          <a:ln w="25400">
            <a:noFill/>
          </a:ln>
        </p:spPr>
        <p:txBody>
          <a:bodyPr anchor="ctr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>
              <a:defRPr/>
            </a:pPr>
            <a:r>
              <a:rPr lang="de-DE"/>
              <a:t>Mastertextformat bearbeiten</a:t>
            </a:r>
            <a:endParaRPr/>
          </a:p>
        </p:txBody>
      </p:sp>
      <p:sp>
        <p:nvSpPr>
          <p:cNvPr id="938098766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EEC3EFA-02ED-457A-B5C6-CCA428B5FB5E}" type="datetime1">
              <a:rPr lang="de-DE"/>
              <a:t>25.06.2026</a:t>
            </a:fld>
            <a:endParaRPr lang="de-DE"/>
          </a:p>
        </p:txBody>
      </p:sp>
      <p:sp>
        <p:nvSpPr>
          <p:cNvPr id="788376371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  <p:cxnSp>
        <p:nvCxnSpPr>
          <p:cNvPr id="16615704" name="Gerader Verbinder 10"/>
          <p:cNvCxnSpPr/>
          <p:nvPr userDrawn="1"/>
        </p:nvCxnSpPr>
        <p:spPr bwMode="auto">
          <a:xfrm>
            <a:off x="0" y="6146007"/>
            <a:ext cx="12192000" cy="0"/>
          </a:xfrm>
          <a:prstGeom prst="line">
            <a:avLst/>
          </a:prstGeom>
          <a:ln w="25400">
            <a:gradFill>
              <a:gsLst>
                <a:gs pos="0">
                  <a:schemeClr val="accent3"/>
                </a:gs>
                <a:gs pos="39000">
                  <a:schemeClr val="accent2"/>
                </a:gs>
                <a:gs pos="6800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9098091" name="Inhaltsplatzhalter 2"/>
          <p:cNvSpPr>
            <a:spLocks noGrp="1"/>
          </p:cNvSpPr>
          <p:nvPr>
            <p:ph idx="15"/>
          </p:nvPr>
        </p:nvSpPr>
        <p:spPr bwMode="auto">
          <a:xfrm>
            <a:off x="6216072" y="1625601"/>
            <a:ext cx="5137727" cy="4298949"/>
          </a:xfrm>
        </p:spPr>
        <p:txBody>
          <a:bodyPr anchor="ctr"/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51112240" name="Google Shape;15;p1" descr="Ein Bild, das Schrift, Grafiken, Text, Logo enthält.&#10;&#10;Automatisch generierte Beschreibung"/>
          <p:cNvPicPr/>
          <p:nvPr userDrawn="1"/>
        </p:nvPicPr>
        <p:blipFill rotWithShape="1">
          <a:blip r:embed="rId12">
            <a:alphaModFix/>
          </a:blip>
          <a:stretch/>
        </p:blipFill>
        <p:spPr bwMode="auto">
          <a:xfrm>
            <a:off x="8037754" y="6166464"/>
            <a:ext cx="2770861" cy="700715"/>
          </a:xfrm>
          <a:prstGeom prst="rect">
            <a:avLst/>
          </a:prstGeom>
          <a:noFill/>
          <a:ln>
            <a:noFill/>
          </a:ln>
        </p:spPr>
      </p:pic>
      <p:sp>
        <p:nvSpPr>
          <p:cNvPr id="1146114008" name="Titelplatzhalt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04803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>
              <a:defRPr/>
            </a:pPr>
            <a:r>
              <a:rPr lang="de-DE"/>
              <a:t>Edit master title format</a:t>
            </a:r>
            <a:endParaRPr/>
          </a:p>
        </p:txBody>
      </p:sp>
      <p:sp>
        <p:nvSpPr>
          <p:cNvPr id="44064490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38200" y="1625601"/>
            <a:ext cx="10515600" cy="4298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Edit master text format</a:t>
            </a:r>
            <a:endParaRPr/>
          </a:p>
          <a:p>
            <a:pPr lvl="1">
              <a:defRPr/>
            </a:pPr>
            <a:r>
              <a:rPr lang="de-DE"/>
              <a:t>Second level</a:t>
            </a:r>
            <a:endParaRPr/>
          </a:p>
          <a:p>
            <a:pPr lvl="2">
              <a:defRPr/>
            </a:pPr>
            <a:r>
              <a:rPr lang="de-DE"/>
              <a:t>Third level</a:t>
            </a:r>
            <a:endParaRPr/>
          </a:p>
          <a:p>
            <a:pPr lvl="3">
              <a:defRPr/>
            </a:pPr>
            <a:r>
              <a:rPr lang="de-DE"/>
              <a:t>Fourth level</a:t>
            </a:r>
            <a:endParaRPr/>
          </a:p>
          <a:p>
            <a:pPr lvl="4">
              <a:defRPr/>
            </a:pPr>
            <a:r>
              <a:rPr lang="de-DE"/>
              <a:t>Fifth level</a:t>
            </a:r>
            <a:endParaRPr/>
          </a:p>
        </p:txBody>
      </p:sp>
      <p:sp>
        <p:nvSpPr>
          <p:cNvPr id="1768839927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10889672" y="6356350"/>
            <a:ext cx="4641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82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145060A-2239-4736-BEED-7C05F6B3C6E1}" type="slidenum">
              <a:rPr lang="de-DE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lvl1pPr algn="l" defTabSz="914400" rtl="0">
        <a:lnSpc>
          <a:spcPct val="90000"/>
        </a:lnSpc>
        <a:spcBef>
          <a:spcPts val="0"/>
        </a:spcBef>
        <a:buNone/>
        <a:defRPr sz="3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>
        <a:lnSpc>
          <a:spcPct val="90000"/>
        </a:lnSpc>
        <a:spcBef>
          <a:spcPts val="10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6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65933343" name="Untertitel 6"/>
          <p:cNvSpPr>
            <a:spLocks noGrp="1"/>
          </p:cNvSpPr>
          <p:nvPr>
            <p:ph type="subTitle" idx="1"/>
          </p:nvPr>
        </p:nvSpPr>
        <p:spPr bwMode="auto"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  <a:defRPr/>
            </a:pPr>
            <a:r>
              <a:rPr lang="de-DE" dirty="0"/>
              <a:t>Impact Narratives </a:t>
            </a:r>
            <a:r>
              <a:rPr lang="de-DE" dirty="0" err="1"/>
              <a:t>for</a:t>
            </a:r>
            <a:r>
              <a:rPr lang="de-DE" dirty="0"/>
              <a:t> Research Projects and </a:t>
            </a:r>
            <a:r>
              <a:rPr lang="de-DE" dirty="0" err="1"/>
              <a:t>Securing</a:t>
            </a:r>
            <a:r>
              <a:rPr lang="de-DE" dirty="0"/>
              <a:t> Funding</a:t>
            </a:r>
            <a:endParaRPr dirty="0"/>
          </a:p>
        </p:txBody>
      </p:sp>
      <p:sp>
        <p:nvSpPr>
          <p:cNvPr id="1274454619" name="Titel 5"/>
          <p:cNvSpPr>
            <a:spLocks noGrp="1"/>
          </p:cNvSpPr>
          <p:nvPr>
            <p:ph type="ctrTitle"/>
          </p:nvPr>
        </p:nvSpPr>
        <p:spPr bwMode="auto"/>
        <p:txBody>
          <a:bodyPr>
            <a:normAutofit/>
          </a:bodyPr>
          <a:lstStyle/>
          <a:p>
            <a:pPr>
              <a:lnSpc>
                <a:spcPts val="4500"/>
              </a:lnSpc>
              <a:defRPr/>
            </a:pPr>
            <a:r>
              <a:rPr lang="de-DE" dirty="0"/>
              <a:t>Impact Frameworks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Your</a:t>
            </a:r>
            <a:r>
              <a:rPr lang="de-DE" dirty="0"/>
              <a:t> Research</a:t>
            </a:r>
            <a:endParaRPr dirty="0"/>
          </a:p>
        </p:txBody>
      </p:sp>
      <p:sp>
        <p:nvSpPr>
          <p:cNvPr id="580187989" name="Textplatzhalter 1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52117755" name="Google Shape;122;p19"/>
          <p:cNvSpPr txBox="1"/>
          <p:nvPr/>
        </p:nvSpPr>
        <p:spPr bwMode="auto">
          <a:xfrm>
            <a:off x="838200" y="360431"/>
            <a:ext cx="10515600" cy="1048039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>
            <a:lvl1pPr algn="l" defTabSz="914400" rtl="0">
              <a:lnSpc>
                <a:spcPct val="90000"/>
              </a:lnSpc>
              <a:spcBef>
                <a:spcPts val="0"/>
              </a:spcBef>
              <a:buNone/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rgbClr val="00AADE"/>
              </a:buClr>
              <a:buSzPts val="3600"/>
              <a:buFontTx/>
              <a:defRPr/>
            </a:pPr>
            <a:r>
              <a:rPr lang="de-DE">
                <a:solidFill>
                  <a:srgbClr val="3B3B3B"/>
                </a:solidFill>
                <a:latin typeface="Nunito SemiBold"/>
              </a:rPr>
              <a:t>Transfer – Definition</a:t>
            </a:r>
            <a:endParaRPr lang="de-DE" sz="3600">
              <a:solidFill>
                <a:schemeClr val="accent1"/>
              </a:solidFill>
            </a:endParaRPr>
          </a:p>
        </p:txBody>
      </p:sp>
      <p:sp>
        <p:nvSpPr>
          <p:cNvPr id="1449670917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10</a:t>
            </a:fld>
            <a:endParaRPr lang="de-DE"/>
          </a:p>
        </p:txBody>
      </p:sp>
      <p:sp>
        <p:nvSpPr>
          <p:cNvPr id="323559049" name="Textfeld 11"/>
          <p:cNvSpPr txBox="1"/>
          <p:nvPr/>
        </p:nvSpPr>
        <p:spPr bwMode="auto">
          <a:xfrm>
            <a:off x="8669593" y="5701610"/>
            <a:ext cx="1737318" cy="2000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spcBef>
                <a:spcPts val="200"/>
              </a:spcBef>
              <a:defRPr/>
            </a:pPr>
            <a:r>
              <a:rPr lang="en-US" sz="700">
                <a:latin typeface="Nunito Light"/>
                <a:ea typeface="Calibri"/>
                <a:cs typeface="Calibri"/>
              </a:rPr>
              <a:t>Adler et al. (2017); </a:t>
            </a:r>
            <a:r>
              <a:rPr lang="en-US" sz="7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Nunito Light"/>
                <a:ea typeface="Calibri"/>
                <a:cs typeface="Calibri"/>
              </a:rPr>
              <a:t>Nagy </a:t>
            </a:r>
            <a:r>
              <a:rPr lang="en-US" sz="700">
                <a:latin typeface="Nunito Light"/>
                <a:ea typeface="Calibri"/>
                <a:cs typeface="Calibri"/>
              </a:rPr>
              <a:t>et al. (2020)</a:t>
            </a:r>
            <a:endParaRPr lang="en-US" sz="700" b="0" i="0" u="none" strike="noStrike" cap="none" spc="0">
              <a:ln>
                <a:noFill/>
              </a:ln>
              <a:solidFill>
                <a:srgbClr val="000000"/>
              </a:solidFill>
              <a:latin typeface="Nunito Light"/>
              <a:ea typeface="Calibri"/>
              <a:cs typeface="Calibri"/>
            </a:endParaRPr>
          </a:p>
        </p:txBody>
      </p:sp>
      <p:sp>
        <p:nvSpPr>
          <p:cNvPr id="1778494164" name="Ellipse 6"/>
          <p:cNvSpPr/>
          <p:nvPr/>
        </p:nvSpPr>
        <p:spPr bwMode="auto">
          <a:xfrm rot="18000000">
            <a:off x="9479030" y="945962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pic>
        <p:nvPicPr>
          <p:cNvPr id="1979765045" name="Grafik 9" descr="Ein Bild, das Uhr, Schrift, Grafiken, Design enthält.&#10;&#10;KI-generierte Inhalte können fehlerhaft sein.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9976762" y="1902690"/>
            <a:ext cx="2323027" cy="3052619"/>
          </a:xfrm>
          <a:prstGeom prst="rect">
            <a:avLst/>
          </a:prstGeom>
        </p:spPr>
      </p:pic>
      <p:sp>
        <p:nvSpPr>
          <p:cNvPr id="1612121214" name="Inhaltsplatzhalter 3"/>
          <p:cNvSpPr>
            <a:spLocks noGrp="1"/>
          </p:cNvSpPr>
          <p:nvPr>
            <p:ph idx="1"/>
          </p:nvPr>
        </p:nvSpPr>
        <p:spPr bwMode="auto">
          <a:xfrm>
            <a:off x="838200" y="1816100"/>
            <a:ext cx="7924800" cy="3886200"/>
          </a:xfrm>
        </p:spPr>
        <p:txBody>
          <a:bodyPr>
            <a:noAutofit/>
          </a:bodyPr>
          <a:lstStyle/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Definition 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of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400" dirty="0">
                <a:solidFill>
                  <a:schemeClr val="accent1"/>
                </a:solidFill>
                <a:latin typeface="+mj-lt"/>
              </a:rPr>
              <a:t>T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ransfer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: </a:t>
            </a:r>
            <a:r>
              <a:rPr lang="en-US" sz="1400" noProof="0" dirty="0"/>
              <a:t>The process of sharing knowledge and insights across various cases or contexts.</a:t>
            </a: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Challenge 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of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400" dirty="0">
                <a:solidFill>
                  <a:schemeClr val="accent1"/>
                </a:solidFill>
                <a:latin typeface="+mj-lt"/>
              </a:rPr>
              <a:t>T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ransfer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: </a:t>
            </a:r>
            <a:r>
              <a:rPr lang="de-DE" sz="1400" noProof="0" dirty="0" err="1"/>
              <a:t>It</a:t>
            </a:r>
            <a:r>
              <a:rPr lang="de-DE" sz="1400" noProof="0" dirty="0"/>
              <a:t> </a:t>
            </a:r>
            <a:r>
              <a:rPr lang="de-DE" sz="1400" noProof="0" dirty="0" err="1"/>
              <a:t>must</a:t>
            </a:r>
            <a:r>
              <a:rPr lang="de-DE" sz="1400" noProof="0" dirty="0"/>
              <a:t> </a:t>
            </a:r>
            <a:r>
              <a:rPr lang="de-DE" sz="1400" noProof="0" dirty="0" err="1"/>
              <a:t>be</a:t>
            </a:r>
            <a:r>
              <a:rPr lang="de-DE" sz="1400" noProof="0" dirty="0"/>
              <a:t> </a:t>
            </a:r>
            <a:r>
              <a:rPr lang="de-DE" sz="1400" noProof="0" dirty="0" err="1"/>
              <a:t>assessed</a:t>
            </a:r>
            <a:r>
              <a:rPr lang="de-DE" sz="1400" noProof="0" dirty="0"/>
              <a:t> </a:t>
            </a:r>
            <a:r>
              <a:rPr lang="de-DE" sz="1400" noProof="0" dirty="0" err="1"/>
              <a:t>whether</a:t>
            </a:r>
            <a:r>
              <a:rPr lang="de-DE" sz="1400" noProof="0" dirty="0"/>
              <a:t> </a:t>
            </a:r>
            <a:r>
              <a:rPr lang="de-DE" sz="1400" noProof="0" dirty="0" err="1"/>
              <a:t>the</a:t>
            </a:r>
            <a:r>
              <a:rPr lang="de-DE" sz="1400" noProof="0" dirty="0"/>
              <a:t> </a:t>
            </a:r>
            <a:r>
              <a:rPr lang="de-DE" sz="1400" noProof="0" dirty="0" err="1"/>
              <a:t>cases</a:t>
            </a:r>
            <a:r>
              <a:rPr lang="de-DE" sz="1400" noProof="0" dirty="0"/>
              <a:t> </a:t>
            </a:r>
            <a:r>
              <a:rPr lang="de-DE" sz="1400" noProof="0" dirty="0" err="1"/>
              <a:t>share</a:t>
            </a:r>
            <a:r>
              <a:rPr lang="de-DE" sz="1400" noProof="0" dirty="0"/>
              <a:t> </a:t>
            </a:r>
            <a:r>
              <a:rPr lang="de-DE" sz="1400" noProof="0" dirty="0" err="1"/>
              <a:t>sufficiently</a:t>
            </a:r>
            <a:r>
              <a:rPr lang="de-DE" sz="1400" noProof="0" dirty="0"/>
              <a:t> </a:t>
            </a:r>
            <a:r>
              <a:rPr lang="de-DE" sz="1400" noProof="0" dirty="0" err="1"/>
              <a:t>similar</a:t>
            </a:r>
            <a:r>
              <a:rPr lang="de-DE" sz="1400" noProof="0" dirty="0"/>
              <a:t> relevant </a:t>
            </a:r>
            <a:r>
              <a:rPr lang="de-DE" sz="1400" noProof="0" dirty="0" err="1"/>
              <a:t>aspects</a:t>
            </a:r>
            <a:r>
              <a:rPr lang="de-DE" sz="1400" noProof="0" dirty="0"/>
              <a:t> </a:t>
            </a:r>
            <a:r>
              <a:rPr lang="de-DE" sz="1400" noProof="0" dirty="0" err="1"/>
              <a:t>to</a:t>
            </a:r>
            <a:r>
              <a:rPr lang="de-DE" sz="1400" noProof="0" dirty="0"/>
              <a:t> </a:t>
            </a:r>
            <a:r>
              <a:rPr lang="de-DE" sz="1400" noProof="0" dirty="0" err="1"/>
              <a:t>enable</a:t>
            </a:r>
            <a:r>
              <a:rPr lang="de-DE" sz="1400" noProof="0" dirty="0"/>
              <a:t> </a:t>
            </a:r>
            <a:r>
              <a:rPr lang="de-DE" sz="1400" noProof="0" dirty="0" err="1"/>
              <a:t>knowledge</a:t>
            </a:r>
            <a:r>
              <a:rPr lang="de-DE" sz="1400" noProof="0" dirty="0"/>
              <a:t> </a:t>
            </a:r>
            <a:r>
              <a:rPr lang="de-DE" sz="1400" noProof="0" dirty="0" err="1"/>
              <a:t>to</a:t>
            </a:r>
            <a:r>
              <a:rPr lang="de-DE" sz="1400" noProof="0" dirty="0"/>
              <a:t> </a:t>
            </a:r>
            <a:r>
              <a:rPr lang="de-DE" sz="1400" noProof="0" dirty="0" err="1"/>
              <a:t>be</a:t>
            </a:r>
            <a:r>
              <a:rPr lang="de-DE" sz="1400" noProof="0" dirty="0"/>
              <a:t> </a:t>
            </a:r>
            <a:r>
              <a:rPr lang="de-DE" sz="1400" noProof="0" dirty="0" err="1"/>
              <a:t>successfully</a:t>
            </a:r>
            <a:r>
              <a:rPr lang="de-DE" sz="1400" noProof="0" dirty="0"/>
              <a:t> </a:t>
            </a:r>
            <a:r>
              <a:rPr lang="de-DE" sz="1400" noProof="0" dirty="0" err="1"/>
              <a:t>transferred</a:t>
            </a:r>
            <a:r>
              <a:rPr lang="de-DE" sz="1400" noProof="0" dirty="0"/>
              <a:t> (Adler et al., 2017).</a:t>
            </a: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Reciprocal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400" dirty="0">
                <a:solidFill>
                  <a:schemeClr val="accent1"/>
                </a:solidFill>
                <a:latin typeface="+mj-lt"/>
              </a:rPr>
              <a:t>P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rocess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: </a:t>
            </a:r>
            <a:r>
              <a:rPr lang="de-DE" sz="1400" noProof="0" dirty="0"/>
              <a:t>Knowledge </a:t>
            </a:r>
            <a:r>
              <a:rPr lang="de-DE" sz="1400" noProof="0" dirty="0" err="1"/>
              <a:t>is</a:t>
            </a:r>
            <a:r>
              <a:rPr lang="de-DE" sz="1400" noProof="0" dirty="0"/>
              <a:t> not </a:t>
            </a:r>
            <a:r>
              <a:rPr lang="de-DE" sz="1400" noProof="0" dirty="0" err="1"/>
              <a:t>merely</a:t>
            </a:r>
            <a:r>
              <a:rPr lang="de-DE" sz="1400" noProof="0" dirty="0"/>
              <a:t> </a:t>
            </a:r>
            <a:r>
              <a:rPr lang="de-DE" sz="1400" noProof="0" dirty="0" err="1"/>
              <a:t>transferred</a:t>
            </a:r>
            <a:r>
              <a:rPr lang="de-DE" sz="1400" noProof="0" dirty="0"/>
              <a:t>, but </a:t>
            </a:r>
            <a:r>
              <a:rPr lang="de-DE" sz="1400" noProof="0" dirty="0" err="1"/>
              <a:t>adapted</a:t>
            </a:r>
            <a:r>
              <a:rPr lang="de-DE" sz="1400" noProof="0" dirty="0"/>
              <a:t>, </a:t>
            </a:r>
            <a:r>
              <a:rPr lang="de-DE" sz="1400" noProof="0" dirty="0" err="1"/>
              <a:t>expanded</a:t>
            </a:r>
            <a:r>
              <a:rPr lang="de-DE" sz="1400" noProof="0" dirty="0"/>
              <a:t>, and </a:t>
            </a:r>
            <a:r>
              <a:rPr lang="de-DE" sz="1400" noProof="0" dirty="0" err="1"/>
              <a:t>modified</a:t>
            </a:r>
            <a:r>
              <a:rPr lang="de-DE" sz="1400" noProof="0" dirty="0"/>
              <a:t> in </a:t>
            </a:r>
            <a:r>
              <a:rPr lang="de-DE" sz="1400" noProof="0" dirty="0" err="1"/>
              <a:t>new</a:t>
            </a:r>
            <a:r>
              <a:rPr lang="de-DE" sz="1400" noProof="0" dirty="0"/>
              <a:t> </a:t>
            </a:r>
            <a:r>
              <a:rPr lang="de-DE" sz="1400" noProof="0" dirty="0" err="1"/>
              <a:t>contexts</a:t>
            </a:r>
            <a:r>
              <a:rPr lang="de-DE" sz="1400" noProof="0" dirty="0"/>
              <a:t> (Nagy et al., 2020).</a:t>
            </a: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Involvement 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of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400" dirty="0">
                <a:solidFill>
                  <a:schemeClr val="accent1"/>
                </a:solidFill>
                <a:latin typeface="+mj-lt"/>
              </a:rPr>
              <a:t>V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arious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400" dirty="0">
                <a:solidFill>
                  <a:schemeClr val="accent1"/>
                </a:solidFill>
                <a:latin typeface="+mj-lt"/>
              </a:rPr>
              <a:t>St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akeholders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: </a:t>
            </a:r>
            <a:r>
              <a:rPr lang="de-DE" sz="1400" noProof="0" dirty="0"/>
              <a:t>New </a:t>
            </a:r>
            <a:r>
              <a:rPr lang="de-DE" sz="1400" noProof="0" dirty="0" err="1"/>
              <a:t>contexts</a:t>
            </a:r>
            <a:r>
              <a:rPr lang="de-DE" sz="1400" noProof="0" dirty="0"/>
              <a:t> and </a:t>
            </a:r>
            <a:r>
              <a:rPr lang="de-DE" sz="1400" noProof="0" dirty="0" err="1"/>
              <a:t>stakeholders</a:t>
            </a:r>
            <a:r>
              <a:rPr lang="de-DE" sz="1400" noProof="0" dirty="0"/>
              <a:t> </a:t>
            </a:r>
            <a:r>
              <a:rPr lang="de-DE" sz="1400" noProof="0" dirty="0" err="1"/>
              <a:t>play</a:t>
            </a:r>
            <a:r>
              <a:rPr lang="de-DE" sz="1400" noProof="0" dirty="0"/>
              <a:t> a </a:t>
            </a:r>
            <a:r>
              <a:rPr lang="de-DE" sz="1400" noProof="0" dirty="0" err="1"/>
              <a:t>key</a:t>
            </a:r>
            <a:r>
              <a:rPr lang="de-DE" sz="1400" noProof="0" dirty="0"/>
              <a:t> </a:t>
            </a:r>
            <a:r>
              <a:rPr lang="de-DE" sz="1400" noProof="0" dirty="0" err="1"/>
              <a:t>role</a:t>
            </a:r>
            <a:r>
              <a:rPr lang="de-DE" sz="1400" noProof="0" dirty="0"/>
              <a:t> in </a:t>
            </a:r>
            <a:r>
              <a:rPr lang="de-DE" sz="1400" noProof="0" dirty="0" err="1"/>
              <a:t>the</a:t>
            </a:r>
            <a:r>
              <a:rPr lang="de-DE" sz="1400" noProof="0" dirty="0"/>
              <a:t> </a:t>
            </a:r>
            <a:r>
              <a:rPr lang="de-DE" sz="1400" noProof="0" dirty="0" err="1"/>
              <a:t>successful</a:t>
            </a:r>
            <a:r>
              <a:rPr lang="de-DE" sz="1400" noProof="0" dirty="0"/>
              <a:t> </a:t>
            </a:r>
            <a:r>
              <a:rPr lang="de-DE" sz="1400" noProof="0" dirty="0" err="1"/>
              <a:t>adaptation</a:t>
            </a:r>
            <a:r>
              <a:rPr lang="de-DE" sz="1400" noProof="0" dirty="0"/>
              <a:t> and </a:t>
            </a:r>
            <a:r>
              <a:rPr lang="de-DE" sz="1400" noProof="0" dirty="0" err="1"/>
              <a:t>utilisation</a:t>
            </a:r>
            <a:r>
              <a:rPr lang="de-DE" sz="1400" noProof="0" dirty="0"/>
              <a:t> </a:t>
            </a:r>
            <a:r>
              <a:rPr lang="de-DE" sz="1400" noProof="0" dirty="0" err="1"/>
              <a:t>of</a:t>
            </a:r>
            <a:r>
              <a:rPr lang="de-DE" sz="1400" noProof="0" dirty="0"/>
              <a:t> </a:t>
            </a:r>
            <a:r>
              <a:rPr lang="de-DE" sz="1400" noProof="0" dirty="0" err="1"/>
              <a:t>knowledge</a:t>
            </a:r>
            <a:r>
              <a:rPr lang="de-DE" sz="1400" noProof="0" dirty="0"/>
              <a:t>.</a:t>
            </a: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Non-</a:t>
            </a:r>
            <a:r>
              <a:rPr lang="de-DE" sz="1400" dirty="0">
                <a:solidFill>
                  <a:schemeClr val="accent1"/>
                </a:solidFill>
                <a:latin typeface="+mj-lt"/>
              </a:rPr>
              <a:t>Li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near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400" dirty="0">
                <a:solidFill>
                  <a:schemeClr val="accent1"/>
                </a:solidFill>
                <a:latin typeface="+mj-lt"/>
              </a:rPr>
              <a:t>D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ynamics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: </a:t>
            </a:r>
            <a:r>
              <a:rPr lang="de-DE" sz="1400" noProof="0" dirty="0"/>
              <a:t>Knowledge </a:t>
            </a:r>
            <a:r>
              <a:rPr lang="de-DE" sz="1400" noProof="0" dirty="0" err="1"/>
              <a:t>transfer</a:t>
            </a:r>
            <a:r>
              <a:rPr lang="de-DE" sz="1400" noProof="0" dirty="0"/>
              <a:t> </a:t>
            </a:r>
            <a:r>
              <a:rPr lang="de-DE" sz="1400" noProof="0" dirty="0" err="1"/>
              <a:t>is</a:t>
            </a:r>
            <a:r>
              <a:rPr lang="de-DE" sz="1400" noProof="0" dirty="0"/>
              <a:t> a </a:t>
            </a:r>
            <a:r>
              <a:rPr lang="de-DE" sz="1400" noProof="0" dirty="0" err="1"/>
              <a:t>complex</a:t>
            </a:r>
            <a:r>
              <a:rPr lang="de-DE" sz="1400" noProof="0" dirty="0"/>
              <a:t> </a:t>
            </a:r>
            <a:r>
              <a:rPr lang="de-DE" sz="1400" noProof="0" dirty="0" err="1"/>
              <a:t>process</a:t>
            </a:r>
            <a:r>
              <a:rPr lang="de-DE" sz="1400" noProof="0" dirty="0"/>
              <a:t> </a:t>
            </a:r>
            <a:r>
              <a:rPr lang="de-DE" sz="1400" noProof="0" dirty="0" err="1"/>
              <a:t>that</a:t>
            </a:r>
            <a:r>
              <a:rPr lang="de-DE" sz="1400" noProof="0" dirty="0"/>
              <a:t> </a:t>
            </a:r>
            <a:r>
              <a:rPr lang="de-DE" sz="1400" noProof="0" dirty="0" err="1"/>
              <a:t>often</a:t>
            </a:r>
            <a:r>
              <a:rPr lang="de-DE" sz="1400" noProof="0" dirty="0"/>
              <a:t> </a:t>
            </a:r>
            <a:r>
              <a:rPr lang="de-DE" sz="1400" noProof="0" dirty="0" err="1"/>
              <a:t>does</a:t>
            </a:r>
            <a:r>
              <a:rPr lang="de-DE" sz="1400" noProof="0" dirty="0"/>
              <a:t> not </a:t>
            </a:r>
            <a:r>
              <a:rPr lang="de-DE" sz="1400" noProof="0" dirty="0" err="1"/>
              <a:t>proceed</a:t>
            </a:r>
            <a:r>
              <a:rPr lang="de-DE" sz="1400" noProof="0" dirty="0"/>
              <a:t> </a:t>
            </a:r>
            <a:r>
              <a:rPr lang="de-DE" sz="1400" noProof="0" dirty="0" err="1"/>
              <a:t>linearly</a:t>
            </a:r>
            <a:r>
              <a:rPr lang="de-DE" sz="1400" noProof="0" dirty="0"/>
              <a:t> and </a:t>
            </a:r>
            <a:r>
              <a:rPr lang="de-DE" sz="1400" noProof="0" dirty="0" err="1"/>
              <a:t>requires</a:t>
            </a:r>
            <a:r>
              <a:rPr lang="de-DE" sz="1400" noProof="0" dirty="0"/>
              <a:t> </a:t>
            </a:r>
            <a:r>
              <a:rPr lang="de-DE" sz="1400" noProof="0" dirty="0" err="1"/>
              <a:t>continuous</a:t>
            </a:r>
            <a:r>
              <a:rPr lang="de-DE" sz="1400" noProof="0" dirty="0"/>
              <a:t> </a:t>
            </a:r>
            <a:r>
              <a:rPr lang="de-DE" sz="1400" noProof="0" dirty="0" err="1"/>
              <a:t>adaptation</a:t>
            </a:r>
            <a:r>
              <a:rPr lang="de-DE" sz="1400" noProof="0" dirty="0"/>
              <a:t>.</a:t>
            </a: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Higher </a:t>
            </a:r>
            <a:r>
              <a:rPr lang="de-DE" sz="1400" dirty="0">
                <a:solidFill>
                  <a:schemeClr val="accent1"/>
                </a:solidFill>
                <a:latin typeface="+mj-lt"/>
              </a:rPr>
              <a:t>E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ducation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400" dirty="0">
                <a:solidFill>
                  <a:schemeClr val="accent1"/>
                </a:solidFill>
                <a:latin typeface="+mj-lt"/>
              </a:rPr>
              <a:t>P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olicy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 Framework: </a:t>
            </a:r>
            <a:r>
              <a:rPr lang="de-DE" sz="1400" noProof="0" dirty="0"/>
              <a:t>The Third Mission </a:t>
            </a:r>
            <a:r>
              <a:rPr lang="de-DE" sz="1400" noProof="0" dirty="0" err="1"/>
              <a:t>serves</a:t>
            </a:r>
            <a:r>
              <a:rPr lang="de-DE" sz="1400" noProof="0" dirty="0"/>
              <a:t> </a:t>
            </a:r>
            <a:r>
              <a:rPr lang="de-DE" sz="1400" noProof="0" dirty="0" err="1"/>
              <a:t>as</a:t>
            </a:r>
            <a:r>
              <a:rPr lang="de-DE" sz="1400" noProof="0" dirty="0"/>
              <a:t> </a:t>
            </a:r>
            <a:r>
              <a:rPr lang="de-DE" sz="1400" noProof="0" dirty="0" err="1"/>
              <a:t>the</a:t>
            </a:r>
            <a:r>
              <a:rPr lang="de-DE" sz="1400" noProof="0" dirty="0"/>
              <a:t> </a:t>
            </a:r>
            <a:r>
              <a:rPr lang="de-DE" sz="1400" noProof="0" dirty="0" err="1"/>
              <a:t>overarching</a:t>
            </a:r>
            <a:r>
              <a:rPr lang="de-DE" sz="1400" noProof="0" dirty="0"/>
              <a:t> </a:t>
            </a:r>
            <a:r>
              <a:rPr lang="de-DE" sz="1400" noProof="0" dirty="0" err="1"/>
              <a:t>purpose</a:t>
            </a:r>
            <a:r>
              <a:rPr lang="de-DE" sz="1400" noProof="0" dirty="0"/>
              <a:t> </a:t>
            </a:r>
            <a:r>
              <a:rPr lang="de-DE" sz="1400" noProof="0" dirty="0" err="1"/>
              <a:t>of</a:t>
            </a:r>
            <a:r>
              <a:rPr lang="de-DE" sz="1400" noProof="0" dirty="0"/>
              <a:t> </a:t>
            </a:r>
            <a:r>
              <a:rPr lang="de-DE" sz="1400" noProof="0" dirty="0" err="1"/>
              <a:t>transfer</a:t>
            </a:r>
            <a:r>
              <a:rPr lang="de-DE" sz="1400" noProof="0" dirty="0"/>
              <a:t>. </a:t>
            </a:r>
          </a:p>
          <a:p>
            <a:pPr marL="252000">
              <a:lnSpc>
                <a:spcPts val="1680"/>
              </a:lnSpc>
              <a:spcBef>
                <a:spcPts val="900"/>
              </a:spcBef>
            </a:pP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Objective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of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400" dirty="0">
                <a:solidFill>
                  <a:schemeClr val="accent1"/>
                </a:solidFill>
                <a:latin typeface="+mj-lt"/>
              </a:rPr>
              <a:t>T</a:t>
            </a:r>
            <a:r>
              <a:rPr lang="de-DE" sz="1400" noProof="0" dirty="0" err="1">
                <a:solidFill>
                  <a:schemeClr val="accent1"/>
                </a:solidFill>
                <a:latin typeface="+mj-lt"/>
              </a:rPr>
              <a:t>ransfer</a:t>
            </a:r>
            <a:r>
              <a:rPr lang="de-DE" sz="1400" noProof="0" dirty="0">
                <a:solidFill>
                  <a:schemeClr val="accent1"/>
                </a:solidFill>
                <a:latin typeface="+mj-lt"/>
              </a:rPr>
              <a:t>: </a:t>
            </a:r>
            <a:r>
              <a:rPr lang="de-DE" sz="1400" noProof="0" dirty="0" err="1"/>
              <a:t>Developing</a:t>
            </a:r>
            <a:r>
              <a:rPr lang="de-DE" sz="1400" noProof="0" dirty="0"/>
              <a:t> </a:t>
            </a:r>
            <a:r>
              <a:rPr lang="de-DE" sz="1400" noProof="0" dirty="0" err="1"/>
              <a:t>sustainable</a:t>
            </a:r>
            <a:r>
              <a:rPr lang="de-DE" sz="1400" noProof="0" dirty="0"/>
              <a:t> </a:t>
            </a:r>
            <a:r>
              <a:rPr lang="de-DE" sz="1400" noProof="0" dirty="0" err="1"/>
              <a:t>solutions</a:t>
            </a:r>
            <a:r>
              <a:rPr lang="de-DE" sz="1400" noProof="0" dirty="0"/>
              <a:t> </a:t>
            </a:r>
            <a:r>
              <a:rPr lang="de-DE" sz="1400" noProof="0" dirty="0" err="1"/>
              <a:t>for</a:t>
            </a:r>
            <a:r>
              <a:rPr lang="de-DE" sz="1400" noProof="0" dirty="0"/>
              <a:t> </a:t>
            </a:r>
            <a:r>
              <a:rPr lang="de-DE" sz="1400" noProof="0" dirty="0" err="1"/>
              <a:t>societal</a:t>
            </a:r>
            <a:r>
              <a:rPr lang="de-DE" sz="1400" noProof="0" dirty="0"/>
              <a:t> </a:t>
            </a:r>
            <a:r>
              <a:rPr lang="de-DE" sz="1400" noProof="0" dirty="0" err="1"/>
              <a:t>issues</a:t>
            </a:r>
            <a:r>
              <a:rPr lang="de-DE" sz="1400" noProof="0" dirty="0"/>
              <a:t> </a:t>
            </a:r>
            <a:r>
              <a:rPr lang="de-DE" sz="1400" dirty="0" err="1"/>
              <a:t>by</a:t>
            </a:r>
            <a:r>
              <a:rPr lang="de-DE" sz="1400" dirty="0"/>
              <a:t> </a:t>
            </a:r>
            <a:r>
              <a:rPr lang="de-DE" sz="1400" noProof="0" dirty="0" err="1"/>
              <a:t>integrating</a:t>
            </a:r>
            <a:r>
              <a:rPr lang="de-DE" sz="1400" noProof="0" dirty="0"/>
              <a:t> and </a:t>
            </a:r>
            <a:r>
              <a:rPr lang="de-DE" sz="1400" noProof="0" dirty="0" err="1"/>
              <a:t>adapting</a:t>
            </a:r>
            <a:r>
              <a:rPr lang="de-DE" sz="1400" noProof="0" dirty="0"/>
              <a:t> </a:t>
            </a:r>
            <a:r>
              <a:rPr lang="de-DE" sz="1400" noProof="0" dirty="0" err="1"/>
              <a:t>knowledge</a:t>
            </a:r>
            <a:r>
              <a:rPr lang="de-DE" sz="1400" noProof="0" dirty="0"/>
              <a:t> in </a:t>
            </a:r>
            <a:r>
              <a:rPr lang="de-DE" sz="1400" noProof="0" dirty="0" err="1"/>
              <a:t>various</a:t>
            </a:r>
            <a:r>
              <a:rPr lang="de-DE" sz="1400" noProof="0" dirty="0"/>
              <a:t> </a:t>
            </a:r>
            <a:r>
              <a:rPr lang="de-DE" sz="1400" noProof="0" dirty="0" err="1"/>
              <a:t>contexts</a:t>
            </a:r>
            <a:r>
              <a:rPr lang="de-DE" sz="1400" i="1" noProof="0" dirty="0">
                <a:latin typeface="+mj-lt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98096266" name="Google Shape;122;p19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rgbClr val="00AADE"/>
              </a:buClr>
              <a:buSzPts val="3600"/>
              <a:defRPr/>
            </a:pP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Transfer </a:t>
            </a:r>
            <a:r>
              <a:rPr lang="de-DE" dirty="0" err="1"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C</a:t>
            </a:r>
            <a:r>
              <a:rPr lang="de-DE" sz="32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oncepts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: </a:t>
            </a:r>
            <a:r>
              <a:rPr lang="de-DE" dirty="0">
                <a:solidFill>
                  <a:schemeClr val="accent1"/>
                </a:solidFill>
                <a:latin typeface="Nunito SemiBold"/>
                <a:ea typeface="Arial"/>
                <a:cs typeface="Arial"/>
              </a:rPr>
              <a:t>L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chemeClr val="accent1"/>
                </a:solidFill>
                <a:latin typeface="Nunito SemiBold"/>
                <a:ea typeface="Arial"/>
                <a:cs typeface="Arial"/>
              </a:rPr>
              <a:t>inear &amp; </a:t>
            </a:r>
            <a:r>
              <a:rPr lang="de-DE" dirty="0" err="1">
                <a:solidFill>
                  <a:schemeClr val="accent1"/>
                </a:solidFill>
                <a:latin typeface="Nunito SemiBold"/>
                <a:ea typeface="Arial"/>
                <a:cs typeface="Arial"/>
              </a:rPr>
              <a:t>O</a:t>
            </a:r>
            <a:r>
              <a:rPr lang="de-DE" sz="3200" b="0" i="0" u="none" strike="noStrike" cap="none" spc="0" dirty="0" err="1">
                <a:ln>
                  <a:noFill/>
                </a:ln>
                <a:solidFill>
                  <a:schemeClr val="accent1"/>
                </a:solidFill>
                <a:latin typeface="Nunito SemiBold"/>
                <a:ea typeface="Arial"/>
                <a:cs typeface="Arial"/>
              </a:rPr>
              <a:t>ne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chemeClr val="accent1"/>
                </a:solidFill>
                <a:latin typeface="Nunito SemiBold"/>
                <a:ea typeface="Arial"/>
                <a:cs typeface="Arial"/>
              </a:rPr>
              <a:t>-Way</a:t>
            </a:r>
            <a:endParaRPr lang="de-DE" sz="3600" dirty="0">
              <a:solidFill>
                <a:schemeClr val="accent1"/>
              </a:solidFill>
            </a:endParaRPr>
          </a:p>
        </p:txBody>
      </p:sp>
      <p:sp>
        <p:nvSpPr>
          <p:cNvPr id="832283631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11</a:t>
            </a:fld>
            <a:endParaRPr lang="de-DE"/>
          </a:p>
        </p:txBody>
      </p:sp>
      <p:sp>
        <p:nvSpPr>
          <p:cNvPr id="410235415" name="Textfeld 2"/>
          <p:cNvSpPr txBox="1"/>
          <p:nvPr/>
        </p:nvSpPr>
        <p:spPr bwMode="auto">
          <a:xfrm>
            <a:off x="838198" y="5964889"/>
            <a:ext cx="513773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700" b="0" i="0" u="none" strike="noStrike" cap="none" spc="0">
                <a:ln>
                  <a:noFill/>
                </a:ln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Illustration adapted from the course "Engineering for Impact" by Thies Johannsen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A58656-541C-C48E-877D-182FF2DEF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3638" y="2481263"/>
            <a:ext cx="7324725" cy="18954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36769705" name="Google Shape;122;p19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rgbClr val="00AADE"/>
              </a:buClr>
              <a:buSzPts val="3600"/>
              <a:defRPr/>
            </a:pP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Transfer </a:t>
            </a:r>
            <a:r>
              <a:rPr lang="de-DE" dirty="0" err="1"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C</a:t>
            </a:r>
            <a:r>
              <a:rPr lang="de-DE" sz="32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oncepts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: </a:t>
            </a:r>
            <a:r>
              <a:rPr lang="de-DE" dirty="0" err="1">
                <a:solidFill>
                  <a:schemeClr val="accent1"/>
                </a:solidFill>
                <a:latin typeface="Nunito SemiBold"/>
                <a:ea typeface="Arial"/>
                <a:cs typeface="Arial"/>
              </a:rPr>
              <a:t>B</a:t>
            </a:r>
            <a:r>
              <a:rPr lang="de-DE" sz="3200" b="0" i="0" u="none" strike="noStrike" cap="none" spc="0" dirty="0" err="1">
                <a:ln>
                  <a:noFill/>
                </a:ln>
                <a:solidFill>
                  <a:schemeClr val="accent1"/>
                </a:solidFill>
                <a:latin typeface="Nunito SemiBold"/>
                <a:ea typeface="Arial"/>
                <a:cs typeface="Arial"/>
              </a:rPr>
              <a:t>idirectional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chemeClr val="accent1"/>
                </a:solidFill>
                <a:latin typeface="Nunito SemiBold"/>
                <a:ea typeface="Arial"/>
                <a:cs typeface="Arial"/>
              </a:rPr>
              <a:t> &amp; Interdependent</a:t>
            </a:r>
            <a:endParaRPr lang="de-DE" sz="3600" dirty="0">
              <a:solidFill>
                <a:schemeClr val="accent1"/>
              </a:solidFill>
            </a:endParaRPr>
          </a:p>
        </p:txBody>
      </p:sp>
      <p:sp>
        <p:nvSpPr>
          <p:cNvPr id="8784263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12</a:t>
            </a:fld>
            <a:endParaRPr lang="de-DE"/>
          </a:p>
        </p:txBody>
      </p:sp>
      <p:cxnSp>
        <p:nvCxnSpPr>
          <p:cNvPr id="681184940" name="Gerade Verbindung mit Pfeil 13"/>
          <p:cNvCxnSpPr/>
          <p:nvPr/>
        </p:nvCxnSpPr>
        <p:spPr bwMode="auto">
          <a:xfrm>
            <a:off x="3242128" y="2251338"/>
            <a:ext cx="5715000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tx1"/>
          </a:fontRef>
        </p:style>
      </p:cxnSp>
      <p:cxnSp>
        <p:nvCxnSpPr>
          <p:cNvPr id="953132656" name="Gerade Verbindung mit Pfeil 5"/>
          <p:cNvCxnSpPr/>
          <p:nvPr/>
        </p:nvCxnSpPr>
        <p:spPr bwMode="auto">
          <a:xfrm flipH="1">
            <a:off x="3195638" y="5173889"/>
            <a:ext cx="5800725" cy="0"/>
          </a:xfrm>
          <a:prstGeom prst="straightConnector1">
            <a:avLst/>
          </a:prstGeom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rgbClr val="000000"/>
          </a:lnRef>
          <a:fillRef idx="0">
            <a:srgbClr val="000000"/>
          </a:fillRef>
          <a:effectRef idx="0">
            <a:srgbClr val="000000"/>
          </a:effectRef>
          <a:fontRef idx="minor">
            <a:schemeClr val="tx1"/>
          </a:fontRef>
        </p:style>
      </p:cxnSp>
      <p:sp>
        <p:nvSpPr>
          <p:cNvPr id="54586740" name="Textfeld 14"/>
          <p:cNvSpPr txBox="1"/>
          <p:nvPr/>
        </p:nvSpPr>
        <p:spPr bwMode="auto">
          <a:xfrm>
            <a:off x="3267528" y="2271287"/>
            <a:ext cx="5591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1600">
                <a:solidFill>
                  <a:schemeClr val="accent1"/>
                </a:solidFill>
                <a:latin typeface="Nunito SemiBold"/>
              </a:rPr>
              <a:t>Technology push</a:t>
            </a:r>
            <a:endParaRPr/>
          </a:p>
        </p:txBody>
      </p:sp>
      <p:sp>
        <p:nvSpPr>
          <p:cNvPr id="1671404478" name="Textfeld 15"/>
          <p:cNvSpPr txBox="1"/>
          <p:nvPr/>
        </p:nvSpPr>
        <p:spPr bwMode="auto">
          <a:xfrm>
            <a:off x="3308349" y="4882784"/>
            <a:ext cx="55911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de-DE" sz="1600">
                <a:solidFill>
                  <a:schemeClr val="accent1"/>
                </a:solidFill>
                <a:latin typeface="Nunito SemiBold"/>
              </a:rPr>
              <a:t>Market pull</a:t>
            </a:r>
            <a:endParaRPr/>
          </a:p>
        </p:txBody>
      </p:sp>
      <p:sp>
        <p:nvSpPr>
          <p:cNvPr id="338074801" name="Textfeld 4"/>
          <p:cNvSpPr txBox="1"/>
          <p:nvPr/>
        </p:nvSpPr>
        <p:spPr bwMode="auto">
          <a:xfrm>
            <a:off x="838198" y="5964889"/>
            <a:ext cx="513773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700" b="0" i="0" u="none" strike="noStrike" cap="none" spc="0">
                <a:ln>
                  <a:noFill/>
                </a:ln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Illustration adapted from the course "Engineering for Impact" by Thies Johannsen</a:t>
            </a:r>
            <a:endParaRPr/>
          </a:p>
        </p:txBody>
      </p:sp>
      <p:pic>
        <p:nvPicPr>
          <p:cNvPr id="2" name="Picture 5">
            <a:extLst>
              <a:ext uri="{FF2B5EF4-FFF2-40B4-BE49-F238E27FC236}">
                <a16:creationId xmlns:a16="http://schemas.microsoft.com/office/drawing/2014/main" id="{C8E06B3B-9F38-5211-0E1D-BEAE00362F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144" b="6736"/>
          <a:stretch>
            <a:fillRect/>
          </a:stretch>
        </p:blipFill>
        <p:spPr>
          <a:xfrm>
            <a:off x="2321455" y="2742322"/>
            <a:ext cx="7316229" cy="1901054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6B491504-F2B1-D3C3-47C2-BF2BC52BB35B}"/>
              </a:ext>
            </a:extLst>
          </p:cNvPr>
          <p:cNvSpPr/>
          <p:nvPr/>
        </p:nvSpPr>
        <p:spPr>
          <a:xfrm>
            <a:off x="3856383" y="3339548"/>
            <a:ext cx="1530626" cy="591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7AF19E8-2885-0F00-503A-511BE8716825}"/>
              </a:ext>
            </a:extLst>
          </p:cNvPr>
          <p:cNvSpPr/>
          <p:nvPr/>
        </p:nvSpPr>
        <p:spPr>
          <a:xfrm>
            <a:off x="6747033" y="3429000"/>
            <a:ext cx="1530626" cy="5918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10412399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Knowledge Transfer Models: The </a:t>
            </a:r>
            <a:r>
              <a:rPr lang="de-DE" dirty="0" err="1"/>
              <a:t>Quadruple</a:t>
            </a:r>
            <a:r>
              <a:rPr lang="de-DE" dirty="0"/>
              <a:t> Helix Model</a:t>
            </a:r>
          </a:p>
        </p:txBody>
      </p:sp>
      <p:sp>
        <p:nvSpPr>
          <p:cNvPr id="91502771" name="Foliennummernplatzhalter 1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13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1822181269" name="Inhaltsplatzhalter 3"/>
          <p:cNvSpPr>
            <a:spLocks noGrp="1"/>
          </p:cNvSpPr>
          <p:nvPr>
            <p:ph idx="13"/>
          </p:nvPr>
        </p:nvSpPr>
        <p:spPr bwMode="auto">
          <a:xfrm>
            <a:off x="6096001" y="2371725"/>
            <a:ext cx="5080000" cy="291465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de-DE" sz="1400" dirty="0">
                <a:solidFill>
                  <a:schemeClr val="accent1"/>
                </a:solidFill>
              </a:rPr>
              <a:t>The </a:t>
            </a:r>
            <a:r>
              <a:rPr lang="de-DE" sz="1400" dirty="0" err="1">
                <a:solidFill>
                  <a:schemeClr val="accent1"/>
                </a:solidFill>
              </a:rPr>
              <a:t>Quadruple</a:t>
            </a:r>
            <a:r>
              <a:rPr lang="de-DE" sz="1400" dirty="0">
                <a:solidFill>
                  <a:schemeClr val="accent1"/>
                </a:solidFill>
              </a:rPr>
              <a:t> Helix </a:t>
            </a:r>
            <a:r>
              <a:rPr lang="de-DE" sz="1400" dirty="0" err="1">
                <a:solidFill>
                  <a:schemeClr val="accent1"/>
                </a:solidFill>
              </a:rPr>
              <a:t>model</a:t>
            </a:r>
            <a:r>
              <a:rPr lang="de-DE" sz="1400" dirty="0">
                <a:solidFill>
                  <a:schemeClr val="accent1"/>
                </a:solidFill>
              </a:rPr>
              <a:t> </a:t>
            </a:r>
            <a:r>
              <a:rPr lang="de-DE" sz="1400" dirty="0" err="1"/>
              <a:t>explains</a:t>
            </a:r>
            <a:r>
              <a:rPr lang="de-DE" sz="1400" dirty="0"/>
              <a:t> </a:t>
            </a:r>
            <a:r>
              <a:rPr lang="de-DE" sz="1400" dirty="0" err="1"/>
              <a:t>how</a:t>
            </a:r>
            <a:r>
              <a:rPr lang="de-DE" sz="1400" dirty="0"/>
              <a:t> </a:t>
            </a:r>
            <a:r>
              <a:rPr lang="de-DE" sz="1400" dirty="0" err="1"/>
              <a:t>collaborative</a:t>
            </a:r>
            <a:r>
              <a:rPr lang="de-DE" sz="1400" dirty="0"/>
              <a:t> </a:t>
            </a:r>
            <a:r>
              <a:rPr lang="en-US" sz="1400" dirty="0"/>
              <a:t>innovation arises from the interaction among</a:t>
            </a:r>
            <a:r>
              <a:rPr lang="de-DE" sz="1400" dirty="0"/>
              <a:t> </a:t>
            </a:r>
            <a:r>
              <a:rPr lang="de-DE" sz="1400" dirty="0" err="1">
                <a:latin typeface="+mj-lt"/>
              </a:rPr>
              <a:t>science</a:t>
            </a:r>
            <a:r>
              <a:rPr lang="de-DE" sz="1400" dirty="0">
                <a:latin typeface="+mj-lt"/>
              </a:rPr>
              <a:t>, </a:t>
            </a:r>
            <a:r>
              <a:rPr lang="de-DE" sz="1400" dirty="0" err="1">
                <a:latin typeface="+mj-lt"/>
              </a:rPr>
              <a:t>business</a:t>
            </a:r>
            <a:r>
              <a:rPr lang="de-DE" sz="1400" dirty="0">
                <a:latin typeface="+mj-lt"/>
              </a:rPr>
              <a:t>, </a:t>
            </a:r>
            <a:r>
              <a:rPr lang="de-DE" sz="1400" dirty="0" err="1">
                <a:latin typeface="+mj-lt"/>
              </a:rPr>
              <a:t>politics</a:t>
            </a:r>
            <a:r>
              <a:rPr lang="de-DE" sz="1400" dirty="0">
                <a:latin typeface="+mj-lt"/>
              </a:rPr>
              <a:t>, and </a:t>
            </a:r>
            <a:r>
              <a:rPr lang="de-DE" sz="1400" dirty="0" err="1">
                <a:latin typeface="+mj-lt"/>
              </a:rPr>
              <a:t>civil</a:t>
            </a:r>
            <a:r>
              <a:rPr lang="de-DE" sz="1400" dirty="0">
                <a:latin typeface="+mj-lt"/>
              </a:rPr>
              <a:t> </a:t>
            </a:r>
            <a:r>
              <a:rPr lang="de-DE" sz="1400" dirty="0" err="1">
                <a:latin typeface="+mj-lt"/>
              </a:rPr>
              <a:t>society</a:t>
            </a:r>
            <a:r>
              <a:rPr lang="de-DE" sz="1400" dirty="0"/>
              <a:t>. </a:t>
            </a:r>
            <a:r>
              <a:rPr lang="de-DE" sz="1400" dirty="0" err="1"/>
              <a:t>It</a:t>
            </a:r>
            <a:r>
              <a:rPr lang="de-DE" sz="1400" dirty="0"/>
              <a:t> </a:t>
            </a:r>
            <a:r>
              <a:rPr lang="de-DE" sz="1400" dirty="0" err="1"/>
              <a:t>builds</a:t>
            </a:r>
            <a:r>
              <a:rPr lang="de-DE" sz="1400" dirty="0"/>
              <a:t> upon </a:t>
            </a:r>
            <a:r>
              <a:rPr lang="de-DE" sz="1400" dirty="0" err="1"/>
              <a:t>the</a:t>
            </a:r>
            <a:r>
              <a:rPr lang="de-DE" sz="1400" dirty="0"/>
              <a:t> Triple Helix </a:t>
            </a:r>
            <a:r>
              <a:rPr lang="de-DE" sz="1400" dirty="0" err="1"/>
              <a:t>model</a:t>
            </a:r>
            <a:r>
              <a:rPr lang="de-DE" sz="1400" dirty="0"/>
              <a:t> </a:t>
            </a:r>
            <a:r>
              <a:rPr lang="en-US" sz="1400" dirty="0"/>
              <a:t>by including civil society and highlighting the joint, multidirectional exchange among</a:t>
            </a:r>
            <a:r>
              <a:rPr lang="de-DE" sz="1400" dirty="0"/>
              <a:t> all </a:t>
            </a:r>
            <a:r>
              <a:rPr lang="de-DE" sz="1400" dirty="0" err="1"/>
              <a:t>stakeholders</a:t>
            </a:r>
            <a:r>
              <a:rPr lang="de-DE" sz="1400" dirty="0"/>
              <a:t>. This </a:t>
            </a:r>
            <a:r>
              <a:rPr lang="de-DE" sz="1400" dirty="0" err="1"/>
              <a:t>leads</a:t>
            </a:r>
            <a:r>
              <a:rPr lang="de-DE" sz="1400" dirty="0"/>
              <a:t> </a:t>
            </a:r>
            <a:r>
              <a:rPr lang="de-DE" sz="1400" dirty="0" err="1"/>
              <a:t>to</a:t>
            </a:r>
            <a:r>
              <a:rPr lang="de-DE" sz="1400" dirty="0"/>
              <a:t> </a:t>
            </a:r>
            <a:r>
              <a:rPr lang="de-DE" sz="1400" dirty="0" err="1"/>
              <a:t>needs-based</a:t>
            </a:r>
            <a:r>
              <a:rPr lang="de-DE" sz="1400" dirty="0"/>
              <a:t> </a:t>
            </a:r>
            <a:r>
              <a:rPr lang="de-DE" sz="1400" dirty="0" err="1"/>
              <a:t>solutions</a:t>
            </a:r>
            <a:r>
              <a:rPr lang="de-DE" sz="1400" dirty="0"/>
              <a:t>. The </a:t>
            </a:r>
            <a:r>
              <a:rPr lang="de-DE" sz="1400" dirty="0" err="1"/>
              <a:t>model</a:t>
            </a:r>
            <a:r>
              <a:rPr lang="de-DE" sz="1400" dirty="0"/>
              <a:t> </a:t>
            </a:r>
            <a:r>
              <a:rPr lang="de-DE" sz="1400" dirty="0" err="1"/>
              <a:t>promotes</a:t>
            </a:r>
            <a:r>
              <a:rPr lang="de-DE" sz="1400" dirty="0"/>
              <a:t> </a:t>
            </a:r>
            <a:r>
              <a:rPr lang="de-DE" sz="1400" dirty="0" err="1">
                <a:latin typeface="+mj-lt"/>
              </a:rPr>
              <a:t>innovation</a:t>
            </a:r>
            <a:r>
              <a:rPr lang="de-DE" sz="1400" dirty="0">
                <a:latin typeface="+mj-lt"/>
              </a:rPr>
              <a:t> </a:t>
            </a:r>
            <a:r>
              <a:rPr lang="de-DE" sz="1400" dirty="0" err="1">
                <a:latin typeface="+mj-lt"/>
              </a:rPr>
              <a:t>networks</a:t>
            </a:r>
            <a:r>
              <a:rPr lang="de-DE" sz="1400" dirty="0">
                <a:latin typeface="+mj-lt"/>
              </a:rPr>
              <a:t> </a:t>
            </a:r>
            <a:r>
              <a:rPr lang="de-DE" sz="1400" dirty="0" err="1">
                <a:latin typeface="+mj-lt"/>
              </a:rPr>
              <a:t>or</a:t>
            </a:r>
            <a:r>
              <a:rPr lang="de-DE" sz="1400" dirty="0">
                <a:latin typeface="+mj-lt"/>
              </a:rPr>
              <a:t> </a:t>
            </a:r>
            <a:r>
              <a:rPr lang="de-DE" sz="1400" dirty="0" err="1">
                <a:latin typeface="+mj-lt"/>
              </a:rPr>
              <a:t>ecosystems</a:t>
            </a:r>
            <a:r>
              <a:rPr lang="de-DE" sz="1400" dirty="0">
                <a:latin typeface="+mj-lt"/>
              </a:rPr>
              <a:t> </a:t>
            </a:r>
            <a:r>
              <a:rPr lang="de-DE" sz="1400" dirty="0"/>
              <a:t>in </a:t>
            </a:r>
            <a:r>
              <a:rPr lang="de-DE" sz="1400" dirty="0" err="1"/>
              <a:t>which</a:t>
            </a:r>
            <a:r>
              <a:rPr lang="de-DE" sz="1400" dirty="0"/>
              <a:t> </a:t>
            </a:r>
            <a:r>
              <a:rPr lang="de-DE" sz="1400" dirty="0" err="1"/>
              <a:t>research</a:t>
            </a:r>
            <a:r>
              <a:rPr lang="de-DE" sz="1400" dirty="0"/>
              <a:t> </a:t>
            </a:r>
            <a:r>
              <a:rPr lang="de-DE" sz="1400" dirty="0" err="1"/>
              <a:t>institutions</a:t>
            </a:r>
            <a:r>
              <a:rPr lang="de-DE" sz="1400" dirty="0"/>
              <a:t> </a:t>
            </a:r>
            <a:r>
              <a:rPr lang="de-DE" sz="1400" dirty="0" err="1"/>
              <a:t>can</a:t>
            </a:r>
            <a:r>
              <a:rPr lang="de-DE" sz="1400" dirty="0"/>
              <a:t> </a:t>
            </a:r>
            <a:r>
              <a:rPr lang="de-DE" sz="1400" dirty="0" err="1"/>
              <a:t>play</a:t>
            </a:r>
            <a:r>
              <a:rPr lang="de-DE" sz="1400" dirty="0"/>
              <a:t> a </a:t>
            </a:r>
            <a:r>
              <a:rPr lang="de-DE" sz="1400" dirty="0" err="1"/>
              <a:t>central</a:t>
            </a:r>
            <a:r>
              <a:rPr lang="de-DE" sz="1400" dirty="0"/>
              <a:t> </a:t>
            </a:r>
            <a:r>
              <a:rPr lang="de-DE" sz="1400" dirty="0" err="1"/>
              <a:t>role</a:t>
            </a:r>
            <a:r>
              <a:rPr lang="de-DE" sz="1400" dirty="0"/>
              <a:t>. </a:t>
            </a:r>
          </a:p>
        </p:txBody>
      </p:sp>
      <p:sp>
        <p:nvSpPr>
          <p:cNvPr id="1390332965" name="Textfeld 2"/>
          <p:cNvSpPr txBox="1"/>
          <p:nvPr/>
        </p:nvSpPr>
        <p:spPr bwMode="auto">
          <a:xfrm>
            <a:off x="838200" y="5557042"/>
            <a:ext cx="1097973" cy="200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r>
              <a:rPr lang="de-DE" sz="700">
                <a:latin typeface="Nunito Light"/>
              </a:rPr>
              <a:t>Schütz et al. (2018)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AD9FF2-0DBA-7769-F804-CF48F0D67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584" y="1524000"/>
            <a:ext cx="3778250" cy="381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38166299" name="Titel 2"/>
          <p:cNvSpPr>
            <a:spLocks noGrp="1"/>
          </p:cNvSpPr>
          <p:nvPr>
            <p:ph type="title"/>
          </p:nvPr>
        </p:nvSpPr>
        <p:spPr bwMode="auto">
          <a:xfrm>
            <a:off x="838200" y="383231"/>
            <a:ext cx="7065475" cy="10480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dirty="0" err="1">
                <a:latin typeface="Nunito Light"/>
              </a:rPr>
              <a:t>Exercise</a:t>
            </a:r>
            <a:r>
              <a:rPr lang="de-DE" dirty="0">
                <a:latin typeface="Nunito Light"/>
              </a:rPr>
              <a:t>: </a:t>
            </a:r>
            <a:r>
              <a:rPr lang="de-DE" dirty="0" err="1"/>
              <a:t>Thinking</a:t>
            </a:r>
            <a:r>
              <a:rPr lang="de-DE" dirty="0"/>
              <a:t> </a:t>
            </a:r>
            <a:r>
              <a:rPr lang="de-DE" dirty="0" err="1"/>
              <a:t>within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Scope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Quadruple</a:t>
            </a:r>
            <a:r>
              <a:rPr lang="de-DE" dirty="0"/>
              <a:t> Helix</a:t>
            </a:r>
          </a:p>
        </p:txBody>
      </p:sp>
      <p:sp>
        <p:nvSpPr>
          <p:cNvPr id="1174300257" name="Foliennummernplatzhalter 1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14</a:t>
            </a:fld>
            <a:endParaRPr lang="de-DE"/>
          </a:p>
        </p:txBody>
      </p:sp>
      <p:sp>
        <p:nvSpPr>
          <p:cNvPr id="1430934762" name="Rechteck: abgerundete Ecken 15"/>
          <p:cNvSpPr/>
          <p:nvPr/>
        </p:nvSpPr>
        <p:spPr bwMode="auto">
          <a:xfrm>
            <a:off x="6686794" y="1513493"/>
            <a:ext cx="2401495" cy="2356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Which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disciplines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and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sectors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are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relevant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to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your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research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?</a:t>
            </a:r>
            <a:endParaRPr dirty="0"/>
          </a:p>
        </p:txBody>
      </p:sp>
      <p:sp>
        <p:nvSpPr>
          <p:cNvPr id="152812696" name="Rechteck: abgerundete Ecken 17"/>
          <p:cNvSpPr/>
          <p:nvPr/>
        </p:nvSpPr>
        <p:spPr bwMode="auto">
          <a:xfrm>
            <a:off x="8952304" y="3223090"/>
            <a:ext cx="2401495" cy="2356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45720" rIns="0" bIns="45720" rtlCol="0" anchor="ctr"/>
          <a:lstStyle/>
          <a:p>
            <a:pPr algn="ctr">
              <a:defRPr/>
            </a:pP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Which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areas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of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the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i="1" dirty="0" err="1">
                <a:solidFill>
                  <a:srgbClr val="3B3B3B"/>
                </a:solidFill>
                <a:latin typeface="Nunito SemiBold"/>
              </a:rPr>
              <a:t>Quadruple</a:t>
            </a:r>
            <a:r>
              <a:rPr lang="de-DE" sz="1600" i="1" dirty="0">
                <a:solidFill>
                  <a:srgbClr val="3B3B3B"/>
                </a:solidFill>
                <a:latin typeface="Nunito SemiBold"/>
              </a:rPr>
              <a:t> Helix 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do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you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incorporate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into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your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research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sz="1600" b="0" i="1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approach</a:t>
            </a:r>
            <a:r>
              <a:rPr lang="de-DE" sz="1600" b="0" i="1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? </a:t>
            </a:r>
            <a:endParaRPr dirty="0"/>
          </a:p>
        </p:txBody>
      </p:sp>
      <p:pic>
        <p:nvPicPr>
          <p:cNvPr id="2029427582" name="Grafik 3" descr="Ein Bild, das Grafiken, Kreis, Screenshot, Schrift enthält.&#10;&#10;KI-generierte Inhalte können fehlerhaft sein.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10092169" y="365125"/>
            <a:ext cx="1595004" cy="159500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F200EC8-D782-05A7-8E88-BD14A38668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11" y="1710789"/>
            <a:ext cx="5715000" cy="4048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74220435" name="Titel 2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7093017" cy="1048039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>
                <a:latin typeface="Nunito Light"/>
              </a:rPr>
              <a:t>Reflection: </a:t>
            </a:r>
            <a:r>
              <a:rPr lang="de-DE"/>
              <a:t>Exercise Q4</a:t>
            </a:r>
            <a:endParaRPr/>
          </a:p>
        </p:txBody>
      </p:sp>
      <p:sp>
        <p:nvSpPr>
          <p:cNvPr id="1542717044" name="Foliennummernplatzhalter 1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15</a:t>
            </a:fld>
            <a:endParaRPr lang="de-DE"/>
          </a:p>
        </p:txBody>
      </p:sp>
      <p:sp>
        <p:nvSpPr>
          <p:cNvPr id="793312977" name="Inhaltsplatzhalter 2"/>
          <p:cNvSpPr txBox="1">
            <a:spLocks noGrp="1"/>
          </p:cNvSpPr>
          <p:nvPr>
            <p:ph idx="1"/>
          </p:nvPr>
        </p:nvSpPr>
        <p:spPr bwMode="auto">
          <a:xfrm>
            <a:off x="838202" y="2295525"/>
            <a:ext cx="6124574" cy="36290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defRPr/>
            </a:pP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How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did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the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lang="de-DE" sz="1800" i="1" dirty="0" err="1">
                <a:solidFill>
                  <a:srgbClr val="3B3B3B"/>
                </a:solidFill>
                <a:latin typeface="Nunito SemiBold"/>
                <a:sym typeface="Arial"/>
              </a:rPr>
              <a:t>Quadruple</a:t>
            </a:r>
            <a:r>
              <a:rPr lang="de-DE" sz="1800" i="1" dirty="0">
                <a:solidFill>
                  <a:srgbClr val="3B3B3B"/>
                </a:solidFill>
                <a:latin typeface="Nunito SemiBold"/>
                <a:sym typeface="Arial"/>
              </a:rPr>
              <a:t> Helix Model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of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lang="de-DE" sz="1800" i="1" kern="1200" dirty="0">
                <a:solidFill>
                  <a:srgbClr val="3B3B3B"/>
                </a:solidFill>
                <a:latin typeface="Nunito SemiBold"/>
                <a:sym typeface="Arial"/>
              </a:rPr>
              <a:t>C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ollaboration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influence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the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approach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to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finding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a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solution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?</a:t>
            </a:r>
          </a:p>
          <a:p>
            <a:pPr>
              <a:lnSpc>
                <a:spcPct val="100000"/>
              </a:lnSpc>
              <a:spcBef>
                <a:spcPts val="1200"/>
              </a:spcBef>
              <a:buClrTx/>
              <a:defRPr/>
            </a:pPr>
            <a:endParaRPr kumimoji="0" lang="de-DE" sz="1800" b="0" i="1" u="none" strike="noStrike" kern="1200" cap="none" spc="0" normalizeH="0" baseline="0" noProof="0" dirty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SemiBold"/>
              <a:ea typeface="+mn-ea"/>
              <a:cs typeface="+mn-cs"/>
              <a:sym typeface="Arial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buClrTx/>
              <a:defRPr/>
            </a:pP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What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challenges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arose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during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the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integration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of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different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perspectives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?</a:t>
            </a:r>
          </a:p>
          <a:p>
            <a:pPr>
              <a:lnSpc>
                <a:spcPct val="100000"/>
              </a:lnSpc>
              <a:spcBef>
                <a:spcPts val="1200"/>
              </a:spcBef>
              <a:buClrTx/>
              <a:defRPr/>
            </a:pPr>
            <a:endParaRPr kumimoji="0" lang="de-DE" sz="1800" b="0" i="1" u="none" strike="noStrike" kern="1200" cap="none" spc="0" normalizeH="0" baseline="0" noProof="0" dirty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SemiBold"/>
              <a:ea typeface="+mn-ea"/>
              <a:cs typeface="+mn-cs"/>
              <a:sym typeface="Arial"/>
            </a:endParaRPr>
          </a:p>
          <a:p>
            <a:pPr>
              <a:lnSpc>
                <a:spcPct val="100000"/>
              </a:lnSpc>
              <a:spcBef>
                <a:spcPts val="1200"/>
              </a:spcBef>
              <a:buClrTx/>
              <a:defRPr/>
            </a:pP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What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advantages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does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the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transdisciplinary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approach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offer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compared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to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a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purely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interdisciplinary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800" b="0" i="1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approach</a:t>
            </a:r>
            <a:r>
              <a:rPr kumimoji="0" lang="de-DE" sz="1800" b="0" i="1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? </a:t>
            </a:r>
          </a:p>
        </p:txBody>
      </p:sp>
      <p:sp>
        <p:nvSpPr>
          <p:cNvPr id="1339850066" name="Textfeld 2"/>
          <p:cNvSpPr txBox="1"/>
          <p:nvPr/>
        </p:nvSpPr>
        <p:spPr bwMode="auto">
          <a:xfrm>
            <a:off x="7670812" y="5600411"/>
            <a:ext cx="1185638" cy="200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r>
              <a:rPr lang="de-DE" sz="700">
                <a:latin typeface="Nunito Light"/>
              </a:rPr>
              <a:t>Schütz et al. (2018)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1357CC-EF18-006E-5168-DFD13B34A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7667" y="1524000"/>
            <a:ext cx="3781425" cy="381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37440504" name="Textplatzhalter 1"/>
          <p:cNvSpPr>
            <a:spLocks noGrp="1"/>
          </p:cNvSpPr>
          <p:nvPr>
            <p:ph type="body" sz="quarter" idx="13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Coffee Break</a:t>
            </a:r>
            <a:endParaRPr dirty="0"/>
          </a:p>
        </p:txBody>
      </p:sp>
      <p:sp>
        <p:nvSpPr>
          <p:cNvPr id="1545689747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16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pic>
        <p:nvPicPr>
          <p:cNvPr id="229034473" name="Grafik 7" descr="Ein Bild, das Grafiken, Kreis enthält.&#10;&#10;KI-generierte Inhalte können fehlerhaft sein.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1676400" y="2012156"/>
            <a:ext cx="2833687" cy="2833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202121577" name="Ellipse 9"/>
          <p:cNvSpPr/>
          <p:nvPr/>
        </p:nvSpPr>
        <p:spPr bwMode="auto"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1258604703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 err="1"/>
              <a:t>What</a:t>
            </a:r>
            <a:r>
              <a:rPr lang="de-DE" dirty="0"/>
              <a:t> </a:t>
            </a:r>
            <a:r>
              <a:rPr lang="de-DE" dirty="0" err="1"/>
              <a:t>Does</a:t>
            </a:r>
            <a:r>
              <a:rPr lang="de-DE" dirty="0"/>
              <a:t> ‘Transfer’ Mean in </a:t>
            </a:r>
            <a:r>
              <a:rPr lang="de-DE" dirty="0" err="1"/>
              <a:t>Your</a:t>
            </a:r>
            <a:r>
              <a:rPr lang="de-DE" dirty="0"/>
              <a:t> World? </a:t>
            </a:r>
            <a:endParaRPr dirty="0"/>
          </a:p>
        </p:txBody>
      </p:sp>
      <p:sp>
        <p:nvSpPr>
          <p:cNvPr id="2101160640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17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47582304" name="Inhaltsplatzhalter 2"/>
          <p:cNvSpPr txBox="1"/>
          <p:nvPr/>
        </p:nvSpPr>
        <p:spPr bwMode="auto">
          <a:xfrm>
            <a:off x="4876800" y="2305050"/>
            <a:ext cx="6311899" cy="3619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To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what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extent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is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your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day-to-day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work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as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a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researcher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shaped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by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transfer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activities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latin typeface="Nunito SemiBold"/>
                <a:ea typeface="+mn-ea"/>
                <a:cs typeface="+mn-cs"/>
                <a:sym typeface="Arial"/>
              </a:rPr>
              <a:t>?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Join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the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discussion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on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what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transfer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means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to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you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and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what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factors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make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transfer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activities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easier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or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more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difficult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in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your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field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of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work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Think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about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lang="de-DE" sz="1400" dirty="0" err="1">
                <a:solidFill>
                  <a:srgbClr val="3B3B3B"/>
                </a:solidFill>
              </a:rPr>
              <a:t>your</a:t>
            </a:r>
            <a:r>
              <a:rPr lang="de-DE" sz="1400" dirty="0">
                <a:solidFill>
                  <a:srgbClr val="3B3B3B"/>
                </a:solidFill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most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important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current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research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topic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or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project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: </a:t>
            </a:r>
            <a:r>
              <a:rPr lang="de-DE" sz="1400" dirty="0">
                <a:solidFill>
                  <a:srgbClr val="3B3B3B"/>
                </a:solidFill>
              </a:rPr>
              <a:t>W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hat potential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for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transdisciplinary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collaboration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have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you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yet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to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explore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?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Which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other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academic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disciplines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and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which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practitioners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could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you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involve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, and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what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added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value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would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their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participation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srgbClr val="3B3B3B"/>
                </a:solidFill>
                <a:effectLst/>
                <a:uLnTx/>
                <a:uFillTx/>
                <a:ea typeface="+mn-ea"/>
                <a:cs typeface="+mn-cs"/>
                <a:sym typeface="Arial"/>
              </a:rPr>
              <a:t> bring?</a:t>
            </a:r>
            <a:endParaRPr lang="de-DE" sz="1400" b="0" i="0" u="none" strike="noStrike" kern="1200" cap="none" spc="0" normalizeH="0" baseline="0" noProof="0" dirty="0">
              <a:ln>
                <a:noFill/>
              </a:ln>
              <a:solidFill>
                <a:srgbClr val="3B3B3B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de-DE" sz="2000" b="0" i="0" u="none" strike="noStrike" kern="1200" cap="none" spc="0" normalizeH="0" baseline="0" noProof="0" dirty="0">
              <a:ln>
                <a:noFill/>
              </a:ln>
              <a:solidFill>
                <a:srgbClr val="3B3B3B"/>
              </a:solidFill>
              <a:effectLst/>
              <a:uLnTx/>
              <a:uFillTx/>
              <a:latin typeface="Nunito SemiBold"/>
              <a:ea typeface="+mn-ea"/>
              <a:cs typeface="+mn-cs"/>
              <a:sym typeface="Arial"/>
            </a:endParaRPr>
          </a:p>
        </p:txBody>
      </p:sp>
      <p:sp>
        <p:nvSpPr>
          <p:cNvPr id="1682902704" name="Ellipse 3"/>
          <p:cNvSpPr/>
          <p:nvPr/>
        </p:nvSpPr>
        <p:spPr bwMode="auto">
          <a:xfrm>
            <a:off x="838200" y="1926695"/>
            <a:ext cx="3244362" cy="3244362"/>
          </a:xfrm>
          <a:prstGeom prst="ellipse">
            <a:avLst/>
          </a:prstGeom>
          <a:blipFill rotWithShape="1">
            <a:blip r:embed="rId3"/>
            <a:stretch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75000343" name="Ellipse 9"/>
          <p:cNvSpPr/>
          <p:nvPr/>
        </p:nvSpPr>
        <p:spPr bwMode="auto"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846059576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My Transfer World </a:t>
            </a:r>
          </a:p>
        </p:txBody>
      </p:sp>
      <p:sp>
        <p:nvSpPr>
          <p:cNvPr id="584972026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18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948326764" name="Inhaltsplatzhalter 2"/>
          <p:cNvSpPr txBox="1"/>
          <p:nvPr/>
        </p:nvSpPr>
        <p:spPr bwMode="auto">
          <a:xfrm>
            <a:off x="4876800" y="2197100"/>
            <a:ext cx="6311899" cy="37275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sz="1800" b="0" i="1" u="none" strike="noStrike" cap="none" spc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My transfer activities are…</a:t>
            </a:r>
            <a:endParaRPr/>
          </a:p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sz="1800" b="0" i="1" u="none" strike="noStrike" cap="none" spc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I would like to...</a:t>
            </a:r>
            <a:endParaRPr/>
          </a:p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sz="1800" b="0" i="1" u="none" strike="noStrike" cap="none" spc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Barriers</a:t>
            </a:r>
            <a:endParaRPr/>
          </a:p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sz="1800" b="0" i="1" u="none" strike="noStrike" cap="none" spc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Enabling factors</a:t>
            </a:r>
            <a:endParaRPr/>
          </a:p>
        </p:txBody>
      </p:sp>
      <p:sp>
        <p:nvSpPr>
          <p:cNvPr id="486387496" name="Ellipse 3"/>
          <p:cNvSpPr/>
          <p:nvPr/>
        </p:nvSpPr>
        <p:spPr bwMode="auto">
          <a:xfrm>
            <a:off x="838200" y="1921119"/>
            <a:ext cx="3244362" cy="3244362"/>
          </a:xfrm>
          <a:prstGeom prst="ellipse">
            <a:avLst/>
          </a:prstGeom>
          <a:blipFill rotWithShape="1">
            <a:blip r:embed="rId3"/>
            <a:stretch>
              <a:fillRect t="-36348" r="-2557" b="-16702"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300631932" name="Textplatzhalter 4"/>
          <p:cNvSpPr>
            <a:spLocks noGrp="1"/>
          </p:cNvSpPr>
          <p:nvPr>
            <p:ph type="body" sz="quarter" idx="13"/>
          </p:nvPr>
        </p:nvSpPr>
        <p:spPr bwMode="auto"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defRPr/>
            </a:pPr>
            <a:r>
              <a:rPr lang="de-DE" sz="4400" b="0" i="0" u="none" strike="noStrike" dirty="0" err="1">
                <a:solidFill>
                  <a:srgbClr val="00B0F0"/>
                </a:solidFill>
              </a:rPr>
              <a:t>What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 </a:t>
            </a:r>
            <a:r>
              <a:rPr lang="de-DE" sz="4400" b="0" i="0" u="none" strike="noStrike" dirty="0" err="1">
                <a:solidFill>
                  <a:srgbClr val="00B0F0"/>
                </a:solidFill>
              </a:rPr>
              <a:t>Social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 </a:t>
            </a:r>
            <a:r>
              <a:rPr lang="de-DE" sz="4400" dirty="0">
                <a:solidFill>
                  <a:srgbClr val="00B0F0"/>
                </a:solidFill>
              </a:rPr>
              <a:t>V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alue </a:t>
            </a:r>
            <a:r>
              <a:rPr lang="de-DE" sz="4400" dirty="0" err="1">
                <a:solidFill>
                  <a:srgbClr val="00B0F0"/>
                </a:solidFill>
              </a:rPr>
              <a:t>D</a:t>
            </a:r>
            <a:r>
              <a:rPr lang="de-DE" sz="4400" b="0" i="0" u="none" strike="noStrike" dirty="0" err="1">
                <a:solidFill>
                  <a:srgbClr val="00B0F0"/>
                </a:solidFill>
              </a:rPr>
              <a:t>oes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 </a:t>
            </a:r>
            <a:r>
              <a:rPr lang="de-DE" sz="4400" b="0" i="0" u="none" strike="noStrike" dirty="0" err="1">
                <a:solidFill>
                  <a:srgbClr val="00B0F0"/>
                </a:solidFill>
              </a:rPr>
              <a:t>my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 </a:t>
            </a:r>
            <a:r>
              <a:rPr lang="de-DE" sz="4400" dirty="0">
                <a:solidFill>
                  <a:srgbClr val="00B0F0"/>
                </a:solidFill>
              </a:rPr>
              <a:t>R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esearch </a:t>
            </a:r>
            <a:r>
              <a:rPr lang="de-DE" sz="4400" dirty="0" err="1">
                <a:solidFill>
                  <a:srgbClr val="00B0F0"/>
                </a:solidFill>
              </a:rPr>
              <a:t>O</a:t>
            </a:r>
            <a:r>
              <a:rPr lang="de-DE" sz="4400" b="0" i="0" u="none" strike="noStrike" dirty="0" err="1">
                <a:solidFill>
                  <a:srgbClr val="00B0F0"/>
                </a:solidFill>
              </a:rPr>
              <a:t>ffer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?</a:t>
            </a:r>
            <a:endParaRPr dirty="0"/>
          </a:p>
        </p:txBody>
      </p:sp>
      <p:sp>
        <p:nvSpPr>
          <p:cNvPr id="788830914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10889672" y="6356350"/>
            <a:ext cx="464127" cy="365125"/>
          </a:xfrm>
        </p:spPr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19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02064960" name="Ellipse 9"/>
          <p:cNvSpPr/>
          <p:nvPr/>
        </p:nvSpPr>
        <p:spPr bwMode="auto"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466207041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My Research – My Impact</a:t>
            </a:r>
            <a:endParaRPr/>
          </a:p>
        </p:txBody>
      </p:sp>
      <p:sp>
        <p:nvSpPr>
          <p:cNvPr id="1734765504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2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1467381703" name="Ellipse 4"/>
          <p:cNvSpPr/>
          <p:nvPr/>
        </p:nvSpPr>
        <p:spPr bwMode="auto">
          <a:xfrm>
            <a:off x="838200" y="1908000"/>
            <a:ext cx="3244362" cy="3244362"/>
          </a:xfrm>
          <a:prstGeom prst="ellipse">
            <a:avLst/>
          </a:prstGeom>
          <a:blipFill rotWithShape="1">
            <a:blip r:embed="rId3"/>
            <a:stretch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54100904" name="Inhaltsplatzhalter 2"/>
          <p:cNvSpPr txBox="1"/>
          <p:nvPr/>
        </p:nvSpPr>
        <p:spPr bwMode="auto">
          <a:xfrm>
            <a:off x="4876801" y="2247900"/>
            <a:ext cx="6012872" cy="36767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None/>
              <a:defRPr/>
            </a:pPr>
            <a:r>
              <a:rPr lang="de-DE" sz="18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Objectives</a:t>
            </a:r>
            <a:endParaRPr dirty="0"/>
          </a:p>
          <a:p>
            <a:pPr marL="228600" marR="0" lvl="0" indent="-228600" algn="l" defTabSz="914400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In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this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workshop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,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researchers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develop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individual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strategies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to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increase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the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societal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impact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of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their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research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beyond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the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academic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context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.</a:t>
            </a:r>
            <a:endParaRPr dirty="0"/>
          </a:p>
          <a:p>
            <a:pPr marL="228600" marR="0" lvl="0" indent="-228600" algn="l" defTabSz="914400" rtl="0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/>
              <a:buChar char="•"/>
              <a:defRPr/>
            </a:pP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Participants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learn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to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recognise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and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further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develop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the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potential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of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their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research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for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society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and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the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economy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,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enabling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de-DE" sz="16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them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 </a:t>
            </a:r>
            <a:r>
              <a:rPr lang="en-US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to draft their own research proposals and third-party funding pitches successfully</a:t>
            </a:r>
            <a:r>
              <a:rPr lang="de-DE" sz="16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Light"/>
                <a:ea typeface="Arial"/>
                <a:cs typeface="Arial"/>
              </a:rPr>
              <a:t>.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788743438" name="Ellipse 7"/>
          <p:cNvSpPr/>
          <p:nvPr/>
        </p:nvSpPr>
        <p:spPr bwMode="auto"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213491375" name="Google Shape;122;p19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rgbClr val="00AADE"/>
              </a:buClr>
              <a:buSzPts val="3600"/>
              <a:defRPr/>
            </a:pP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Science </a:t>
            </a:r>
            <a:r>
              <a:rPr lang="de-DE" dirty="0"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P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olicy </a:t>
            </a:r>
            <a:r>
              <a:rPr lang="de-DE" dirty="0"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G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uidelines and </a:t>
            </a:r>
            <a:r>
              <a:rPr lang="de-DE" dirty="0"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F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unding </a:t>
            </a:r>
            <a:r>
              <a:rPr lang="de-DE" dirty="0"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G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uidelines</a:t>
            </a:r>
            <a:endParaRPr lang="de-DE" sz="3600" dirty="0">
              <a:solidFill>
                <a:srgbClr val="00AADE"/>
              </a:solidFill>
            </a:endParaRPr>
          </a:p>
        </p:txBody>
      </p:sp>
      <p:sp>
        <p:nvSpPr>
          <p:cNvPr id="526513900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20</a:t>
            </a:fld>
            <a:endParaRPr lang="de-DE"/>
          </a:p>
        </p:txBody>
      </p:sp>
      <p:sp>
        <p:nvSpPr>
          <p:cNvPr id="1198293186" name="Ellipse 1"/>
          <p:cNvSpPr/>
          <p:nvPr/>
        </p:nvSpPr>
        <p:spPr bwMode="auto">
          <a:xfrm>
            <a:off x="838200" y="1921119"/>
            <a:ext cx="3894221" cy="3894221"/>
          </a:xfrm>
          <a:prstGeom prst="ellipse">
            <a:avLst/>
          </a:prstGeom>
          <a:blipFill rotWithShape="1">
            <a:blip r:embed="rId3"/>
            <a:stretch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749353862" name="Rechteck: abgerundete Ecken 5"/>
          <p:cNvSpPr/>
          <p:nvPr/>
        </p:nvSpPr>
        <p:spPr bwMode="auto">
          <a:xfrm>
            <a:off x="8612797" y="1772998"/>
            <a:ext cx="2401495" cy="23563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>
                  <a:lumMod val="20000"/>
                  <a:lumOff val="80000"/>
                  <a:alpha val="57000"/>
                </a:schemeClr>
              </a:gs>
              <a:gs pos="6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18900000" scaled="1"/>
          </a:gra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1600" b="0" i="1" u="none" strike="noStrike" cap="none" spc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No chance for the ivory tower!</a:t>
            </a:r>
            <a:endParaRPr lang="de-DE" sz="1600" b="0" i="1" u="none" strike="noStrike" cap="none" spc="0">
              <a:ln>
                <a:noFill/>
              </a:ln>
              <a:solidFill>
                <a:srgbClr val="3B3B3B"/>
              </a:solidFill>
              <a:ea typeface="Arial"/>
              <a:cs typeface="Arial"/>
            </a:endParaRPr>
          </a:p>
        </p:txBody>
      </p:sp>
      <p:pic>
        <p:nvPicPr>
          <p:cNvPr id="998198222" name="Grafik 6" descr="Mittelalterlicher Turm Silhouette"/>
          <p:cNvPicPr>
            <a:picLocks noChangeAspect="1"/>
          </p:cNvPicPr>
          <p:nvPr/>
        </p:nvPicPr>
        <p:blipFill rotWithShape="1"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/>
        </p:blipFill>
        <p:spPr bwMode="auto">
          <a:xfrm>
            <a:off x="9493877" y="3411422"/>
            <a:ext cx="2233067" cy="22330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436689089" name="Titel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Position Paper on Application Orientation</a:t>
            </a:r>
            <a:endParaRPr/>
          </a:p>
        </p:txBody>
      </p:sp>
      <p:sp>
        <p:nvSpPr>
          <p:cNvPr id="293278811" name="Foliennummernplatzhalter 1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21</a:t>
            </a:fld>
            <a:endParaRPr lang="de-DE"/>
          </a:p>
        </p:txBody>
      </p:sp>
      <p:sp>
        <p:nvSpPr>
          <p:cNvPr id="217284764" name="Rechteck 11"/>
          <p:cNvSpPr/>
          <p:nvPr/>
        </p:nvSpPr>
        <p:spPr bwMode="auto">
          <a:xfrm>
            <a:off x="2743200" y="2209800"/>
            <a:ext cx="466725" cy="295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2103807694" name="Grafik 1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964141" y="1804697"/>
            <a:ext cx="2561948" cy="3588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73914869" name="Inhaltsplatzhalter 3"/>
          <p:cNvSpPr>
            <a:spLocks noGrp="1"/>
          </p:cNvSpPr>
          <p:nvPr>
            <p:ph idx="1"/>
          </p:nvPr>
        </p:nvSpPr>
        <p:spPr bwMode="auto">
          <a:xfrm>
            <a:off x="4102100" y="2504848"/>
            <a:ext cx="6556376" cy="317281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de-DE" dirty="0"/>
              <a:t>The </a:t>
            </a:r>
            <a:r>
              <a:rPr lang="de-DE" dirty="0" err="1"/>
              <a:t>growing</a:t>
            </a:r>
            <a:r>
              <a:rPr lang="de-DE" dirty="0"/>
              <a:t> </a:t>
            </a:r>
            <a:r>
              <a:rPr lang="de-DE" dirty="0" err="1"/>
              <a:t>importance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relevant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practice</a:t>
            </a:r>
            <a:r>
              <a:rPr lang="de-DE" dirty="0"/>
              <a:t> and </a:t>
            </a:r>
            <a:r>
              <a:rPr lang="de-DE" dirty="0" err="1"/>
              <a:t>its</a:t>
            </a:r>
            <a:r>
              <a:rPr lang="de-DE" dirty="0"/>
              <a:t> </a:t>
            </a:r>
            <a:r>
              <a:rPr lang="de-DE" dirty="0" err="1"/>
              <a:t>application</a:t>
            </a:r>
            <a:r>
              <a:rPr lang="de-DE" dirty="0"/>
              <a:t> </a:t>
            </a:r>
            <a:r>
              <a:rPr lang="de-DE" dirty="0" err="1"/>
              <a:t>orientation</a:t>
            </a:r>
            <a:r>
              <a:rPr lang="de-DE" dirty="0"/>
              <a:t>.</a:t>
            </a:r>
          </a:p>
          <a:p>
            <a:pPr>
              <a:lnSpc>
                <a:spcPct val="110000"/>
              </a:lnSpc>
            </a:pPr>
            <a:r>
              <a:rPr lang="de-DE" dirty="0" err="1"/>
              <a:t>Identifying</a:t>
            </a:r>
            <a:r>
              <a:rPr lang="de-DE" dirty="0"/>
              <a:t> </a:t>
            </a:r>
            <a:r>
              <a:rPr lang="de-DE" dirty="0" err="1"/>
              <a:t>practical</a:t>
            </a:r>
            <a:r>
              <a:rPr lang="de-DE" dirty="0"/>
              <a:t> </a:t>
            </a:r>
            <a:r>
              <a:rPr lang="de-DE" dirty="0" err="1"/>
              <a:t>problems</a:t>
            </a:r>
            <a:r>
              <a:rPr lang="de-DE" dirty="0"/>
              <a:t> and </a:t>
            </a:r>
            <a:r>
              <a:rPr lang="de-DE" dirty="0" err="1"/>
              <a:t>translating</a:t>
            </a:r>
            <a:r>
              <a:rPr lang="de-DE" dirty="0"/>
              <a:t> </a:t>
            </a:r>
            <a:r>
              <a:rPr lang="de-DE" dirty="0" err="1"/>
              <a:t>them</a:t>
            </a:r>
            <a:r>
              <a:rPr lang="de-DE" dirty="0"/>
              <a:t> </a:t>
            </a:r>
            <a:r>
              <a:rPr lang="de-DE" dirty="0" err="1"/>
              <a:t>into</a:t>
            </a:r>
            <a:r>
              <a:rPr lang="de-DE" dirty="0"/>
              <a:t> </a:t>
            </a:r>
            <a:r>
              <a:rPr lang="de-DE" dirty="0" err="1"/>
              <a:t>research</a:t>
            </a:r>
            <a:br>
              <a:rPr lang="de-DE" dirty="0"/>
            </a:br>
            <a:r>
              <a:rPr lang="de-DE" dirty="0" err="1"/>
              <a:t>questions</a:t>
            </a:r>
            <a:r>
              <a:rPr lang="de-DE" dirty="0"/>
              <a:t> </a:t>
            </a:r>
          </a:p>
          <a:p>
            <a:pPr>
              <a:lnSpc>
                <a:spcPct val="110000"/>
              </a:lnSpc>
            </a:pPr>
            <a:r>
              <a:rPr lang="de-DE" dirty="0" err="1"/>
              <a:t>Cooperation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industry</a:t>
            </a:r>
            <a:r>
              <a:rPr lang="de-DE" dirty="0"/>
              <a:t> and </a:t>
            </a:r>
            <a:r>
              <a:rPr lang="de-DE" dirty="0" err="1"/>
              <a:t>society</a:t>
            </a:r>
            <a:r>
              <a:rPr lang="de-DE" dirty="0"/>
              <a:t>, </a:t>
            </a:r>
            <a:r>
              <a:rPr lang="de-DE" dirty="0" err="1"/>
              <a:t>communicating</a:t>
            </a:r>
            <a:r>
              <a:rPr lang="de-DE" dirty="0"/>
              <a:t> </a:t>
            </a:r>
            <a:r>
              <a:rPr lang="de-DE" dirty="0" err="1"/>
              <a:t>results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communicate</a:t>
            </a:r>
            <a:r>
              <a:rPr lang="de-DE" dirty="0"/>
              <a:t> </a:t>
            </a:r>
          </a:p>
          <a:p>
            <a:pPr>
              <a:lnSpc>
                <a:spcPct val="110000"/>
              </a:lnSpc>
            </a:pPr>
            <a:r>
              <a:rPr lang="de-DE" i="1" dirty="0" err="1"/>
              <a:t>Opportunities</a:t>
            </a:r>
            <a:r>
              <a:rPr lang="de-DE" i="1" dirty="0"/>
              <a:t>: </a:t>
            </a:r>
            <a:r>
              <a:rPr lang="de-DE" dirty="0"/>
              <a:t>New </a:t>
            </a:r>
            <a:r>
              <a:rPr lang="de-DE" dirty="0" err="1"/>
              <a:t>collaborations</a:t>
            </a:r>
            <a:r>
              <a:rPr lang="de-DE" dirty="0"/>
              <a:t>, </a:t>
            </a:r>
            <a:r>
              <a:rPr lang="de-DE" dirty="0" err="1"/>
              <a:t>expanded</a:t>
            </a:r>
            <a:r>
              <a:rPr lang="de-DE" dirty="0"/>
              <a:t> </a:t>
            </a:r>
            <a:r>
              <a:rPr lang="de-DE" dirty="0" err="1"/>
              <a:t>career</a:t>
            </a:r>
            <a:r>
              <a:rPr lang="de-DE" dirty="0"/>
              <a:t> </a:t>
            </a:r>
            <a:r>
              <a:rPr lang="de-DE" dirty="0" err="1"/>
              <a:t>opportunities</a:t>
            </a:r>
            <a:r>
              <a:rPr lang="de-DE" dirty="0"/>
              <a:t>, and additional </a:t>
            </a:r>
            <a:r>
              <a:rPr lang="de-DE" dirty="0" err="1"/>
              <a:t>funding</a:t>
            </a:r>
            <a:r>
              <a:rPr lang="de-DE" dirty="0"/>
              <a:t> </a:t>
            </a:r>
          </a:p>
          <a:p>
            <a:pPr marL="0" indent="0">
              <a:lnSpc>
                <a:spcPct val="110000"/>
              </a:lnSpc>
              <a:buNone/>
            </a:pPr>
            <a:endParaRPr lang="de-DE" dirty="0"/>
          </a:p>
        </p:txBody>
      </p:sp>
      <p:sp>
        <p:nvSpPr>
          <p:cNvPr id="310339737" name="Textfeld 5"/>
          <p:cNvSpPr txBox="1"/>
          <p:nvPr/>
        </p:nvSpPr>
        <p:spPr bwMode="auto">
          <a:xfrm>
            <a:off x="838200" y="5573412"/>
            <a:ext cx="1394404" cy="2000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spcBef>
                <a:spcPts val="200"/>
              </a:spcBef>
              <a:defRPr/>
            </a:pPr>
            <a:r>
              <a:rPr lang="de-DE" sz="700">
                <a:solidFill>
                  <a:schemeClr val="tx1"/>
                </a:solidFill>
                <a:highlight>
                  <a:srgbClr val="FFFFFF"/>
                </a:highlight>
                <a:latin typeface="Nunito Light"/>
                <a:ea typeface="Calibri"/>
                <a:cs typeface="Segoe UI"/>
              </a:rPr>
              <a:t>German Research Council (2020)</a:t>
            </a:r>
            <a:endParaRPr lang="de-DE" sz="700" b="0" i="0" u="none" strike="noStrike" cap="none" spc="0">
              <a:ln>
                <a:noFill/>
              </a:ln>
              <a:solidFill>
                <a:schemeClr val="tx1"/>
              </a:solidFill>
              <a:highlight>
                <a:srgbClr val="FFFFFF"/>
              </a:highlight>
              <a:latin typeface="Nunito Light"/>
              <a:ea typeface="Calibri"/>
              <a:cs typeface="Segoe UI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85387188" name="Titel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Future Strategy for Research and Innovation</a:t>
            </a:r>
            <a:endParaRPr/>
          </a:p>
        </p:txBody>
      </p:sp>
      <p:sp>
        <p:nvSpPr>
          <p:cNvPr id="837837159" name="Foliennummernplatzhalter 1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22</a:t>
            </a:fld>
            <a:endParaRPr lang="de-DE"/>
          </a:p>
        </p:txBody>
      </p:sp>
      <p:sp>
        <p:nvSpPr>
          <p:cNvPr id="1896380347" name="Rechteck 11"/>
          <p:cNvSpPr/>
          <p:nvPr/>
        </p:nvSpPr>
        <p:spPr bwMode="auto">
          <a:xfrm>
            <a:off x="2743200" y="2209800"/>
            <a:ext cx="466725" cy="295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614448011" name="Grafik 1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964141" y="1823501"/>
            <a:ext cx="2561948" cy="3550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0267529" name="Inhaltsplatzhalter 3"/>
          <p:cNvSpPr>
            <a:spLocks noGrp="1"/>
          </p:cNvSpPr>
          <p:nvPr>
            <p:ph idx="1"/>
          </p:nvPr>
        </p:nvSpPr>
        <p:spPr bwMode="auto">
          <a:xfrm>
            <a:off x="4102099" y="1823501"/>
            <a:ext cx="7251699" cy="3854165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endParaRPr lang="de-DE" sz="2000" noProof="0" dirty="0">
              <a:latin typeface="+mj-lt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de-DE" sz="2000" noProof="0" dirty="0">
                <a:latin typeface="+mj-lt"/>
              </a:rPr>
              <a:t>Key Future Areas: </a:t>
            </a:r>
          </a:p>
          <a:p>
            <a:pPr marL="0" indent="0">
              <a:lnSpc>
                <a:spcPct val="110000"/>
              </a:lnSpc>
              <a:buNone/>
            </a:pPr>
            <a:endParaRPr lang="de-DE" sz="1800" noProof="0" dirty="0"/>
          </a:p>
          <a:p>
            <a:pPr marL="0" indent="0">
              <a:lnSpc>
                <a:spcPct val="110000"/>
              </a:lnSpc>
              <a:buNone/>
            </a:pPr>
            <a:r>
              <a:rPr lang="de-DE" sz="1800" dirty="0"/>
              <a:t>1. Support </a:t>
            </a:r>
            <a:r>
              <a:rPr lang="de-DE" sz="1800" dirty="0" err="1"/>
              <a:t>for</a:t>
            </a:r>
            <a:r>
              <a:rPr lang="de-DE" sz="1800" dirty="0"/>
              <a:t> </a:t>
            </a:r>
            <a:r>
              <a:rPr lang="de-DE" sz="1800" dirty="0" err="1"/>
              <a:t>early-career</a:t>
            </a:r>
            <a:r>
              <a:rPr lang="de-DE" sz="1800" dirty="0"/>
              <a:t> </a:t>
            </a:r>
            <a:r>
              <a:rPr lang="de-DE" sz="1800" dirty="0" err="1"/>
              <a:t>researchers</a:t>
            </a:r>
            <a:endParaRPr lang="de-DE" sz="1800" dirty="0"/>
          </a:p>
          <a:p>
            <a:pPr marL="0" indent="0">
              <a:lnSpc>
                <a:spcPct val="110000"/>
              </a:lnSpc>
              <a:buNone/>
            </a:pPr>
            <a:r>
              <a:rPr lang="de-DE" sz="1800" dirty="0"/>
              <a:t>2. Agile </a:t>
            </a:r>
            <a:r>
              <a:rPr lang="de-DE" sz="1800" dirty="0" err="1"/>
              <a:t>research</a:t>
            </a:r>
            <a:r>
              <a:rPr lang="de-DE" sz="1800" dirty="0"/>
              <a:t> and </a:t>
            </a:r>
            <a:r>
              <a:rPr lang="de-DE" sz="1800" dirty="0" err="1"/>
              <a:t>innovation</a:t>
            </a:r>
            <a:r>
              <a:rPr lang="de-DE" sz="1800" dirty="0"/>
              <a:t> </a:t>
            </a:r>
            <a:r>
              <a:rPr lang="de-DE" sz="1800" dirty="0" err="1"/>
              <a:t>policies</a:t>
            </a:r>
            <a:endParaRPr lang="de-DE" sz="1800" dirty="0"/>
          </a:p>
          <a:p>
            <a:pPr marL="0" indent="0">
              <a:lnSpc>
                <a:spcPct val="110000"/>
              </a:lnSpc>
              <a:buNone/>
            </a:pPr>
            <a:r>
              <a:rPr lang="de-DE" sz="1800" dirty="0"/>
              <a:t>3. </a:t>
            </a:r>
            <a:r>
              <a:rPr lang="de-DE" sz="1800" dirty="0" err="1"/>
              <a:t>Strengthening</a:t>
            </a:r>
            <a:r>
              <a:rPr lang="de-DE" sz="1800" dirty="0"/>
              <a:t> </a:t>
            </a:r>
            <a:r>
              <a:rPr lang="de-DE" sz="1800" dirty="0" err="1"/>
              <a:t>participation</a:t>
            </a:r>
            <a:r>
              <a:rPr lang="de-DE" sz="1800" dirty="0"/>
              <a:t> in </a:t>
            </a:r>
            <a:r>
              <a:rPr lang="de-DE" sz="1800" dirty="0" err="1"/>
              <a:t>research</a:t>
            </a:r>
            <a:r>
              <a:rPr lang="de-DE" sz="1800" dirty="0"/>
              <a:t> and </a:t>
            </a:r>
            <a:r>
              <a:rPr lang="de-DE" sz="1800" dirty="0" err="1"/>
              <a:t>innovation</a:t>
            </a:r>
            <a:endParaRPr lang="de-DE" sz="1800" dirty="0"/>
          </a:p>
          <a:p>
            <a:pPr marL="0" indent="0">
              <a:lnSpc>
                <a:spcPct val="110000"/>
              </a:lnSpc>
              <a:buNone/>
            </a:pPr>
            <a:r>
              <a:rPr lang="de-DE" sz="1800" dirty="0"/>
              <a:t>4. </a:t>
            </a:r>
            <a:r>
              <a:rPr lang="de-DE" sz="1800" dirty="0" err="1"/>
              <a:t>Social</a:t>
            </a:r>
            <a:r>
              <a:rPr lang="de-DE" sz="1800" dirty="0"/>
              <a:t> </a:t>
            </a:r>
            <a:r>
              <a:rPr lang="de-DE" sz="1800" dirty="0" err="1"/>
              <a:t>resilience</a:t>
            </a:r>
            <a:r>
              <a:rPr lang="de-DE" sz="1800" dirty="0"/>
              <a:t>, </a:t>
            </a:r>
            <a:r>
              <a:rPr lang="de-DE" sz="1800" dirty="0" err="1"/>
              <a:t>diversity</a:t>
            </a:r>
            <a:r>
              <a:rPr lang="de-DE" sz="1800" dirty="0"/>
              <a:t>, and </a:t>
            </a:r>
            <a:r>
              <a:rPr lang="de-DE" sz="1800" dirty="0" err="1"/>
              <a:t>cohesion</a:t>
            </a:r>
            <a:endParaRPr lang="de-DE" sz="1800" dirty="0"/>
          </a:p>
          <a:p>
            <a:pPr marL="0" indent="0">
              <a:lnSpc>
                <a:spcPct val="110000"/>
              </a:lnSpc>
              <a:buNone/>
            </a:pPr>
            <a:r>
              <a:rPr lang="de-DE" sz="1800" dirty="0"/>
              <a:t>5. </a:t>
            </a:r>
            <a:r>
              <a:rPr lang="de-DE" sz="1800" dirty="0" err="1"/>
              <a:t>Resource-efficient</a:t>
            </a:r>
            <a:r>
              <a:rPr lang="de-DE" sz="1800" dirty="0"/>
              <a:t> and </a:t>
            </a:r>
            <a:r>
              <a:rPr lang="de-DE" sz="1800" dirty="0" err="1"/>
              <a:t>circular</a:t>
            </a:r>
            <a:r>
              <a:rPr lang="de-DE" sz="1800" dirty="0"/>
              <a:t> </a:t>
            </a:r>
            <a:r>
              <a:rPr lang="de-DE" sz="1800" dirty="0" err="1"/>
              <a:t>industry</a:t>
            </a:r>
            <a:endParaRPr lang="de-DE" sz="1800" dirty="0"/>
          </a:p>
          <a:p>
            <a:pPr marL="0" indent="0">
              <a:lnSpc>
                <a:spcPct val="110000"/>
              </a:lnSpc>
              <a:buNone/>
            </a:pPr>
            <a:r>
              <a:rPr lang="de-DE" sz="1800" dirty="0"/>
              <a:t>6. Digital and </a:t>
            </a:r>
            <a:r>
              <a:rPr lang="de-DE" sz="1800" dirty="0" err="1"/>
              <a:t>technological</a:t>
            </a:r>
            <a:r>
              <a:rPr lang="de-DE" sz="1800" dirty="0"/>
              <a:t> </a:t>
            </a:r>
            <a:r>
              <a:rPr lang="de-DE" sz="1800" dirty="0" err="1"/>
              <a:t>sovereignty</a:t>
            </a:r>
            <a:endParaRPr lang="de-DE" sz="1800" dirty="0"/>
          </a:p>
        </p:txBody>
      </p:sp>
      <p:sp>
        <p:nvSpPr>
          <p:cNvPr id="594768725" name="Textfeld 4"/>
          <p:cNvSpPr txBox="1"/>
          <p:nvPr/>
        </p:nvSpPr>
        <p:spPr bwMode="auto">
          <a:xfrm>
            <a:off x="942975" y="5582937"/>
            <a:ext cx="1308680" cy="2000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spcBef>
                <a:spcPts val="200"/>
              </a:spcBef>
              <a:defRPr/>
            </a:pPr>
            <a:r>
              <a:rPr lang="de-DE" sz="700"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The Federal Government (2023)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048199251" name="Titel 2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High-Tech Agenda Germany</a:t>
            </a:r>
            <a:endParaRPr/>
          </a:p>
        </p:txBody>
      </p:sp>
      <p:sp>
        <p:nvSpPr>
          <p:cNvPr id="1147457199" name="Foliennummernplatzhalter 1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23</a:t>
            </a:fld>
            <a:endParaRPr lang="de-DE"/>
          </a:p>
        </p:txBody>
      </p:sp>
      <p:sp>
        <p:nvSpPr>
          <p:cNvPr id="2102002320" name="Rechteck 11"/>
          <p:cNvSpPr/>
          <p:nvPr/>
        </p:nvSpPr>
        <p:spPr bwMode="auto">
          <a:xfrm>
            <a:off x="2743200" y="2209800"/>
            <a:ext cx="466725" cy="2950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pic>
        <p:nvPicPr>
          <p:cNvPr id="643705005" name="Grafik 1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964141" y="1788525"/>
            <a:ext cx="2561948" cy="3620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99856649" name="Inhaltsplatzhalter 3"/>
          <p:cNvSpPr>
            <a:spLocks noGrp="1"/>
          </p:cNvSpPr>
          <p:nvPr>
            <p:ph idx="1"/>
          </p:nvPr>
        </p:nvSpPr>
        <p:spPr bwMode="auto">
          <a:xfrm>
            <a:off x="4102100" y="2056780"/>
            <a:ext cx="7125760" cy="3620886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de-DE" noProof="0" dirty="0"/>
              <a:t>The High-Tech Agenda Germany </a:t>
            </a:r>
            <a:r>
              <a:rPr lang="de-DE" noProof="0" dirty="0" err="1"/>
              <a:t>aims</a:t>
            </a:r>
            <a:r>
              <a:rPr lang="de-DE" noProof="0" dirty="0"/>
              <a:t> </a:t>
            </a:r>
            <a:r>
              <a:rPr lang="de-DE" noProof="0" dirty="0" err="1"/>
              <a:t>to</a:t>
            </a:r>
            <a:r>
              <a:rPr lang="de-DE" noProof="0" dirty="0"/>
              <a:t> </a:t>
            </a:r>
            <a:r>
              <a:rPr lang="de-DE" noProof="0" dirty="0" err="1"/>
              <a:t>strengthen</a:t>
            </a:r>
            <a:r>
              <a:rPr lang="de-DE" noProof="0" dirty="0"/>
              <a:t> </a:t>
            </a:r>
            <a:r>
              <a:rPr lang="de-DE" noProof="0" dirty="0" err="1"/>
              <a:t>Germany’s</a:t>
            </a:r>
            <a:r>
              <a:rPr lang="de-DE" noProof="0" dirty="0"/>
              <a:t> </a:t>
            </a:r>
            <a:r>
              <a:rPr lang="de-DE" noProof="0" dirty="0" err="1"/>
              <a:t>position</a:t>
            </a:r>
            <a:r>
              <a:rPr lang="de-DE" noProof="0" dirty="0"/>
              <a:t> </a:t>
            </a:r>
            <a:r>
              <a:rPr lang="de-DE" noProof="0" dirty="0" err="1"/>
              <a:t>as</a:t>
            </a:r>
            <a:r>
              <a:rPr lang="de-DE" noProof="0" dirty="0"/>
              <a:t> a </a:t>
            </a:r>
            <a:r>
              <a:rPr lang="de-DE" noProof="0" dirty="0" err="1"/>
              <a:t>leading</a:t>
            </a:r>
            <a:r>
              <a:rPr lang="de-DE" noProof="0" dirty="0"/>
              <a:t> </a:t>
            </a:r>
            <a:r>
              <a:rPr lang="de-DE" noProof="0" dirty="0" err="1"/>
              <a:t>centre</a:t>
            </a:r>
            <a:r>
              <a:rPr lang="de-DE" noProof="0" dirty="0"/>
              <a:t> </a:t>
            </a:r>
            <a:r>
              <a:rPr lang="de-DE" noProof="0" dirty="0" err="1"/>
              <a:t>of</a:t>
            </a:r>
            <a:r>
              <a:rPr lang="de-DE" noProof="0" dirty="0"/>
              <a:t> </a:t>
            </a:r>
            <a:r>
              <a:rPr lang="de-DE" noProof="0" dirty="0" err="1"/>
              <a:t>innovation</a:t>
            </a:r>
            <a:r>
              <a:rPr lang="de-DE" noProof="0" dirty="0"/>
              <a:t> and </a:t>
            </a:r>
            <a:r>
              <a:rPr lang="de-DE" noProof="0" dirty="0" err="1"/>
              <a:t>technology</a:t>
            </a:r>
            <a:r>
              <a:rPr lang="de-DE" noProof="0" dirty="0"/>
              <a:t>, </a:t>
            </a:r>
            <a:r>
              <a:rPr lang="de-DE" noProof="0" dirty="0" err="1"/>
              <a:t>securing</a:t>
            </a:r>
            <a:r>
              <a:rPr lang="en-US" noProof="0" dirty="0"/>
              <a:t> competitiveness, value creation,</a:t>
            </a:r>
            <a:r>
              <a:rPr lang="de-DE" noProof="0" dirty="0"/>
              <a:t> and </a:t>
            </a:r>
            <a:r>
              <a:rPr lang="de-DE" noProof="0" dirty="0" err="1"/>
              <a:t>technological</a:t>
            </a:r>
            <a:r>
              <a:rPr lang="de-DE" noProof="0" dirty="0"/>
              <a:t> </a:t>
            </a:r>
            <a:r>
              <a:rPr lang="de-DE" noProof="0" dirty="0" err="1"/>
              <a:t>sovereignty</a:t>
            </a:r>
            <a:r>
              <a:rPr lang="de-DE" noProof="0" dirty="0"/>
              <a:t>. The </a:t>
            </a:r>
            <a:r>
              <a:rPr lang="de-DE" noProof="0" dirty="0" err="1"/>
              <a:t>focus</a:t>
            </a:r>
            <a:r>
              <a:rPr lang="de-DE" noProof="0" dirty="0"/>
              <a:t> </a:t>
            </a:r>
            <a:r>
              <a:rPr lang="de-DE" noProof="0" dirty="0" err="1"/>
              <a:t>is</a:t>
            </a:r>
            <a:r>
              <a:rPr lang="de-DE" noProof="0" dirty="0"/>
              <a:t> on </a:t>
            </a:r>
            <a:r>
              <a:rPr lang="de-DE" noProof="0" dirty="0" err="1"/>
              <a:t>six</a:t>
            </a:r>
            <a:r>
              <a:rPr lang="de-DE" noProof="0" dirty="0"/>
              <a:t> </a:t>
            </a:r>
            <a:r>
              <a:rPr lang="de-DE" noProof="0" dirty="0" err="1"/>
              <a:t>key</a:t>
            </a:r>
            <a:r>
              <a:rPr lang="de-DE" noProof="0" dirty="0"/>
              <a:t> </a:t>
            </a:r>
            <a:r>
              <a:rPr lang="de-DE" noProof="0" dirty="0" err="1"/>
              <a:t>technologies</a:t>
            </a:r>
            <a:r>
              <a:rPr lang="de-DE" noProof="0" dirty="0"/>
              <a:t> — </a:t>
            </a:r>
            <a:r>
              <a:rPr lang="de-DE" noProof="0" dirty="0" err="1"/>
              <a:t>including</a:t>
            </a:r>
            <a:r>
              <a:rPr lang="de-DE" noProof="0" dirty="0"/>
              <a:t> </a:t>
            </a:r>
            <a:r>
              <a:rPr lang="de-DE" dirty="0" err="1"/>
              <a:t>artificial</a:t>
            </a:r>
            <a:r>
              <a:rPr lang="de-DE" dirty="0"/>
              <a:t> </a:t>
            </a:r>
            <a:r>
              <a:rPr lang="de-DE" noProof="0" dirty="0" err="1"/>
              <a:t>intelligence</a:t>
            </a:r>
            <a:r>
              <a:rPr lang="de-DE" noProof="0" dirty="0"/>
              <a:t>, </a:t>
            </a:r>
            <a:r>
              <a:rPr lang="de-DE" noProof="0" dirty="0" err="1"/>
              <a:t>microelectronics</a:t>
            </a:r>
            <a:r>
              <a:rPr lang="de-DE" noProof="0" dirty="0"/>
              <a:t>, </a:t>
            </a:r>
            <a:r>
              <a:rPr lang="de-DE" noProof="0" dirty="0" err="1"/>
              <a:t>quantum</a:t>
            </a:r>
            <a:r>
              <a:rPr lang="de-DE" noProof="0" dirty="0"/>
              <a:t> </a:t>
            </a:r>
            <a:r>
              <a:rPr lang="de-DE" noProof="0" dirty="0" err="1"/>
              <a:t>technologies</a:t>
            </a:r>
            <a:r>
              <a:rPr lang="de-DE" noProof="0" dirty="0"/>
              <a:t>, </a:t>
            </a:r>
            <a:r>
              <a:rPr lang="de-DE" noProof="0" dirty="0" err="1"/>
              <a:t>biotechnology</a:t>
            </a:r>
            <a:r>
              <a:rPr lang="de-DE" noProof="0" dirty="0"/>
              <a:t>, </a:t>
            </a:r>
            <a:r>
              <a:rPr lang="de-DE" noProof="0" dirty="0" err="1"/>
              <a:t>climate</a:t>
            </a:r>
            <a:r>
              <a:rPr lang="de-DE" noProof="0" dirty="0"/>
              <a:t>-neutral </a:t>
            </a:r>
            <a:r>
              <a:rPr lang="de-DE" noProof="0" dirty="0" err="1"/>
              <a:t>energy</a:t>
            </a:r>
            <a:r>
              <a:rPr lang="de-DE" noProof="0" dirty="0"/>
              <a:t> and </a:t>
            </a:r>
            <a:r>
              <a:rPr lang="de-DE" noProof="0" dirty="0" err="1"/>
              <a:t>climate-friendly</a:t>
            </a:r>
            <a:r>
              <a:rPr lang="de-DE" noProof="0" dirty="0"/>
              <a:t> </a:t>
            </a:r>
            <a:r>
              <a:rPr lang="de-DE" noProof="0" dirty="0" err="1"/>
              <a:t>mobility</a:t>
            </a:r>
            <a:r>
              <a:rPr lang="de-DE" noProof="0" dirty="0"/>
              <a:t> — </a:t>
            </a:r>
            <a:r>
              <a:rPr lang="de-DE" noProof="0" dirty="0" err="1"/>
              <a:t>to</a:t>
            </a:r>
            <a:r>
              <a:rPr lang="de-DE" noProof="0" dirty="0"/>
              <a:t> bring </a:t>
            </a:r>
            <a:r>
              <a:rPr lang="de-DE" noProof="0" dirty="0" err="1"/>
              <a:t>them</a:t>
            </a:r>
            <a:r>
              <a:rPr lang="de-DE" noProof="0" dirty="0"/>
              <a:t> </a:t>
            </a:r>
            <a:r>
              <a:rPr lang="de-DE" noProof="0" dirty="0" err="1"/>
              <a:t>to</a:t>
            </a:r>
            <a:r>
              <a:rPr lang="de-DE" noProof="0" dirty="0"/>
              <a:t> </a:t>
            </a:r>
            <a:r>
              <a:rPr lang="de-DE" noProof="0" dirty="0" err="1"/>
              <a:t>market</a:t>
            </a:r>
            <a:r>
              <a:rPr lang="de-DE" noProof="0" dirty="0"/>
              <a:t> </a:t>
            </a:r>
            <a:r>
              <a:rPr lang="de-DE" noProof="0" dirty="0" err="1"/>
              <a:t>quickly</a:t>
            </a:r>
            <a:r>
              <a:rPr lang="de-DE" noProof="0" dirty="0"/>
              <a:t> and in </a:t>
            </a:r>
            <a:r>
              <a:rPr lang="de-DE" noProof="0" dirty="0" err="1"/>
              <a:t>practical</a:t>
            </a:r>
            <a:r>
              <a:rPr lang="de-DE" noProof="0" dirty="0"/>
              <a:t> </a:t>
            </a:r>
            <a:r>
              <a:rPr lang="de-DE" noProof="0" dirty="0" err="1"/>
              <a:t>ways</a:t>
            </a:r>
            <a:r>
              <a:rPr lang="de-DE" noProof="0" dirty="0"/>
              <a:t>. A </a:t>
            </a:r>
            <a:r>
              <a:rPr lang="de-DE" noProof="0" dirty="0" err="1"/>
              <a:t>central</a:t>
            </a:r>
            <a:r>
              <a:rPr lang="de-DE" noProof="0" dirty="0"/>
              <a:t> </a:t>
            </a:r>
            <a:r>
              <a:rPr lang="de-DE" noProof="0" dirty="0" err="1"/>
              <a:t>focus</a:t>
            </a:r>
            <a:r>
              <a:rPr lang="de-DE" noProof="0" dirty="0"/>
              <a:t> </a:t>
            </a:r>
            <a:r>
              <a:rPr lang="de-DE" noProof="0" dirty="0" err="1"/>
              <a:t>of</a:t>
            </a:r>
            <a:r>
              <a:rPr lang="de-DE" noProof="0" dirty="0"/>
              <a:t> </a:t>
            </a:r>
            <a:r>
              <a:rPr lang="de-DE" noProof="0" dirty="0" err="1"/>
              <a:t>the</a:t>
            </a:r>
            <a:r>
              <a:rPr lang="de-DE" noProof="0" dirty="0"/>
              <a:t> Agenda </a:t>
            </a:r>
            <a:r>
              <a:rPr lang="de-DE" noProof="0" dirty="0" err="1"/>
              <a:t>is</a:t>
            </a:r>
            <a:r>
              <a:rPr lang="de-DE" noProof="0" dirty="0"/>
              <a:t> </a:t>
            </a:r>
            <a:r>
              <a:rPr lang="de-DE" noProof="0" dirty="0" err="1"/>
              <a:t>targeted</a:t>
            </a:r>
            <a:r>
              <a:rPr lang="de-DE" noProof="0" dirty="0"/>
              <a:t> </a:t>
            </a:r>
            <a:r>
              <a:rPr lang="de-DE" noProof="0" dirty="0" err="1"/>
              <a:t>knowledge</a:t>
            </a:r>
            <a:r>
              <a:rPr lang="de-DE" noProof="0" dirty="0"/>
              <a:t> and </a:t>
            </a:r>
            <a:r>
              <a:rPr lang="de-DE" noProof="0" dirty="0" err="1"/>
              <a:t>technology</a:t>
            </a:r>
            <a:r>
              <a:rPr lang="de-DE" noProof="0" dirty="0"/>
              <a:t> </a:t>
            </a:r>
            <a:r>
              <a:rPr lang="de-DE" noProof="0" dirty="0" err="1"/>
              <a:t>transfer</a:t>
            </a:r>
            <a:r>
              <a:rPr lang="de-DE" noProof="0" dirty="0"/>
              <a:t>: </a:t>
            </a:r>
            <a:r>
              <a:rPr lang="de-DE" noProof="0" dirty="0" err="1"/>
              <a:t>research</a:t>
            </a:r>
            <a:r>
              <a:rPr lang="de-DE" noProof="0" dirty="0"/>
              <a:t> </a:t>
            </a:r>
            <a:r>
              <a:rPr lang="de-DE" noProof="0" dirty="0" err="1"/>
              <a:t>findings</a:t>
            </a:r>
            <a:r>
              <a:rPr lang="de-DE" noProof="0" dirty="0"/>
              <a:t> </a:t>
            </a:r>
            <a:r>
              <a:rPr lang="de-DE" noProof="0" dirty="0" err="1"/>
              <a:t>should</a:t>
            </a:r>
            <a:r>
              <a:rPr lang="de-DE" noProof="0" dirty="0"/>
              <a:t> not </a:t>
            </a:r>
            <a:r>
              <a:rPr lang="de-DE" noProof="0" dirty="0" err="1"/>
              <a:t>be</a:t>
            </a:r>
            <a:r>
              <a:rPr lang="de-DE" noProof="0" dirty="0"/>
              <a:t> </a:t>
            </a:r>
            <a:r>
              <a:rPr lang="de-DE" noProof="0" dirty="0" err="1"/>
              <a:t>left</a:t>
            </a:r>
            <a:r>
              <a:rPr lang="de-DE" noProof="0" dirty="0"/>
              <a:t> </a:t>
            </a:r>
            <a:r>
              <a:rPr lang="de-DE" noProof="0" dirty="0" err="1"/>
              <a:t>to</a:t>
            </a:r>
            <a:r>
              <a:rPr lang="de-DE" noProof="0" dirty="0"/>
              <a:t> </a:t>
            </a:r>
            <a:r>
              <a:rPr lang="de-DE" noProof="0" dirty="0" err="1"/>
              <a:t>gather</a:t>
            </a:r>
            <a:r>
              <a:rPr lang="de-DE" noProof="0" dirty="0"/>
              <a:t> </a:t>
            </a:r>
            <a:r>
              <a:rPr lang="de-DE" noProof="0" dirty="0" err="1"/>
              <a:t>dust</a:t>
            </a:r>
            <a:r>
              <a:rPr lang="en-US" noProof="0" dirty="0"/>
              <a:t> but rather be rapidly translated into products and services through cooperation among science, industry, politics,</a:t>
            </a:r>
            <a:r>
              <a:rPr lang="de-DE" noProof="0" dirty="0"/>
              <a:t> and </a:t>
            </a:r>
            <a:r>
              <a:rPr lang="de-DE" noProof="0" dirty="0" err="1"/>
              <a:t>society</a:t>
            </a:r>
            <a:r>
              <a:rPr lang="de-DE" noProof="0" dirty="0"/>
              <a:t>. </a:t>
            </a:r>
          </a:p>
        </p:txBody>
      </p:sp>
      <p:sp>
        <p:nvSpPr>
          <p:cNvPr id="295663757" name="Textfeld 4"/>
          <p:cNvSpPr txBox="1"/>
          <p:nvPr/>
        </p:nvSpPr>
        <p:spPr bwMode="auto">
          <a:xfrm>
            <a:off x="962025" y="5573412"/>
            <a:ext cx="1308680" cy="2000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spcBef>
                <a:spcPts val="200"/>
              </a:spcBef>
              <a:defRPr/>
            </a:pPr>
            <a:r>
              <a:rPr lang="de-DE" sz="700"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The Federal Government (2025)</a:t>
            </a:r>
            <a:endParaRPr lang="en-US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25816190" name="Inhaltsplatzhalter 6"/>
          <p:cNvSpPr>
            <a:spLocks noGrp="1"/>
          </p:cNvSpPr>
          <p:nvPr>
            <p:ph idx="1"/>
          </p:nvPr>
        </p:nvSpPr>
        <p:spPr bwMode="auto">
          <a:xfrm>
            <a:off x="838198" y="1905000"/>
            <a:ext cx="8099067" cy="3581399"/>
          </a:xfrm>
        </p:spPr>
        <p:txBody>
          <a:bodyPr>
            <a:normAutofit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  <a:defRPr/>
            </a:pPr>
            <a:r>
              <a:rPr lang="de-DE" i="1" dirty="0">
                <a:latin typeface="Nunito SemiBold"/>
                <a:ea typeface="Arial"/>
                <a:cs typeface="Arial"/>
              </a:rPr>
              <a:t>“</a:t>
            </a:r>
            <a:r>
              <a:rPr lang="de-DE" i="1" dirty="0" err="1">
                <a:latin typeface="Nunito SemiBold"/>
                <a:ea typeface="Arial"/>
                <a:cs typeface="Arial"/>
              </a:rPr>
              <a:t>Responsible</a:t>
            </a:r>
            <a:r>
              <a:rPr lang="de-DE" i="1" dirty="0">
                <a:latin typeface="Nunito SemiBold"/>
                <a:ea typeface="Arial"/>
                <a:cs typeface="Arial"/>
              </a:rPr>
              <a:t> Research and Innovation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is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a transparent,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interactive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process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through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which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societal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stakeholders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and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innovators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listen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to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one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another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with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regard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to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the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(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ethical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)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acceptability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,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sustainability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and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societal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desirability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of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the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innovation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process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and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its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marketable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products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(in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order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to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enable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the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appropriate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integration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of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scientific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and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technological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advances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into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our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i="1" dirty="0" err="1">
                <a:solidFill>
                  <a:srgbClr val="000000"/>
                </a:solidFill>
                <a:ea typeface="Arial"/>
                <a:cs typeface="Arial"/>
              </a:rPr>
              <a:t>society</a:t>
            </a:r>
            <a:r>
              <a:rPr lang="de-DE" i="1" dirty="0">
                <a:solidFill>
                  <a:srgbClr val="000000"/>
                </a:solidFill>
                <a:ea typeface="Arial"/>
                <a:cs typeface="Arial"/>
              </a:rPr>
              <a:t>).”</a:t>
            </a:r>
            <a:endParaRPr lang="de-DE" dirty="0">
              <a:solidFill>
                <a:srgbClr val="000000"/>
              </a:solidFill>
              <a:cs typeface="Arial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  <a:defRPr/>
            </a:pPr>
            <a:endParaRPr lang="de-DE" dirty="0">
              <a:solidFill>
                <a:srgbClr val="000000"/>
              </a:solidFill>
              <a:ea typeface="Arial"/>
              <a:cs typeface="Arial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  <a:defRPr/>
            </a:pPr>
            <a:endParaRPr lang="de-DE" dirty="0">
              <a:solidFill>
                <a:srgbClr val="000000"/>
              </a:solidFill>
              <a:ea typeface="Arial"/>
              <a:cs typeface="Arial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Clr>
                <a:srgbClr val="000000"/>
              </a:buClr>
              <a:buNone/>
              <a:defRPr/>
            </a:pP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“</a:t>
            </a:r>
            <a:r>
              <a:rPr lang="de-DE" dirty="0" err="1">
                <a:latin typeface="Nunito SemiBold"/>
                <a:ea typeface="Arial"/>
                <a:cs typeface="Arial"/>
              </a:rPr>
              <a:t>Responsible</a:t>
            </a:r>
            <a:r>
              <a:rPr lang="de-DE" dirty="0">
                <a:latin typeface="Nunito SemiBold"/>
                <a:ea typeface="Arial"/>
                <a:cs typeface="Arial"/>
              </a:rPr>
              <a:t> </a:t>
            </a:r>
            <a:r>
              <a:rPr lang="de-DE" dirty="0" err="1">
                <a:latin typeface="Nunito SemiBold"/>
                <a:ea typeface="Arial"/>
                <a:cs typeface="Arial"/>
              </a:rPr>
              <a:t>innovation</a:t>
            </a:r>
            <a:r>
              <a:rPr lang="de-DE" dirty="0">
                <a:latin typeface="Nunito SemiBold"/>
                <a:ea typeface="Arial"/>
                <a:cs typeface="Arial"/>
              </a:rPr>
              <a:t>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is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a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process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that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aims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to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[…] promote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science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and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innovation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that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are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socially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desirable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and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carried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out in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the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public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 </a:t>
            </a:r>
            <a:r>
              <a:rPr lang="de-DE" dirty="0" err="1">
                <a:solidFill>
                  <a:srgbClr val="000000"/>
                </a:solidFill>
                <a:ea typeface="Arial"/>
                <a:cs typeface="Arial"/>
              </a:rPr>
              <a:t>interest</a:t>
            </a:r>
            <a:r>
              <a:rPr lang="de-DE" dirty="0">
                <a:solidFill>
                  <a:srgbClr val="000000"/>
                </a:solidFill>
                <a:ea typeface="Arial"/>
                <a:cs typeface="Arial"/>
              </a:rPr>
              <a:t>” (EPSRC-UK, 2015).</a:t>
            </a:r>
            <a:endParaRPr dirty="0"/>
          </a:p>
          <a:p>
            <a:pPr>
              <a:defRPr/>
            </a:pPr>
            <a:endParaRPr lang="de-DE" dirty="0"/>
          </a:p>
        </p:txBody>
      </p:sp>
      <p:sp>
        <p:nvSpPr>
          <p:cNvPr id="725679189" name="Titel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Responsible Research and Innovation (RRI)</a:t>
            </a:r>
            <a:endParaRPr lang="de-DE"/>
          </a:p>
        </p:txBody>
      </p:sp>
      <p:sp>
        <p:nvSpPr>
          <p:cNvPr id="554315755" name="Foliennummernplatzhalt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24</a:t>
            </a:fld>
            <a:endParaRPr lang="de-DE"/>
          </a:p>
        </p:txBody>
      </p:sp>
      <p:sp>
        <p:nvSpPr>
          <p:cNvPr id="2040344816" name="Textfeld 1"/>
          <p:cNvSpPr txBox="1"/>
          <p:nvPr/>
        </p:nvSpPr>
        <p:spPr bwMode="auto">
          <a:xfrm>
            <a:off x="838198" y="5964889"/>
            <a:ext cx="513773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700" b="0" i="0" u="none" strike="noStrike" cap="none" spc="0">
                <a:ln>
                  <a:noFill/>
                </a:ln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Adapted from the course "Engineering for Impact" by Thies Johannsen</a:t>
            </a:r>
            <a:endParaRPr/>
          </a:p>
        </p:txBody>
      </p:sp>
      <p:sp>
        <p:nvSpPr>
          <p:cNvPr id="1396844834" name="Textfeld 9"/>
          <p:cNvSpPr txBox="1"/>
          <p:nvPr/>
        </p:nvSpPr>
        <p:spPr bwMode="auto">
          <a:xfrm>
            <a:off x="7808369" y="3243693"/>
            <a:ext cx="1128897" cy="2000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marL="0" marR="0" lvl="0" indent="0" algn="r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en-US" sz="7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Nunito Light"/>
                <a:ea typeface="Calibri"/>
                <a:cs typeface="Calibri"/>
              </a:rPr>
              <a:t>Von Schomberg (2011</a:t>
            </a:r>
            <a:r>
              <a:rPr lang="en-US" sz="700">
                <a:latin typeface="Nunito Light"/>
                <a:ea typeface="Calibri"/>
                <a:cs typeface="Calibri"/>
              </a:rPr>
              <a:t>)</a:t>
            </a:r>
            <a:endParaRPr lang="en-US" sz="700" b="0" i="0" u="none" strike="noStrike" cap="none" spc="0">
              <a:ln>
                <a:noFill/>
              </a:ln>
              <a:solidFill>
                <a:srgbClr val="000000"/>
              </a:solidFill>
              <a:latin typeface="Nunito Light"/>
              <a:ea typeface="Calibri"/>
              <a:cs typeface="Calibri"/>
            </a:endParaRPr>
          </a:p>
        </p:txBody>
      </p:sp>
      <p:sp>
        <p:nvSpPr>
          <p:cNvPr id="1333168927" name="Textfeld 9"/>
          <p:cNvSpPr txBox="1"/>
          <p:nvPr/>
        </p:nvSpPr>
        <p:spPr bwMode="auto">
          <a:xfrm>
            <a:off x="7300865" y="4369585"/>
            <a:ext cx="1623701" cy="2000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r">
              <a:spcBef>
                <a:spcPts val="200"/>
              </a:spcBef>
              <a:defRPr/>
            </a:pPr>
            <a:r>
              <a:rPr lang="en-US" sz="700">
                <a:latin typeface="Nunito Light"/>
                <a:ea typeface="Calibri"/>
              </a:rPr>
              <a:t>UK Research and Innovation </a:t>
            </a:r>
            <a:r>
              <a:rPr lang="en-US" sz="700">
                <a:latin typeface="Nunito Light"/>
                <a:ea typeface="Calibri"/>
                <a:cs typeface="Calibri"/>
              </a:rPr>
              <a:t>(n.d.)</a:t>
            </a:r>
            <a:endParaRPr lang="en-US">
              <a:latin typeface="Nunito Ligh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20525995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25</a:t>
            </a:fld>
            <a:endParaRPr lang="de-DE"/>
          </a:p>
        </p:txBody>
      </p:sp>
      <p:sp>
        <p:nvSpPr>
          <p:cNvPr id="45459416" name="Inhaltsplatzhalter 3"/>
          <p:cNvSpPr>
            <a:spLocks noGrp="1"/>
          </p:cNvSpPr>
          <p:nvPr>
            <p:ph idx="1"/>
          </p:nvPr>
        </p:nvSpPr>
        <p:spPr bwMode="auto">
          <a:xfrm>
            <a:off x="838200" y="1971674"/>
            <a:ext cx="8743950" cy="3705991"/>
          </a:xfrm>
        </p:spPr>
        <p:txBody>
          <a:bodyPr>
            <a:noAutofit/>
          </a:bodyPr>
          <a:lstStyle/>
          <a:p>
            <a:pPr>
              <a:lnSpc>
                <a:spcPts val="1800"/>
              </a:lnSpc>
            </a:pPr>
            <a:r>
              <a:rPr lang="de-DE" i="1" noProof="0" dirty="0" err="1">
                <a:solidFill>
                  <a:schemeClr val="accent1"/>
                </a:solidFill>
                <a:latin typeface="+mj-lt"/>
              </a:rPr>
              <a:t>Anticipation</a:t>
            </a:r>
            <a:r>
              <a:rPr lang="de-DE" i="1" noProof="0" dirty="0">
                <a:solidFill>
                  <a:schemeClr val="accent1"/>
                </a:solidFill>
                <a:latin typeface="+mj-lt"/>
              </a:rPr>
              <a:t>… </a:t>
            </a:r>
            <a:r>
              <a:rPr lang="de-DE" noProof="0" dirty="0" err="1"/>
              <a:t>prompts</a:t>
            </a:r>
            <a:r>
              <a:rPr lang="de-DE" noProof="0" dirty="0"/>
              <a:t> </a:t>
            </a:r>
            <a:r>
              <a:rPr lang="de-DE" noProof="0" dirty="0" err="1"/>
              <a:t>researchers</a:t>
            </a:r>
            <a:r>
              <a:rPr lang="de-DE" noProof="0" dirty="0"/>
              <a:t> and </a:t>
            </a:r>
            <a:r>
              <a:rPr lang="de-DE" noProof="0" dirty="0" err="1"/>
              <a:t>organisations</a:t>
            </a:r>
            <a:r>
              <a:rPr lang="de-DE" noProof="0" dirty="0"/>
              <a:t> </a:t>
            </a:r>
            <a:r>
              <a:rPr lang="de-DE" noProof="0" dirty="0" err="1"/>
              <a:t>to</a:t>
            </a:r>
            <a:r>
              <a:rPr lang="de-DE" noProof="0" dirty="0"/>
              <a:t> </a:t>
            </a:r>
            <a:r>
              <a:rPr lang="de-DE" noProof="0" dirty="0" err="1"/>
              <a:t>ask</a:t>
            </a:r>
            <a:r>
              <a:rPr lang="de-DE" noProof="0" dirty="0"/>
              <a:t> </a:t>
            </a:r>
            <a:r>
              <a:rPr lang="de-DE" noProof="0" dirty="0" err="1"/>
              <a:t>what-if-questions</a:t>
            </a:r>
            <a:r>
              <a:rPr lang="de-DE" noProof="0" dirty="0"/>
              <a:t> and </a:t>
            </a:r>
            <a:r>
              <a:rPr lang="de-DE" noProof="0" dirty="0" err="1"/>
              <a:t>consider</a:t>
            </a:r>
            <a:r>
              <a:rPr lang="de-DE" noProof="0" dirty="0"/>
              <a:t> </a:t>
            </a:r>
            <a:r>
              <a:rPr lang="de-DE" noProof="0" dirty="0" err="1"/>
              <a:t>contingencies</a:t>
            </a:r>
            <a:r>
              <a:rPr lang="de-DE" noProof="0" dirty="0"/>
              <a:t>, </a:t>
            </a:r>
            <a:r>
              <a:rPr lang="de-DE" noProof="0" dirty="0" err="1"/>
              <a:t>including</a:t>
            </a:r>
            <a:r>
              <a:rPr lang="de-DE" noProof="0" dirty="0"/>
              <a:t> </a:t>
            </a:r>
            <a:r>
              <a:rPr lang="de-DE" noProof="0" dirty="0" err="1"/>
              <a:t>what</a:t>
            </a:r>
            <a:r>
              <a:rPr lang="de-DE" noProof="0" dirty="0"/>
              <a:t> </a:t>
            </a:r>
            <a:r>
              <a:rPr lang="de-DE" noProof="0" dirty="0" err="1"/>
              <a:t>is</a:t>
            </a:r>
            <a:r>
              <a:rPr lang="de-DE" noProof="0" dirty="0"/>
              <a:t> </a:t>
            </a:r>
            <a:r>
              <a:rPr lang="de-DE" noProof="0" dirty="0" err="1"/>
              <a:t>known</a:t>
            </a:r>
            <a:r>
              <a:rPr lang="de-DE" noProof="0" dirty="0"/>
              <a:t>, probable, plausible, and possible.</a:t>
            </a:r>
          </a:p>
          <a:p>
            <a:pPr>
              <a:lnSpc>
                <a:spcPts val="1800"/>
              </a:lnSpc>
            </a:pPr>
            <a:r>
              <a:rPr lang="de-DE" i="1" noProof="0" dirty="0" err="1">
                <a:solidFill>
                  <a:schemeClr val="accent1"/>
                </a:solidFill>
                <a:latin typeface="+mj-lt"/>
              </a:rPr>
              <a:t>Reflexivity</a:t>
            </a:r>
            <a:r>
              <a:rPr lang="de-DE" i="1" noProof="0" dirty="0">
                <a:solidFill>
                  <a:schemeClr val="accent1"/>
                </a:solidFill>
                <a:latin typeface="+mj-lt"/>
              </a:rPr>
              <a:t>… </a:t>
            </a:r>
            <a:r>
              <a:rPr lang="de-DE" noProof="0" dirty="0" err="1"/>
              <a:t>acts</a:t>
            </a:r>
            <a:r>
              <a:rPr lang="de-DE" noProof="0" dirty="0"/>
              <a:t> </a:t>
            </a:r>
            <a:r>
              <a:rPr lang="de-DE" noProof="0" dirty="0" err="1"/>
              <a:t>as</a:t>
            </a:r>
            <a:r>
              <a:rPr lang="de-DE" noProof="0" dirty="0"/>
              <a:t> a </a:t>
            </a:r>
            <a:r>
              <a:rPr lang="de-DE" noProof="0" dirty="0" err="1"/>
              <a:t>mirror</a:t>
            </a:r>
            <a:r>
              <a:rPr lang="de-DE" noProof="0" dirty="0"/>
              <a:t>, </a:t>
            </a:r>
            <a:r>
              <a:rPr lang="de-DE" noProof="0" dirty="0" err="1"/>
              <a:t>reflecting</a:t>
            </a:r>
            <a:r>
              <a:rPr lang="de-DE" noProof="0" dirty="0"/>
              <a:t> </a:t>
            </a:r>
            <a:r>
              <a:rPr lang="de-DE" noProof="0" dirty="0" err="1"/>
              <a:t>one‘s</a:t>
            </a:r>
            <a:r>
              <a:rPr lang="de-DE" noProof="0" dirty="0"/>
              <a:t> </a:t>
            </a:r>
            <a:r>
              <a:rPr lang="de-DE" noProof="0" dirty="0" err="1"/>
              <a:t>activities</a:t>
            </a:r>
            <a:r>
              <a:rPr lang="de-DE" noProof="0" dirty="0"/>
              <a:t>, </a:t>
            </a:r>
            <a:r>
              <a:rPr lang="de-DE" noProof="0" dirty="0" err="1"/>
              <a:t>commitments</a:t>
            </a:r>
            <a:r>
              <a:rPr lang="de-DE" noProof="0" dirty="0"/>
              <a:t>, and </a:t>
            </a:r>
            <a:r>
              <a:rPr lang="de-DE" noProof="0" dirty="0" err="1"/>
              <a:t>assumptions</a:t>
            </a:r>
            <a:r>
              <a:rPr lang="de-DE" noProof="0" dirty="0"/>
              <a:t>; </a:t>
            </a:r>
            <a:r>
              <a:rPr lang="de-DE" noProof="0" dirty="0" err="1"/>
              <a:t>raises</a:t>
            </a:r>
            <a:r>
              <a:rPr lang="de-DE" noProof="0" dirty="0"/>
              <a:t> </a:t>
            </a:r>
            <a:r>
              <a:rPr lang="de-DE" noProof="0" dirty="0" err="1"/>
              <a:t>awareness</a:t>
            </a:r>
            <a:r>
              <a:rPr lang="de-DE" noProof="0" dirty="0"/>
              <a:t> </a:t>
            </a:r>
            <a:r>
              <a:rPr lang="de-DE" noProof="0" dirty="0" err="1"/>
              <a:t>of</a:t>
            </a:r>
            <a:r>
              <a:rPr lang="de-DE" noProof="0" dirty="0"/>
              <a:t> </a:t>
            </a:r>
            <a:r>
              <a:rPr lang="de-DE" noProof="0" dirty="0" err="1"/>
              <a:t>the</a:t>
            </a:r>
            <a:r>
              <a:rPr lang="de-DE" noProof="0" dirty="0"/>
              <a:t> </a:t>
            </a:r>
            <a:r>
              <a:rPr lang="de-DE" noProof="0" dirty="0" err="1"/>
              <a:t>limits</a:t>
            </a:r>
            <a:r>
              <a:rPr lang="de-DE" noProof="0" dirty="0"/>
              <a:t> </a:t>
            </a:r>
            <a:r>
              <a:rPr lang="de-DE" noProof="0" dirty="0" err="1"/>
              <a:t>of</a:t>
            </a:r>
            <a:r>
              <a:rPr lang="de-DE" noProof="0" dirty="0"/>
              <a:t> </a:t>
            </a:r>
            <a:r>
              <a:rPr lang="de-DE" noProof="0" dirty="0" err="1"/>
              <a:t>knowledge</a:t>
            </a:r>
            <a:r>
              <a:rPr lang="de-DE" noProof="0" dirty="0"/>
              <a:t>, and </a:t>
            </a:r>
            <a:r>
              <a:rPr lang="de-DE" noProof="0" dirty="0" err="1"/>
              <a:t>emphasises</a:t>
            </a:r>
            <a:r>
              <a:rPr lang="de-DE" noProof="0" dirty="0"/>
              <a:t> </a:t>
            </a:r>
            <a:r>
              <a:rPr lang="de-DE" noProof="0" dirty="0" err="1"/>
              <a:t>that</a:t>
            </a:r>
            <a:r>
              <a:rPr lang="de-DE" noProof="0" dirty="0"/>
              <a:t> a </a:t>
            </a:r>
            <a:r>
              <a:rPr lang="de-DE" noProof="0" dirty="0" err="1"/>
              <a:t>particular</a:t>
            </a:r>
            <a:r>
              <a:rPr lang="de-DE" noProof="0" dirty="0"/>
              <a:t> </a:t>
            </a:r>
            <a:r>
              <a:rPr lang="de-DE" noProof="0" dirty="0" err="1"/>
              <a:t>framework</a:t>
            </a:r>
            <a:r>
              <a:rPr lang="de-DE" noProof="0" dirty="0"/>
              <a:t> </a:t>
            </a:r>
            <a:r>
              <a:rPr lang="de-DE" noProof="0" dirty="0" err="1"/>
              <a:t>for</a:t>
            </a:r>
            <a:r>
              <a:rPr lang="de-DE" noProof="0" dirty="0"/>
              <a:t> </a:t>
            </a:r>
            <a:r>
              <a:rPr lang="de-DE" dirty="0" err="1"/>
              <a:t>discussing</a:t>
            </a:r>
            <a:r>
              <a:rPr lang="de-DE" dirty="0"/>
              <a:t> a </a:t>
            </a:r>
            <a:r>
              <a:rPr lang="de-DE" dirty="0" err="1"/>
              <a:t>topic</a:t>
            </a:r>
            <a:r>
              <a:rPr lang="de-DE" dirty="0"/>
              <a:t> </a:t>
            </a:r>
            <a:r>
              <a:rPr lang="de-DE" noProof="0" dirty="0" err="1"/>
              <a:t>may</a:t>
            </a:r>
            <a:r>
              <a:rPr lang="de-DE" noProof="0" dirty="0"/>
              <a:t> not </a:t>
            </a:r>
            <a:r>
              <a:rPr lang="de-DE" noProof="0" dirty="0" err="1"/>
              <a:t>be</a:t>
            </a:r>
            <a:r>
              <a:rPr lang="de-DE" noProof="0" dirty="0"/>
              <a:t> </a:t>
            </a:r>
            <a:r>
              <a:rPr lang="de-DE" noProof="0" dirty="0" err="1"/>
              <a:t>universally</a:t>
            </a:r>
            <a:r>
              <a:rPr lang="de-DE" noProof="0" dirty="0"/>
              <a:t> </a:t>
            </a:r>
            <a:r>
              <a:rPr lang="de-DE" noProof="0" dirty="0" err="1"/>
              <a:t>applicable</a:t>
            </a:r>
            <a:r>
              <a:rPr lang="de-DE" noProof="0" dirty="0"/>
              <a:t>.</a:t>
            </a:r>
          </a:p>
          <a:p>
            <a:pPr>
              <a:lnSpc>
                <a:spcPts val="1800"/>
              </a:lnSpc>
            </a:pPr>
            <a:r>
              <a:rPr lang="de-DE" i="1" noProof="0" dirty="0" err="1">
                <a:solidFill>
                  <a:schemeClr val="accent1"/>
                </a:solidFill>
                <a:latin typeface="+mj-lt"/>
              </a:rPr>
              <a:t>Inclusion</a:t>
            </a:r>
            <a:r>
              <a:rPr lang="de-DE" i="1" noProof="0" dirty="0">
                <a:solidFill>
                  <a:schemeClr val="accent1"/>
                </a:solidFill>
                <a:latin typeface="+mj-lt"/>
              </a:rPr>
              <a:t>… </a:t>
            </a:r>
            <a:r>
              <a:rPr lang="de-DE" noProof="0" dirty="0" err="1"/>
              <a:t>provides</a:t>
            </a:r>
            <a:r>
              <a:rPr lang="de-DE" noProof="0" dirty="0"/>
              <a:t> an </a:t>
            </a:r>
            <a:r>
              <a:rPr lang="de-DE" noProof="0" dirty="0" err="1"/>
              <a:t>opportunity</a:t>
            </a:r>
            <a:r>
              <a:rPr lang="de-DE" noProof="0" dirty="0"/>
              <a:t> </a:t>
            </a:r>
            <a:r>
              <a:rPr lang="de-DE" noProof="0" dirty="0" err="1"/>
              <a:t>to</a:t>
            </a:r>
            <a:r>
              <a:rPr lang="de-DE" noProof="0" dirty="0"/>
              <a:t> bring </a:t>
            </a:r>
            <a:r>
              <a:rPr lang="de-DE" noProof="0" dirty="0" err="1"/>
              <a:t>new</a:t>
            </a:r>
            <a:r>
              <a:rPr lang="de-DE" noProof="0" dirty="0"/>
              <a:t> </a:t>
            </a:r>
            <a:r>
              <a:rPr lang="de-DE" noProof="0" dirty="0" err="1"/>
              <a:t>voices</a:t>
            </a:r>
            <a:r>
              <a:rPr lang="de-DE" noProof="0" dirty="0"/>
              <a:t> </a:t>
            </a:r>
            <a:r>
              <a:rPr lang="de-DE" noProof="0" dirty="0" err="1"/>
              <a:t>into</a:t>
            </a:r>
            <a:r>
              <a:rPr lang="de-DE" noProof="0" dirty="0"/>
              <a:t> </a:t>
            </a:r>
            <a:r>
              <a:rPr lang="de-DE" noProof="0" dirty="0" err="1"/>
              <a:t>discussions</a:t>
            </a:r>
            <a:r>
              <a:rPr lang="de-DE" noProof="0" dirty="0"/>
              <a:t> </a:t>
            </a:r>
            <a:r>
              <a:rPr lang="de-DE" noProof="0" dirty="0" err="1"/>
              <a:t>about</a:t>
            </a:r>
            <a:r>
              <a:rPr lang="de-DE" noProof="0" dirty="0"/>
              <a:t> </a:t>
            </a:r>
            <a:r>
              <a:rPr lang="de-DE" noProof="0" dirty="0" err="1"/>
              <a:t>the</a:t>
            </a:r>
            <a:r>
              <a:rPr lang="de-DE" noProof="0" dirty="0"/>
              <a:t> </a:t>
            </a:r>
            <a:r>
              <a:rPr lang="de-DE" noProof="0" dirty="0" err="1"/>
              <a:t>purpose</a:t>
            </a:r>
            <a:r>
              <a:rPr lang="de-DE" noProof="0" dirty="0"/>
              <a:t> and </a:t>
            </a:r>
            <a:r>
              <a:rPr lang="de-DE" noProof="0" dirty="0" err="1"/>
              <a:t>means</a:t>
            </a:r>
            <a:r>
              <a:rPr lang="de-DE" noProof="0" dirty="0"/>
              <a:t> </a:t>
            </a:r>
            <a:r>
              <a:rPr lang="de-DE" noProof="0" dirty="0" err="1"/>
              <a:t>of</a:t>
            </a:r>
            <a:r>
              <a:rPr lang="de-DE" noProof="0" dirty="0"/>
              <a:t> </a:t>
            </a:r>
            <a:r>
              <a:rPr lang="de-DE" noProof="0" dirty="0" err="1"/>
              <a:t>innovation</a:t>
            </a:r>
            <a:r>
              <a:rPr lang="de-DE" noProof="0" dirty="0"/>
              <a:t>.</a:t>
            </a:r>
          </a:p>
          <a:p>
            <a:pPr>
              <a:lnSpc>
                <a:spcPts val="1800"/>
              </a:lnSpc>
            </a:pPr>
            <a:r>
              <a:rPr lang="de-DE" i="1" noProof="0" dirty="0" err="1">
                <a:solidFill>
                  <a:schemeClr val="accent1"/>
                </a:solidFill>
                <a:latin typeface="+mj-lt"/>
              </a:rPr>
              <a:t>Responsiveness</a:t>
            </a:r>
            <a:r>
              <a:rPr lang="de-DE" i="1" noProof="0" dirty="0">
                <a:solidFill>
                  <a:schemeClr val="accent1"/>
                </a:solidFill>
                <a:latin typeface="+mj-lt"/>
              </a:rPr>
              <a:t>… </a:t>
            </a:r>
            <a:r>
              <a:rPr lang="de-DE" noProof="0" dirty="0" err="1"/>
              <a:t>responsible</a:t>
            </a:r>
            <a:r>
              <a:rPr lang="de-DE" noProof="0" dirty="0"/>
              <a:t> </a:t>
            </a:r>
            <a:r>
              <a:rPr lang="de-DE" noProof="0" dirty="0" err="1"/>
              <a:t>innovation</a:t>
            </a:r>
            <a:r>
              <a:rPr lang="de-DE" noProof="0" dirty="0"/>
              <a:t> </a:t>
            </a:r>
            <a:r>
              <a:rPr lang="de-DE" noProof="0" dirty="0" err="1"/>
              <a:t>requires</a:t>
            </a:r>
            <a:r>
              <a:rPr lang="de-DE" noProof="0" dirty="0"/>
              <a:t> </a:t>
            </a:r>
            <a:r>
              <a:rPr lang="de-DE" noProof="0" dirty="0" err="1"/>
              <a:t>the</a:t>
            </a:r>
            <a:r>
              <a:rPr lang="de-DE" noProof="0" dirty="0"/>
              <a:t> </a:t>
            </a:r>
            <a:r>
              <a:rPr lang="de-DE" noProof="0" dirty="0" err="1"/>
              <a:t>ability</a:t>
            </a:r>
            <a:r>
              <a:rPr lang="de-DE" noProof="0" dirty="0"/>
              <a:t> </a:t>
            </a:r>
            <a:r>
              <a:rPr lang="de-DE" noProof="0" dirty="0" err="1"/>
              <a:t>to</a:t>
            </a:r>
            <a:r>
              <a:rPr lang="de-DE" noProof="0" dirty="0"/>
              <a:t> </a:t>
            </a:r>
            <a:r>
              <a:rPr lang="de-DE" noProof="0" dirty="0" err="1"/>
              <a:t>change</a:t>
            </a:r>
            <a:r>
              <a:rPr lang="de-DE" noProof="0" dirty="0"/>
              <a:t> </a:t>
            </a:r>
            <a:r>
              <a:rPr lang="de-DE" noProof="0" dirty="0" err="1"/>
              <a:t>the</a:t>
            </a:r>
            <a:r>
              <a:rPr lang="de-DE" noProof="0" dirty="0"/>
              <a:t> form </a:t>
            </a:r>
            <a:r>
              <a:rPr lang="de-DE" noProof="0" dirty="0" err="1"/>
              <a:t>or</a:t>
            </a:r>
            <a:r>
              <a:rPr lang="de-DE" noProof="0" dirty="0"/>
              <a:t> </a:t>
            </a:r>
            <a:r>
              <a:rPr lang="de-DE" noProof="0" dirty="0" err="1"/>
              <a:t>direction</a:t>
            </a:r>
            <a:r>
              <a:rPr lang="de-DE" noProof="0" dirty="0"/>
              <a:t> </a:t>
            </a:r>
            <a:r>
              <a:rPr lang="de-DE" noProof="0" dirty="0" err="1"/>
              <a:t>of</a:t>
            </a:r>
            <a:r>
              <a:rPr lang="de-DE" noProof="0" dirty="0"/>
              <a:t> R&amp;D in </a:t>
            </a:r>
            <a:r>
              <a:rPr lang="de-DE" noProof="0" dirty="0" err="1"/>
              <a:t>response</a:t>
            </a:r>
            <a:r>
              <a:rPr lang="de-DE" noProof="0" dirty="0"/>
              <a:t> </a:t>
            </a:r>
            <a:r>
              <a:rPr lang="de-DE" noProof="0" dirty="0" err="1"/>
              <a:t>to</a:t>
            </a:r>
            <a:r>
              <a:rPr lang="de-DE" noProof="0" dirty="0"/>
              <a:t> </a:t>
            </a:r>
            <a:r>
              <a:rPr lang="de-DE" noProof="0" dirty="0" err="1"/>
              <a:t>stakeholders</a:t>
            </a:r>
            <a:r>
              <a:rPr lang="de-DE" noProof="0" dirty="0"/>
              <a:t> and </a:t>
            </a:r>
            <a:r>
              <a:rPr lang="de-DE" noProof="0" dirty="0" err="1"/>
              <a:t>evolving</a:t>
            </a:r>
            <a:r>
              <a:rPr lang="de-DE" noProof="0" dirty="0"/>
              <a:t> </a:t>
            </a:r>
            <a:r>
              <a:rPr lang="de-DE" noProof="0" dirty="0" err="1"/>
              <a:t>circumstances</a:t>
            </a:r>
            <a:r>
              <a:rPr lang="de-DE" noProof="0" dirty="0"/>
              <a:t>.</a:t>
            </a:r>
          </a:p>
        </p:txBody>
      </p:sp>
      <p:sp>
        <p:nvSpPr>
          <p:cNvPr id="1572283581" name="Titel 3"/>
          <p:cNvSpPr>
            <a:spLocks noGrp="1"/>
          </p:cNvSpPr>
          <p:nvPr>
            <p:ph type="title"/>
          </p:nvPr>
        </p:nvSpPr>
        <p:spPr bwMode="auto">
          <a:xfrm>
            <a:off x="838200" y="455602"/>
            <a:ext cx="10515600" cy="1049348"/>
          </a:xfrm>
        </p:spPr>
        <p:txBody>
          <a:bodyPr/>
          <a:lstStyle/>
          <a:p>
            <a:pPr>
              <a:defRPr/>
            </a:pPr>
            <a:r>
              <a:rPr lang="de-DE" dirty="0" err="1"/>
              <a:t>Dimensions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RRI: </a:t>
            </a:r>
            <a:r>
              <a:rPr lang="de-DE" dirty="0" err="1"/>
              <a:t>How</a:t>
            </a:r>
            <a:r>
              <a:rPr lang="de-DE" dirty="0"/>
              <a:t> Science Can Take </a:t>
            </a:r>
            <a:r>
              <a:rPr lang="de-DE" dirty="0" err="1"/>
              <a:t>Responsibility</a:t>
            </a:r>
            <a:r>
              <a:rPr lang="de-DE" dirty="0"/>
              <a:t> </a:t>
            </a:r>
            <a:endParaRPr dirty="0"/>
          </a:p>
        </p:txBody>
      </p:sp>
      <p:sp>
        <p:nvSpPr>
          <p:cNvPr id="1640599423" name="Textfeld 1"/>
          <p:cNvSpPr txBox="1"/>
          <p:nvPr/>
        </p:nvSpPr>
        <p:spPr bwMode="auto">
          <a:xfrm>
            <a:off x="838198" y="5964889"/>
            <a:ext cx="513773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700" b="0" i="0" u="none" strike="noStrike" cap="none" spc="0">
                <a:ln>
                  <a:noFill/>
                </a:ln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Adapted from the course "Engineering for Impact" by Thies Johannsen</a:t>
            </a:r>
            <a:endParaRPr/>
          </a:p>
        </p:txBody>
      </p:sp>
      <p:sp>
        <p:nvSpPr>
          <p:cNvPr id="584261415" name="Textfeld 11"/>
          <p:cNvSpPr txBox="1"/>
          <p:nvPr/>
        </p:nvSpPr>
        <p:spPr bwMode="auto">
          <a:xfrm>
            <a:off x="8352058" y="5185312"/>
            <a:ext cx="1091547" cy="2000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marL="0" marR="0" lvl="0" indent="0" algn="l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en-US" sz="700" b="0" i="0" u="none" strike="noStrike" cap="none" spc="0">
                <a:ln>
                  <a:noFill/>
                </a:ln>
                <a:solidFill>
                  <a:srgbClr val="000000"/>
                </a:solidFill>
                <a:latin typeface="Nunito Light"/>
                <a:ea typeface="Calibri"/>
                <a:cs typeface="Calibri"/>
              </a:rPr>
              <a:t>Stilgoe et al. (2013</a:t>
            </a:r>
            <a:r>
              <a:rPr lang="en-US" sz="700">
                <a:latin typeface="Nunito Light"/>
                <a:ea typeface="Calibri"/>
                <a:cs typeface="Calibri"/>
              </a:rPr>
              <a:t>)</a:t>
            </a:r>
            <a:endParaRPr lang="de-DE" sz="700" b="0" i="0" u="none" strike="noStrike" cap="none" spc="0">
              <a:ln>
                <a:noFill/>
              </a:ln>
              <a:solidFill>
                <a:srgbClr val="000000"/>
              </a:solidFill>
              <a:latin typeface="Nunito Light"/>
              <a:ea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1337760" name="Textplatzhalter 4"/>
          <p:cNvSpPr>
            <a:spLocks noGrp="1"/>
          </p:cNvSpPr>
          <p:nvPr>
            <p:ph type="body" sz="quarter" idx="13"/>
          </p:nvPr>
        </p:nvSpPr>
        <p:spPr bwMode="auto"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300"/>
              </a:spcBef>
              <a:defRPr/>
            </a:pPr>
            <a:r>
              <a:rPr lang="de-DE" sz="4400" b="0" i="0" u="none" strike="noStrike" dirty="0" err="1">
                <a:solidFill>
                  <a:srgbClr val="00B0F0"/>
                </a:solidFill>
              </a:rPr>
              <a:t>How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 </a:t>
            </a:r>
            <a:r>
              <a:rPr lang="de-DE" sz="4400" dirty="0">
                <a:solidFill>
                  <a:srgbClr val="00B0F0"/>
                </a:solidFill>
              </a:rPr>
              <a:t>C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an I </a:t>
            </a:r>
            <a:r>
              <a:rPr lang="de-DE" sz="4400" dirty="0">
                <a:solidFill>
                  <a:srgbClr val="00B0F0"/>
                </a:solidFill>
              </a:rPr>
              <a:t>H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arness </a:t>
            </a:r>
            <a:r>
              <a:rPr lang="de-DE" sz="4400" b="0" i="0" u="none" strike="noStrike" dirty="0" err="1">
                <a:solidFill>
                  <a:srgbClr val="00B0F0"/>
                </a:solidFill>
              </a:rPr>
              <a:t>the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 </a:t>
            </a:r>
            <a:r>
              <a:rPr lang="de-DE" sz="4400" dirty="0">
                <a:solidFill>
                  <a:srgbClr val="00B0F0"/>
                </a:solidFill>
              </a:rPr>
              <a:t>I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mpact </a:t>
            </a:r>
            <a:r>
              <a:rPr lang="de-DE" sz="4400" dirty="0">
                <a:solidFill>
                  <a:srgbClr val="00B0F0"/>
                </a:solidFill>
              </a:rPr>
              <a:t>P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otential </a:t>
            </a:r>
            <a:r>
              <a:rPr lang="de-DE" sz="4400" b="0" i="0" u="none" strike="noStrike" dirty="0" err="1">
                <a:solidFill>
                  <a:srgbClr val="00B0F0"/>
                </a:solidFill>
              </a:rPr>
              <a:t>of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 </a:t>
            </a:r>
            <a:r>
              <a:rPr lang="de-DE" sz="4400" b="0" i="0" u="none" strike="noStrike" dirty="0" err="1">
                <a:solidFill>
                  <a:srgbClr val="00B0F0"/>
                </a:solidFill>
              </a:rPr>
              <a:t>my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 </a:t>
            </a:r>
            <a:r>
              <a:rPr lang="de-DE" sz="4400" dirty="0">
                <a:solidFill>
                  <a:srgbClr val="00B0F0"/>
                </a:solidFill>
              </a:rPr>
              <a:t>W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ork?</a:t>
            </a:r>
            <a:endParaRPr dirty="0"/>
          </a:p>
        </p:txBody>
      </p:sp>
      <p:sp>
        <p:nvSpPr>
          <p:cNvPr id="860596719" name="Foliennummernplatzhalter 5"/>
          <p:cNvSpPr>
            <a:spLocks noGrp="1"/>
          </p:cNvSpPr>
          <p:nvPr>
            <p:ph type="sldNum" sz="quarter" idx="12"/>
          </p:nvPr>
        </p:nvSpPr>
        <p:spPr bwMode="auto">
          <a:xfrm>
            <a:off x="10889672" y="6356350"/>
            <a:ext cx="464127" cy="365125"/>
          </a:xfrm>
        </p:spPr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26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6072371" name="Titel 1"/>
          <p:cNvSpPr>
            <a:spLocks noGrp="1"/>
          </p:cNvSpPr>
          <p:nvPr>
            <p:ph type="title"/>
          </p:nvPr>
        </p:nvSpPr>
        <p:spPr bwMode="auto">
          <a:xfrm>
            <a:off x="838198" y="348418"/>
            <a:ext cx="10515600" cy="1048039"/>
          </a:xfrm>
        </p:spPr>
        <p:txBody>
          <a:bodyPr/>
          <a:lstStyle/>
          <a:p>
            <a:pPr>
              <a:defRPr/>
            </a:pPr>
            <a:r>
              <a:rPr lang="de-DE"/>
              <a:t>Impact Assessment with the Circle</a:t>
            </a:r>
            <a:endParaRPr/>
          </a:p>
        </p:txBody>
      </p:sp>
      <p:sp>
        <p:nvSpPr>
          <p:cNvPr id="1615392903" name="Inhaltsplatzhalter 2"/>
          <p:cNvSpPr>
            <a:spLocks noGrp="1"/>
          </p:cNvSpPr>
          <p:nvPr>
            <p:ph idx="4294967295"/>
          </p:nvPr>
        </p:nvSpPr>
        <p:spPr bwMode="auto">
          <a:xfrm>
            <a:off x="6216070" y="1790700"/>
            <a:ext cx="5137729" cy="384790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buNone/>
              <a:defRPr/>
            </a:pPr>
            <a:r>
              <a:rPr lang="en-US" sz="1400" i="1" dirty="0"/>
              <a:t>Impact is defined as “an effect on, change or benefit to the economy, society, culture, public policy or services, health, the environment or quality of life, beyond academia.”</a:t>
            </a:r>
            <a:endParaRPr lang="en-US" dirty="0"/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  <a:defRPr/>
            </a:pPr>
            <a:endParaRPr lang="en-US" sz="800" i="1" dirty="0"/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de-DE" sz="1400" noProof="0" dirty="0" err="1">
                <a:latin typeface="+mj-lt"/>
              </a:rPr>
              <a:t>Nowadays</a:t>
            </a:r>
            <a:r>
              <a:rPr lang="de-DE" sz="1400" noProof="0" dirty="0">
                <a:latin typeface="+mj-lt"/>
              </a:rPr>
              <a:t>, </a:t>
            </a:r>
            <a:r>
              <a:rPr lang="de-DE" sz="1400" noProof="0" dirty="0" err="1">
                <a:latin typeface="+mj-lt"/>
              </a:rPr>
              <a:t>it</a:t>
            </a:r>
            <a:r>
              <a:rPr lang="de-DE" sz="1400" noProof="0" dirty="0">
                <a:latin typeface="+mj-lt"/>
              </a:rPr>
              <a:t> </a:t>
            </a:r>
            <a:r>
              <a:rPr lang="de-DE" sz="1400" noProof="0" dirty="0" err="1">
                <a:latin typeface="+mj-lt"/>
              </a:rPr>
              <a:t>is</a:t>
            </a:r>
            <a:r>
              <a:rPr lang="de-DE" sz="1400" noProof="0" dirty="0">
                <a:latin typeface="+mj-lt"/>
              </a:rPr>
              <a:t> </a:t>
            </a:r>
            <a:r>
              <a:rPr lang="de-DE" sz="1400" noProof="0" dirty="0" err="1">
                <a:latin typeface="+mj-lt"/>
              </a:rPr>
              <a:t>often</a:t>
            </a:r>
            <a:r>
              <a:rPr lang="de-DE" sz="1400" noProof="0" dirty="0">
                <a:latin typeface="+mj-lt"/>
              </a:rPr>
              <a:t> a </a:t>
            </a:r>
            <a:r>
              <a:rPr lang="de-DE" sz="1400" noProof="0" dirty="0" err="1">
                <a:latin typeface="+mj-lt"/>
              </a:rPr>
              <a:t>prerequisite</a:t>
            </a:r>
            <a:r>
              <a:rPr lang="de-DE" sz="1400" noProof="0" dirty="0">
                <a:latin typeface="+mj-lt"/>
              </a:rPr>
              <a:t> </a:t>
            </a:r>
            <a:r>
              <a:rPr lang="de-DE" sz="1400" noProof="0" dirty="0" err="1">
                <a:latin typeface="+mj-lt"/>
              </a:rPr>
              <a:t>for</a:t>
            </a:r>
            <a:r>
              <a:rPr lang="de-DE" sz="1400" noProof="0" dirty="0">
                <a:latin typeface="+mj-lt"/>
              </a:rPr>
              <a:t> </a:t>
            </a:r>
            <a:r>
              <a:rPr lang="de-DE" sz="1400" noProof="0" dirty="0" err="1">
                <a:latin typeface="+mj-lt"/>
              </a:rPr>
              <a:t>research</a:t>
            </a:r>
            <a:r>
              <a:rPr lang="de-DE" sz="1400" noProof="0" dirty="0">
                <a:latin typeface="+mj-lt"/>
              </a:rPr>
              <a:t> </a:t>
            </a:r>
            <a:r>
              <a:rPr lang="de-DE" sz="1400" noProof="0" dirty="0" err="1">
                <a:latin typeface="+mj-lt"/>
              </a:rPr>
              <a:t>funding</a:t>
            </a:r>
            <a:r>
              <a:rPr lang="de-DE" sz="1400" noProof="0" dirty="0">
                <a:latin typeface="+mj-lt"/>
              </a:rPr>
              <a:t>, such </a:t>
            </a:r>
            <a:r>
              <a:rPr lang="de-DE" sz="1400" noProof="0" dirty="0" err="1">
                <a:latin typeface="+mj-lt"/>
              </a:rPr>
              <a:t>as</a:t>
            </a:r>
            <a:r>
              <a:rPr lang="de-DE" sz="1400" noProof="0" dirty="0">
                <a:latin typeface="+mj-lt"/>
              </a:rPr>
              <a:t> Horizon Europe (EU </a:t>
            </a:r>
            <a:r>
              <a:rPr lang="de-DE" sz="1400" noProof="0" dirty="0" err="1">
                <a:latin typeface="+mj-lt"/>
              </a:rPr>
              <a:t>research</a:t>
            </a:r>
            <a:r>
              <a:rPr lang="de-DE" sz="1400" noProof="0" dirty="0">
                <a:latin typeface="+mj-lt"/>
              </a:rPr>
              <a:t> </a:t>
            </a:r>
            <a:r>
              <a:rPr lang="de-DE" sz="1400" noProof="0" dirty="0" err="1">
                <a:latin typeface="+mj-lt"/>
              </a:rPr>
              <a:t>funding</a:t>
            </a:r>
            <a:r>
              <a:rPr lang="de-DE" sz="1400" noProof="0" dirty="0">
                <a:latin typeface="+mj-lt"/>
              </a:rPr>
              <a:t> </a:t>
            </a:r>
            <a:r>
              <a:rPr lang="de-DE" sz="1400" noProof="0" dirty="0" err="1">
                <a:latin typeface="+mj-lt"/>
              </a:rPr>
              <a:t>until</a:t>
            </a:r>
            <a:r>
              <a:rPr lang="de-DE" sz="1400" noProof="0" dirty="0">
                <a:latin typeface="+mj-lt"/>
              </a:rPr>
              <a:t> 2025)</a:t>
            </a:r>
            <a:endParaRPr lang="de-DE" sz="1400" noProof="0" dirty="0"/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  <a:defRPr/>
            </a:pPr>
            <a:r>
              <a:rPr lang="de-DE" sz="1400" dirty="0"/>
              <a:t>“The </a:t>
            </a:r>
            <a:r>
              <a:rPr lang="de-DE" sz="1400" dirty="0" err="1"/>
              <a:t>programme</a:t>
            </a:r>
            <a:r>
              <a:rPr lang="de-DE" sz="1400" dirty="0"/>
              <a:t> </a:t>
            </a:r>
            <a:r>
              <a:rPr lang="de-DE" sz="1400" dirty="0" err="1"/>
              <a:t>facilitates</a:t>
            </a:r>
            <a:r>
              <a:rPr lang="de-DE" sz="1400" dirty="0"/>
              <a:t> </a:t>
            </a:r>
            <a:r>
              <a:rPr lang="de-DE" sz="1400" dirty="0" err="1"/>
              <a:t>collaboration</a:t>
            </a:r>
            <a:r>
              <a:rPr lang="de-DE" sz="1400" dirty="0"/>
              <a:t> and </a:t>
            </a:r>
            <a:r>
              <a:rPr lang="de-DE" sz="1400" dirty="0" err="1"/>
              <a:t>strengthens</a:t>
            </a:r>
            <a:r>
              <a:rPr lang="de-DE" sz="1400" dirty="0"/>
              <a:t> </a:t>
            </a:r>
            <a:r>
              <a:rPr lang="de-DE" sz="1400" dirty="0" err="1"/>
              <a:t>the</a:t>
            </a:r>
            <a:r>
              <a:rPr lang="de-DE" sz="1400" dirty="0"/>
              <a:t> </a:t>
            </a:r>
            <a:r>
              <a:rPr lang="de-DE" sz="1400" dirty="0" err="1"/>
              <a:t>impact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research</a:t>
            </a:r>
            <a:r>
              <a:rPr lang="de-DE" sz="1400" dirty="0"/>
              <a:t> and </a:t>
            </a:r>
            <a:r>
              <a:rPr lang="de-DE" sz="1400" dirty="0" err="1"/>
              <a:t>innovation</a:t>
            </a:r>
            <a:r>
              <a:rPr lang="de-DE" sz="1400" dirty="0"/>
              <a:t> in </a:t>
            </a:r>
            <a:r>
              <a:rPr lang="de-DE" sz="1400" dirty="0" err="1"/>
              <a:t>developing</a:t>
            </a:r>
            <a:r>
              <a:rPr lang="de-DE" sz="1400" dirty="0"/>
              <a:t>, </a:t>
            </a:r>
            <a:r>
              <a:rPr lang="de-DE" sz="1400" dirty="0" err="1"/>
              <a:t>supporting</a:t>
            </a:r>
            <a:r>
              <a:rPr lang="de-DE" sz="1400" dirty="0"/>
              <a:t> and </a:t>
            </a:r>
            <a:r>
              <a:rPr lang="de-DE" sz="1400" dirty="0" err="1"/>
              <a:t>implementing</a:t>
            </a:r>
            <a:r>
              <a:rPr lang="de-DE" sz="1400" dirty="0"/>
              <a:t> EU </a:t>
            </a:r>
            <a:r>
              <a:rPr lang="de-DE" sz="1400" dirty="0" err="1"/>
              <a:t>policies</a:t>
            </a:r>
            <a:r>
              <a:rPr lang="de-DE" sz="1400" dirty="0"/>
              <a:t> </a:t>
            </a:r>
            <a:r>
              <a:rPr lang="de-DE" sz="1400" dirty="0" err="1"/>
              <a:t>whilst</a:t>
            </a:r>
            <a:r>
              <a:rPr lang="de-DE" sz="1400" dirty="0"/>
              <a:t> </a:t>
            </a:r>
            <a:r>
              <a:rPr lang="de-DE" sz="1400" dirty="0" err="1"/>
              <a:t>tackling</a:t>
            </a:r>
            <a:r>
              <a:rPr lang="de-DE" sz="1400" dirty="0"/>
              <a:t> global </a:t>
            </a:r>
            <a:r>
              <a:rPr lang="de-DE" sz="1400" dirty="0" err="1"/>
              <a:t>challenges</a:t>
            </a:r>
            <a:r>
              <a:rPr lang="de-DE" sz="1400" dirty="0"/>
              <a:t>.”</a:t>
            </a:r>
            <a:endParaRPr lang="de-DE" sz="800" dirty="0"/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de-DE" sz="1400" noProof="0" dirty="0" err="1">
                <a:latin typeface="+mj-lt"/>
              </a:rPr>
              <a:t>Objectives</a:t>
            </a:r>
            <a:r>
              <a:rPr lang="de-DE" sz="1400" noProof="0" dirty="0">
                <a:latin typeface="+mj-lt"/>
              </a:rPr>
              <a:t>: </a:t>
            </a:r>
            <a:r>
              <a:rPr lang="de-DE" sz="1400" noProof="0" dirty="0"/>
              <a:t>Leadership in </a:t>
            </a:r>
            <a:r>
              <a:rPr lang="de-DE" sz="1400" noProof="0" dirty="0" err="1"/>
              <a:t>key</a:t>
            </a:r>
            <a:r>
              <a:rPr lang="de-DE" sz="1400" noProof="0" dirty="0"/>
              <a:t> </a:t>
            </a:r>
            <a:r>
              <a:rPr lang="de-DE" sz="1400" noProof="0" dirty="0" err="1"/>
              <a:t>technologies</a:t>
            </a:r>
            <a:r>
              <a:rPr lang="de-DE" sz="1400" noProof="0" dirty="0"/>
              <a:t>, </a:t>
            </a:r>
            <a:r>
              <a:rPr lang="de-DE" sz="1400" dirty="0"/>
              <a:t>s</a:t>
            </a:r>
            <a:r>
              <a:rPr lang="de-DE" sz="1400" noProof="0" dirty="0" err="1"/>
              <a:t>ustainability</a:t>
            </a:r>
            <a:r>
              <a:rPr lang="de-DE" sz="1400" noProof="0" dirty="0"/>
              <a:t> in environmental </a:t>
            </a:r>
            <a:r>
              <a:rPr lang="de-DE" sz="1400" noProof="0" dirty="0" err="1"/>
              <a:t>matters</a:t>
            </a:r>
            <a:r>
              <a:rPr lang="de-DE" sz="1400" noProof="0" dirty="0"/>
              <a:t>, </a:t>
            </a:r>
            <a:r>
              <a:rPr lang="de-DE" sz="1400" dirty="0"/>
              <a:t>a</a:t>
            </a:r>
            <a:r>
              <a:rPr lang="de-DE" sz="1400" noProof="0" dirty="0"/>
              <a:t> </a:t>
            </a:r>
            <a:r>
              <a:rPr lang="de-DE" sz="1400" noProof="0" dirty="0" err="1"/>
              <a:t>climate</a:t>
            </a:r>
            <a:r>
              <a:rPr lang="de-DE" sz="1400" noProof="0" dirty="0"/>
              <a:t>-neutral </a:t>
            </a:r>
            <a:r>
              <a:rPr lang="de-DE" sz="1400" noProof="0" dirty="0" err="1"/>
              <a:t>economy</a:t>
            </a:r>
            <a:r>
              <a:rPr lang="de-DE" sz="1400" noProof="0" dirty="0"/>
              <a:t>, and resilient, </a:t>
            </a:r>
            <a:r>
              <a:rPr lang="de-DE" sz="1400" noProof="0" dirty="0" err="1"/>
              <a:t>democratic</a:t>
            </a:r>
            <a:r>
              <a:rPr lang="de-DE" sz="1400" noProof="0" dirty="0"/>
              <a:t> </a:t>
            </a:r>
            <a:r>
              <a:rPr lang="de-DE" sz="1400" noProof="0" dirty="0" err="1"/>
              <a:t>societies</a:t>
            </a:r>
            <a:endParaRPr lang="de-DE" sz="1400" noProof="0" dirty="0"/>
          </a:p>
        </p:txBody>
      </p:sp>
      <p:sp>
        <p:nvSpPr>
          <p:cNvPr id="1489520190" name="Foliennummernplatzhalter 4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27</a:t>
            </a:fld>
            <a:endParaRPr lang="de-DE"/>
          </a:p>
        </p:txBody>
      </p:sp>
      <p:sp>
        <p:nvSpPr>
          <p:cNvPr id="568576056" name="Textfeld 5"/>
          <p:cNvSpPr txBox="1"/>
          <p:nvPr/>
        </p:nvSpPr>
        <p:spPr bwMode="auto">
          <a:xfrm>
            <a:off x="838198" y="5964889"/>
            <a:ext cx="513773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700" b="0" i="0" u="none" strike="noStrike" cap="none" spc="0">
                <a:ln>
                  <a:noFill/>
                </a:ln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Taken from the course “Engineering for Impact” by Thies Johannsen</a:t>
            </a:r>
            <a:endParaRPr/>
          </a:p>
        </p:txBody>
      </p:sp>
      <p:pic>
        <p:nvPicPr>
          <p:cNvPr id="68626362" name="Google Shape;507;p58" descr="Ein Bild, das Diagramm, Kreis, Text, Reihe enthält.&#10;&#10;Beschreibung automatisch generiert."/>
          <p:cNvPicPr/>
          <p:nvPr/>
        </p:nvPicPr>
        <p:blipFill rotWithShape="1">
          <a:blip r:embed="rId3">
            <a:alphaModFix/>
          </a:blip>
          <a:srcRect l="1548" r="1697"/>
          <a:stretch/>
        </p:blipFill>
        <p:spPr bwMode="auto">
          <a:xfrm>
            <a:off x="742950" y="1790700"/>
            <a:ext cx="3968750" cy="3540126"/>
          </a:xfrm>
          <a:prstGeom prst="rect">
            <a:avLst/>
          </a:prstGeom>
          <a:noFill/>
          <a:ln>
            <a:noFill/>
          </a:ln>
        </p:spPr>
      </p:pic>
      <p:sp>
        <p:nvSpPr>
          <p:cNvPr id="1565812139" name="Textfeld 6"/>
          <p:cNvSpPr txBox="1"/>
          <p:nvPr/>
        </p:nvSpPr>
        <p:spPr bwMode="auto">
          <a:xfrm>
            <a:off x="9503355" y="2644045"/>
            <a:ext cx="1614238" cy="200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r>
              <a:rPr lang="en-US" sz="700">
                <a:latin typeface="Nunito Light"/>
              </a:rPr>
              <a:t>UK Research and Innovation (n.d.)</a:t>
            </a:r>
            <a:endParaRPr/>
          </a:p>
        </p:txBody>
      </p:sp>
      <p:sp>
        <p:nvSpPr>
          <p:cNvPr id="720815810" name="Textfeld 6"/>
          <p:cNvSpPr txBox="1"/>
          <p:nvPr/>
        </p:nvSpPr>
        <p:spPr bwMode="auto">
          <a:xfrm>
            <a:off x="9610571" y="4584868"/>
            <a:ext cx="1620186" cy="20005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r>
              <a:rPr lang="en-US" sz="700">
                <a:latin typeface="Nunito Light"/>
              </a:rPr>
              <a:t>European Commission (2021)</a:t>
            </a:r>
            <a:endParaRPr lang="en-US">
              <a:latin typeface="Nunito Light"/>
            </a:endParaRPr>
          </a:p>
        </p:txBody>
      </p:sp>
      <p:sp>
        <p:nvSpPr>
          <p:cNvPr id="580587596" name="Textfeld 6"/>
          <p:cNvSpPr txBox="1"/>
          <p:nvPr/>
        </p:nvSpPr>
        <p:spPr bwMode="auto">
          <a:xfrm>
            <a:off x="1235923" y="5326815"/>
            <a:ext cx="2522554" cy="41549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r>
              <a:rPr lang="en-US" sz="700">
                <a:latin typeface="Nunito Light"/>
              </a:rPr>
              <a:t>Etzkowitz &amp; Leydesdorff 2000; Carayannis &amp; Campbell 2009; Carayannis, Barth &amp; Campbell 2012; Visualisation © Fraunhofer 2017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17177540" name="Titel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Impact </a:t>
            </a:r>
            <a:r>
              <a:rPr lang="de-DE" dirty="0" err="1"/>
              <a:t>Becomes</a:t>
            </a:r>
            <a:r>
              <a:rPr lang="de-DE" dirty="0"/>
              <a:t> a </a:t>
            </a:r>
            <a:r>
              <a:rPr lang="de-DE" dirty="0" err="1"/>
              <a:t>Factor</a:t>
            </a:r>
            <a:r>
              <a:rPr lang="de-DE" dirty="0"/>
              <a:t> in Funding </a:t>
            </a:r>
            <a:r>
              <a:rPr lang="de-DE" dirty="0" err="1"/>
              <a:t>Decisions</a:t>
            </a:r>
            <a:endParaRPr dirty="0"/>
          </a:p>
        </p:txBody>
      </p:sp>
      <p:sp>
        <p:nvSpPr>
          <p:cNvPr id="2023251554" name="Inhaltsplatzhalter 5"/>
          <p:cNvSpPr>
            <a:spLocks noGrp="1"/>
          </p:cNvSpPr>
          <p:nvPr>
            <p:ph idx="1"/>
          </p:nvPr>
        </p:nvSpPr>
        <p:spPr bwMode="auto">
          <a:xfrm>
            <a:off x="838200" y="3131154"/>
            <a:ext cx="6489700" cy="2495550"/>
          </a:xfrm>
          <a:prstGeom prst="rect">
            <a:avLst/>
          </a:prstGeom>
          <a:ln w="28575">
            <a:noFill/>
            <a:prstDash val="sysDot"/>
          </a:ln>
        </p:spPr>
        <p:txBody>
          <a:bodyPr>
            <a:noAutofit/>
          </a:bodyPr>
          <a:lstStyle/>
          <a:p>
            <a:pPr marL="0" indent="0">
              <a:spcAft>
                <a:spcPts val="1200"/>
              </a:spcAft>
              <a:buNone/>
              <a:defRPr/>
            </a:pPr>
            <a:r>
              <a:rPr lang="de-DE" dirty="0">
                <a:solidFill>
                  <a:schemeClr val="accent1"/>
                </a:solidFill>
                <a:latin typeface="Nunito SemiBold"/>
              </a:rPr>
              <a:t>The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criteria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for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success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include</a:t>
            </a:r>
            <a:endParaRPr lang="de-DE" dirty="0">
              <a:latin typeface="Nunito SemiBold"/>
            </a:endParaRPr>
          </a:p>
          <a:p>
            <a:pPr marL="216000">
              <a:lnSpc>
                <a:spcPts val="1800"/>
              </a:lnSpc>
              <a:spcBef>
                <a:spcPts val="900"/>
              </a:spcBef>
              <a:buClr>
                <a:schemeClr val="tx2"/>
              </a:buClr>
              <a:defRPr/>
            </a:pPr>
            <a:r>
              <a:rPr lang="de-DE" dirty="0" err="1"/>
              <a:t>clear</a:t>
            </a:r>
            <a:r>
              <a:rPr lang="de-DE" dirty="0"/>
              <a:t> and </a:t>
            </a:r>
            <a:r>
              <a:rPr lang="de-DE" dirty="0" err="1"/>
              <a:t>concise</a:t>
            </a:r>
            <a:r>
              <a:rPr lang="de-DE" dirty="0"/>
              <a:t> </a:t>
            </a:r>
            <a:r>
              <a:rPr lang="de-DE" dirty="0" err="1"/>
              <a:t>wording</a:t>
            </a:r>
            <a:r>
              <a:rPr lang="de-DE" dirty="0"/>
              <a:t> in </a:t>
            </a:r>
            <a:r>
              <a:rPr lang="de-DE" dirty="0" err="1"/>
              <a:t>research</a:t>
            </a:r>
            <a:r>
              <a:rPr lang="de-DE" dirty="0"/>
              <a:t> </a:t>
            </a:r>
            <a:r>
              <a:rPr lang="de-DE" dirty="0" err="1"/>
              <a:t>proposals</a:t>
            </a:r>
            <a:endParaRPr dirty="0"/>
          </a:p>
          <a:p>
            <a:pPr marL="216000">
              <a:lnSpc>
                <a:spcPts val="1800"/>
              </a:lnSpc>
              <a:spcBef>
                <a:spcPts val="900"/>
              </a:spcBef>
              <a:buClr>
                <a:schemeClr val="tx2"/>
              </a:buClr>
              <a:defRPr/>
            </a:pPr>
            <a:r>
              <a:rPr lang="de-DE" dirty="0"/>
              <a:t>a </a:t>
            </a:r>
            <a:r>
              <a:rPr lang="de-DE" dirty="0" err="1"/>
              <a:t>credible</a:t>
            </a:r>
            <a:r>
              <a:rPr lang="de-DE" dirty="0"/>
              <a:t> </a:t>
            </a:r>
            <a:r>
              <a:rPr lang="de-DE" dirty="0" err="1"/>
              <a:t>research</a:t>
            </a:r>
            <a:r>
              <a:rPr lang="de-DE" dirty="0"/>
              <a:t> design and </a:t>
            </a:r>
            <a:r>
              <a:rPr lang="de-DE" dirty="0" err="1"/>
              <a:t>methodology</a:t>
            </a:r>
            <a:endParaRPr dirty="0"/>
          </a:p>
          <a:p>
            <a:pPr marL="216000">
              <a:lnSpc>
                <a:spcPts val="1800"/>
              </a:lnSpc>
              <a:spcBef>
                <a:spcPts val="900"/>
              </a:spcBef>
              <a:buClr>
                <a:schemeClr val="tx2"/>
              </a:buClr>
              <a:defRPr/>
            </a:pPr>
            <a:r>
              <a:rPr lang="de-DE" dirty="0" err="1"/>
              <a:t>interdisciplinary</a:t>
            </a:r>
            <a:r>
              <a:rPr lang="de-DE" dirty="0"/>
              <a:t> and </a:t>
            </a:r>
            <a:r>
              <a:rPr lang="de-DE" dirty="0" err="1"/>
              <a:t>transdisciplinary</a:t>
            </a:r>
            <a:r>
              <a:rPr lang="de-DE" dirty="0"/>
              <a:t> </a:t>
            </a:r>
            <a:r>
              <a:rPr lang="de-DE" dirty="0" err="1"/>
              <a:t>approaches</a:t>
            </a:r>
            <a:endParaRPr dirty="0"/>
          </a:p>
          <a:p>
            <a:pPr marL="216000">
              <a:lnSpc>
                <a:spcPts val="1800"/>
              </a:lnSpc>
              <a:spcBef>
                <a:spcPts val="900"/>
              </a:spcBef>
              <a:buClr>
                <a:schemeClr val="tx2"/>
              </a:buClr>
              <a:defRPr/>
            </a:pPr>
            <a:r>
              <a:rPr lang="de-DE" dirty="0"/>
              <a:t>an </a:t>
            </a:r>
            <a:r>
              <a:rPr lang="de-DE" dirty="0" err="1"/>
              <a:t>effective</a:t>
            </a:r>
            <a:r>
              <a:rPr lang="de-DE" dirty="0"/>
              <a:t> </a:t>
            </a:r>
            <a:r>
              <a:rPr lang="de-DE" dirty="0" err="1"/>
              <a:t>work</a:t>
            </a:r>
            <a:r>
              <a:rPr lang="de-DE" dirty="0"/>
              <a:t> plan and </a:t>
            </a:r>
            <a:r>
              <a:rPr lang="de-DE" dirty="0" err="1"/>
              <a:t>project</a:t>
            </a:r>
            <a:r>
              <a:rPr lang="de-DE" dirty="0"/>
              <a:t> </a:t>
            </a:r>
            <a:r>
              <a:rPr lang="de-DE" dirty="0" err="1"/>
              <a:t>management</a:t>
            </a:r>
            <a:endParaRPr dirty="0"/>
          </a:p>
          <a:p>
            <a:pPr marL="216000">
              <a:lnSpc>
                <a:spcPts val="1800"/>
              </a:lnSpc>
              <a:spcBef>
                <a:spcPts val="900"/>
              </a:spcBef>
              <a:buClr>
                <a:schemeClr val="tx2"/>
              </a:buClr>
              <a:defRPr/>
            </a:pPr>
            <a:r>
              <a:rPr lang="de-DE" dirty="0" err="1"/>
              <a:t>explanation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impact</a:t>
            </a:r>
            <a:r>
              <a:rPr lang="de-DE" dirty="0"/>
              <a:t>,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particular</a:t>
            </a:r>
            <a:r>
              <a:rPr lang="de-DE" dirty="0"/>
              <a:t> </a:t>
            </a:r>
            <a:r>
              <a:rPr lang="de-DE" dirty="0" err="1"/>
              <a:t>emphasis</a:t>
            </a:r>
            <a:r>
              <a:rPr lang="de-DE" dirty="0"/>
              <a:t> on </a:t>
            </a:r>
            <a:r>
              <a:rPr lang="de-DE" dirty="0" err="1"/>
              <a:t>impact</a:t>
            </a:r>
            <a:r>
              <a:rPr lang="de-DE" dirty="0"/>
              <a:t> </a:t>
            </a:r>
            <a:r>
              <a:rPr lang="de-DE" dirty="0" err="1"/>
              <a:t>assessment</a:t>
            </a:r>
            <a:r>
              <a:rPr lang="de-DE" dirty="0"/>
              <a:t> </a:t>
            </a:r>
            <a:r>
              <a:rPr lang="de-DE" dirty="0" err="1"/>
              <a:t>indicators</a:t>
            </a:r>
            <a:endParaRPr dirty="0"/>
          </a:p>
        </p:txBody>
      </p:sp>
      <p:sp>
        <p:nvSpPr>
          <p:cNvPr id="1059920929" name="Inhaltsplatzhalter 5"/>
          <p:cNvSpPr txBox="1"/>
          <p:nvPr/>
        </p:nvSpPr>
        <p:spPr bwMode="auto">
          <a:xfrm>
            <a:off x="838200" y="1528638"/>
            <a:ext cx="10525223" cy="13041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defRPr/>
            </a:pPr>
            <a:endParaRPr lang="de-DE"/>
          </a:p>
        </p:txBody>
      </p:sp>
      <p:sp>
        <p:nvSpPr>
          <p:cNvPr id="2093629466" name="Inhaltsplatzhalter 5"/>
          <p:cNvSpPr txBox="1"/>
          <p:nvPr/>
        </p:nvSpPr>
        <p:spPr bwMode="auto">
          <a:xfrm>
            <a:off x="830249" y="1528638"/>
            <a:ext cx="5137727" cy="249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defRPr/>
            </a:pPr>
            <a:endParaRPr lang="de-DE"/>
          </a:p>
        </p:txBody>
      </p:sp>
      <p:sp>
        <p:nvSpPr>
          <p:cNvPr id="1229097534" name="Inhaltsplatzhalter 5"/>
          <p:cNvSpPr txBox="1"/>
          <p:nvPr/>
        </p:nvSpPr>
        <p:spPr bwMode="auto">
          <a:xfrm>
            <a:off x="952501" y="1841500"/>
            <a:ext cx="5765799" cy="905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ClrTx/>
              <a:buNone/>
            </a:pPr>
            <a:r>
              <a:rPr lang="en-US" sz="1400" dirty="0">
                <a:ea typeface="Arial"/>
                <a:cs typeface="Arial"/>
              </a:rPr>
              <a:t>A Horizon Europe proposal addresses scientific excellence (what), anticipated impact (why), and the quality and effectiveness of implementation (how).</a:t>
            </a:r>
            <a:endParaRPr lang="de-DE" sz="1200" dirty="0"/>
          </a:p>
        </p:txBody>
      </p:sp>
      <p:sp>
        <p:nvSpPr>
          <p:cNvPr id="2130338630" name="Rechteck: abgerundete Ecken 12"/>
          <p:cNvSpPr/>
          <p:nvPr/>
        </p:nvSpPr>
        <p:spPr bwMode="auto">
          <a:xfrm>
            <a:off x="828577" y="1719139"/>
            <a:ext cx="5978623" cy="1027530"/>
          </a:xfrm>
          <a:prstGeom prst="roundRect">
            <a:avLst>
              <a:gd name="adj" fmla="val 16667"/>
            </a:avLst>
          </a:prstGeom>
          <a:noFill/>
          <a:ln cap="rnd">
            <a:solidFill>
              <a:schemeClr val="accent1"/>
            </a:solidFill>
            <a:prstDash val="dash"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solidFill>
                <a:schemeClr val="accent1"/>
              </a:solidFill>
            </a:endParaRPr>
          </a:p>
        </p:txBody>
      </p:sp>
      <p:sp>
        <p:nvSpPr>
          <p:cNvPr id="1891038597" name="Textfeld 2"/>
          <p:cNvSpPr txBox="1"/>
          <p:nvPr/>
        </p:nvSpPr>
        <p:spPr bwMode="auto">
          <a:xfrm>
            <a:off x="838198" y="5964889"/>
            <a:ext cx="513773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700" b="0" i="0" u="none" strike="noStrike" cap="none" spc="0">
                <a:ln>
                  <a:noFill/>
                </a:ln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Adapted from the course "Engineering for Impact" by Thies Johannsen</a:t>
            </a:r>
            <a:endParaRPr/>
          </a:p>
        </p:txBody>
      </p:sp>
      <p:sp>
        <p:nvSpPr>
          <p:cNvPr id="558764388" name="Textfeld 10"/>
          <p:cNvSpPr txBox="1"/>
          <p:nvPr/>
        </p:nvSpPr>
        <p:spPr bwMode="auto">
          <a:xfrm>
            <a:off x="7260993" y="3429000"/>
            <a:ext cx="4652088" cy="20005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r>
              <a:rPr lang="en-US" sz="700" dirty="0">
                <a:latin typeface="Nunito Light"/>
                <a:ea typeface="Calibri"/>
                <a:cs typeface="Calibri"/>
              </a:rPr>
              <a:t>Federal Ministry of Research, Technology and Space (undated)</a:t>
            </a:r>
            <a:endParaRPr dirty="0"/>
          </a:p>
        </p:txBody>
      </p:sp>
      <p:pic>
        <p:nvPicPr>
          <p:cNvPr id="760110727" name="Picture 6"/>
          <p:cNvPicPr>
            <a:picLocks noChangeAspect="1"/>
          </p:cNvPicPr>
          <p:nvPr/>
        </p:nvPicPr>
        <p:blipFill rotWithShape="1">
          <a:blip r:embed="rId3"/>
          <a:stretch/>
        </p:blipFill>
        <p:spPr bwMode="auto">
          <a:xfrm>
            <a:off x="7260993" y="1735350"/>
            <a:ext cx="4686300" cy="1571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63340546" name="Titel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Impact and Research Funding</a:t>
            </a:r>
            <a:endParaRPr/>
          </a:p>
        </p:txBody>
      </p:sp>
      <p:sp>
        <p:nvSpPr>
          <p:cNvPr id="1529416037" name="Inhaltsplatzhalter 5"/>
          <p:cNvSpPr>
            <a:spLocks noGrp="1"/>
          </p:cNvSpPr>
          <p:nvPr>
            <p:ph idx="1"/>
          </p:nvPr>
        </p:nvSpPr>
        <p:spPr bwMode="auto">
          <a:xfrm>
            <a:off x="927100" y="2414574"/>
            <a:ext cx="4165600" cy="2556183"/>
          </a:xfrm>
          <a:prstGeom prst="rect">
            <a:avLst/>
          </a:prstGeom>
          <a:ln w="28575">
            <a:noFill/>
            <a:prstDash val="sysDot"/>
          </a:ln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>
              <a:buNone/>
            </a:pPr>
            <a:endParaRPr lang="de-DE" dirty="0">
              <a:latin typeface="+mj-lt"/>
            </a:endParaRPr>
          </a:p>
          <a:p>
            <a:pPr marL="0" indent="0">
              <a:buNone/>
            </a:pPr>
            <a:r>
              <a:rPr lang="de-DE" sz="1800" dirty="0">
                <a:solidFill>
                  <a:schemeClr val="accent1"/>
                </a:solidFill>
                <a:latin typeface="+mj-lt"/>
              </a:rPr>
              <a:t>Traditional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research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funding</a:t>
            </a:r>
            <a:endParaRPr lang="de-DE" sz="1800" dirty="0">
              <a:solidFill>
                <a:schemeClr val="accent1"/>
              </a:solidFill>
              <a:latin typeface="+mj-lt"/>
            </a:endParaRPr>
          </a:p>
          <a:p>
            <a:pPr marL="0" indent="0">
              <a:buNone/>
            </a:pPr>
            <a:endParaRPr lang="de-DE" dirty="0">
              <a:solidFill>
                <a:schemeClr val="accent1"/>
              </a:solidFill>
              <a:latin typeface="+mj-lt"/>
            </a:endParaRPr>
          </a:p>
          <a:p>
            <a:r>
              <a:rPr lang="de-DE" sz="1600" dirty="0"/>
              <a:t>Funding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institutions</a:t>
            </a:r>
            <a:endParaRPr lang="de-DE" sz="1600" dirty="0"/>
          </a:p>
          <a:p>
            <a:r>
              <a:rPr lang="de-DE" sz="1600" dirty="0"/>
              <a:t>The </a:t>
            </a:r>
            <a:r>
              <a:rPr lang="de-DE" sz="1600" dirty="0" err="1"/>
              <a:t>drive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research</a:t>
            </a:r>
            <a:r>
              <a:rPr lang="de-DE" sz="1600" dirty="0"/>
              <a:t> </a:t>
            </a:r>
            <a:r>
              <a:rPr lang="de-DE" sz="1600" dirty="0" err="1"/>
              <a:t>as</a:t>
            </a:r>
            <a:r>
              <a:rPr lang="de-DE" sz="1600" dirty="0"/>
              <a:t> </a:t>
            </a:r>
            <a:r>
              <a:rPr lang="de-DE" sz="1600" dirty="0" err="1"/>
              <a:t>motivation</a:t>
            </a:r>
            <a:endParaRPr lang="de-DE" sz="1600" dirty="0"/>
          </a:p>
          <a:p>
            <a:r>
              <a:rPr lang="de-DE" sz="1600" dirty="0"/>
              <a:t>Focus on individual </a:t>
            </a:r>
            <a:r>
              <a:rPr lang="de-DE" sz="1600" dirty="0" err="1"/>
              <a:t>sciences</a:t>
            </a:r>
            <a:r>
              <a:rPr lang="de-DE" sz="1600" dirty="0"/>
              <a:t> (</a:t>
            </a:r>
            <a:r>
              <a:rPr lang="de-DE" sz="1600" dirty="0" err="1"/>
              <a:t>disciplines</a:t>
            </a:r>
            <a:r>
              <a:rPr lang="de-DE" sz="1600" dirty="0"/>
              <a:t>)</a:t>
            </a:r>
          </a:p>
          <a:p>
            <a:r>
              <a:rPr lang="de-DE" sz="1600" dirty="0" err="1"/>
              <a:t>Inherent</a:t>
            </a:r>
            <a:r>
              <a:rPr lang="de-DE" sz="1600" dirty="0"/>
              <a:t> </a:t>
            </a:r>
            <a:r>
              <a:rPr lang="de-DE" sz="1600" dirty="0" err="1"/>
              <a:t>evaluation</a:t>
            </a:r>
            <a:r>
              <a:rPr lang="de-DE" sz="1600" dirty="0"/>
              <a:t> </a:t>
            </a:r>
            <a:r>
              <a:rPr lang="de-DE" sz="1600" dirty="0" err="1"/>
              <a:t>criteria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funding</a:t>
            </a:r>
            <a:r>
              <a:rPr lang="de-DE" sz="1600" dirty="0"/>
              <a:t>: </a:t>
            </a:r>
            <a:r>
              <a:rPr lang="de-DE" sz="1600" i="1" dirty="0" err="1"/>
              <a:t>peer</a:t>
            </a:r>
            <a:r>
              <a:rPr lang="de-DE" sz="1600" i="1" dirty="0"/>
              <a:t> review</a:t>
            </a:r>
          </a:p>
          <a:p>
            <a:pPr marL="0" indent="0">
              <a:buNone/>
            </a:pPr>
            <a:endParaRPr lang="de-DE" dirty="0">
              <a:latin typeface="+mj-lt"/>
            </a:endParaRPr>
          </a:p>
          <a:p>
            <a:pPr marL="0" indent="0">
              <a:buNone/>
            </a:pPr>
            <a:endParaRPr lang="de-DE" dirty="0">
              <a:latin typeface="+mj-lt"/>
            </a:endParaRPr>
          </a:p>
        </p:txBody>
      </p:sp>
      <p:sp>
        <p:nvSpPr>
          <p:cNvPr id="456478082" name="Foliennummernplatzhalter 41"/>
          <p:cNvSpPr>
            <a:spLocks noGrp="1"/>
          </p:cNvSpPr>
          <p:nvPr>
            <p:ph type="sldNum" sz="quarter" idx="12"/>
          </p:nvPr>
        </p:nvSpPr>
        <p:spPr bwMode="auto">
          <a:xfrm>
            <a:off x="10889672" y="6356350"/>
            <a:ext cx="464127" cy="365125"/>
          </a:xfrm>
        </p:spPr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29</a:t>
            </a:fld>
            <a:endParaRPr lang="de-DE"/>
          </a:p>
        </p:txBody>
      </p:sp>
      <p:sp>
        <p:nvSpPr>
          <p:cNvPr id="1634751202" name="Inhaltsplatzhalter 5"/>
          <p:cNvSpPr txBox="1"/>
          <p:nvPr/>
        </p:nvSpPr>
        <p:spPr bwMode="auto">
          <a:xfrm>
            <a:off x="5975930" y="2414574"/>
            <a:ext cx="4165600" cy="2975283"/>
          </a:xfrm>
          <a:prstGeom prst="rect">
            <a:avLst/>
          </a:prstGeom>
          <a:ln w="28575">
            <a:noFill/>
            <a:prstDash val="sysDot"/>
          </a:ln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Font typeface="Arial" panose="020B0604020202020204" pitchFamily="34" charset="0"/>
              <a:buNone/>
            </a:pPr>
            <a:endParaRPr lang="de-DE" dirty="0">
              <a:latin typeface="+mj-lt"/>
            </a:endParaRPr>
          </a:p>
          <a:p>
            <a:pPr marL="0" indent="0">
              <a:buClrTx/>
              <a:buFont typeface="Arial" panose="020B0604020202020204" pitchFamily="34" charset="0"/>
              <a:buNone/>
            </a:pPr>
            <a:r>
              <a:rPr lang="de-DE" sz="1800" dirty="0">
                <a:solidFill>
                  <a:schemeClr val="accent1"/>
                </a:solidFill>
                <a:latin typeface="+mj-lt"/>
              </a:rPr>
              <a:t>Research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funding</a:t>
            </a:r>
            <a:r>
              <a:rPr lang="de-DE" sz="1800" dirty="0">
                <a:solidFill>
                  <a:schemeClr val="accent1"/>
                </a:solidFill>
                <a:latin typeface="+mj-lt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+mj-lt"/>
              </a:rPr>
              <a:t>today</a:t>
            </a:r>
            <a:endParaRPr lang="de-DE" sz="1800" dirty="0">
              <a:solidFill>
                <a:schemeClr val="accent1"/>
              </a:solidFill>
              <a:latin typeface="+mj-lt"/>
            </a:endParaRPr>
          </a:p>
          <a:p>
            <a:pPr marL="0" indent="0">
              <a:lnSpc>
                <a:spcPct val="80000"/>
              </a:lnSpc>
              <a:buClrTx/>
              <a:buFont typeface="Arial" panose="020B0604020202020204" pitchFamily="34" charset="0"/>
              <a:buNone/>
            </a:pPr>
            <a:endParaRPr lang="de-DE" dirty="0">
              <a:solidFill>
                <a:schemeClr val="accent1"/>
              </a:solidFill>
              <a:latin typeface="+mj-lt"/>
            </a:endParaRPr>
          </a:p>
          <a:p>
            <a:pPr>
              <a:lnSpc>
                <a:spcPct val="100000"/>
              </a:lnSpc>
              <a:buClrTx/>
            </a:pPr>
            <a:r>
              <a:rPr lang="de-DE" sz="1600" dirty="0"/>
              <a:t>Project-</a:t>
            </a:r>
            <a:r>
              <a:rPr lang="de-DE" sz="1600" dirty="0" err="1"/>
              <a:t>based</a:t>
            </a:r>
            <a:r>
              <a:rPr lang="de-DE" sz="1600" dirty="0"/>
              <a:t> </a:t>
            </a:r>
            <a:r>
              <a:rPr lang="de-DE" sz="1600" dirty="0" err="1"/>
              <a:t>research</a:t>
            </a:r>
            <a:r>
              <a:rPr lang="de-DE" sz="1600" dirty="0"/>
              <a:t> </a:t>
            </a:r>
            <a:r>
              <a:rPr lang="de-DE" sz="1600" dirty="0" err="1"/>
              <a:t>funding</a:t>
            </a:r>
            <a:endParaRPr lang="de-DE" sz="1600" dirty="0"/>
          </a:p>
          <a:p>
            <a:pPr>
              <a:lnSpc>
                <a:spcPct val="100000"/>
              </a:lnSpc>
              <a:buClrTx/>
            </a:pPr>
            <a:r>
              <a:rPr lang="de-DE" sz="1600" dirty="0"/>
              <a:t>Problem-</a:t>
            </a:r>
            <a:r>
              <a:rPr lang="de-DE" sz="1600" dirty="0" err="1"/>
              <a:t>centred</a:t>
            </a:r>
            <a:r>
              <a:rPr lang="de-DE" sz="1600" dirty="0"/>
              <a:t> </a:t>
            </a:r>
            <a:r>
              <a:rPr lang="de-DE" sz="1600" dirty="0" err="1"/>
              <a:t>research</a:t>
            </a:r>
            <a:r>
              <a:rPr lang="de-DE" sz="1600" dirty="0"/>
              <a:t> </a:t>
            </a:r>
            <a:r>
              <a:rPr lang="de-DE" sz="1600" dirty="0" err="1"/>
              <a:t>funding</a:t>
            </a:r>
            <a:r>
              <a:rPr lang="de-DE" sz="1600" dirty="0"/>
              <a:t> (</a:t>
            </a:r>
            <a:r>
              <a:rPr lang="de-DE" sz="1600" dirty="0" err="1"/>
              <a:t>mission-oriented</a:t>
            </a:r>
            <a:r>
              <a:rPr lang="de-DE" sz="1600" dirty="0"/>
              <a:t>)</a:t>
            </a:r>
          </a:p>
          <a:p>
            <a:pPr>
              <a:lnSpc>
                <a:spcPct val="100000"/>
              </a:lnSpc>
              <a:buClrTx/>
            </a:pPr>
            <a:r>
              <a:rPr lang="de-DE" sz="1600" dirty="0"/>
              <a:t>Multi-, inter- and </a:t>
            </a:r>
            <a:r>
              <a:rPr lang="de-DE" sz="1600" dirty="0" err="1"/>
              <a:t>transdisciplinarity</a:t>
            </a:r>
            <a:r>
              <a:rPr lang="de-DE" sz="1600" dirty="0"/>
              <a:t> </a:t>
            </a:r>
            <a:r>
              <a:rPr lang="de-DE" sz="1600" dirty="0" err="1"/>
              <a:t>as</a:t>
            </a:r>
            <a:r>
              <a:rPr lang="de-DE" sz="1600" dirty="0"/>
              <a:t> </a:t>
            </a:r>
            <a:r>
              <a:rPr lang="de-DE" sz="1600" dirty="0" err="1"/>
              <a:t>funding</a:t>
            </a:r>
            <a:r>
              <a:rPr lang="de-DE" sz="1600" dirty="0"/>
              <a:t> </a:t>
            </a:r>
            <a:r>
              <a:rPr lang="de-DE" sz="1600" dirty="0" err="1"/>
              <a:t>criteria</a:t>
            </a:r>
            <a:endParaRPr lang="de-DE" sz="1600" dirty="0"/>
          </a:p>
          <a:p>
            <a:pPr>
              <a:lnSpc>
                <a:spcPct val="100000"/>
              </a:lnSpc>
              <a:buClrTx/>
            </a:pPr>
            <a:r>
              <a:rPr lang="de-DE" sz="1600" dirty="0" err="1"/>
              <a:t>Intrinsic</a:t>
            </a:r>
            <a:r>
              <a:rPr lang="de-DE" sz="1600" dirty="0"/>
              <a:t> and impact-</a:t>
            </a:r>
            <a:r>
              <a:rPr lang="de-DE" sz="1600" dirty="0" err="1"/>
              <a:t>based</a:t>
            </a:r>
            <a:r>
              <a:rPr lang="de-DE" sz="1600" dirty="0"/>
              <a:t> </a:t>
            </a:r>
            <a:r>
              <a:rPr lang="de-DE" sz="1600" dirty="0" err="1"/>
              <a:t>evaluation</a:t>
            </a:r>
            <a:r>
              <a:rPr lang="de-DE" sz="1600" dirty="0"/>
              <a:t> </a:t>
            </a:r>
            <a:r>
              <a:rPr lang="de-DE" sz="1600" dirty="0" err="1"/>
              <a:t>criteria</a:t>
            </a:r>
            <a:r>
              <a:rPr lang="de-DE" sz="1600" dirty="0"/>
              <a:t> </a:t>
            </a:r>
            <a:r>
              <a:rPr lang="de-DE" sz="1600" dirty="0" err="1"/>
              <a:t>for</a:t>
            </a:r>
            <a:r>
              <a:rPr lang="de-DE" sz="1600" dirty="0"/>
              <a:t> </a:t>
            </a:r>
            <a:r>
              <a:rPr lang="de-DE" sz="1600" dirty="0" err="1"/>
              <a:t>funding</a:t>
            </a:r>
            <a:r>
              <a:rPr lang="de-DE" sz="1600" dirty="0"/>
              <a:t>: </a:t>
            </a:r>
            <a:r>
              <a:rPr lang="de-DE" sz="1600" i="1" dirty="0" err="1"/>
              <a:t>peer</a:t>
            </a:r>
            <a:r>
              <a:rPr lang="de-DE" sz="1600" i="1" dirty="0"/>
              <a:t> review </a:t>
            </a:r>
            <a:r>
              <a:rPr lang="de-DE" sz="1600" dirty="0"/>
              <a:t>and </a:t>
            </a:r>
            <a:r>
              <a:rPr lang="de-DE" sz="1600" i="1" dirty="0" err="1"/>
              <a:t>impact</a:t>
            </a:r>
            <a:r>
              <a:rPr lang="de-DE" sz="1600" i="1" dirty="0"/>
              <a:t> </a:t>
            </a:r>
            <a:r>
              <a:rPr lang="de-DE" sz="1600" i="1" dirty="0" err="1"/>
              <a:t>indicators</a:t>
            </a:r>
            <a:endParaRPr lang="de-DE" sz="1600" i="1" dirty="0"/>
          </a:p>
          <a:p>
            <a:pPr marL="0" indent="0">
              <a:buClrTx/>
              <a:buFont typeface="Arial" panose="020B0604020202020204" pitchFamily="34" charset="0"/>
              <a:buNone/>
            </a:pPr>
            <a:endParaRPr lang="de-DE" dirty="0">
              <a:latin typeface="+mj-lt"/>
            </a:endParaRPr>
          </a:p>
          <a:p>
            <a:pPr marL="0" indent="0">
              <a:buClrTx/>
              <a:buFont typeface="Arial" panose="020B0604020202020204" pitchFamily="34" charset="0"/>
              <a:buNone/>
            </a:pPr>
            <a:endParaRPr lang="de-DE" dirty="0">
              <a:latin typeface="+mj-lt"/>
            </a:endParaRPr>
          </a:p>
        </p:txBody>
      </p:sp>
      <p:sp>
        <p:nvSpPr>
          <p:cNvPr id="1762696716" name="Textfeld 3"/>
          <p:cNvSpPr txBox="1"/>
          <p:nvPr/>
        </p:nvSpPr>
        <p:spPr bwMode="auto">
          <a:xfrm>
            <a:off x="838198" y="5964889"/>
            <a:ext cx="513773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700" b="0" i="0" u="none" strike="noStrike" cap="none" spc="0">
                <a:ln>
                  <a:noFill/>
                </a:ln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Taken from the course "Engineering for Impact" by Thies Johannsen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11869268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Agenda</a:t>
            </a:r>
            <a:endParaRPr/>
          </a:p>
        </p:txBody>
      </p:sp>
      <p:sp>
        <p:nvSpPr>
          <p:cNvPr id="1782000493" name="Foliennummernplatzhalter 9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3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graphicFrame>
        <p:nvGraphicFramePr>
          <p:cNvPr id="1480446435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3803084"/>
              </p:ext>
            </p:extLst>
          </p:nvPr>
        </p:nvGraphicFramePr>
        <p:xfrm>
          <a:off x="838200" y="1625600"/>
          <a:ext cx="10515600" cy="32638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50407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/>
                        <a:buChar char="•"/>
                        <a:defRPr/>
                      </a:pPr>
                      <a:r>
                        <a:rPr lang="de-DE" sz="1800" dirty="0">
                          <a:latin typeface="Nunito Light"/>
                        </a:rPr>
                        <a:t>Personal </a:t>
                      </a:r>
                      <a:r>
                        <a:rPr lang="de-DE" sz="1800" dirty="0" err="1">
                          <a:latin typeface="Nunito Light"/>
                        </a:rPr>
                        <a:t>Introduction</a:t>
                      </a:r>
                      <a:r>
                        <a:rPr lang="de-DE" sz="1800" dirty="0">
                          <a:latin typeface="Nunito Light"/>
                        </a:rPr>
                        <a:t> and </a:t>
                      </a:r>
                      <a:r>
                        <a:rPr lang="de-DE" sz="1800" dirty="0" err="1">
                          <a:latin typeface="Nunito Light"/>
                        </a:rPr>
                        <a:t>Expectations</a:t>
                      </a:r>
                      <a:endParaRPr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0407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/>
                        <a:buChar char="•"/>
                        <a:defRPr/>
                      </a:pPr>
                      <a:r>
                        <a:rPr lang="de-DE" sz="1800" dirty="0" err="1">
                          <a:latin typeface="Nunito Light"/>
                        </a:rPr>
                        <a:t>What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does</a:t>
                      </a:r>
                      <a:r>
                        <a:rPr lang="de-DE" sz="1800" dirty="0">
                          <a:latin typeface="Nunito Light"/>
                        </a:rPr>
                        <a:t> Research Transfer Mean?</a:t>
                      </a:r>
                      <a:endParaRPr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0407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Clr>
                          <a:schemeClr val="tx2"/>
                        </a:buClr>
                        <a:buFont typeface="Arial"/>
                        <a:buChar char="•"/>
                        <a:defRPr/>
                      </a:pPr>
                      <a:r>
                        <a:rPr lang="de-DE" sz="1800" b="1" i="0" dirty="0" err="1">
                          <a:solidFill>
                            <a:schemeClr val="accent1"/>
                          </a:solidFill>
                          <a:latin typeface="Nunito Light"/>
                        </a:rPr>
                        <a:t>Exercise</a:t>
                      </a:r>
                      <a:r>
                        <a:rPr lang="de-DE" sz="1800" b="1" i="0" dirty="0">
                          <a:solidFill>
                            <a:schemeClr val="accent1"/>
                          </a:solidFill>
                          <a:latin typeface="Nunito Light"/>
                        </a:rPr>
                        <a:t>: </a:t>
                      </a:r>
                      <a:r>
                        <a:rPr lang="de-DE" sz="1800" dirty="0" err="1">
                          <a:latin typeface="Nunito Light"/>
                        </a:rPr>
                        <a:t>Thinking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within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the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Scope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of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Possibilities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of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the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Quadruple</a:t>
                      </a:r>
                      <a:r>
                        <a:rPr lang="de-DE" sz="1800" dirty="0">
                          <a:latin typeface="Nunito Light"/>
                        </a:rPr>
                        <a:t> Helix</a:t>
                      </a:r>
                      <a:endParaRPr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0407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/>
                        <a:buChar char="•"/>
                        <a:defRPr/>
                      </a:pPr>
                      <a:r>
                        <a:rPr lang="de-DE" sz="1800" dirty="0" err="1">
                          <a:latin typeface="Nunito Light"/>
                        </a:rPr>
                        <a:t>What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Social</a:t>
                      </a:r>
                      <a:r>
                        <a:rPr lang="de-DE" sz="1800" dirty="0">
                          <a:latin typeface="Nunito Light"/>
                        </a:rPr>
                        <a:t> Value </a:t>
                      </a:r>
                      <a:r>
                        <a:rPr lang="de-DE" sz="1800" dirty="0" err="1">
                          <a:latin typeface="Nunito Light"/>
                        </a:rPr>
                        <a:t>Does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my</a:t>
                      </a:r>
                      <a:r>
                        <a:rPr lang="de-DE" sz="1800" dirty="0">
                          <a:latin typeface="Nunito Light"/>
                        </a:rPr>
                        <a:t> Research </a:t>
                      </a:r>
                      <a:r>
                        <a:rPr lang="de-DE" sz="1800" dirty="0" err="1">
                          <a:latin typeface="Nunito Light"/>
                        </a:rPr>
                        <a:t>Offer</a:t>
                      </a:r>
                      <a:r>
                        <a:rPr lang="de-DE" sz="1800" dirty="0">
                          <a:latin typeface="Nunito Light"/>
                        </a:rPr>
                        <a:t>? </a:t>
                      </a:r>
                      <a:endParaRPr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0407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Font typeface="Arial"/>
                        <a:buChar char="•"/>
                        <a:defRPr/>
                      </a:pPr>
                      <a:r>
                        <a:rPr lang="de-DE" sz="1800" dirty="0" err="1">
                          <a:latin typeface="Nunito Light"/>
                        </a:rPr>
                        <a:t>How</a:t>
                      </a:r>
                      <a:r>
                        <a:rPr lang="de-DE" sz="1800" dirty="0">
                          <a:latin typeface="Nunito Light"/>
                        </a:rPr>
                        <a:t> Can I Harness </a:t>
                      </a:r>
                      <a:r>
                        <a:rPr lang="de-DE" sz="1800" dirty="0" err="1">
                          <a:latin typeface="Nunito Light"/>
                        </a:rPr>
                        <a:t>the</a:t>
                      </a:r>
                      <a:r>
                        <a:rPr lang="de-DE" sz="1800" dirty="0">
                          <a:latin typeface="Nunito Light"/>
                        </a:rPr>
                        <a:t> Impact Potential </a:t>
                      </a:r>
                      <a:r>
                        <a:rPr lang="de-DE" sz="1800" dirty="0" err="1">
                          <a:latin typeface="Nunito Light"/>
                        </a:rPr>
                        <a:t>of</a:t>
                      </a:r>
                      <a:r>
                        <a:rPr lang="de-DE" sz="1800" dirty="0">
                          <a:latin typeface="Nunito Light"/>
                        </a:rPr>
                        <a:t> </a:t>
                      </a:r>
                      <a:r>
                        <a:rPr lang="de-DE" sz="1800" dirty="0" err="1">
                          <a:latin typeface="Nunito Light"/>
                        </a:rPr>
                        <a:t>my</a:t>
                      </a:r>
                      <a:r>
                        <a:rPr lang="de-DE" sz="1800" dirty="0">
                          <a:latin typeface="Nunito Light"/>
                        </a:rPr>
                        <a:t> Work?</a:t>
                      </a:r>
                      <a:endParaRPr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1864"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buClr>
                          <a:schemeClr val="tx2"/>
                        </a:buClr>
                        <a:buFont typeface="Arial"/>
                        <a:buChar char="•"/>
                        <a:defRPr/>
                      </a:pPr>
                      <a:r>
                        <a:rPr lang="de-DE" sz="1800" b="1" dirty="0" err="1">
                          <a:solidFill>
                            <a:schemeClr val="accent1"/>
                          </a:solidFill>
                          <a:latin typeface="Nunito Light"/>
                        </a:rPr>
                        <a:t>Exercise</a:t>
                      </a:r>
                      <a:r>
                        <a:rPr lang="de-DE" sz="1800" b="1" dirty="0">
                          <a:solidFill>
                            <a:schemeClr val="accent1"/>
                          </a:solidFill>
                          <a:latin typeface="Nunito Light"/>
                        </a:rPr>
                        <a:t>: </a:t>
                      </a:r>
                      <a:r>
                        <a:rPr lang="de-DE" sz="1800" dirty="0">
                          <a:latin typeface="Nunito Light"/>
                        </a:rPr>
                        <a:t>Impact Circle </a:t>
                      </a:r>
                      <a:endParaRPr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997333724" name="Titel 1"/>
          <p:cNvSpPr>
            <a:spLocks noGrp="1"/>
          </p:cNvSpPr>
          <p:nvPr>
            <p:ph type="title"/>
          </p:nvPr>
        </p:nvSpPr>
        <p:spPr bwMode="auto">
          <a:xfrm>
            <a:off x="838198" y="348418"/>
            <a:ext cx="10515600" cy="1048039"/>
          </a:xfrm>
        </p:spPr>
        <p:txBody>
          <a:bodyPr/>
          <a:lstStyle/>
          <a:p>
            <a:pPr>
              <a:defRPr/>
            </a:pPr>
            <a:r>
              <a:rPr lang="de-DE" dirty="0"/>
              <a:t>Impact Assessment </a:t>
            </a:r>
            <a:r>
              <a:rPr lang="de-DE" dirty="0" err="1"/>
              <a:t>Using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Impact Circle</a:t>
            </a:r>
            <a:endParaRPr dirty="0"/>
          </a:p>
        </p:txBody>
      </p:sp>
      <p:sp>
        <p:nvSpPr>
          <p:cNvPr id="217005265" name="Inhaltsplatzhalter 2"/>
          <p:cNvSpPr>
            <a:spLocks noGrp="1"/>
          </p:cNvSpPr>
          <p:nvPr>
            <p:ph idx="4294967295"/>
          </p:nvPr>
        </p:nvSpPr>
        <p:spPr bwMode="auto">
          <a:xfrm>
            <a:off x="6216070" y="2023952"/>
            <a:ext cx="5137729" cy="384344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de-DE" noProof="0" dirty="0" err="1">
                <a:latin typeface="+mj-lt"/>
              </a:rPr>
              <a:t>When</a:t>
            </a:r>
            <a:r>
              <a:rPr lang="de-DE" noProof="0" dirty="0">
                <a:latin typeface="+mj-lt"/>
              </a:rPr>
              <a:t> </a:t>
            </a:r>
            <a:r>
              <a:rPr lang="de-DE" noProof="0" dirty="0" err="1">
                <a:latin typeface="+mj-lt"/>
              </a:rPr>
              <a:t>you</a:t>
            </a:r>
            <a:r>
              <a:rPr lang="de-DE" noProof="0" dirty="0">
                <a:latin typeface="+mj-lt"/>
              </a:rPr>
              <a:t> </a:t>
            </a:r>
            <a:r>
              <a:rPr lang="de-DE" noProof="0" dirty="0" err="1">
                <a:latin typeface="+mj-lt"/>
              </a:rPr>
              <a:t>implement</a:t>
            </a:r>
            <a:r>
              <a:rPr lang="de-DE" noProof="0" dirty="0">
                <a:latin typeface="+mj-lt"/>
              </a:rPr>
              <a:t> </a:t>
            </a:r>
            <a:r>
              <a:rPr lang="de-DE" noProof="0" dirty="0" err="1">
                <a:latin typeface="+mj-lt"/>
              </a:rPr>
              <a:t>your</a:t>
            </a:r>
            <a:r>
              <a:rPr lang="de-DE" noProof="0" dirty="0">
                <a:latin typeface="+mj-lt"/>
              </a:rPr>
              <a:t> </a:t>
            </a:r>
            <a:r>
              <a:rPr lang="de-DE" noProof="0" dirty="0" err="1">
                <a:latin typeface="+mj-lt"/>
              </a:rPr>
              <a:t>research</a:t>
            </a:r>
            <a:r>
              <a:rPr lang="de-DE" noProof="0" dirty="0">
                <a:latin typeface="+mj-lt"/>
              </a:rPr>
              <a:t> </a:t>
            </a:r>
            <a:r>
              <a:rPr lang="de-DE" noProof="0" dirty="0" err="1">
                <a:latin typeface="+mj-lt"/>
              </a:rPr>
              <a:t>project</a:t>
            </a:r>
            <a:r>
              <a:rPr lang="de-DE" noProof="0" dirty="0">
                <a:latin typeface="+mj-lt"/>
              </a:rPr>
              <a:t>, </a:t>
            </a:r>
            <a:r>
              <a:rPr lang="de-DE" noProof="0" dirty="0" err="1">
                <a:latin typeface="+mj-lt"/>
              </a:rPr>
              <a:t>who</a:t>
            </a:r>
            <a:r>
              <a:rPr lang="de-DE" noProof="0" dirty="0">
                <a:latin typeface="+mj-lt"/>
              </a:rPr>
              <a:t> will </a:t>
            </a:r>
            <a:r>
              <a:rPr lang="de-DE" noProof="0" dirty="0" err="1">
                <a:latin typeface="+mj-lt"/>
              </a:rPr>
              <a:t>be</a:t>
            </a:r>
            <a:r>
              <a:rPr lang="de-DE" noProof="0" dirty="0">
                <a:latin typeface="+mj-lt"/>
              </a:rPr>
              <a:t> </a:t>
            </a:r>
            <a:r>
              <a:rPr lang="de-DE" noProof="0" dirty="0" err="1">
                <a:latin typeface="+mj-lt"/>
              </a:rPr>
              <a:t>affected</a:t>
            </a:r>
            <a:r>
              <a:rPr lang="de-DE" noProof="0" dirty="0">
                <a:latin typeface="+mj-lt"/>
              </a:rPr>
              <a:t> and in </a:t>
            </a:r>
            <a:r>
              <a:rPr lang="de-DE" noProof="0" dirty="0" err="1">
                <a:latin typeface="+mj-lt"/>
              </a:rPr>
              <a:t>what</a:t>
            </a:r>
            <a:r>
              <a:rPr lang="de-DE" noProof="0" dirty="0">
                <a:latin typeface="+mj-lt"/>
              </a:rPr>
              <a:t> </a:t>
            </a:r>
            <a:r>
              <a:rPr lang="de-DE" noProof="0" dirty="0" err="1">
                <a:latin typeface="+mj-lt"/>
              </a:rPr>
              <a:t>way</a:t>
            </a:r>
            <a:r>
              <a:rPr lang="de-DE" noProof="0" dirty="0">
                <a:latin typeface="+mj-lt"/>
              </a:rPr>
              <a:t>?</a:t>
            </a:r>
          </a:p>
          <a:p>
            <a:pPr marL="0" indent="0">
              <a:lnSpc>
                <a:spcPct val="120000"/>
              </a:lnSpc>
              <a:spcBef>
                <a:spcPts val="1200"/>
              </a:spcBef>
              <a:buNone/>
            </a:pPr>
            <a:r>
              <a:rPr lang="de-DE" noProof="0" dirty="0" err="1"/>
              <a:t>Brainstorm</a:t>
            </a:r>
            <a:r>
              <a:rPr lang="de-DE" noProof="0" dirty="0"/>
              <a:t> </a:t>
            </a:r>
            <a:r>
              <a:rPr lang="de-DE" noProof="0" dirty="0" err="1"/>
              <a:t>several</a:t>
            </a:r>
            <a:r>
              <a:rPr lang="de-DE" noProof="0" dirty="0"/>
              <a:t> </a:t>
            </a:r>
            <a:r>
              <a:rPr lang="de-DE" noProof="0" dirty="0" err="1"/>
              <a:t>impacts</a:t>
            </a:r>
            <a:r>
              <a:rPr lang="de-DE" noProof="0" dirty="0"/>
              <a:t> on </a:t>
            </a:r>
            <a:r>
              <a:rPr lang="de-DE" noProof="0" dirty="0" err="1"/>
              <a:t>stakeholders</a:t>
            </a:r>
            <a:r>
              <a:rPr lang="de-DE" noProof="0" dirty="0"/>
              <a:t> and </a:t>
            </a:r>
            <a:r>
              <a:rPr lang="de-DE" noProof="0" dirty="0" err="1"/>
              <a:t>enter</a:t>
            </a:r>
            <a:r>
              <a:rPr lang="de-DE" noProof="0" dirty="0"/>
              <a:t> </a:t>
            </a:r>
            <a:r>
              <a:rPr lang="de-DE" noProof="0" dirty="0" err="1"/>
              <a:t>them</a:t>
            </a:r>
            <a:r>
              <a:rPr lang="de-DE" noProof="0" dirty="0"/>
              <a:t> in </a:t>
            </a:r>
            <a:r>
              <a:rPr lang="de-DE" noProof="0" dirty="0" err="1"/>
              <a:t>the</a:t>
            </a:r>
            <a:r>
              <a:rPr lang="de-DE" noProof="0" dirty="0"/>
              <a:t> relevant </a:t>
            </a:r>
            <a:r>
              <a:rPr lang="de-DE" noProof="0" dirty="0" err="1"/>
              <a:t>field</a:t>
            </a:r>
            <a:r>
              <a:rPr lang="de-DE" noProof="0" dirty="0"/>
              <a:t>. </a:t>
            </a:r>
          </a:p>
          <a:p>
            <a:pPr marL="342900" indent="-342900">
              <a:lnSpc>
                <a:spcPct val="12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de-DE" noProof="0" dirty="0"/>
              <a:t>Name </a:t>
            </a:r>
            <a:r>
              <a:rPr lang="de-DE" noProof="0" dirty="0" err="1"/>
              <a:t>the</a:t>
            </a:r>
            <a:r>
              <a:rPr lang="de-DE" noProof="0" dirty="0"/>
              <a:t> </a:t>
            </a:r>
            <a:r>
              <a:rPr lang="de-DE" noProof="0" dirty="0" err="1"/>
              <a:t>stakeholder</a:t>
            </a:r>
            <a:r>
              <a:rPr lang="de-DE" noProof="0" dirty="0"/>
              <a:t>(s).</a:t>
            </a:r>
          </a:p>
          <a:p>
            <a:pPr marL="342900" indent="-342900">
              <a:lnSpc>
                <a:spcPct val="12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de-DE" noProof="0" dirty="0" err="1"/>
              <a:t>Briefly</a:t>
            </a:r>
            <a:r>
              <a:rPr lang="de-DE" noProof="0" dirty="0"/>
              <a:t> </a:t>
            </a:r>
            <a:r>
              <a:rPr lang="de-DE" noProof="0" dirty="0" err="1"/>
              <a:t>describe</a:t>
            </a:r>
            <a:r>
              <a:rPr lang="de-DE" noProof="0" dirty="0"/>
              <a:t> </a:t>
            </a:r>
            <a:r>
              <a:rPr lang="de-DE" noProof="0" dirty="0" err="1"/>
              <a:t>how</a:t>
            </a:r>
            <a:r>
              <a:rPr lang="de-DE" noProof="0" dirty="0"/>
              <a:t> </a:t>
            </a:r>
            <a:r>
              <a:rPr lang="de-DE" noProof="0" dirty="0" err="1"/>
              <a:t>they</a:t>
            </a:r>
            <a:r>
              <a:rPr lang="de-DE" noProof="0" dirty="0"/>
              <a:t> </a:t>
            </a:r>
            <a:r>
              <a:rPr lang="de-DE" noProof="0" dirty="0" err="1"/>
              <a:t>are</a:t>
            </a:r>
            <a:r>
              <a:rPr lang="de-DE" noProof="0" dirty="0"/>
              <a:t> </a:t>
            </a:r>
            <a:r>
              <a:rPr lang="de-DE" noProof="0" dirty="0" err="1"/>
              <a:t>affected</a:t>
            </a:r>
            <a:r>
              <a:rPr lang="de-DE" noProof="0" dirty="0"/>
              <a:t>. </a:t>
            </a:r>
            <a:r>
              <a:rPr lang="de-DE" noProof="0" dirty="0" err="1"/>
              <a:t>Indicate</a:t>
            </a:r>
            <a:r>
              <a:rPr lang="de-DE" noProof="0" dirty="0"/>
              <a:t> </a:t>
            </a:r>
            <a:r>
              <a:rPr lang="de-DE" noProof="0" dirty="0" err="1"/>
              <a:t>the</a:t>
            </a:r>
            <a:r>
              <a:rPr lang="de-DE" noProof="0" dirty="0"/>
              <a:t> </a:t>
            </a:r>
            <a:r>
              <a:rPr lang="de-DE" noProof="0" dirty="0" err="1"/>
              <a:t>importance</a:t>
            </a:r>
            <a:r>
              <a:rPr lang="de-DE" noProof="0" dirty="0"/>
              <a:t> </a:t>
            </a:r>
            <a:r>
              <a:rPr lang="de-DE" noProof="0" dirty="0" err="1"/>
              <a:t>of</a:t>
            </a:r>
            <a:r>
              <a:rPr lang="de-DE" noProof="0" dirty="0"/>
              <a:t> </a:t>
            </a:r>
            <a:r>
              <a:rPr lang="de-DE" noProof="0" dirty="0" err="1"/>
              <a:t>the</a:t>
            </a:r>
            <a:r>
              <a:rPr lang="de-DE" noProof="0" dirty="0"/>
              <a:t> </a:t>
            </a:r>
            <a:r>
              <a:rPr lang="de-DE" noProof="0" dirty="0" err="1"/>
              <a:t>identified</a:t>
            </a:r>
            <a:r>
              <a:rPr lang="de-DE" noProof="0" dirty="0"/>
              <a:t> </a:t>
            </a:r>
            <a:r>
              <a:rPr lang="de-DE" noProof="0" dirty="0" err="1"/>
              <a:t>impact</a:t>
            </a:r>
            <a:r>
              <a:rPr lang="de-DE" noProof="0" dirty="0"/>
              <a:t> </a:t>
            </a:r>
            <a:r>
              <a:rPr lang="de-DE" noProof="0" dirty="0" err="1"/>
              <a:t>to</a:t>
            </a:r>
            <a:r>
              <a:rPr lang="de-DE" noProof="0" dirty="0"/>
              <a:t> </a:t>
            </a:r>
            <a:r>
              <a:rPr lang="de-DE" noProof="0" dirty="0" err="1"/>
              <a:t>the</a:t>
            </a:r>
            <a:r>
              <a:rPr lang="de-DE" noProof="0" dirty="0"/>
              <a:t> </a:t>
            </a:r>
            <a:r>
              <a:rPr lang="de-DE" noProof="0" dirty="0" err="1"/>
              <a:t>success</a:t>
            </a:r>
            <a:r>
              <a:rPr lang="de-DE" noProof="0" dirty="0"/>
              <a:t> </a:t>
            </a:r>
            <a:r>
              <a:rPr lang="de-DE" noProof="0" dirty="0" err="1"/>
              <a:t>of</a:t>
            </a:r>
            <a:r>
              <a:rPr lang="de-DE" noProof="0" dirty="0"/>
              <a:t> </a:t>
            </a:r>
            <a:r>
              <a:rPr lang="de-DE" noProof="0" dirty="0" err="1"/>
              <a:t>your</a:t>
            </a:r>
            <a:r>
              <a:rPr lang="de-DE" noProof="0" dirty="0"/>
              <a:t> </a:t>
            </a:r>
            <a:r>
              <a:rPr lang="de-DE" noProof="0" dirty="0" err="1"/>
              <a:t>organisation</a:t>
            </a:r>
            <a:r>
              <a:rPr lang="de-DE" noProof="0" dirty="0"/>
              <a:t>, on a </a:t>
            </a:r>
            <a:r>
              <a:rPr lang="de-DE" noProof="0" dirty="0" err="1"/>
              <a:t>scale</a:t>
            </a:r>
            <a:r>
              <a:rPr lang="de-DE" noProof="0" dirty="0"/>
              <a:t> </a:t>
            </a:r>
            <a:r>
              <a:rPr lang="de-DE" noProof="0" dirty="0" err="1"/>
              <a:t>from</a:t>
            </a:r>
            <a:r>
              <a:rPr lang="de-DE" noProof="0" dirty="0"/>
              <a:t> -5 (negative </a:t>
            </a:r>
            <a:r>
              <a:rPr lang="de-DE" noProof="0" dirty="0" err="1"/>
              <a:t>impact</a:t>
            </a:r>
            <a:r>
              <a:rPr lang="de-DE" noProof="0" dirty="0"/>
              <a:t>) </a:t>
            </a:r>
            <a:r>
              <a:rPr lang="de-DE" noProof="0" dirty="0" err="1"/>
              <a:t>to</a:t>
            </a:r>
            <a:r>
              <a:rPr lang="de-DE" noProof="0" dirty="0"/>
              <a:t> +5 (positive </a:t>
            </a:r>
            <a:r>
              <a:rPr lang="de-DE" noProof="0" dirty="0" err="1"/>
              <a:t>impact</a:t>
            </a:r>
            <a:r>
              <a:rPr lang="de-DE" noProof="0" dirty="0"/>
              <a:t>). </a:t>
            </a:r>
          </a:p>
        </p:txBody>
      </p:sp>
      <p:sp>
        <p:nvSpPr>
          <p:cNvPr id="1484466865" name="Foliennummernplatzhalter 41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30</a:t>
            </a:fld>
            <a:endParaRPr lang="de-DE"/>
          </a:p>
        </p:txBody>
      </p:sp>
      <p:pic>
        <p:nvPicPr>
          <p:cNvPr id="1904421331" name="Google Shape;536;p61" descr="Ein Bild, das Text, Screenshot, Diagramm, Kreis enthält.&#10;&#10;Beschreibung automatisch generiert."/>
          <p:cNvPicPr/>
          <p:nvPr/>
        </p:nvPicPr>
        <p:blipFill rotWithShape="1">
          <a:blip r:embed="rId3">
            <a:alphaModFix/>
          </a:blip>
          <a:srcRect l="3294" t="2390" r="10204" b="1308"/>
          <a:stretch/>
        </p:blipFill>
        <p:spPr bwMode="auto">
          <a:xfrm>
            <a:off x="838198" y="1777999"/>
            <a:ext cx="4940300" cy="3949701"/>
          </a:xfrm>
          <a:prstGeom prst="rect">
            <a:avLst/>
          </a:prstGeom>
          <a:noFill/>
          <a:ln>
            <a:noFill/>
          </a:ln>
        </p:spPr>
      </p:pic>
      <p:sp>
        <p:nvSpPr>
          <p:cNvPr id="1230492192" name="Textfeld 3"/>
          <p:cNvSpPr txBox="1"/>
          <p:nvPr/>
        </p:nvSpPr>
        <p:spPr bwMode="auto">
          <a:xfrm>
            <a:off x="838198" y="5964889"/>
            <a:ext cx="513773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700" b="0" i="0" u="none" strike="noStrike" cap="none" spc="0">
                <a:ln>
                  <a:noFill/>
                </a:ln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Adapted from the course "Engineering for Impact" by Thies Johannsen</a:t>
            </a:r>
            <a:endParaRPr/>
          </a:p>
        </p:txBody>
      </p:sp>
      <p:sp>
        <p:nvSpPr>
          <p:cNvPr id="1480884752" name="Fußzeilenplatzhalter 1"/>
          <p:cNvSpPr>
            <a:spLocks noGrp="1"/>
          </p:cNvSpPr>
          <p:nvPr/>
        </p:nvSpPr>
        <p:spPr bwMode="auto">
          <a:xfrm>
            <a:off x="9077695" y="5533397"/>
            <a:ext cx="2449781" cy="19545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de-DE"/>
            </a:defPPr>
            <a:lvl1pPr marL="0" marR="0" lvl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200" b="0" i="0" u="none" strike="noStrike" cap="none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marR="0" lvl="1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00" b="0" i="0" u="none" strike="noStrike" cap="none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marR="0" lvl="2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00" b="0" i="0" u="none" strike="noStrike" cap="none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marR="0" lvl="3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00" b="0" i="0" u="none" strike="noStrike" cap="none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marR="0" lvl="4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00" b="0" i="0" u="none" strike="noStrike" cap="none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marR="0" lvl="5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00" b="0" i="0" u="none" strike="noStrike" cap="none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marR="0" lvl="6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00" b="0" i="0" u="none" strike="noStrike" cap="none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marR="0" lvl="7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00" b="0" i="0" u="none" strike="noStrike" cap="none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marR="0" lvl="8" algn="l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00" b="0" i="0" u="none" strike="noStrike" cap="none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de-DE" sz="800">
                <a:ea typeface="Nunito Light"/>
                <a:cs typeface="Nunito Light"/>
              </a:rPr>
              <a:t>Based on </a:t>
            </a:r>
            <a:r>
              <a:rPr lang="de-DE" sz="800">
                <a:ea typeface="Nunito Light"/>
                <a:cs typeface="Arial"/>
              </a:rPr>
              <a:t>Karahan and Stoeckermann (2023)</a:t>
            </a:r>
            <a:endParaRPr lang="de-DE" sz="800">
              <a:solidFill>
                <a:srgbClr val="767676"/>
              </a:solidFill>
              <a:latin typeface="Nunito Light"/>
              <a:cs typeface="Arial"/>
            </a:endParaRPr>
          </a:p>
        </p:txBody>
      </p:sp>
      <p:pic>
        <p:nvPicPr>
          <p:cNvPr id="1212042799" name="Grafik 6" descr="Ein Bild, das Grafiken, Kreis, Screenshot, Schrift enthält.&#10;&#10;KI-generierte Inhalte können fehlerhaft sein."/>
          <p:cNvPicPr>
            <a:picLocks noChangeAspect="1"/>
          </p:cNvPicPr>
          <p:nvPr/>
        </p:nvPicPr>
        <p:blipFill rotWithShape="1">
          <a:blip r:embed="rId4"/>
          <a:stretch/>
        </p:blipFill>
        <p:spPr bwMode="auto">
          <a:xfrm>
            <a:off x="10092169" y="193097"/>
            <a:ext cx="1595004" cy="15950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994292950" name="Ellipse 7"/>
          <p:cNvSpPr/>
          <p:nvPr/>
        </p:nvSpPr>
        <p:spPr bwMode="auto">
          <a:xfrm>
            <a:off x="-571501" y="10363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342181035" name="Ellipse 8"/>
          <p:cNvSpPr/>
          <p:nvPr/>
        </p:nvSpPr>
        <p:spPr bwMode="auto">
          <a:xfrm>
            <a:off x="943561" y="2214841"/>
            <a:ext cx="3244362" cy="3244362"/>
          </a:xfrm>
          <a:prstGeom prst="ellipse">
            <a:avLst/>
          </a:prstGeom>
          <a:blipFill rotWithShape="1">
            <a:blip r:embed="rId3"/>
            <a:stretch>
              <a:fillRect l="-2" t="-18154" r="-7882" b="-16702"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521011949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 err="1"/>
              <a:t>What</a:t>
            </a:r>
            <a:r>
              <a:rPr lang="de-DE" dirty="0"/>
              <a:t> Happens Next?</a:t>
            </a:r>
            <a:endParaRPr dirty="0"/>
          </a:p>
        </p:txBody>
      </p:sp>
      <p:sp>
        <p:nvSpPr>
          <p:cNvPr id="477280191" name="Foliennummernplatzhalt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31</a:t>
            </a:fld>
            <a:endParaRPr lang="de-DE" sz="1000" b="0" i="0" u="none" strike="noStrike" cap="none" spc="0">
              <a:ln>
                <a:noFill/>
              </a:ln>
              <a:solidFill>
                <a:srgbClr val="000000">
                  <a:tint val="82000"/>
                </a:srgbClr>
              </a:solidFill>
              <a:latin typeface="Nunito Light"/>
              <a:cs typeface="Arial"/>
            </a:endParaRPr>
          </a:p>
        </p:txBody>
      </p:sp>
      <p:sp>
        <p:nvSpPr>
          <p:cNvPr id="128578700" name="Inhaltsplatzhalter 11"/>
          <p:cNvSpPr>
            <a:spLocks noGrp="1"/>
          </p:cNvSpPr>
          <p:nvPr>
            <p:ph idx="15"/>
          </p:nvPr>
        </p:nvSpPr>
        <p:spPr bwMode="auto"/>
        <p:txBody>
          <a:bodyPr/>
          <a:lstStyle/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>
                <a:solidFill>
                  <a:srgbClr val="3B3B3B"/>
                </a:solidFill>
              </a:rPr>
              <a:t>Circular email with contact details and presentation</a:t>
            </a:r>
            <a:endParaRPr/>
          </a:p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>
                <a:solidFill>
                  <a:srgbClr val="3B3B3B"/>
                </a:solidFill>
              </a:rPr>
              <a:t>Next event: …</a:t>
            </a:r>
            <a:endParaRPr/>
          </a:p>
          <a:p>
            <a:pPr>
              <a:lnSpc>
                <a:spcPct val="200000"/>
              </a:lnSpc>
              <a:spcBef>
                <a:spcPts val="1200"/>
              </a:spcBef>
              <a:buClrTx/>
              <a:defRPr/>
            </a:pPr>
            <a:r>
              <a:rPr lang="de-DE" i="1">
                <a:solidFill>
                  <a:srgbClr val="3B3B3B"/>
                </a:solidFill>
              </a:rPr>
              <a:t>Information, notes, …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74159303" name="Titel 5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Thank you very much for your interest!</a:t>
            </a:r>
            <a:endParaRPr/>
          </a:p>
        </p:txBody>
      </p:sp>
      <p:sp>
        <p:nvSpPr>
          <p:cNvPr id="1498476662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algn="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3B3B3B"/>
                </a:solidFill>
                <a:latin typeface="Nunito Light"/>
                <a:cs typeface="Arial"/>
              </a:rPr>
              <a:t>32</a:t>
            </a:fld>
            <a:endParaRPr lang="de-DE" sz="1000" b="0" i="0" u="none" strike="noStrike" cap="none" spc="0">
              <a:ln>
                <a:noFill/>
              </a:ln>
              <a:solidFill>
                <a:srgbClr val="3B3B3B"/>
              </a:solidFill>
              <a:latin typeface="Nunito Light"/>
              <a:cs typeface="Arial"/>
            </a:endParaRPr>
          </a:p>
        </p:txBody>
      </p:sp>
      <p:sp>
        <p:nvSpPr>
          <p:cNvPr id="684840706" name="Textplatzhalter 6"/>
          <p:cNvSpPr>
            <a:spLocks noGrp="1"/>
          </p:cNvSpPr>
          <p:nvPr>
            <p:ph type="body" sz="quarter" idx="13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/>
              <a:t>Name, Title</a:t>
            </a:r>
            <a:endParaRPr/>
          </a:p>
        </p:txBody>
      </p:sp>
      <p:sp>
        <p:nvSpPr>
          <p:cNvPr id="205493258" name="Textplatzhalter 7"/>
          <p:cNvSpPr>
            <a:spLocks noGrp="1"/>
          </p:cNvSpPr>
          <p:nvPr>
            <p:ph type="body" sz="quarter" idx="14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/>
              <a:t>Name, Title</a:t>
            </a:r>
            <a:endParaRPr/>
          </a:p>
        </p:txBody>
      </p:sp>
      <p:sp>
        <p:nvSpPr>
          <p:cNvPr id="662694261" name="Textplatzhalter 8"/>
          <p:cNvSpPr>
            <a:spLocks noGrp="1"/>
          </p:cNvSpPr>
          <p:nvPr>
            <p:ph type="body" sz="quarter" idx="15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/>
              <a:t>Organisation</a:t>
            </a:r>
            <a:endParaRPr/>
          </a:p>
          <a:p>
            <a:pPr>
              <a:defRPr/>
            </a:pPr>
            <a:r>
              <a:rPr lang="de-DE"/>
              <a:t>Email address</a:t>
            </a:r>
            <a:br>
              <a:rPr lang="de-DE"/>
            </a:br>
            <a:endParaRPr lang="de-DE"/>
          </a:p>
        </p:txBody>
      </p:sp>
      <p:sp>
        <p:nvSpPr>
          <p:cNvPr id="404970646" name="Textplatzhalter 9"/>
          <p:cNvSpPr>
            <a:spLocks noGrp="1"/>
          </p:cNvSpPr>
          <p:nvPr>
            <p:ph type="body" sz="quarter" idx="16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de-DE"/>
              <a:t>Organisation</a:t>
            </a:r>
            <a:endParaRPr/>
          </a:p>
          <a:p>
            <a:pPr>
              <a:defRPr/>
            </a:pPr>
            <a:r>
              <a:rPr lang="de-DE"/>
              <a:t>Email address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02251672" name="Titel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Who's Who? </a:t>
            </a:r>
            <a:r>
              <a:rPr lang="de-DE" dirty="0" err="1"/>
              <a:t>Introductions</a:t>
            </a:r>
            <a:r>
              <a:rPr lang="de-DE" dirty="0"/>
              <a:t> and </a:t>
            </a:r>
            <a:r>
              <a:rPr lang="de-DE" dirty="0" err="1"/>
              <a:t>Expectations</a:t>
            </a:r>
            <a:r>
              <a:rPr lang="de-DE" dirty="0"/>
              <a:t>!</a:t>
            </a:r>
            <a:endParaRPr dirty="0"/>
          </a:p>
        </p:txBody>
      </p:sp>
      <p:sp>
        <p:nvSpPr>
          <p:cNvPr id="897698399" name="Inhaltsplatzhalter 5"/>
          <p:cNvSpPr>
            <a:spLocks noGrp="1"/>
          </p:cNvSpPr>
          <p:nvPr>
            <p:ph idx="1"/>
          </p:nvPr>
        </p:nvSpPr>
        <p:spPr bwMode="auto">
          <a:xfrm>
            <a:off x="838203" y="3390900"/>
            <a:ext cx="4576636" cy="2351598"/>
          </a:xfrm>
          <a:prstGeom prst="rect">
            <a:avLst/>
          </a:prstGeom>
          <a:ln w="28575">
            <a:noFill/>
            <a:prstDash val="sysDot"/>
          </a:ln>
        </p:spPr>
        <p:txBody>
          <a:bodyPr/>
          <a:lstStyle/>
          <a:p>
            <a:pPr marL="0" indent="0">
              <a:buNone/>
              <a:defRPr/>
            </a:pPr>
            <a:endParaRPr lang="de-DE" dirty="0">
              <a:latin typeface="Nunito SemiBold"/>
            </a:endParaRPr>
          </a:p>
          <a:p>
            <a:pPr marL="0" indent="0">
              <a:buNone/>
              <a:defRPr/>
            </a:pPr>
            <a:r>
              <a:rPr lang="de-DE" dirty="0">
                <a:solidFill>
                  <a:schemeClr val="accent1"/>
                </a:solidFill>
                <a:latin typeface="Nunito SemiBold"/>
              </a:rPr>
              <a:t>Who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are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you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?</a:t>
            </a:r>
            <a:endParaRPr dirty="0"/>
          </a:p>
          <a:p>
            <a:pPr marL="0" indent="0">
              <a:buNone/>
              <a:defRPr/>
            </a:pPr>
            <a:endParaRPr lang="de-DE" dirty="0">
              <a:latin typeface="Nunito SemiBold"/>
            </a:endParaRPr>
          </a:p>
          <a:p>
            <a:pPr>
              <a:buClr>
                <a:schemeClr val="tx2"/>
              </a:buClr>
              <a:defRPr/>
            </a:pPr>
            <a:r>
              <a:rPr lang="de-DE" dirty="0"/>
              <a:t>Personal </a:t>
            </a:r>
            <a:r>
              <a:rPr lang="de-DE" dirty="0" err="1"/>
              <a:t>background</a:t>
            </a:r>
            <a:r>
              <a:rPr lang="de-DE" dirty="0"/>
              <a:t> and </a:t>
            </a:r>
            <a:r>
              <a:rPr lang="de-DE" dirty="0" err="1"/>
              <a:t>field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expertise</a:t>
            </a:r>
            <a:endParaRPr dirty="0"/>
          </a:p>
          <a:p>
            <a:pPr>
              <a:buClr>
                <a:schemeClr val="tx2"/>
              </a:buClr>
              <a:defRPr/>
            </a:pPr>
            <a:r>
              <a:rPr lang="de-DE" dirty="0"/>
              <a:t>Focus </a:t>
            </a:r>
            <a:r>
              <a:rPr lang="de-DE" dirty="0" err="1"/>
              <a:t>areas</a:t>
            </a:r>
            <a:r>
              <a:rPr lang="de-DE" dirty="0"/>
              <a:t> in </a:t>
            </a:r>
            <a:r>
              <a:rPr lang="de-DE" dirty="0" err="1"/>
              <a:t>studies</a:t>
            </a:r>
            <a:r>
              <a:rPr lang="de-DE" dirty="0"/>
              <a:t> and </a:t>
            </a:r>
            <a:r>
              <a:rPr lang="de-DE" dirty="0" err="1"/>
              <a:t>research</a:t>
            </a:r>
            <a:endParaRPr dirty="0"/>
          </a:p>
          <a:p>
            <a:pPr>
              <a:buClr>
                <a:schemeClr val="tx2"/>
              </a:buClr>
              <a:defRPr/>
            </a:pPr>
            <a:r>
              <a:rPr lang="de-DE" dirty="0" err="1"/>
              <a:t>Previous</a:t>
            </a:r>
            <a:r>
              <a:rPr lang="de-DE" dirty="0"/>
              <a:t> </a:t>
            </a:r>
            <a:r>
              <a:rPr lang="de-DE" dirty="0" err="1"/>
              <a:t>experience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knowledge</a:t>
            </a:r>
            <a:r>
              <a:rPr lang="de-DE" dirty="0"/>
              <a:t> </a:t>
            </a:r>
            <a:r>
              <a:rPr lang="de-DE" dirty="0" err="1"/>
              <a:t>transfer</a:t>
            </a:r>
            <a:r>
              <a:rPr lang="de-DE" dirty="0"/>
              <a:t>  and </a:t>
            </a:r>
            <a:r>
              <a:rPr lang="de-DE" dirty="0" err="1"/>
              <a:t>collaboration</a:t>
            </a:r>
            <a:endParaRPr dirty="0"/>
          </a:p>
          <a:p>
            <a:pPr marL="0" indent="0">
              <a:buNone/>
              <a:defRPr/>
            </a:pPr>
            <a:endParaRPr lang="de-DE" dirty="0">
              <a:latin typeface="Nunito SemiBold"/>
            </a:endParaRPr>
          </a:p>
          <a:p>
            <a:pPr marL="0" indent="0">
              <a:buNone/>
              <a:defRPr/>
            </a:pPr>
            <a:endParaRPr lang="de-DE" dirty="0">
              <a:latin typeface="Nunito SemiBold"/>
            </a:endParaRPr>
          </a:p>
        </p:txBody>
      </p:sp>
      <p:sp>
        <p:nvSpPr>
          <p:cNvPr id="2041372918" name="Inhaltsplatzhalter 5"/>
          <p:cNvSpPr txBox="1"/>
          <p:nvPr/>
        </p:nvSpPr>
        <p:spPr bwMode="auto">
          <a:xfrm>
            <a:off x="838200" y="1528638"/>
            <a:ext cx="10525223" cy="13041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defRPr/>
            </a:pPr>
            <a:endParaRPr lang="de-DE"/>
          </a:p>
        </p:txBody>
      </p:sp>
      <p:sp>
        <p:nvSpPr>
          <p:cNvPr id="438291769" name="Inhaltsplatzhalter 5"/>
          <p:cNvSpPr txBox="1"/>
          <p:nvPr/>
        </p:nvSpPr>
        <p:spPr bwMode="auto">
          <a:xfrm>
            <a:off x="830249" y="1528638"/>
            <a:ext cx="5137727" cy="2495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Tx/>
              <a:defRPr/>
            </a:pPr>
            <a:endParaRPr lang="de-DE"/>
          </a:p>
        </p:txBody>
      </p:sp>
      <p:sp>
        <p:nvSpPr>
          <p:cNvPr id="2116917189" name="Inhaltsplatzhalter 5"/>
          <p:cNvSpPr txBox="1"/>
          <p:nvPr/>
        </p:nvSpPr>
        <p:spPr bwMode="auto">
          <a:xfrm>
            <a:off x="952501" y="1918576"/>
            <a:ext cx="9499600" cy="8640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ClrTx/>
              <a:buNone/>
              <a:defRPr/>
            </a:pPr>
            <a:r>
              <a:rPr lang="de-DE" sz="1800">
                <a:ea typeface="Arial"/>
                <a:cs typeface="Arial"/>
              </a:rPr>
              <a:t>Discuss in pairs and then introduce your partner using the following questions. Feel free to take notes.</a:t>
            </a:r>
            <a:endParaRPr/>
          </a:p>
          <a:p>
            <a:pPr>
              <a:buClrTx/>
              <a:defRPr/>
            </a:pPr>
            <a:endParaRPr lang="de-DE"/>
          </a:p>
        </p:txBody>
      </p:sp>
      <p:sp>
        <p:nvSpPr>
          <p:cNvPr id="580644725" name="Inhaltsplatzhalter 5"/>
          <p:cNvSpPr txBox="1"/>
          <p:nvPr/>
        </p:nvSpPr>
        <p:spPr bwMode="auto">
          <a:xfrm>
            <a:off x="8011887" y="3390900"/>
            <a:ext cx="3283854" cy="2351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Tx/>
              <a:buFont typeface="Arial"/>
              <a:buNone/>
              <a:defRPr/>
            </a:pPr>
            <a:endParaRPr lang="de-DE" dirty="0">
              <a:latin typeface="Nunito SemiBold"/>
            </a:endParaRPr>
          </a:p>
          <a:p>
            <a:pPr marL="0" indent="0">
              <a:buClrTx/>
              <a:buFont typeface="Arial"/>
              <a:buNone/>
              <a:defRPr/>
            </a:pPr>
            <a:r>
              <a:rPr lang="de-DE" dirty="0" err="1">
                <a:solidFill>
                  <a:schemeClr val="accent1"/>
                </a:solidFill>
                <a:latin typeface="Nunito SemiBold"/>
              </a:rPr>
              <a:t>What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do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you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want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to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 </a:t>
            </a:r>
            <a:r>
              <a:rPr lang="de-DE" dirty="0" err="1">
                <a:solidFill>
                  <a:schemeClr val="accent1"/>
                </a:solidFill>
                <a:latin typeface="Nunito SemiBold"/>
              </a:rPr>
              <a:t>achieve</a:t>
            </a:r>
            <a:r>
              <a:rPr lang="de-DE" dirty="0">
                <a:solidFill>
                  <a:schemeClr val="accent1"/>
                </a:solidFill>
                <a:latin typeface="Nunito SemiBold"/>
              </a:rPr>
              <a:t>?</a:t>
            </a:r>
            <a:endParaRPr dirty="0"/>
          </a:p>
          <a:p>
            <a:pPr marL="0" indent="0">
              <a:buClrTx/>
              <a:buFont typeface="Arial"/>
              <a:buNone/>
              <a:defRPr/>
            </a:pPr>
            <a:endParaRPr lang="de-DE" dirty="0">
              <a:latin typeface="Nunito SemiBold"/>
            </a:endParaRPr>
          </a:p>
          <a:p>
            <a:pPr>
              <a:buClr>
                <a:schemeClr val="tx2"/>
              </a:buClr>
              <a:defRPr/>
            </a:pPr>
            <a:r>
              <a:rPr lang="de-DE" dirty="0" err="1"/>
              <a:t>Reasons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</a:t>
            </a:r>
            <a:r>
              <a:rPr lang="de-DE" dirty="0" err="1"/>
              <a:t>participating</a:t>
            </a:r>
            <a:endParaRPr dirty="0"/>
          </a:p>
          <a:p>
            <a:pPr>
              <a:buClr>
                <a:schemeClr val="tx2"/>
              </a:buClr>
              <a:defRPr/>
            </a:pPr>
            <a:r>
              <a:rPr lang="de-DE" dirty="0"/>
              <a:t>Goal at </a:t>
            </a:r>
            <a:r>
              <a:rPr lang="de-DE" dirty="0" err="1"/>
              <a:t>the</a:t>
            </a:r>
            <a:r>
              <a:rPr lang="de-DE" dirty="0"/>
              <a:t> end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module</a:t>
            </a:r>
            <a:endParaRPr lang="de-DE" dirty="0">
              <a:latin typeface="Nunito SemiBold"/>
            </a:endParaRPr>
          </a:p>
          <a:p>
            <a:pPr marL="0" indent="0">
              <a:buClrTx/>
              <a:buFont typeface="Arial"/>
              <a:buNone/>
              <a:defRPr/>
            </a:pPr>
            <a:endParaRPr lang="de-DE" dirty="0">
              <a:latin typeface="Nunito SemiBold"/>
            </a:endParaRPr>
          </a:p>
        </p:txBody>
      </p:sp>
      <p:sp>
        <p:nvSpPr>
          <p:cNvPr id="2124344829" name="Rechteck: abgerundete Ecken 12"/>
          <p:cNvSpPr/>
          <p:nvPr/>
        </p:nvSpPr>
        <p:spPr bwMode="auto">
          <a:xfrm>
            <a:off x="828577" y="1719138"/>
            <a:ext cx="9788624" cy="1113619"/>
          </a:xfrm>
          <a:prstGeom prst="roundRect">
            <a:avLst>
              <a:gd name="adj" fmla="val 16667"/>
            </a:avLst>
          </a:prstGeom>
          <a:noFill/>
          <a:ln cap="rnd">
            <a:solidFill>
              <a:schemeClr val="accent1"/>
            </a:solidFill>
            <a:prstDash val="dash"/>
          </a:ln>
        </p:spPr>
        <p:style>
          <a:lnRef idx="2">
            <a:schemeClr val="accent5">
              <a:shade val="15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de-DE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21798028" name="Textplatzhalter 4"/>
          <p:cNvSpPr>
            <a:spLocks noGrp="1"/>
          </p:cNvSpPr>
          <p:nvPr>
            <p:ph type="body" sz="quarter" idx="13"/>
          </p:nvPr>
        </p:nvSpPr>
        <p:spPr bwMode="auto"/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de-DE" sz="4400" b="0" i="0" u="none" strike="noStrike" dirty="0" err="1">
                <a:solidFill>
                  <a:srgbClr val="00B0F0"/>
                </a:solidFill>
              </a:rPr>
              <a:t>What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 </a:t>
            </a:r>
            <a:r>
              <a:rPr lang="de-DE" sz="4400" b="0" i="0" u="none" strike="noStrike" dirty="0" err="1">
                <a:solidFill>
                  <a:srgbClr val="00B0F0"/>
                </a:solidFill>
              </a:rPr>
              <a:t>Does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 </a:t>
            </a:r>
            <a:endParaRPr dirty="0"/>
          </a:p>
          <a:p>
            <a:pPr>
              <a:lnSpc>
                <a:spcPct val="100000"/>
              </a:lnSpc>
              <a:spcBef>
                <a:spcPts val="0"/>
              </a:spcBef>
              <a:defRPr/>
            </a:pPr>
            <a:r>
              <a:rPr lang="de-DE" sz="4400" dirty="0">
                <a:solidFill>
                  <a:srgbClr val="00B0F0"/>
                </a:solidFill>
              </a:rPr>
              <a:t>R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esearch </a:t>
            </a:r>
            <a:r>
              <a:rPr lang="de-DE" sz="4400" dirty="0">
                <a:solidFill>
                  <a:srgbClr val="00B0F0"/>
                </a:solidFill>
              </a:rPr>
              <a:t>T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ransfer </a:t>
            </a:r>
            <a:r>
              <a:rPr lang="de-DE" sz="4400" b="0" i="0" u="none" strike="noStrike" dirty="0" err="1">
                <a:solidFill>
                  <a:srgbClr val="00B0F0"/>
                </a:solidFill>
              </a:rPr>
              <a:t>mean</a:t>
            </a:r>
            <a:r>
              <a:rPr lang="de-DE" sz="4400" b="0" i="0" u="none" strike="noStrike" dirty="0">
                <a:solidFill>
                  <a:srgbClr val="00B0F0"/>
                </a:solidFill>
              </a:rPr>
              <a:t>?</a:t>
            </a:r>
            <a:endParaRPr lang="de-DE" sz="4400" dirty="0">
              <a:solidFill>
                <a:srgbClr val="00B0F0"/>
              </a:solidFill>
            </a:endParaRPr>
          </a:p>
        </p:txBody>
      </p:sp>
      <p:sp>
        <p:nvSpPr>
          <p:cNvPr id="1880641537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 marL="0" marR="0" lvl="0" indent="0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fld id="{F145060A-2239-4736-BEED-7C05F6B3C6E1}" type="slidenum">
              <a:rPr lang="de-DE" sz="1000" b="0" i="0" u="none" strike="noStrike" cap="none" spc="0">
                <a:ln>
                  <a:noFill/>
                </a:ln>
                <a:solidFill>
                  <a:srgbClr val="000000">
                    <a:tint val="82000"/>
                  </a:srgbClr>
                </a:solidFill>
                <a:latin typeface="Nunito Light"/>
                <a:cs typeface="Arial"/>
              </a:rPr>
              <a:t>5</a:t>
            </a:fld>
            <a:endParaRPr lang="en-US" sz="1800" b="0" i="0" u="none" strike="noStrike" cap="none" spc="0">
              <a:ln>
                <a:noFill/>
              </a:ln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8199567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 err="1"/>
              <a:t>Three</a:t>
            </a:r>
            <a:r>
              <a:rPr lang="de-DE" dirty="0"/>
              <a:t> Modes </a:t>
            </a:r>
            <a:r>
              <a:rPr lang="de-DE" dirty="0" err="1"/>
              <a:t>of</a:t>
            </a:r>
            <a:r>
              <a:rPr lang="de-DE" dirty="0"/>
              <a:t> Scientific Knowledge </a:t>
            </a:r>
            <a:r>
              <a:rPr lang="de-DE" dirty="0" err="1"/>
              <a:t>Production</a:t>
            </a:r>
            <a:endParaRPr dirty="0"/>
          </a:p>
        </p:txBody>
      </p:sp>
      <p:sp>
        <p:nvSpPr>
          <p:cNvPr id="2111306040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6</a:t>
            </a:fld>
            <a:endParaRPr lang="de-DE"/>
          </a:p>
        </p:txBody>
      </p:sp>
      <p:sp>
        <p:nvSpPr>
          <p:cNvPr id="988274286" name="Rechteck: abgerundete Ecken 4"/>
          <p:cNvSpPr/>
          <p:nvPr/>
        </p:nvSpPr>
        <p:spPr bwMode="auto">
          <a:xfrm>
            <a:off x="595286" y="2746575"/>
            <a:ext cx="3740486" cy="2925977"/>
          </a:xfrm>
          <a:prstGeom prst="roundRect">
            <a:avLst>
              <a:gd name="adj" fmla="val 16667"/>
            </a:avLst>
          </a:prstGeom>
          <a:ln w="19050" cap="rnd">
            <a:solidFill>
              <a:schemeClr val="accent1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/>
          <a:lstStyle/>
          <a:p>
            <a:pPr lvl="0" algn="ctr">
              <a:lnSpc>
                <a:spcPct val="90000"/>
              </a:lnSpc>
              <a:buSzPts val="2800"/>
              <a:defRPr/>
            </a:pPr>
            <a:endParaRPr lang="de-DE" sz="1800" dirty="0">
              <a:solidFill>
                <a:schemeClr val="accent1"/>
              </a:solidFill>
              <a:latin typeface="Nunito SemiBold"/>
              <a:cs typeface="Arial"/>
            </a:endParaRPr>
          </a:p>
          <a:p>
            <a:pPr lvl="0" algn="ctr">
              <a:lnSpc>
                <a:spcPct val="90000"/>
              </a:lnSpc>
              <a:buSzPts val="2800"/>
              <a:defRPr/>
            </a:pPr>
            <a:r>
              <a:rPr lang="de-DE" sz="1800" dirty="0" err="1">
                <a:solidFill>
                  <a:schemeClr val="accent1"/>
                </a:solidFill>
                <a:latin typeface="Nunito SemiBold"/>
                <a:cs typeface="Arial"/>
              </a:rPr>
              <a:t>Disciplinary</a:t>
            </a:r>
            <a:r>
              <a:rPr lang="de-DE" sz="1800" dirty="0">
                <a:solidFill>
                  <a:schemeClr val="accent1"/>
                </a:solidFill>
                <a:latin typeface="Nunito SemiBold"/>
                <a:cs typeface="Arial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Nunito SemiBold"/>
                <a:cs typeface="Arial"/>
              </a:rPr>
              <a:t>knowledge</a:t>
            </a:r>
            <a:r>
              <a:rPr lang="de-DE" sz="1800" dirty="0">
                <a:solidFill>
                  <a:schemeClr val="accent1"/>
                </a:solidFill>
                <a:latin typeface="Nunito SemiBold"/>
                <a:cs typeface="Arial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Nunito SemiBold"/>
                <a:cs typeface="Arial"/>
              </a:rPr>
              <a:t>production</a:t>
            </a:r>
            <a:endParaRPr lang="de-DE" sz="1600" dirty="0">
              <a:solidFill>
                <a:schemeClr val="accent1"/>
              </a:solidFill>
              <a:latin typeface="Nunito SemiBold"/>
              <a:cs typeface="Arial"/>
            </a:endParaRPr>
          </a:p>
          <a:p>
            <a:pPr lvl="0" algn="ctr">
              <a:buSzPts val="2800"/>
              <a:defRPr/>
            </a:pPr>
            <a:endParaRPr lang="de-DE" sz="1300" b="1" dirty="0">
              <a:solidFill>
                <a:schemeClr val="tx2"/>
              </a:solidFill>
              <a:cs typeface="Arial"/>
            </a:endParaRPr>
          </a:p>
          <a:p>
            <a:pPr lvl="0" algn="ctr">
              <a:buSzPts val="2800"/>
              <a:defRPr/>
            </a:pPr>
            <a:r>
              <a:rPr lang="de-DE" dirty="0">
                <a:solidFill>
                  <a:schemeClr val="tx2"/>
                </a:solidFill>
                <a:cs typeface="Arial"/>
              </a:rPr>
              <a:t>Peer review, relative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homogeneity</a:t>
            </a:r>
            <a:r>
              <a:rPr lang="de-DE" dirty="0">
                <a:solidFill>
                  <a:schemeClr val="tx2"/>
                </a:solidFill>
                <a:cs typeface="Arial"/>
              </a:rPr>
              <a:t>, </a:t>
            </a:r>
            <a:br>
              <a:rPr lang="de-DE" dirty="0">
                <a:solidFill>
                  <a:schemeClr val="tx2"/>
                </a:solidFill>
                <a:cs typeface="Arial"/>
              </a:rPr>
            </a:br>
            <a:r>
              <a:rPr lang="de-DE" dirty="0" err="1">
                <a:solidFill>
                  <a:schemeClr val="tx2"/>
                </a:solidFill>
                <a:cs typeface="Arial"/>
              </a:rPr>
              <a:t>clear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boundary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between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science</a:t>
            </a:r>
            <a:r>
              <a:rPr lang="de-DE" dirty="0">
                <a:solidFill>
                  <a:schemeClr val="tx2"/>
                </a:solidFill>
                <a:cs typeface="Arial"/>
              </a:rPr>
              <a:t> and non-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scientific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fields</a:t>
            </a:r>
            <a:r>
              <a:rPr lang="de-DE" dirty="0">
                <a:solidFill>
                  <a:schemeClr val="tx2"/>
                </a:solidFill>
                <a:cs typeface="Arial"/>
              </a:rPr>
              <a:t>.</a:t>
            </a:r>
            <a:endParaRPr dirty="0"/>
          </a:p>
        </p:txBody>
      </p:sp>
      <p:sp>
        <p:nvSpPr>
          <p:cNvPr id="528449003" name="Rechteck: abgerundete Ecken 7"/>
          <p:cNvSpPr/>
          <p:nvPr/>
        </p:nvSpPr>
        <p:spPr bwMode="auto">
          <a:xfrm>
            <a:off x="7907028" y="2746577"/>
            <a:ext cx="3740485" cy="2925976"/>
          </a:xfrm>
          <a:prstGeom prst="roundRect">
            <a:avLst>
              <a:gd name="adj" fmla="val 16667"/>
            </a:avLst>
          </a:prstGeom>
          <a:ln w="19050" cap="rnd">
            <a:solidFill>
              <a:schemeClr val="accent1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t"/>
          <a:lstStyle/>
          <a:p>
            <a:pPr lvl="0" algn="ctr">
              <a:lnSpc>
                <a:spcPct val="90000"/>
              </a:lnSpc>
              <a:buSzPts val="2800"/>
              <a:defRPr/>
            </a:pPr>
            <a:endParaRPr lang="de-DE" sz="1800" dirty="0">
              <a:solidFill>
                <a:schemeClr val="accent1"/>
              </a:solidFill>
              <a:latin typeface="Nunito SemiBold"/>
              <a:cs typeface="Arial"/>
            </a:endParaRPr>
          </a:p>
          <a:p>
            <a:pPr lvl="0" algn="ctr">
              <a:lnSpc>
                <a:spcPct val="90000"/>
              </a:lnSpc>
              <a:buSzPts val="2800"/>
              <a:defRPr/>
            </a:pPr>
            <a:r>
              <a:rPr lang="de-DE" sz="1800" dirty="0" err="1">
                <a:solidFill>
                  <a:schemeClr val="accent1"/>
                </a:solidFill>
                <a:latin typeface="Nunito SemiBold"/>
                <a:cs typeface="Arial"/>
              </a:rPr>
              <a:t>Application-oriented</a:t>
            </a:r>
            <a:r>
              <a:rPr lang="de-DE" sz="1800" dirty="0">
                <a:solidFill>
                  <a:schemeClr val="accent1"/>
                </a:solidFill>
                <a:latin typeface="Nunito SemiBold"/>
                <a:cs typeface="Arial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Nunito SemiBold"/>
                <a:cs typeface="Arial"/>
              </a:rPr>
              <a:t>knowledge</a:t>
            </a:r>
            <a:r>
              <a:rPr lang="de-DE" sz="1800" dirty="0">
                <a:solidFill>
                  <a:schemeClr val="accent1"/>
                </a:solidFill>
                <a:latin typeface="Nunito SemiBold"/>
                <a:cs typeface="Arial"/>
              </a:rPr>
              <a:t> </a:t>
            </a:r>
            <a:r>
              <a:rPr lang="de-DE" sz="1800" dirty="0" err="1">
                <a:solidFill>
                  <a:schemeClr val="accent1"/>
                </a:solidFill>
                <a:latin typeface="Nunito SemiBold"/>
                <a:cs typeface="Arial"/>
              </a:rPr>
              <a:t>production</a:t>
            </a:r>
            <a:endParaRPr dirty="0"/>
          </a:p>
          <a:p>
            <a:pPr lvl="0" algn="ctr">
              <a:lnSpc>
                <a:spcPct val="90000"/>
              </a:lnSpc>
              <a:buSzPts val="2800"/>
              <a:defRPr/>
            </a:pPr>
            <a:endParaRPr lang="de-DE" b="1" dirty="0">
              <a:solidFill>
                <a:schemeClr val="tx2"/>
              </a:solidFill>
              <a:cs typeface="Arial"/>
            </a:endParaRPr>
          </a:p>
          <a:p>
            <a:pPr lvl="0" algn="ctr">
              <a:buSzPts val="2800"/>
              <a:defRPr/>
            </a:pPr>
            <a:r>
              <a:rPr lang="de-DE" dirty="0" err="1">
                <a:solidFill>
                  <a:schemeClr val="tx2"/>
                </a:solidFill>
                <a:cs typeface="Arial"/>
              </a:rPr>
              <a:t>Transdisciplinarity</a:t>
            </a:r>
            <a:r>
              <a:rPr lang="de-DE" dirty="0">
                <a:solidFill>
                  <a:schemeClr val="tx2"/>
                </a:solidFill>
                <a:cs typeface="Arial"/>
              </a:rPr>
              <a:t>,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heterogeneity</a:t>
            </a:r>
            <a:r>
              <a:rPr lang="de-DE" dirty="0">
                <a:solidFill>
                  <a:schemeClr val="tx2"/>
                </a:solidFill>
                <a:cs typeface="Arial"/>
              </a:rPr>
              <a:t>, social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responsibility</a:t>
            </a:r>
            <a:r>
              <a:rPr lang="de-DE" dirty="0">
                <a:solidFill>
                  <a:schemeClr val="tx2"/>
                </a:solidFill>
                <a:cs typeface="Arial"/>
              </a:rPr>
              <a:t>,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quality</a:t>
            </a:r>
            <a:r>
              <a:rPr lang="de-DE" dirty="0">
                <a:solidFill>
                  <a:schemeClr val="tx2"/>
                </a:solidFill>
                <a:cs typeface="Arial"/>
              </a:rPr>
              <a:t>: ‘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socially</a:t>
            </a:r>
            <a:r>
              <a:rPr lang="de-DE" dirty="0">
                <a:solidFill>
                  <a:schemeClr val="tx2"/>
                </a:solidFill>
                <a:cs typeface="Arial"/>
              </a:rPr>
              <a:t> robust’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knowledge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with</a:t>
            </a:r>
            <a:r>
              <a:rPr lang="de-DE" dirty="0">
                <a:solidFill>
                  <a:schemeClr val="tx2"/>
                </a:solidFill>
                <a:cs typeface="Arial"/>
              </a:rPr>
              <a:t> problem-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solving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competence</a:t>
            </a:r>
            <a:r>
              <a:rPr lang="de-DE" dirty="0">
                <a:solidFill>
                  <a:schemeClr val="tx2"/>
                </a:solidFill>
                <a:cs typeface="Arial"/>
              </a:rPr>
              <a:t>, a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new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relationship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between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experts</a:t>
            </a:r>
            <a:r>
              <a:rPr lang="de-DE" dirty="0">
                <a:solidFill>
                  <a:schemeClr val="tx2"/>
                </a:solidFill>
                <a:cs typeface="Arial"/>
              </a:rPr>
              <a:t> and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laypeople</a:t>
            </a:r>
            <a:r>
              <a:rPr lang="de-DE" dirty="0">
                <a:solidFill>
                  <a:schemeClr val="tx2"/>
                </a:solidFill>
                <a:cs typeface="Arial"/>
              </a:rPr>
              <a:t>. </a:t>
            </a:r>
            <a:endParaRPr dirty="0"/>
          </a:p>
        </p:txBody>
      </p:sp>
      <p:sp>
        <p:nvSpPr>
          <p:cNvPr id="1300560265" name="Rechteck: abgerundete Ecken 10"/>
          <p:cNvSpPr/>
          <p:nvPr/>
        </p:nvSpPr>
        <p:spPr bwMode="auto">
          <a:xfrm>
            <a:off x="4166542" y="2379518"/>
            <a:ext cx="3909715" cy="3316430"/>
          </a:xfrm>
          <a:prstGeom prst="roundRect">
            <a:avLst>
              <a:gd name="adj" fmla="val 16667"/>
            </a:avLst>
          </a:prstGeom>
          <a:ln w="19050" cap="rnd">
            <a:solidFill>
              <a:schemeClr val="accent1"/>
            </a:solidFill>
            <a:prstDash val="dash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40" tIns="45720" rIns="91440" bIns="45720" anchor="t"/>
          <a:lstStyle/>
          <a:p>
            <a:pPr lvl="0" algn="ctr" defTabSz="800100">
              <a:lnSpc>
                <a:spcPct val="90000"/>
              </a:lnSpc>
              <a:spcBef>
                <a:spcPts val="0"/>
              </a:spcBef>
              <a:buSzPts val="2800"/>
              <a:defRPr/>
            </a:pPr>
            <a:endParaRPr lang="de-DE" sz="1800" dirty="0">
              <a:solidFill>
                <a:schemeClr val="accent1"/>
              </a:solidFill>
              <a:latin typeface="Nunito SemiBold"/>
              <a:cs typeface="Arial"/>
            </a:endParaRPr>
          </a:p>
          <a:p>
            <a:pPr lvl="0" algn="ctr" defTabSz="800100">
              <a:lnSpc>
                <a:spcPct val="90000"/>
              </a:lnSpc>
              <a:spcBef>
                <a:spcPts val="0"/>
              </a:spcBef>
              <a:buSzPts val="2800"/>
              <a:defRPr/>
            </a:pPr>
            <a:r>
              <a:rPr lang="de-DE" sz="1800" dirty="0">
                <a:solidFill>
                  <a:schemeClr val="accent1"/>
                </a:solidFill>
                <a:latin typeface="Nunito SemiBold"/>
                <a:cs typeface="Arial"/>
              </a:rPr>
              <a:t>“Mode 3”</a:t>
            </a:r>
            <a:endParaRPr dirty="0"/>
          </a:p>
          <a:p>
            <a:pPr lvl="0" algn="ctr" defTabSz="800100">
              <a:spcBef>
                <a:spcPts val="0"/>
              </a:spcBef>
              <a:spcAft>
                <a:spcPts val="0"/>
              </a:spcAft>
              <a:buSzPts val="2800"/>
              <a:defRPr/>
            </a:pPr>
            <a:br>
              <a:rPr lang="de-DE" b="1" dirty="0">
                <a:cs typeface="Arial"/>
              </a:rPr>
            </a:br>
            <a:r>
              <a:rPr lang="de-DE" b="1" dirty="0">
                <a:solidFill>
                  <a:schemeClr val="tx2"/>
                </a:solidFill>
                <a:latin typeface="Nunito SemiBold"/>
                <a:cs typeface="Arial"/>
              </a:rPr>
              <a:t>Co-evolution </a:t>
            </a:r>
            <a:r>
              <a:rPr lang="de-DE" dirty="0">
                <a:solidFill>
                  <a:schemeClr val="tx2"/>
                </a:solidFill>
                <a:cs typeface="Arial"/>
              </a:rPr>
              <a:t>(parallel and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mutually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influential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development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of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various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knowledge</a:t>
            </a:r>
            <a:r>
              <a:rPr lang="de-DE" dirty="0">
                <a:solidFill>
                  <a:schemeClr val="tx2"/>
                </a:solidFill>
                <a:cs typeface="Arial"/>
              </a:rPr>
              <a:t> and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innovation</a:t>
            </a:r>
            <a:r>
              <a:rPr lang="de-DE" dirty="0">
                <a:solidFill>
                  <a:schemeClr val="tx2"/>
                </a:solidFill>
                <a:cs typeface="Arial"/>
              </a:rPr>
              <a:t> </a:t>
            </a:r>
            <a:r>
              <a:rPr lang="de-DE" dirty="0" err="1">
                <a:solidFill>
                  <a:schemeClr val="tx2"/>
                </a:solidFill>
                <a:cs typeface="Arial"/>
              </a:rPr>
              <a:t>paradigms</a:t>
            </a:r>
            <a:r>
              <a:rPr lang="de-DE" dirty="0">
                <a:solidFill>
                  <a:schemeClr val="tx2"/>
                </a:solidFill>
                <a:cs typeface="Arial"/>
              </a:rPr>
              <a:t>), </a:t>
            </a:r>
            <a:br>
              <a:rPr lang="de-DE" dirty="0">
                <a:cs typeface="Arial"/>
              </a:rPr>
            </a:br>
            <a:r>
              <a:rPr lang="de-DE" b="1" dirty="0" err="1">
                <a:solidFill>
                  <a:schemeClr val="tx2"/>
                </a:solidFill>
                <a:latin typeface="Nunito SemiBold"/>
                <a:cs typeface="Arial"/>
              </a:rPr>
              <a:t>co-specialisation</a:t>
            </a:r>
            <a:r>
              <a:rPr lang="de-DE" b="1" dirty="0">
                <a:solidFill>
                  <a:schemeClr val="tx2"/>
                </a:solidFill>
                <a:latin typeface="Nunito SemiBold"/>
                <a:cs typeface="Arial"/>
              </a:rPr>
              <a:t> </a:t>
            </a:r>
            <a:r>
              <a:rPr lang="de-DE" dirty="0">
                <a:solidFill>
                  <a:schemeClr val="tx2"/>
                </a:solidFill>
                <a:cs typeface="Arial"/>
              </a:rPr>
              <a:t>(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actors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or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systems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specialise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in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complementary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ways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to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jointly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create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greater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added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value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) and </a:t>
            </a:r>
            <a:r>
              <a:rPr lang="de-DE" b="1" dirty="0" err="1">
                <a:solidFill>
                  <a:schemeClr val="tx2"/>
                </a:solidFill>
                <a:latin typeface="Nunito SemiBold"/>
                <a:ea typeface="Calibri"/>
                <a:cs typeface="Calibri"/>
              </a:rPr>
              <a:t>coopetition</a:t>
            </a:r>
            <a:r>
              <a:rPr lang="de-DE" b="1" dirty="0">
                <a:solidFill>
                  <a:schemeClr val="tx2"/>
                </a:solidFill>
                <a:latin typeface="Nunito SemiBold"/>
                <a:ea typeface="Calibri"/>
                <a:cs typeface="Calibri"/>
              </a:rPr>
              <a:t> 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(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cooperation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 and </a:t>
            </a:r>
            <a:r>
              <a:rPr lang="de-DE" dirty="0" err="1">
                <a:solidFill>
                  <a:schemeClr val="tx2"/>
                </a:solidFill>
                <a:ea typeface="Calibri"/>
                <a:cs typeface="Calibri"/>
              </a:rPr>
              <a:t>competition</a:t>
            </a:r>
            <a:r>
              <a:rPr lang="de-DE" dirty="0">
                <a:solidFill>
                  <a:schemeClr val="tx2"/>
                </a:solidFill>
                <a:ea typeface="Calibri"/>
                <a:cs typeface="Calibri"/>
              </a:rPr>
              <a:t>). </a:t>
            </a:r>
            <a:r>
              <a:rPr lang="de-DE" b="1" dirty="0">
                <a:solidFill>
                  <a:schemeClr val="tx2"/>
                </a:solidFill>
                <a:ea typeface="Calibri"/>
                <a:cs typeface="Calibri"/>
              </a:rPr>
              <a:t> </a:t>
            </a:r>
            <a:endParaRPr lang="de-DE" dirty="0">
              <a:solidFill>
                <a:schemeClr val="tx2"/>
              </a:solidFill>
              <a:ea typeface="Calibri"/>
              <a:cs typeface="Calibri"/>
            </a:endParaRPr>
          </a:p>
        </p:txBody>
      </p:sp>
      <p:sp>
        <p:nvSpPr>
          <p:cNvPr id="1803960403" name="TextBox 3"/>
          <p:cNvSpPr txBox="1"/>
          <p:nvPr/>
        </p:nvSpPr>
        <p:spPr bwMode="auto">
          <a:xfrm>
            <a:off x="1325665" y="5318777"/>
            <a:ext cx="2279727" cy="20005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>
              <a:defRPr/>
            </a:pPr>
            <a:r>
              <a:rPr lang="en-US" sz="700">
                <a:latin typeface="Nunito Light"/>
              </a:rPr>
              <a:t>Gibbons et al. (1994); Carayannis et al. (2012)</a:t>
            </a:r>
            <a:endParaRPr/>
          </a:p>
        </p:txBody>
      </p:sp>
      <p:sp>
        <p:nvSpPr>
          <p:cNvPr id="1129721357" name="TextBox 5"/>
          <p:cNvSpPr txBox="1"/>
          <p:nvPr/>
        </p:nvSpPr>
        <p:spPr bwMode="auto">
          <a:xfrm>
            <a:off x="4981536" y="5264913"/>
            <a:ext cx="2279727" cy="30777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>
              <a:defRPr/>
            </a:pPr>
            <a:r>
              <a:rPr lang="en-US" sz="700">
                <a:latin typeface="Nunito Light"/>
              </a:rPr>
              <a:t>Campbell &amp; Carayannis (2006); Carayannis &amp; Campbell (2009); Carayannis et al. (2012).</a:t>
            </a:r>
            <a:endParaRPr/>
          </a:p>
        </p:txBody>
      </p:sp>
      <p:sp>
        <p:nvSpPr>
          <p:cNvPr id="854311760" name="TextBox 12"/>
          <p:cNvSpPr txBox="1"/>
          <p:nvPr/>
        </p:nvSpPr>
        <p:spPr bwMode="auto">
          <a:xfrm>
            <a:off x="8441635" y="5264915"/>
            <a:ext cx="2680100" cy="307777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 algn="ctr">
              <a:defRPr/>
            </a:pPr>
            <a:r>
              <a:rPr lang="en-US" sz="700">
                <a:solidFill>
                  <a:srgbClr val="333333"/>
                </a:solidFill>
                <a:highlight>
                  <a:srgbClr val="FFFFFF"/>
                </a:highlight>
                <a:latin typeface="Nunito Light"/>
                <a:cs typeface="Segoe UI"/>
              </a:rPr>
              <a:t>Gibbons et al. (1994); Nowotny et al. (2001); Campbell &amp; Carayannis, (2013); Callon et al. (2009)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094618453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The Evolution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Application-Oriented</a:t>
            </a:r>
            <a:r>
              <a:rPr lang="de-DE" dirty="0"/>
              <a:t> </a:t>
            </a:r>
            <a:r>
              <a:rPr lang="de-DE" dirty="0" err="1"/>
              <a:t>Approaches</a:t>
            </a:r>
            <a:r>
              <a:rPr lang="de-DE" dirty="0"/>
              <a:t> </a:t>
            </a:r>
            <a:r>
              <a:rPr lang="de-DE" dirty="0" err="1"/>
              <a:t>over</a:t>
            </a:r>
            <a:r>
              <a:rPr lang="de-DE" dirty="0"/>
              <a:t> Time</a:t>
            </a:r>
            <a:endParaRPr dirty="0"/>
          </a:p>
        </p:txBody>
      </p:sp>
      <p:sp>
        <p:nvSpPr>
          <p:cNvPr id="564784112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7</a:t>
            </a:fld>
            <a:endParaRPr lang="de-DE"/>
          </a:p>
        </p:txBody>
      </p:sp>
      <p:sp>
        <p:nvSpPr>
          <p:cNvPr id="1971780130" name="Textfeld 3"/>
          <p:cNvSpPr txBox="1"/>
          <p:nvPr/>
        </p:nvSpPr>
        <p:spPr bwMode="auto">
          <a:xfrm>
            <a:off x="5425418" y="5466694"/>
            <a:ext cx="34766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700" b="0" i="0" u="none" strike="noStrike" cap="none" spc="0">
                <a:ln>
                  <a:noFill/>
                </a:ln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Schütz (2020). Based on Schot and Steinmueller (2018); OECD (2019); Borowiecki and Paunov (2018); Rodríguez et al. (2013) </a:t>
            </a:r>
            <a:endParaRPr/>
          </a:p>
        </p:txBody>
      </p:sp>
      <p:sp>
        <p:nvSpPr>
          <p:cNvPr id="1380763436" name="Textfeld 4"/>
          <p:cNvSpPr txBox="1"/>
          <p:nvPr/>
        </p:nvSpPr>
        <p:spPr bwMode="auto">
          <a:xfrm>
            <a:off x="838198" y="5964889"/>
            <a:ext cx="513773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700" b="0" i="0" u="none" strike="noStrike" cap="none" spc="0">
                <a:ln>
                  <a:noFill/>
                </a:ln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Illustration from the course "Engineering for Impact" by Thies Johannsen</a:t>
            </a:r>
            <a:endParaRPr/>
          </a:p>
        </p:txBody>
      </p:sp>
      <p:pic>
        <p:nvPicPr>
          <p:cNvPr id="2" name="Google Shape;419;p48" descr="Ein Bild, das Text, Screenshot, Kreis, Diagramm enthält.&#10;&#10;Beschreibung automatisch generiert.">
            <a:extLst>
              <a:ext uri="{FF2B5EF4-FFF2-40B4-BE49-F238E27FC236}">
                <a16:creationId xmlns:a16="http://schemas.microsoft.com/office/drawing/2014/main" id="{E11EEE1D-6BD6-9402-0E1C-96F87B2D20ED}"/>
              </a:ext>
            </a:extLst>
          </p:cNvPr>
          <p:cNvPicPr/>
          <p:nvPr/>
        </p:nvPicPr>
        <p:blipFill>
          <a:blip r:embed="rId3">
            <a:alphaModFix/>
          </a:blip>
          <a:srcRect l="22178"/>
          <a:stretch>
            <a:fillRect/>
          </a:stretch>
        </p:blipFill>
        <p:spPr bwMode="auto">
          <a:xfrm>
            <a:off x="3206403" y="1847617"/>
            <a:ext cx="5631138" cy="361093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id="{DA6C97E8-0FF3-EEA3-22E0-87E50BC48CBB}"/>
              </a:ext>
            </a:extLst>
          </p:cNvPr>
          <p:cNvSpPr/>
          <p:nvPr/>
        </p:nvSpPr>
        <p:spPr>
          <a:xfrm>
            <a:off x="3697357" y="3013165"/>
            <a:ext cx="1113182" cy="4770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900" dirty="0">
                <a:solidFill>
                  <a:schemeClr val="tx1"/>
                </a:solidFill>
                <a:latin typeface="Frutiger LT Com 45 Light" panose="020B0303030504020204" pitchFamily="34" charset="0"/>
              </a:rPr>
              <a:t>RESEARCH &amp; DEVELOPMENT</a:t>
            </a: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A937A84-DC3C-136C-E742-184E9C9FA26D}"/>
              </a:ext>
            </a:extLst>
          </p:cNvPr>
          <p:cNvSpPr/>
          <p:nvPr/>
        </p:nvSpPr>
        <p:spPr>
          <a:xfrm>
            <a:off x="3707296" y="3557812"/>
            <a:ext cx="1113182" cy="366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b="1" dirty="0">
                <a:solidFill>
                  <a:schemeClr val="tx1"/>
                </a:solidFill>
                <a:latin typeface="Frutiger LT Com 45 Light" panose="020B0303030504020204" pitchFamily="34" charset="0"/>
              </a:rPr>
              <a:t>STRONG RESEARCH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14321ECF-C21B-16F6-37CB-87FBAC42C608}"/>
              </a:ext>
            </a:extLst>
          </p:cNvPr>
          <p:cNvSpPr/>
          <p:nvPr/>
        </p:nvSpPr>
        <p:spPr>
          <a:xfrm>
            <a:off x="3707297" y="4062235"/>
            <a:ext cx="1113182" cy="211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b="1" dirty="0">
                <a:solidFill>
                  <a:schemeClr val="tx1"/>
                </a:solidFill>
                <a:latin typeface="Frutiger LT Com 45 Light" panose="020B0303030504020204" pitchFamily="34" charset="0"/>
              </a:rPr>
              <a:t>Since 1950s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4FCD1108-1240-7654-9613-3BB842C86B16}"/>
              </a:ext>
            </a:extLst>
          </p:cNvPr>
          <p:cNvSpPr/>
          <p:nvPr/>
        </p:nvSpPr>
        <p:spPr>
          <a:xfrm>
            <a:off x="5406889" y="3013165"/>
            <a:ext cx="1222511" cy="4770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dirty="0">
                <a:solidFill>
                  <a:schemeClr val="tx1"/>
                </a:solidFill>
                <a:latin typeface="Frutiger LT Com 45 Light" panose="020B0303030504020204" pitchFamily="34" charset="0"/>
              </a:rPr>
              <a:t>INNOV. SYSTEMS &amp; COMMERCIALIZATION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5F55A5A-3682-0DE3-B4F4-D255DB83D76C}"/>
              </a:ext>
            </a:extLst>
          </p:cNvPr>
          <p:cNvSpPr/>
          <p:nvPr/>
        </p:nvSpPr>
        <p:spPr>
          <a:xfrm>
            <a:off x="5446645" y="3557812"/>
            <a:ext cx="1113182" cy="366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b="1" dirty="0">
                <a:solidFill>
                  <a:schemeClr val="tx1"/>
                </a:solidFill>
                <a:latin typeface="Frutiger LT Com 45 Light" panose="020B0303030504020204" pitchFamily="34" charset="0"/>
              </a:rPr>
              <a:t>USING RESEARCH (COMMERCIALLY)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F5BF59A-45C6-6D2B-0FB1-8FD98298DA35}"/>
              </a:ext>
            </a:extLst>
          </p:cNvPr>
          <p:cNvSpPr/>
          <p:nvPr/>
        </p:nvSpPr>
        <p:spPr>
          <a:xfrm>
            <a:off x="5446646" y="4062235"/>
            <a:ext cx="1113182" cy="211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b="1" dirty="0">
                <a:solidFill>
                  <a:schemeClr val="tx1"/>
                </a:solidFill>
                <a:latin typeface="Frutiger LT Com 45 Light" panose="020B0303030504020204" pitchFamily="34" charset="0"/>
              </a:rPr>
              <a:t>Since 1980s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BE97508-605E-4696-1E10-A4334253FB49}"/>
              </a:ext>
            </a:extLst>
          </p:cNvPr>
          <p:cNvSpPr/>
          <p:nvPr/>
        </p:nvSpPr>
        <p:spPr>
          <a:xfrm>
            <a:off x="7188472" y="3006759"/>
            <a:ext cx="1123122" cy="4770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dirty="0">
                <a:solidFill>
                  <a:schemeClr val="tx1"/>
                </a:solidFill>
                <a:latin typeface="Frutiger LT Com 45 Light" panose="020B0303030504020204" pitchFamily="34" charset="0"/>
              </a:rPr>
              <a:t>MISSION-ORIENTED SOCIO-TECHNICAL</a:t>
            </a:r>
          </a:p>
          <a:p>
            <a:pPr algn="ctr"/>
            <a:r>
              <a:rPr lang="de-DE" sz="800" dirty="0">
                <a:solidFill>
                  <a:schemeClr val="tx1"/>
                </a:solidFill>
                <a:latin typeface="Frutiger LT Com 45 Light" panose="020B0303030504020204" pitchFamily="34" charset="0"/>
              </a:rPr>
              <a:t>TRANSFORMATION 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B5424CFA-6983-7CEA-9E54-26D46D96B35E}"/>
              </a:ext>
            </a:extLst>
          </p:cNvPr>
          <p:cNvSpPr/>
          <p:nvPr/>
        </p:nvSpPr>
        <p:spPr>
          <a:xfrm>
            <a:off x="7198411" y="3551406"/>
            <a:ext cx="1113182" cy="366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b="1" dirty="0">
                <a:solidFill>
                  <a:schemeClr val="tx1"/>
                </a:solidFill>
                <a:latin typeface="Frutiger LT Com 45 Light" panose="020B0303030504020204" pitchFamily="34" charset="0"/>
              </a:rPr>
              <a:t>SOLVING CHALLENGES WITH INNOVATION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FE675E8-308C-F033-534F-5044F5F4ACF9}"/>
              </a:ext>
            </a:extLst>
          </p:cNvPr>
          <p:cNvSpPr/>
          <p:nvPr/>
        </p:nvSpPr>
        <p:spPr>
          <a:xfrm>
            <a:off x="7198412" y="4055829"/>
            <a:ext cx="1113182" cy="2115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800" b="1" dirty="0">
                <a:solidFill>
                  <a:schemeClr val="tx1"/>
                </a:solidFill>
                <a:latin typeface="Frutiger LT Com 45 Light" panose="020B0303030504020204" pitchFamily="34" charset="0"/>
              </a:rPr>
              <a:t>Since 2010s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737223943" name="Titel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 err="1"/>
              <a:t>Three</a:t>
            </a:r>
            <a:r>
              <a:rPr lang="de-DE" dirty="0"/>
              <a:t> </a:t>
            </a:r>
            <a:r>
              <a:rPr lang="de-DE" dirty="0" err="1"/>
              <a:t>Missions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Higher Education </a:t>
            </a:r>
            <a:r>
              <a:rPr lang="de-DE" dirty="0" err="1"/>
              <a:t>Institutions</a:t>
            </a:r>
            <a:endParaRPr dirty="0"/>
          </a:p>
        </p:txBody>
      </p:sp>
      <p:sp>
        <p:nvSpPr>
          <p:cNvPr id="1757885857" name="Foliennummernplatzhalter 2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8</a:t>
            </a:fld>
            <a:endParaRPr lang="de-DE"/>
          </a:p>
        </p:txBody>
      </p:sp>
      <p:sp>
        <p:nvSpPr>
          <p:cNvPr id="1139160240" name="Textfeld 6"/>
          <p:cNvSpPr txBox="1"/>
          <p:nvPr/>
        </p:nvSpPr>
        <p:spPr bwMode="auto">
          <a:xfrm>
            <a:off x="6364408" y="5336658"/>
            <a:ext cx="4838700" cy="333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200"/>
              </a:spcBef>
              <a:defRPr/>
            </a:pPr>
            <a:r>
              <a:rPr lang="de-DE" sz="700">
                <a:latin typeface="Nunito Light"/>
              </a:rPr>
              <a:t>Third Mission at the University of Cologne</a:t>
            </a:r>
            <a:endParaRPr/>
          </a:p>
          <a:p>
            <a:pPr>
              <a:spcBef>
                <a:spcPts val="200"/>
              </a:spcBef>
              <a:defRPr/>
            </a:pPr>
            <a:r>
              <a:rPr lang="de-DE" sz="700" i="1">
                <a:latin typeface="Nunito Light"/>
              </a:rPr>
              <a:t>Source: https://portal.uni-koeln.de/index.php?id=13928</a:t>
            </a:r>
            <a:endParaRPr/>
          </a:p>
        </p:txBody>
      </p:sp>
      <p:sp>
        <p:nvSpPr>
          <p:cNvPr id="1438342438" name="Google Shape;467;p54"/>
          <p:cNvSpPr/>
          <p:nvPr/>
        </p:nvSpPr>
        <p:spPr bwMode="auto">
          <a:xfrm>
            <a:off x="2119921" y="3421046"/>
            <a:ext cx="1740879" cy="1698071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en-US" b="0" i="0" u="none" strike="noStrike" cap="none" spc="0">
                <a:ln>
                  <a:noFill/>
                </a:ln>
                <a:solidFill>
                  <a:schemeClr val="accent1"/>
                </a:solidFill>
                <a:latin typeface="Nunito SemiBold"/>
                <a:ea typeface="Calibri"/>
                <a:cs typeface="Calibri"/>
              </a:rPr>
              <a:t>Third Mission</a:t>
            </a:r>
            <a:endParaRPr b="0" i="0" u="none" strike="noStrike" cap="none" spc="0">
              <a:ln>
                <a:noFill/>
              </a:ln>
              <a:solidFill>
                <a:schemeClr val="accent1"/>
              </a:solidFill>
              <a:latin typeface="Nunito SemiBold"/>
              <a:cs typeface="Arial"/>
            </a:endParaRPr>
          </a:p>
        </p:txBody>
      </p:sp>
      <p:sp>
        <p:nvSpPr>
          <p:cNvPr id="1516528840" name="Google Shape;468;p54"/>
          <p:cNvSpPr/>
          <p:nvPr/>
        </p:nvSpPr>
        <p:spPr bwMode="auto">
          <a:xfrm>
            <a:off x="2806289" y="2287100"/>
            <a:ext cx="1740879" cy="1698071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en-US" b="0" i="0" u="none" strike="noStrike" cap="none" spc="0">
                <a:ln>
                  <a:noFill/>
                </a:ln>
                <a:solidFill>
                  <a:schemeClr val="accent1"/>
                </a:solidFill>
                <a:latin typeface="Nunito SemiBold"/>
                <a:ea typeface="Calibri"/>
                <a:cs typeface="Calibri"/>
              </a:rPr>
              <a:t>Research</a:t>
            </a:r>
            <a:endParaRPr b="0" i="0" u="none" strike="noStrike" cap="none" spc="0">
              <a:ln>
                <a:noFill/>
              </a:ln>
              <a:solidFill>
                <a:schemeClr val="accent1"/>
              </a:solidFill>
              <a:latin typeface="Nunito SemiBold"/>
              <a:cs typeface="Arial"/>
            </a:endParaRPr>
          </a:p>
        </p:txBody>
      </p:sp>
      <p:sp>
        <p:nvSpPr>
          <p:cNvPr id="207115237" name="Google Shape;469;p54"/>
          <p:cNvSpPr/>
          <p:nvPr/>
        </p:nvSpPr>
        <p:spPr bwMode="auto">
          <a:xfrm>
            <a:off x="1433554" y="2287099"/>
            <a:ext cx="1740879" cy="1698071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en-US" b="0" i="0" u="none" strike="noStrike" cap="none" spc="0">
                <a:ln>
                  <a:noFill/>
                </a:ln>
                <a:solidFill>
                  <a:schemeClr val="accent1"/>
                </a:solidFill>
                <a:latin typeface="Nunito SemiBold"/>
                <a:ea typeface="Calibri"/>
                <a:cs typeface="Calibri"/>
              </a:rPr>
              <a:t>Teaching</a:t>
            </a:r>
            <a:endParaRPr b="0" i="0" u="none" strike="noStrike" cap="none" spc="0">
              <a:ln>
                <a:noFill/>
              </a:ln>
              <a:solidFill>
                <a:schemeClr val="accent1"/>
              </a:solidFill>
              <a:latin typeface="Nunito SemiBold"/>
              <a:cs typeface="Arial"/>
            </a:endParaRPr>
          </a:p>
        </p:txBody>
      </p:sp>
      <p:sp>
        <p:nvSpPr>
          <p:cNvPr id="62470711" name="Textfeld 3"/>
          <p:cNvSpPr txBox="1"/>
          <p:nvPr/>
        </p:nvSpPr>
        <p:spPr bwMode="auto">
          <a:xfrm>
            <a:off x="838198" y="5964889"/>
            <a:ext cx="513773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r>
              <a:rPr lang="de-DE" sz="700" b="0" i="0" u="none" strike="noStrike" cap="none" spc="0">
                <a:ln>
                  <a:noFill/>
                </a:ln>
                <a:solidFill>
                  <a:schemeClr val="tx2"/>
                </a:solidFill>
                <a:latin typeface="Nunito Light"/>
                <a:ea typeface="Calibri"/>
                <a:cs typeface="Calibri"/>
              </a:rPr>
              <a:t>Adapted from a presentation by Thies Johannsen</a:t>
            </a:r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64EA39-9AF8-1A51-33A7-171E49EBE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584" y="2328334"/>
            <a:ext cx="4552950" cy="3009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862322469" name="Ellipse 4"/>
          <p:cNvSpPr/>
          <p:nvPr/>
        </p:nvSpPr>
        <p:spPr bwMode="auto">
          <a:xfrm>
            <a:off x="-571501" y="1150661"/>
            <a:ext cx="4422842" cy="4422842"/>
          </a:xfrm>
          <a:prstGeom prst="ellipse">
            <a:avLst/>
          </a:prstGeom>
          <a:gradFill>
            <a:gsLst>
              <a:gs pos="0">
                <a:schemeClr val="accent5">
                  <a:satMod val="103000"/>
                  <a:lumMod val="102000"/>
                  <a:tint val="94000"/>
                </a:schemeClr>
              </a:gs>
              <a:gs pos="50000">
                <a:schemeClr val="accent2">
                  <a:lumMod val="20000"/>
                  <a:lumOff val="80000"/>
                </a:schemeClr>
              </a:gs>
              <a:gs pos="100000">
                <a:schemeClr val="accent5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  <p:sp>
        <p:nvSpPr>
          <p:cNvPr id="887301358" name="Google Shape;122;p19"/>
          <p:cNvSpPr txBox="1"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>
              <a:buClr>
                <a:srgbClr val="00AADE"/>
              </a:buClr>
              <a:buSzPts val="3600"/>
              <a:defRPr/>
            </a:pPr>
            <a:r>
              <a:rPr lang="de-DE" sz="3200" b="0" i="0" u="none" strike="noStrike" cap="none" spc="0" dirty="0" err="1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What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</a:t>
            </a:r>
            <a:r>
              <a:rPr lang="de-DE" dirty="0" err="1"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Is</a:t>
            </a:r>
            <a:r>
              <a:rPr lang="de-DE" dirty="0"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 T</a:t>
            </a:r>
            <a:r>
              <a:rPr lang="de-DE" sz="3200" b="0" i="0" u="none" strike="noStrike" cap="none" spc="0" dirty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ransfer?</a:t>
            </a:r>
            <a:endParaRPr lang="de-DE" sz="3600" dirty="0">
              <a:solidFill>
                <a:srgbClr val="00AADE"/>
              </a:solidFill>
            </a:endParaRPr>
          </a:p>
        </p:txBody>
      </p:sp>
      <p:sp>
        <p:nvSpPr>
          <p:cNvPr id="2065037107" name="Foliennummernplatzhalt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F145060A-2239-4736-BEED-7C05F6B3C6E1}" type="slidenum">
              <a:rPr lang="de-DE"/>
              <a:t>9</a:t>
            </a:fld>
            <a:endParaRPr lang="de-DE"/>
          </a:p>
        </p:txBody>
      </p:sp>
      <p:sp>
        <p:nvSpPr>
          <p:cNvPr id="291275687" name="Inhaltsplatzhalter 2"/>
          <p:cNvSpPr txBox="1"/>
          <p:nvPr/>
        </p:nvSpPr>
        <p:spPr bwMode="auto">
          <a:xfrm>
            <a:off x="4876800" y="3181350"/>
            <a:ext cx="4333875" cy="2743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ClrTx/>
              <a:buNone/>
              <a:defRPr/>
            </a:pPr>
            <a:r>
              <a:rPr lang="de-DE" sz="1800" b="0" i="1" u="none" strike="noStrike" cap="none" spc="0">
                <a:ln>
                  <a:noFill/>
                </a:ln>
                <a:solidFill>
                  <a:srgbClr val="3B3B3B"/>
                </a:solidFill>
                <a:latin typeface="Nunito SemiBold"/>
                <a:ea typeface="Arial"/>
                <a:cs typeface="Arial"/>
              </a:rPr>
              <a:t>An attempt at a common definition</a:t>
            </a:r>
            <a:endParaRPr/>
          </a:p>
        </p:txBody>
      </p:sp>
      <p:sp>
        <p:nvSpPr>
          <p:cNvPr id="139022597" name="Ellipse 2"/>
          <p:cNvSpPr/>
          <p:nvPr/>
        </p:nvSpPr>
        <p:spPr bwMode="auto">
          <a:xfrm>
            <a:off x="838200" y="1921119"/>
            <a:ext cx="3244362" cy="3244362"/>
          </a:xfrm>
          <a:prstGeom prst="ellipse">
            <a:avLst/>
          </a:prstGeom>
          <a:blipFill rotWithShape="1">
            <a:blip r:embed="rId3">
              <a:alphaModFix/>
            </a:blip>
            <a:stretch>
              <a:fillRect t="-203" r="-33581" b="16"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defRPr/>
            </a:pPr>
            <a:endParaRPr lang="de-DE" sz="1400" b="0" i="0" u="none" strike="noStrike" cap="none" spc="0">
              <a:ln>
                <a:noFill/>
              </a:ln>
              <a:solidFill>
                <a:srgbClr val="FFFFFF"/>
              </a:solidFill>
              <a:latin typeface="Nunito Light"/>
              <a:ea typeface="Arial"/>
              <a:cs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/>
    </mc:Choice>
    <mc:Fallback xmlns="" xmlns:m="http://schemas.openxmlformats.org/officeDocument/2006/math" xmlns:w="http://schemas.openxmlformats.org/wordprocessingml/2006/main">
      <p:transition advClick="1"/>
    </mc:Fallback>
  </mc:AlternateContent>
</p:sld>
</file>

<file path=ppt/theme/theme1.xml><?xml version="1.0" encoding="utf-8"?>
<a:theme xmlns:a="http://schemas.openxmlformats.org/drawingml/2006/main" name="TraKo">
  <a:themeElements>
    <a:clrScheme name="Benutzerdefiniert 5">
      <a:dk1>
        <a:srgbClr val="000000"/>
      </a:dk1>
      <a:lt1>
        <a:srgbClr val="FFFFFF"/>
      </a:lt1>
      <a:dk2>
        <a:srgbClr val="3B3B3B"/>
      </a:dk2>
      <a:lt2>
        <a:srgbClr val="D6D7D6"/>
      </a:lt2>
      <a:accent1>
        <a:srgbClr val="03AADF"/>
      </a:accent1>
      <a:accent2>
        <a:srgbClr val="9ED8ED"/>
      </a:accent2>
      <a:accent3>
        <a:srgbClr val="F75777"/>
      </a:accent3>
      <a:accent4>
        <a:srgbClr val="5C202C"/>
      </a:accent4>
      <a:accent5>
        <a:srgbClr val="DFF2F9"/>
      </a:accent5>
      <a:accent6>
        <a:srgbClr val="33A47E"/>
      </a:accent6>
      <a:hlink>
        <a:srgbClr val="A8AAA8"/>
      </a:hlink>
      <a:folHlink>
        <a:srgbClr val="B88FA8"/>
      </a:folHlink>
    </a:clrScheme>
    <a:fontScheme name="Benutzerdefiniert 5">
      <a:majorFont>
        <a:latin typeface="Nunito SemiBold"/>
        <a:ea typeface="Arial"/>
        <a:cs typeface="Arial"/>
      </a:majorFont>
      <a:minorFont>
        <a:latin typeface="Nunito Light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3CF0A9ACE28BE4D9D6DFFBE8108E266" ma:contentTypeVersion="13" ma:contentTypeDescription="Ein neues Dokument erstellen." ma:contentTypeScope="" ma:versionID="0cfb9ff33a690da279c75ab60f64e0bc">
  <xsd:schema xmlns:xsd="http://www.w3.org/2001/XMLSchema" xmlns:xs="http://www.w3.org/2001/XMLSchema" xmlns:p="http://schemas.microsoft.com/office/2006/metadata/properties" xmlns:ns2="282003a2-c4fd-4033-885c-2890ce1adbb7" xmlns:ns3="5f911d65-aa41-495d-a2b3-536201c33d64" targetNamespace="http://schemas.microsoft.com/office/2006/metadata/properties" ma:root="true" ma:fieldsID="f7c4c132e6a27d8e0dc6b382143adc68" ns2:_="" ns3:_="">
    <xsd:import namespace="282003a2-c4fd-4033-885c-2890ce1adbb7"/>
    <xsd:import namespace="5f911d65-aa41-495d-a2b3-536201c33d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2003a2-c4fd-4033-885c-2890ce1a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11d65-aa41-495d-a2b3-536201c33d6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1fc756b-9822-4b7f-aea3-8aee6a11675a}" ma:internalName="TaxCatchAll" ma:showField="CatchAllData" ma:web="5f911d65-aa41-495d-a2b3-536201c33d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This value indicates the number of saves or revisions. The application is responsible for updating this value after each revision.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2003a2-c4fd-4033-885c-2890ce1adbb7">
      <Terms xmlns="http://schemas.microsoft.com/office/infopath/2007/PartnerControls"/>
    </lcf76f155ced4ddcb4097134ff3c332f>
    <TaxCatchAll xmlns="5f911d65-aa41-495d-a2b3-536201c33d6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3CF0A9ACE28BE4D9D6DFFBE8108E266" ma:contentTypeVersion="13" ma:contentTypeDescription="Ein neues Dokument erstellen." ma:contentTypeScope="" ma:versionID="0cfb9ff33a690da279c75ab60f64e0bc">
  <xsd:schema xmlns:xsd="http://www.w3.org/2001/XMLSchema" xmlns:xs="http://www.w3.org/2001/XMLSchema" xmlns:p="http://schemas.microsoft.com/office/2006/metadata/properties" xmlns:ns2="282003a2-c4fd-4033-885c-2890ce1adbb7" xmlns:ns3="5f911d65-aa41-495d-a2b3-536201c33d64" targetNamespace="http://schemas.microsoft.com/office/2006/metadata/properties" ma:root="true" ma:fieldsID="f7c4c132e6a27d8e0dc6b382143adc68" ns2:_="" ns3:_="">
    <xsd:import namespace="282003a2-c4fd-4033-885c-2890ce1adbb7"/>
    <xsd:import namespace="5f911d65-aa41-495d-a2b3-536201c33d6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2003a2-c4fd-4033-885c-2890ce1adbb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6eb20c4f-c5c2-492b-9954-d638c64bfe9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911d65-aa41-495d-a2b3-536201c33d6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51fc756b-9822-4b7f-aea3-8aee6a11675a}" ma:internalName="TaxCatchAll" ma:showField="CatchAllData" ma:web="5f911d65-aa41-495d-a2b3-536201c33d6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This value indicates the number of saves or revisions. The application is responsible for updating this value after each revision.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82003a2-c4fd-4033-885c-2890ce1adbb7">
      <Terms xmlns="http://schemas.microsoft.com/office/infopath/2007/PartnerControls"/>
    </lcf76f155ced4ddcb4097134ff3c332f>
    <TaxCatchAll xmlns="5f911d65-aa41-495d-a2b3-536201c33d64" xsi:nil="true"/>
  </documentManagement>
</p:properties>
</file>

<file path=customXml/itemProps1.xml><?xml version="1.0" encoding="utf-8"?>
<ds:datastoreItem xmlns:ds="http://schemas.openxmlformats.org/officeDocument/2006/customXml" ds:itemID="{52F2B7CB-7A8C-4513-BDFA-5140944A38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2003a2-c4fd-4033-885c-2890ce1adbb7"/>
    <ds:schemaRef ds:uri="5f911d65-aa41-495d-a2b3-536201c33d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www.w3.org/2001/XMLSchema-instance"/>
  </ds:schemaRefs>
</ds:datastoreItem>
</file>

<file path=customXml/itemProps2.xml><?xml version="1.0" encoding="utf-8"?>
<ds:datastoreItem xmlns:ds="http://schemas.openxmlformats.org/officeDocument/2006/customXml" ds:itemID="{0FA0CE8B-6D2B-40B0-974A-DE12C22E9A65}">
  <ds:schemaRefs>
    <ds:schemaRef ds:uri="http://schemas.microsoft.com/office/2006/metadata/properties"/>
    <ds:schemaRef ds:uri="http://schemas.microsoft.com/office/infopath/2007/PartnerControls"/>
    <ds:schemaRef ds:uri="282003a2-c4fd-4033-885c-2890ce1adbb7"/>
    <ds:schemaRef ds:uri="5f911d65-aa41-495d-a2b3-536201c33d64"/>
    <ds:schemaRef ds:uri="http://www.w3.org/2001/XMLSchema-instance"/>
  </ds:schemaRefs>
</ds:datastoreItem>
</file>

<file path=customXml/itemProps3.xml><?xml version="1.0" encoding="utf-8"?>
<ds:datastoreItem xmlns:ds="http://schemas.openxmlformats.org/officeDocument/2006/customXml" ds:itemID="{8EEBDF7C-63CE-4A4A-A4B5-EC3E16F05AC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FCC34A5-1538-447D-BBF8-A37D74F5DFDF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EE7818AA-52AA-467F-9E46-710FC0C7BD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82003a2-c4fd-4033-885c-2890ce1adbb7"/>
    <ds:schemaRef ds:uri="5f911d65-aa41-495d-a2b3-536201c33d6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www.w3.org/2001/XMLSchema-instance"/>
  </ds:schemaRefs>
</ds:datastoreItem>
</file>

<file path=customXml/itemProps6.xml><?xml version="1.0" encoding="utf-8"?>
<ds:datastoreItem xmlns:ds="http://schemas.openxmlformats.org/officeDocument/2006/customXml" ds:itemID="{74225CDF-1266-46B0-A7A6-F38AB905EEAB}">
  <ds:schemaRefs>
    <ds:schemaRef ds:uri="http://schemas.microsoft.com/office/2006/metadata/properties"/>
    <ds:schemaRef ds:uri="http://schemas.microsoft.com/office/infopath/2007/PartnerControls"/>
    <ds:schemaRef ds:uri="282003a2-c4fd-4033-885c-2890ce1adbb7"/>
    <ds:schemaRef ds:uri="5f911d65-aa41-495d-a2b3-536201c33d64"/>
    <ds:schemaRef ds:uri="http://www.w3.org/2001/XMLSchema-instan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9153</Words>
  <Application>Microsoft Office PowerPoint</Application>
  <PresentationFormat>Breitbild</PresentationFormat>
  <Paragraphs>736</Paragraphs>
  <Slides>32</Slides>
  <Notes>32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9" baseType="lpstr">
      <vt:lpstr>Arial</vt:lpstr>
      <vt:lpstr>Calibri</vt:lpstr>
      <vt:lpstr>Frutiger LT Com 45 Light</vt:lpstr>
      <vt:lpstr>Inter</vt:lpstr>
      <vt:lpstr>Nunito Light</vt:lpstr>
      <vt:lpstr>Nunito SemiBold</vt:lpstr>
      <vt:lpstr>TraKo</vt:lpstr>
      <vt:lpstr>Impact Frameworks for Your Research</vt:lpstr>
      <vt:lpstr>My Research – My Impact</vt:lpstr>
      <vt:lpstr>Agenda</vt:lpstr>
      <vt:lpstr>Who's Who? Introductions and Expectations!</vt:lpstr>
      <vt:lpstr>PowerPoint-Präsentation</vt:lpstr>
      <vt:lpstr>Three Modes of Scientific Knowledge Production</vt:lpstr>
      <vt:lpstr>The Evolution of Application-Oriented Approaches over Time</vt:lpstr>
      <vt:lpstr>Three Missions of Higher Education Institutions</vt:lpstr>
      <vt:lpstr>What Is Transfer?</vt:lpstr>
      <vt:lpstr>PowerPoint-Präsentation</vt:lpstr>
      <vt:lpstr>Transfer Concepts: Linear &amp; One-Way</vt:lpstr>
      <vt:lpstr>Transfer Concepts: Bidirectional &amp; Interdependent</vt:lpstr>
      <vt:lpstr>Knowledge Transfer Models: The Quadruple Helix Model</vt:lpstr>
      <vt:lpstr>Exercise: Thinking within the Scope of the Quadruple Helix</vt:lpstr>
      <vt:lpstr>Reflection: Exercise Q4</vt:lpstr>
      <vt:lpstr>PowerPoint-Präsentation</vt:lpstr>
      <vt:lpstr>What Does ‘Transfer’ Mean in Your World? </vt:lpstr>
      <vt:lpstr>My Transfer World </vt:lpstr>
      <vt:lpstr>PowerPoint-Präsentation</vt:lpstr>
      <vt:lpstr>Science Policy Guidelines and Funding Guidelines</vt:lpstr>
      <vt:lpstr>Position Paper on Application Orientation</vt:lpstr>
      <vt:lpstr>Future Strategy for Research and Innovation</vt:lpstr>
      <vt:lpstr>High-Tech Agenda Germany</vt:lpstr>
      <vt:lpstr>Responsible Research and Innovation (RRI)</vt:lpstr>
      <vt:lpstr>Dimensions of RRI: How Science Can Take Responsibility </vt:lpstr>
      <vt:lpstr>PowerPoint-Präsentation</vt:lpstr>
      <vt:lpstr>Impact Assessment with the Circle</vt:lpstr>
      <vt:lpstr>Impact Becomes a Factor in Funding Decisions</vt:lpstr>
      <vt:lpstr>Impact and Research Funding</vt:lpstr>
      <vt:lpstr>Impact Assessment Using the Impact Circle</vt:lpstr>
      <vt:lpstr>What Happens Next?</vt:lpstr>
      <vt:lpstr>Thank you very much for your interest!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49</cp:revision>
  <dcterms:modified xsi:type="dcterms:W3CDTF">2026-06-25T09:41:02Z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0x010100A3CF0A9ACE28BE4D9D6DFFBE8108E266</vt:lpwstr>
  </property>
</Properties>
</file>