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autoCompressPictures="0">
  <p:sldMasterIdLst>
    <p:sldMasterId id="2147483667" r:id="rId4"/>
  </p:sldMasterIdLst>
  <p:notesMasterIdLst>
    <p:notesMasterId r:id="rId52"/>
  </p:notesMasterIdLst>
  <p:handoutMasterIdLst>
    <p:handoutMasterId r:id="rId53"/>
  </p:handoutMasterIdLst>
  <p:sldIdLst>
    <p:sldId id="607" r:id="rId5"/>
    <p:sldId id="530" r:id="rId6"/>
    <p:sldId id="536" r:id="rId7"/>
    <p:sldId id="539" r:id="rId8"/>
    <p:sldId id="360" r:id="rId9"/>
    <p:sldId id="548" r:id="rId10"/>
    <p:sldId id="574" r:id="rId11"/>
    <p:sldId id="575" r:id="rId12"/>
    <p:sldId id="545" r:id="rId13"/>
    <p:sldId id="573" r:id="rId14"/>
    <p:sldId id="556" r:id="rId15"/>
    <p:sldId id="563" r:id="rId16"/>
    <p:sldId id="532" r:id="rId17"/>
    <p:sldId id="522" r:id="rId18"/>
    <p:sldId id="577" r:id="rId19"/>
    <p:sldId id="529" r:id="rId20"/>
    <p:sldId id="564" r:id="rId21"/>
    <p:sldId id="566" r:id="rId22"/>
    <p:sldId id="537" r:id="rId23"/>
    <p:sldId id="562" r:id="rId24"/>
    <p:sldId id="557" r:id="rId25"/>
    <p:sldId id="559" r:id="rId26"/>
    <p:sldId id="558" r:id="rId27"/>
    <p:sldId id="609" r:id="rId28"/>
    <p:sldId id="553" r:id="rId29"/>
    <p:sldId id="538" r:id="rId30"/>
    <p:sldId id="570" r:id="rId31"/>
    <p:sldId id="572" r:id="rId32"/>
    <p:sldId id="565" r:id="rId33"/>
    <p:sldId id="610" r:id="rId34"/>
    <p:sldId id="534" r:id="rId35"/>
    <p:sldId id="608" r:id="rId36"/>
    <p:sldId id="579" r:id="rId37"/>
    <p:sldId id="581" r:id="rId38"/>
    <p:sldId id="582" r:id="rId39"/>
    <p:sldId id="583" r:id="rId40"/>
    <p:sldId id="580" r:id="rId41"/>
    <p:sldId id="584" r:id="rId42"/>
    <p:sldId id="585" r:id="rId43"/>
    <p:sldId id="586" r:id="rId44"/>
    <p:sldId id="588" r:id="rId45"/>
    <p:sldId id="589" r:id="rId46"/>
    <p:sldId id="590" r:id="rId47"/>
    <p:sldId id="591" r:id="rId48"/>
    <p:sldId id="601" r:id="rId49"/>
    <p:sldId id="602" r:id="rId50"/>
    <p:sldId id="603" r:id="rId51"/>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FB8B8"/>
    <a:srgbClr val="665E60"/>
    <a:srgbClr val="DF829D"/>
    <a:srgbClr val="6EC3B8"/>
    <a:srgbClr val="DE829D"/>
    <a:srgbClr val="C5E7F3"/>
    <a:srgbClr val="F9FBED"/>
    <a:srgbClr val="F7F7BF"/>
    <a:srgbClr val="F6F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C2F9D0-9A23-4070-BD80-49F1CFE0C37B}" v="14" dt="2026-06-25T09:36:24.029"/>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868" autoAdjust="0"/>
  </p:normalViewPr>
  <p:slideViewPr>
    <p:cSldViewPr snapToGrid="0">
      <p:cViewPr varScale="1">
        <p:scale>
          <a:sx n="96" d="100"/>
          <a:sy n="96" d="100"/>
        </p:scale>
        <p:origin x="71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25.06.2026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‹Nr.›</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wissenschaftsrat.de/download/2020/8289-20"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ne-portal.de/bmbf/de/forschung/zukunftsstrategie/zukunftsstrategie_node.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bmftr.bund.de/SharedDocs/Publikationen/DE/L/31881_Hightech_Agenda_Deutschland.html?nn=1104712"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ukri.org/who-we-are/epsrc/our-policies-and-standards/framework-for-responsible-innovatio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1016/j.respol.2013.05.008"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7" Type="http://schemas.openxmlformats.org/officeDocument/2006/relationships/hyperlink" Target="https://www.ukri.org/who-we-are/research-england/research-excellence/ref-impact/"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www.horizont-europa.de/de/Der-Strategische-Plan-1743.html" TargetMode="External"/><Relationship Id="rId5" Type="http://schemas.openxmlformats.org/officeDocument/2006/relationships/hyperlink" Target="https://doi.org/10.1016/S0048-7333(99)00055-4%5B1" TargetMode="External"/><Relationship Id="rId4" Type="http://schemas.openxmlformats.org/officeDocument/2006/relationships/hyperlink" Target="https://doi.org/10.1007/978-3-642-17371-9_1"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horizont-europa.de/de/Der-Aufbau-von-Antragen-1722.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i.org/10.1007/978-3-031-28559-2_22"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doi.org/10.1007/978-3-031-28559-2_22"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forschung-und-lehre.de/karriere/pitch-mir-doch-mal-deine-forschung-2288"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3RgUR2nVcjs"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youtube.com/watch?v=opacsyO6giY"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doi.org/10.1186/2192-5372-1-2"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i.org/10.1787/d98a8c22-en"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doi.org/10.1016/j.respol.2013.02.006" TargetMode="External"/><Relationship Id="rId5" Type="http://schemas.openxmlformats.org/officeDocument/2006/relationships/hyperlink" Target="https://doi.org/10.1016/j.respol.2018.08.011" TargetMode="External"/><Relationship Id="rId4" Type="http://schemas.openxmlformats.org/officeDocument/2006/relationships/hyperlink" Target="https://doi.org/10.1787/9789264304604-e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i.org/10.1007/s11625-017-0444-2"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doi.org/10.1016/j.envsci.2019.11.007"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2049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C0280298-6FC2-6227-527E-3136DB65236C}"/>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C263FF8D-C8DB-4FCF-5E22-834213DAE648}"/>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DCA00705-0B60-4DA8-1CB4-A732F84E8646}"/>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Linear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models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describe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technology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a </a:t>
            </a:r>
            <a:r>
              <a:rPr lang="de-DE" sz="1200" b="1" i="0" u="none" strike="noStrike" cap="none" err="1">
                <a:solidFill>
                  <a:schemeClr val="dk1"/>
                </a:solidFill>
                <a:effectLst/>
                <a:latin typeface="Calibri"/>
                <a:ea typeface="Calibri"/>
                <a:cs typeface="Calibri"/>
                <a:sym typeface="Calibri"/>
              </a:rPr>
              <a:t>one-way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in </a:t>
            </a:r>
            <a:r>
              <a:rPr lang="de-DE" sz="1200" b="0" i="0" u="none" strike="noStrike" cap="none" err="1">
                <a:solidFill>
                  <a:schemeClr val="dk1"/>
                </a:solidFill>
                <a:effectLst/>
                <a:latin typeface="Calibri"/>
                <a:ea typeface="Calibri"/>
                <a:cs typeface="Calibri"/>
                <a:sym typeface="Calibri"/>
              </a:rPr>
              <a:t>which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first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companies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ultimately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products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services</a:t>
            </a:r>
            <a:r>
              <a:rPr lang="en-US" sz="1200" b="0"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without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adjustments</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sym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highlights the difference between </a:t>
            </a:r>
            <a:r>
              <a:rPr lang="en-US" sz="1200" b="1" i="0" u="none" strike="noStrike" cap="none">
                <a:solidFill>
                  <a:schemeClr val="dk1"/>
                </a:solidFill>
                <a:effectLst/>
                <a:latin typeface="Calibri"/>
                <a:ea typeface="Calibri"/>
                <a:cs typeface="Calibri"/>
                <a:sym typeface="Calibri"/>
              </a:rPr>
              <a:t>traditional linear transfer </a:t>
            </a:r>
            <a:r>
              <a:rPr lang="en-US" sz="1200" b="0" i="0" u="none" strike="noStrike" cap="none">
                <a:solidFill>
                  <a:schemeClr val="dk1"/>
                </a:solidFill>
                <a:effectLst/>
                <a:latin typeface="Calibri"/>
                <a:ea typeface="Calibri"/>
                <a:cs typeface="Calibri"/>
                <a:sym typeface="Calibri"/>
              </a:rPr>
              <a:t>and modern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reciprocal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groundwork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subsequent </a:t>
            </a:r>
            <a:r>
              <a:rPr lang="de-DE" sz="1200" b="0" i="0" u="none" strike="noStrike" cap="none" err="1">
                <a:solidFill>
                  <a:schemeClr val="dk1"/>
                </a:solidFill>
                <a:effectLst/>
                <a:latin typeface="Calibri"/>
                <a:ea typeface="Calibri"/>
                <a:cs typeface="Calibri"/>
                <a:sym typeface="Calibri"/>
              </a:rPr>
              <a:t>discussions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more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complex</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bidirectional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models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follows</a:t>
            </a:r>
            <a:r>
              <a:rPr lang="de-DE" sz="1200" b="0" i="0" u="none" strike="noStrike" cap="none">
                <a:solidFill>
                  <a:schemeClr val="dk1"/>
                </a:solidFill>
                <a:effectLst/>
                <a:latin typeface="Calibri"/>
                <a:ea typeface="Calibri"/>
                <a:cs typeface="Calibri"/>
                <a:sym typeface="Calibri"/>
              </a:rPr>
              <a:t> a </a:t>
            </a:r>
            <a:r>
              <a:rPr lang="de-DE" sz="1200" b="1" i="0" u="none" strike="noStrike" cap="none" err="1">
                <a:solidFill>
                  <a:schemeClr val="dk1"/>
                </a:solidFill>
                <a:effectLst/>
                <a:latin typeface="Calibri"/>
                <a:ea typeface="Calibri"/>
                <a:cs typeface="Calibri"/>
                <a:sym typeface="Calibri"/>
              </a:rPr>
              <a:t>defined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sequence</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generates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insights​.</a:t>
            </a:r>
          </a:p>
          <a:p>
            <a:pPr rtl="0" fontAlgn="base"/>
            <a:r>
              <a:rPr lang="de-DE" sz="1200" b="0" i="0" u="none" strike="noStrike" cap="none">
                <a:solidFill>
                  <a:schemeClr val="dk1"/>
                </a:solidFill>
                <a:effectLst/>
                <a:latin typeface="Calibri"/>
                <a:ea typeface="Calibri"/>
                <a:cs typeface="Calibri"/>
                <a:sym typeface="Calibri"/>
              </a:rPr>
              <a:t>Companies </a:t>
            </a:r>
            <a:r>
              <a:rPr lang="de-DE" sz="1200" b="0" i="0" u="none" strike="noStrike" cap="none" err="1">
                <a:solidFill>
                  <a:schemeClr val="dk1"/>
                </a:solidFill>
                <a:effectLst/>
                <a:latin typeface="Calibri"/>
                <a:ea typeface="Calibri"/>
                <a:cs typeface="Calibri"/>
                <a:sym typeface="Calibri"/>
              </a:rPr>
              <a:t>adopt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these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innovations.​</a:t>
            </a:r>
          </a:p>
          <a:p>
            <a:pPr rtl="0" fontAlgn="base"/>
            <a:r>
              <a:rPr lang="de-DE" sz="1200" b="0" i="0" u="none" strike="noStrike" cap="none">
                <a:solidFill>
                  <a:schemeClr val="dk1"/>
                </a:solidFill>
                <a:effectLst/>
                <a:latin typeface="Calibri"/>
                <a:ea typeface="Calibri"/>
                <a:cs typeface="Calibri"/>
                <a:sym typeface="Calibri"/>
              </a:rPr>
              <a:t>Products/</a:t>
            </a:r>
            <a:r>
              <a:rPr lang="de-DE" sz="1200" b="0" i="0" u="none" strike="noStrike" cap="none" err="1">
                <a:solidFill>
                  <a:schemeClr val="dk1"/>
                </a:solidFill>
                <a:effectLst/>
                <a:latin typeface="Calibri"/>
                <a:ea typeface="Calibri"/>
                <a:cs typeface="Calibri"/>
                <a:sym typeface="Calibri"/>
              </a:rPr>
              <a:t>services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reach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market.</a:t>
            </a:r>
          </a:p>
          <a:p>
            <a:pPr rtl="0" fontAlgn="base"/>
            <a:r>
              <a:rPr lang="de-DE" sz="1200" b="0" i="0" u="none" strike="noStrike" cap="none" err="1">
                <a:solidFill>
                  <a:schemeClr val="dk1"/>
                </a:solidFill>
                <a:effectLst/>
                <a:latin typeface="Calibri"/>
                <a:ea typeface="Calibri"/>
                <a:cs typeface="Calibri"/>
                <a:sym typeface="Calibri"/>
              </a:rPr>
              <a:t>There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interaction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among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actors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involved</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concept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reflects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historical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funding</a:t>
            </a:r>
            <a:r>
              <a:rPr lang="de-DE" sz="1200" b="1" i="0" u="none" strike="noStrike" cap="none">
                <a:solidFill>
                  <a:schemeClr val="dk1"/>
                </a:solidFill>
                <a:effectLst/>
                <a:latin typeface="Calibri"/>
                <a:ea typeface="Calibri"/>
                <a:cs typeface="Calibri"/>
                <a:sym typeface="Calibri"/>
              </a:rPr>
              <a:t> and organisational </a:t>
            </a:r>
            <a:r>
              <a:rPr lang="de-DE" sz="1200" b="1" i="0" u="none" strike="noStrike" cap="none" err="1">
                <a:solidFill>
                  <a:schemeClr val="dk1"/>
                </a:solidFill>
                <a:effectLst/>
                <a:latin typeface="Calibri"/>
                <a:ea typeface="Calibri"/>
                <a:cs typeface="Calibri"/>
                <a:sym typeface="Calibri"/>
              </a:rPr>
              <a:t>logics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were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geared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towards</a:t>
            </a:r>
            <a:r>
              <a:rPr lang="de-DE" sz="1200" b="0" i="0" u="none" strike="noStrike" cap="none">
                <a:solidFill>
                  <a:schemeClr val="dk1"/>
                </a:solidFill>
                <a:effectLst/>
                <a:latin typeface="Calibri"/>
                <a:ea typeface="Calibri"/>
                <a:cs typeface="Calibri"/>
                <a:sym typeface="Calibri"/>
              </a:rPr>
              <a:t> linear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 / Third </a:t>
            </a:r>
            <a:r>
              <a:rPr lang="en-US" sz="1200" b="1" i="0" u="none" strike="noStrike" cap="none">
                <a:solidFill>
                  <a:schemeClr val="dk1"/>
                </a:solidFill>
                <a:effectLst/>
                <a:latin typeface="Calibri"/>
                <a:ea typeface="Calibri"/>
                <a:cs typeface="Calibri"/>
                <a:sym typeface="Calibri"/>
              </a:rPr>
              <a:t>Mission</a:t>
            </a:r>
          </a:p>
          <a:p>
            <a:pPr rtl="0" fontAlgn="base"/>
            <a:r>
              <a:rPr lang="de-DE" sz="1200" b="0" i="0" u="none" strike="noStrike" cap="none">
                <a:solidFill>
                  <a:schemeClr val="dk1"/>
                </a:solidFill>
                <a:effectLst/>
                <a:latin typeface="Calibri"/>
                <a:ea typeface="Calibri"/>
                <a:cs typeface="Calibri"/>
                <a:sym typeface="Calibri"/>
              </a:rPr>
              <a:t>Shows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traditional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models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had</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limited </a:t>
            </a:r>
            <a:r>
              <a:rPr lang="de-DE" sz="1200" b="1" i="0" u="none" strike="noStrike" cap="none" err="1">
                <a:solidFill>
                  <a:schemeClr val="dk1"/>
                </a:solidFill>
                <a:effectLst/>
                <a:latin typeface="Calibri"/>
                <a:ea typeface="Calibri"/>
                <a:cs typeface="Calibri"/>
                <a:sym typeface="Calibri"/>
              </a:rPr>
              <a:t>interaction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practitioners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why</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modern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concepts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rely</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cooperation</a:t>
            </a:r>
            <a:r>
              <a:rPr lang="de-DE" sz="1200" b="0" i="0" u="none" strike="noStrike" cap="none">
                <a:solidFill>
                  <a:schemeClr val="dk1"/>
                </a:solidFill>
                <a:effectLst/>
                <a:latin typeface="Calibri"/>
                <a:ea typeface="Calibri"/>
                <a:cs typeface="Calibri"/>
                <a:sym typeface="Calibri"/>
              </a:rPr>
              <a:t>, mutual </a:t>
            </a:r>
            <a:r>
              <a:rPr lang="de-DE" sz="1200" b="0" i="0" u="none" strike="noStrike" cap="none" err="1">
                <a:solidFill>
                  <a:schemeClr val="dk1"/>
                </a:solidFill>
                <a:effectLst/>
                <a:latin typeface="Calibri"/>
                <a:ea typeface="Calibri"/>
                <a:cs typeface="Calibri"/>
                <a:sym typeface="Calibri"/>
              </a:rPr>
              <a:t>adaptation</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systemic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networking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generate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endParaRPr lang="de-DE" sz="1200" b="0" i="0" u="none" strike="noStrike" cap="none">
              <a:solidFill>
                <a:schemeClr val="dk1"/>
              </a:solidFill>
              <a:effectLst/>
              <a:latin typeface="Calibri"/>
              <a:ea typeface="Calibri"/>
              <a:cs typeface="Calibri"/>
              <a:sym typeface="Calibri"/>
            </a:endParaRPr>
          </a:p>
          <a:p>
            <a:pPr rtl="0" fontAlgn="base"/>
            <a:r>
              <a:rPr lang="de-DE" sz="1200" b="0" i="0" u="none" strike="noStrike" cap="none" err="1">
                <a:solidFill>
                  <a:schemeClr val="dk1"/>
                </a:solidFill>
                <a:effectLst/>
                <a:latin typeface="Calibri"/>
                <a:ea typeface="Calibri"/>
                <a:cs typeface="Calibri"/>
                <a:sym typeface="Calibri"/>
              </a:rPr>
              <a:t>added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value</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0FD3C860-E821-972E-1A57-DBD1AC2D44F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3083396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81DB7D12-87FA-A80E-C4C4-F6FD98F9D6FF}"/>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EA879E90-F947-777B-FAEA-ABED5E8C6834}"/>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89D5C787-B1FA-B973-014E-600C761DFF6A}"/>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err="1">
                <a:solidFill>
                  <a:schemeClr val="dk1"/>
                </a:solidFill>
                <a:effectLst/>
                <a:latin typeface="Calibri"/>
                <a:ea typeface="Calibri"/>
                <a:cs typeface="Calibri"/>
                <a:sym typeface="Calibri"/>
              </a:rPr>
              <a:t>Bidirectional</a:t>
            </a:r>
            <a:r>
              <a:rPr lang="de-DE" sz="1200" b="0" i="0" u="none" strike="noStrike" cap="none">
                <a:solidFill>
                  <a:schemeClr val="dk1"/>
                </a:solidFill>
                <a:effectLst/>
                <a:latin typeface="Calibri"/>
                <a:ea typeface="Calibri"/>
                <a:cs typeface="Calibri"/>
                <a:sym typeface="Calibri"/>
              </a:rPr>
              <a:t> and interdependent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flow</a:t>
            </a:r>
            <a:r>
              <a:rPr lang="de-DE" sz="1200" b="1" i="0" u="none" strike="noStrike" cap="none">
                <a:solidFill>
                  <a:schemeClr val="dk1"/>
                </a:solidFill>
                <a:effectLst/>
                <a:latin typeface="Calibri"/>
                <a:ea typeface="Calibri"/>
                <a:cs typeface="Calibri"/>
                <a:sym typeface="Calibri"/>
              </a:rPr>
              <a:t> back and </a:t>
            </a:r>
            <a:r>
              <a:rPr lang="de-DE" sz="1200" b="1" i="0" u="none" strike="noStrike" cap="none" err="1">
                <a:solidFill>
                  <a:schemeClr val="dk1"/>
                </a:solidFill>
                <a:effectLst/>
                <a:latin typeface="Calibri"/>
                <a:ea typeface="Calibri"/>
                <a:cs typeface="Calibri"/>
                <a:sym typeface="Calibri"/>
              </a:rPr>
              <a:t>forth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between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science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industry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markets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 not just </a:t>
            </a:r>
            <a:r>
              <a:rPr lang="de-DE" sz="1200" b="0" i="0" u="none" strike="noStrike" cap="none" err="1">
                <a:solidFill>
                  <a:schemeClr val="dk1"/>
                </a:solidFill>
                <a:effectLst/>
                <a:latin typeface="Calibri"/>
                <a:ea typeface="Calibri"/>
                <a:cs typeface="Calibri"/>
                <a:sym typeface="Calibri"/>
              </a:rPr>
              <a:t>linearly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a:t>
            </a:r>
            <a:r>
              <a:rPr lang="en-US" sz="1200" b="0" i="0" u="none" strike="noStrike" cap="none">
                <a:solidFill>
                  <a:schemeClr val="dk1"/>
                </a:solidFill>
                <a:effectLst/>
                <a:latin typeface="Calibri"/>
                <a:ea typeface="Calibri"/>
                <a:cs typeface="Calibri"/>
                <a:sym typeface="Calibri"/>
              </a:rPr>
              <a:t>.</a:t>
            </a:r>
          </a:p>
          <a:p>
            <a:pPr rtl="0" fontAlgn="base"/>
            <a:r>
              <a:rPr lang="en-US" sz="1200" b="1"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sym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builds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linear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clarifies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modern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relies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on </a:t>
            </a:r>
            <a:r>
              <a:rPr lang="de-DE" sz="1200" b="1" i="0" u="none" strike="noStrike" cap="none" err="1">
                <a:solidFill>
                  <a:schemeClr val="dk1"/>
                </a:solidFill>
                <a:effectLst/>
                <a:latin typeface="Calibri"/>
                <a:ea typeface="Calibri"/>
                <a:cs typeface="Calibri"/>
                <a:sym typeface="Calibri"/>
              </a:rPr>
              <a:t>exchange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feedback</a:t>
            </a:r>
            <a:r>
              <a:rPr lang="de-DE" sz="1200" b="1" i="0" u="none" strike="noStrike" cap="none">
                <a:solidFill>
                  <a:schemeClr val="dk1"/>
                </a:solidFill>
                <a:effectLst/>
                <a:latin typeface="Calibri"/>
                <a:ea typeface="Calibri"/>
                <a:cs typeface="Calibri"/>
                <a:sym typeface="Calibri"/>
              </a:rPr>
              <a:t>, and mutual </a:t>
            </a:r>
            <a:r>
              <a:rPr lang="de-DE" sz="1200" b="1" i="0" u="none" strike="noStrike" cap="none" err="1">
                <a:solidFill>
                  <a:schemeClr val="dk1"/>
                </a:solidFill>
                <a:effectLst/>
                <a:latin typeface="Calibri"/>
                <a:ea typeface="Calibri"/>
                <a:cs typeface="Calibri"/>
                <a:sym typeface="Calibri"/>
              </a:rPr>
              <a:t>adaptation</a:t>
            </a:r>
            <a:r>
              <a:rPr lang="de-DE" sz="1200" b="0" i="0" u="none" strike="noStrike" cap="none">
                <a:solidFill>
                  <a:schemeClr val="dk1"/>
                </a:solidFill>
                <a:effectLst/>
                <a:latin typeface="Calibri"/>
                <a:ea typeface="Calibri"/>
                <a:cs typeface="Calibri"/>
                <a:sym typeface="Calibri"/>
              </a:rPr>
              <a:t>. This </a:t>
            </a:r>
            <a:r>
              <a:rPr lang="de-DE" sz="1200" b="0" i="0" u="none" strike="noStrike" cap="none" err="1">
                <a:solidFill>
                  <a:schemeClr val="dk1"/>
                </a:solidFill>
                <a:effectLst/>
                <a:latin typeface="Calibri"/>
                <a:ea typeface="Calibri"/>
                <a:cs typeface="Calibri"/>
                <a:sym typeface="Calibri"/>
              </a:rPr>
              <a:t>forms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discussed</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workshop</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1" i="0" u="none" strike="noStrike" cap="none">
                <a:solidFill>
                  <a:schemeClr val="dk1"/>
                </a:solidFill>
                <a:effectLst/>
                <a:latin typeface="Calibri"/>
                <a:ea typeface="Calibri"/>
                <a:cs typeface="Calibri"/>
                <a:sym typeface="Calibri"/>
              </a:rPr>
              <a:t>Stakeholders </a:t>
            </a:r>
            <a:r>
              <a:rPr lang="de-DE" sz="1200" b="1" i="0" u="none" strike="noStrike" cap="none" err="1">
                <a:solidFill>
                  <a:schemeClr val="dk1"/>
                </a:solidFill>
                <a:effectLst/>
                <a:latin typeface="Calibri"/>
                <a:ea typeface="Calibri"/>
                <a:cs typeface="Calibri"/>
                <a:sym typeface="Calibri"/>
              </a:rPr>
              <a:t>involved</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academia</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markets​</a:t>
            </a:r>
          </a:p>
          <a:p>
            <a:pPr rtl="0" fontAlgn="base"/>
            <a:r>
              <a:rPr lang="de-DE" sz="1200" b="1" i="0" u="none" strike="noStrike" cap="none" err="1">
                <a:solidFill>
                  <a:schemeClr val="dk1"/>
                </a:solidFill>
                <a:effectLst/>
                <a:latin typeface="Calibri"/>
                <a:ea typeface="Calibri"/>
                <a:cs typeface="Calibri"/>
                <a:sym typeface="Calibri"/>
              </a:rPr>
              <a:t>Two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pathways</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Technology push: </a:t>
            </a:r>
            <a:r>
              <a:rPr lang="de-DE" sz="1200" b="0" i="0" u="none" strike="noStrike" cap="none">
                <a:solidFill>
                  <a:schemeClr val="dk1"/>
                </a:solidFill>
                <a:effectLst/>
                <a:latin typeface="Calibri"/>
                <a:ea typeface="Calibri"/>
                <a:cs typeface="Calibri"/>
                <a:sym typeface="Calibri"/>
              </a:rPr>
              <a:t>Knowledge and </a:t>
            </a:r>
            <a:r>
              <a:rPr lang="de-DE" sz="1200" b="0" i="0" u="none" strike="noStrike" cap="none" err="1">
                <a:solidFill>
                  <a:schemeClr val="dk1"/>
                </a:solidFill>
                <a:effectLst/>
                <a:latin typeface="Calibri"/>
                <a:ea typeface="Calibri"/>
                <a:cs typeface="Calibri"/>
                <a:sym typeface="Calibri"/>
              </a:rPr>
              <a:t>technologies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markets.</a:t>
            </a:r>
          </a:p>
          <a:p>
            <a:pPr rtl="0" fontAlgn="base"/>
            <a:r>
              <a:rPr lang="de-DE" sz="1200" b="1" i="0" u="none" strike="noStrike" cap="none">
                <a:solidFill>
                  <a:schemeClr val="dk1"/>
                </a:solidFill>
                <a:effectLst/>
                <a:latin typeface="Calibri"/>
                <a:ea typeface="Calibri"/>
                <a:cs typeface="Calibri"/>
                <a:sym typeface="Calibri"/>
              </a:rPr>
              <a:t>Market pull: </a:t>
            </a:r>
            <a:r>
              <a:rPr lang="de-DE" sz="1200" b="0" i="0" u="none" strike="noStrike" cap="none">
                <a:solidFill>
                  <a:schemeClr val="dk1"/>
                </a:solidFill>
                <a:effectLst/>
                <a:latin typeface="Calibri"/>
                <a:ea typeface="Calibri"/>
                <a:cs typeface="Calibri"/>
                <a:sym typeface="Calibri"/>
              </a:rPr>
              <a:t>Needs, </a:t>
            </a:r>
            <a:r>
              <a:rPr lang="de-DE" sz="1200" b="0" i="0" u="none" strike="noStrike" cap="none" err="1">
                <a:solidFill>
                  <a:schemeClr val="dk1"/>
                </a:solidFill>
                <a:effectLst/>
                <a:latin typeface="Calibri"/>
                <a:ea typeface="Calibri"/>
                <a:cs typeface="Calibri"/>
                <a:sym typeface="Calibri"/>
              </a:rPr>
              <a:t>requirements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markets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flow</a:t>
            </a:r>
            <a:r>
              <a:rPr lang="de-DE" sz="1200" b="0" i="0" u="none" strike="noStrike" cap="none">
                <a:solidFill>
                  <a:schemeClr val="dk1"/>
                </a:solidFill>
                <a:effectLst/>
                <a:latin typeface="Calibri"/>
                <a:ea typeface="Calibri"/>
                <a:cs typeface="Calibri"/>
                <a:sym typeface="Calibri"/>
              </a:rPr>
              <a:t> back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science.</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model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mutual </a:t>
            </a:r>
            <a:r>
              <a:rPr lang="de-DE" sz="1200" b="1" i="0" u="none" strike="noStrike" cap="none" err="1">
                <a:solidFill>
                  <a:schemeClr val="dk1"/>
                </a:solidFill>
                <a:effectLst/>
                <a:latin typeface="Calibri"/>
                <a:ea typeface="Calibri"/>
                <a:cs typeface="Calibri"/>
                <a:sym typeface="Calibri"/>
              </a:rPr>
              <a:t>influence</a:t>
            </a:r>
            <a:r>
              <a:rPr lang="de-DE" sz="1200" b="0" i="0" u="none" strike="noStrike" cap="none">
                <a:solidFill>
                  <a:schemeClr val="dk1"/>
                </a:solidFill>
                <a:effectLst/>
                <a:latin typeface="Calibri"/>
                <a:ea typeface="Calibri"/>
                <a:cs typeface="Calibri"/>
                <a:sym typeface="Calibri"/>
              </a:rPr>
              <a:t>: Research </a:t>
            </a:r>
            <a:r>
              <a:rPr lang="de-DE" sz="1200" b="0" i="0" u="none" strike="noStrike" cap="none" err="1">
                <a:solidFill>
                  <a:schemeClr val="dk1"/>
                </a:solidFill>
                <a:effectLst/>
                <a:latin typeface="Calibri"/>
                <a:ea typeface="Calibri"/>
                <a:cs typeface="Calibri"/>
                <a:sym typeface="Calibri"/>
              </a:rPr>
              <a:t>impacts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simultaneously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shaped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feedback</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 / Third </a:t>
            </a:r>
            <a:r>
              <a:rPr lang="en-US" sz="1200" b="1" i="0" u="none" strike="noStrike" cap="none">
                <a:solidFill>
                  <a:schemeClr val="dk1"/>
                </a:solidFill>
                <a:effectLst/>
                <a:latin typeface="Calibri"/>
                <a:ea typeface="Calibri"/>
                <a:cs typeface="Calibri"/>
                <a:sym typeface="Calibri"/>
              </a:rPr>
              <a:t>Mission</a:t>
            </a:r>
          </a:p>
          <a:p>
            <a:pPr rtl="0" fontAlgn="base"/>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not a </a:t>
            </a:r>
            <a:r>
              <a:rPr lang="de-DE" sz="1200" b="1" i="0" u="none" strike="noStrike" cap="none" err="1">
                <a:solidFill>
                  <a:schemeClr val="dk1"/>
                </a:solidFill>
                <a:effectLst/>
                <a:latin typeface="Calibri"/>
                <a:ea typeface="Calibri"/>
                <a:cs typeface="Calibri"/>
                <a:sym typeface="Calibri"/>
              </a:rPr>
              <a:t>one-way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a:t>
            </a:r>
            <a:r>
              <a:rPr lang="de-DE" sz="1200" b="0" i="0" u="none" strike="noStrike" cap="none">
                <a:solidFill>
                  <a:schemeClr val="dk1"/>
                </a:solidFill>
                <a:effectLst/>
                <a:latin typeface="Calibri"/>
                <a:ea typeface="Calibri"/>
                <a:cs typeface="Calibri"/>
                <a:sym typeface="Calibri"/>
              </a:rPr>
              <a:t>, but a </a:t>
            </a:r>
            <a:r>
              <a:rPr lang="de-DE" sz="1200" b="0" i="0" u="none" strike="noStrike" cap="none" err="1">
                <a:solidFill>
                  <a:schemeClr val="dk1"/>
                </a:solidFill>
                <a:effectLst/>
                <a:latin typeface="Calibri"/>
                <a:ea typeface="Calibri"/>
                <a:cs typeface="Calibri"/>
                <a:sym typeface="Calibri"/>
              </a:rPr>
              <a:t>cooperative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dynamic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Mutual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enables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align</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with</a:t>
            </a:r>
            <a:r>
              <a:rPr lang="de-DE" sz="1200" b="1" i="0" u="none" strike="noStrike" cap="none">
                <a:solidFill>
                  <a:schemeClr val="dk1"/>
                </a:solidFill>
                <a:effectLst/>
                <a:latin typeface="Calibri"/>
                <a:ea typeface="Calibri"/>
                <a:cs typeface="Calibri"/>
                <a:sym typeface="Calibri"/>
              </a:rPr>
              <a:t> real-</a:t>
            </a:r>
            <a:r>
              <a:rPr lang="de-DE" sz="1200" b="1" i="0" u="none" strike="noStrike" cap="none" err="1">
                <a:solidFill>
                  <a:schemeClr val="dk1"/>
                </a:solidFill>
                <a:effectLst/>
                <a:latin typeface="Calibri"/>
                <a:ea typeface="Calibri"/>
                <a:cs typeface="Calibri"/>
                <a:sym typeface="Calibri"/>
              </a:rPr>
              <a:t>world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needs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whilst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simultaneously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bringing</a:t>
            </a:r>
            <a:r>
              <a:rPr lang="de-DE" sz="1200" b="0" i="0" u="none" strike="noStrike" cap="none">
                <a:solidFill>
                  <a:schemeClr val="dk1"/>
                </a:solidFill>
                <a:effectLst/>
                <a:latin typeface="Calibri"/>
                <a:ea typeface="Calibri"/>
                <a:cs typeface="Calibri"/>
                <a:sym typeface="Calibri"/>
              </a:rPr>
              <a:t> innovative </a:t>
            </a:r>
            <a:r>
              <a:rPr lang="de-DE" sz="1200" b="0" i="0" u="none" strike="noStrike" cap="none" err="1">
                <a:solidFill>
                  <a:schemeClr val="dk1"/>
                </a:solidFill>
                <a:effectLst/>
                <a:latin typeface="Calibri"/>
                <a:ea typeface="Calibri"/>
                <a:cs typeface="Calibri"/>
                <a:sym typeface="Calibri"/>
              </a:rPr>
              <a:t>ideas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understanding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added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value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can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only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arise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through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interaction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adaptation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98116F99-D013-32AE-7C37-3A677A9D617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3068985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A50B8-8F35-1B21-0AF5-AC0D8AFF63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92EEE0-F42F-6629-0BA1-C9A94C2B8C6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811F42-0573-BE9F-AB1D-3BBBB6EC455D}"/>
              </a:ext>
            </a:extLst>
          </p:cNvPr>
          <p:cNvSpPr>
            <a:spLocks noGrp="1"/>
          </p:cNvSpPr>
          <p:nvPr>
            <p:ph type="body" idx="1"/>
          </p:nvPr>
        </p:nvSpPr>
        <p:spPr/>
        <p:txBody>
          <a:bodyPr/>
          <a:lstStyle/>
          <a:p>
            <a:r>
              <a:rPr lang="de-DE" b="1"/>
              <a:t>1. Key Message </a:t>
            </a:r>
            <a:r>
              <a:rPr lang="de-DE" b="1" err="1"/>
              <a:t>of</a:t>
            </a:r>
            <a:r>
              <a:rPr lang="de-DE" b="1"/>
              <a:t> </a:t>
            </a:r>
            <a:r>
              <a:rPr lang="de-DE" b="1" err="1"/>
              <a:t>the</a:t>
            </a:r>
            <a:r>
              <a:rPr lang="de-DE" b="1"/>
              <a:t> Slide</a:t>
            </a:r>
          </a:p>
          <a:p>
            <a:r>
              <a:rPr lang="de-DE"/>
              <a:t>The </a:t>
            </a:r>
            <a:r>
              <a:rPr lang="de-DE" err="1"/>
              <a:t>Quadruple</a:t>
            </a:r>
            <a:r>
              <a:rPr lang="de-DE"/>
              <a:t> Helix Model </a:t>
            </a:r>
            <a:r>
              <a:rPr lang="de-DE" err="1"/>
              <a:t>describes</a:t>
            </a:r>
            <a:r>
              <a:rPr lang="de-DE"/>
              <a:t> </a:t>
            </a:r>
            <a:r>
              <a:rPr lang="de-DE" b="1" err="1"/>
              <a:t>multidirectional</a:t>
            </a:r>
            <a:r>
              <a:rPr lang="de-DE" b="1"/>
              <a:t> </a:t>
            </a:r>
            <a:r>
              <a:rPr lang="de-DE" b="1" err="1"/>
              <a:t>innovation</a:t>
            </a:r>
            <a:r>
              <a:rPr lang="de-DE" b="1"/>
              <a:t> </a:t>
            </a:r>
            <a:r>
              <a:rPr lang="de-DE" b="1" err="1"/>
              <a:t>processes</a:t>
            </a:r>
            <a:r>
              <a:rPr lang="de-DE" b="1"/>
              <a:t> </a:t>
            </a:r>
            <a:r>
              <a:rPr lang="de-DE"/>
              <a:t>in </a:t>
            </a:r>
            <a:r>
              <a:rPr lang="de-DE" err="1"/>
              <a:t>which</a:t>
            </a:r>
            <a:r>
              <a:rPr lang="de-DE"/>
              <a:t> </a:t>
            </a:r>
            <a:r>
              <a:rPr lang="de-DE" err="1"/>
              <a:t>science</a:t>
            </a:r>
            <a:r>
              <a:rPr lang="de-DE"/>
              <a:t>, </a:t>
            </a:r>
            <a:r>
              <a:rPr lang="de-DE" err="1"/>
              <a:t>business</a:t>
            </a:r>
            <a:r>
              <a:rPr lang="de-DE"/>
              <a:t>, </a:t>
            </a:r>
            <a:r>
              <a:rPr lang="de-DE" err="1"/>
              <a:t>politics</a:t>
            </a:r>
            <a:r>
              <a:rPr lang="de-DE"/>
              <a:t> and </a:t>
            </a:r>
            <a:r>
              <a:rPr lang="de-DE" err="1"/>
              <a:t>civil</a:t>
            </a:r>
            <a:r>
              <a:rPr lang="de-DE"/>
              <a:t> </a:t>
            </a:r>
            <a:r>
              <a:rPr lang="de-DE" err="1"/>
              <a:t>society</a:t>
            </a:r>
            <a:r>
              <a:rPr lang="de-DE"/>
              <a:t> </a:t>
            </a:r>
            <a:r>
              <a:rPr lang="de-DE" err="1"/>
              <a:t>work</a:t>
            </a:r>
            <a:r>
              <a:rPr lang="de-DE"/>
              <a:t> </a:t>
            </a:r>
            <a:r>
              <a:rPr lang="de-DE" err="1"/>
              <a:t>together</a:t>
            </a:r>
            <a:r>
              <a:rPr lang="de-DE"/>
              <a:t> </a:t>
            </a:r>
            <a:r>
              <a:rPr lang="de-DE" err="1"/>
              <a:t>to</a:t>
            </a:r>
            <a:r>
              <a:rPr lang="de-DE"/>
              <a:t> </a:t>
            </a:r>
            <a:r>
              <a:rPr lang="de-DE" err="1"/>
              <a:t>develop</a:t>
            </a:r>
            <a:r>
              <a:rPr lang="de-DE"/>
              <a:t> </a:t>
            </a:r>
            <a:r>
              <a:rPr lang="de-DE" err="1"/>
              <a:t>needs-based</a:t>
            </a:r>
            <a:r>
              <a:rPr lang="de-DE"/>
              <a:t> and </a:t>
            </a:r>
            <a:r>
              <a:rPr lang="de-DE" err="1"/>
              <a:t>collaborative</a:t>
            </a:r>
            <a:r>
              <a:rPr lang="de-DE"/>
              <a:t> </a:t>
            </a:r>
            <a:r>
              <a:rPr lang="de-DE" err="1"/>
              <a:t>solutions</a:t>
            </a:r>
            <a:r>
              <a:rPr lang="de-DE"/>
              <a:t>.</a:t>
            </a:r>
          </a:p>
          <a:p>
            <a:r>
              <a:rPr lang="de-DE" b="1"/>
              <a:t>2. </a:t>
            </a:r>
            <a:r>
              <a:rPr lang="de-DE" b="1" err="1"/>
              <a:t>Contextualisation</a:t>
            </a:r>
            <a:endParaRPr lang="de-DE" b="1"/>
          </a:p>
          <a:p>
            <a:r>
              <a:rPr lang="de-DE"/>
              <a:t>The </a:t>
            </a:r>
            <a:r>
              <a:rPr lang="de-DE" err="1"/>
              <a:t>slide</a:t>
            </a:r>
            <a:r>
              <a:rPr lang="de-DE"/>
              <a:t> </a:t>
            </a:r>
            <a:r>
              <a:rPr lang="de-DE" err="1"/>
              <a:t>illustrates</a:t>
            </a:r>
            <a:r>
              <a:rPr lang="de-DE"/>
              <a:t> </a:t>
            </a:r>
            <a:r>
              <a:rPr lang="de-DE" err="1"/>
              <a:t>how</a:t>
            </a:r>
            <a:r>
              <a:rPr lang="de-DE"/>
              <a:t> modern </a:t>
            </a:r>
            <a:r>
              <a:rPr lang="de-DE" err="1"/>
              <a:t>transfer</a:t>
            </a:r>
            <a:r>
              <a:rPr lang="de-DE"/>
              <a:t> </a:t>
            </a:r>
            <a:r>
              <a:rPr lang="de-DE" err="1"/>
              <a:t>concepts</a:t>
            </a:r>
            <a:r>
              <a:rPr lang="de-DE"/>
              <a:t> </a:t>
            </a:r>
            <a:r>
              <a:rPr lang="de-DE" b="1" err="1"/>
              <a:t>go</a:t>
            </a:r>
            <a:r>
              <a:rPr lang="de-DE" b="1"/>
              <a:t> </a:t>
            </a:r>
            <a:r>
              <a:rPr lang="de-DE" b="1" err="1"/>
              <a:t>beyond</a:t>
            </a:r>
            <a:r>
              <a:rPr lang="de-DE" b="1"/>
              <a:t> linear </a:t>
            </a:r>
            <a:r>
              <a:rPr lang="de-DE" b="1" err="1"/>
              <a:t>or</a:t>
            </a:r>
            <a:r>
              <a:rPr lang="de-DE" b="1"/>
              <a:t> </a:t>
            </a:r>
            <a:r>
              <a:rPr lang="de-DE" b="1" err="1"/>
              <a:t>bidirectional</a:t>
            </a:r>
            <a:r>
              <a:rPr lang="de-DE" b="1"/>
              <a:t> </a:t>
            </a:r>
            <a:r>
              <a:rPr lang="de-DE" b="1" err="1"/>
              <a:t>models</a:t>
            </a:r>
            <a:r>
              <a:rPr lang="de-DE" b="1"/>
              <a:t> </a:t>
            </a:r>
            <a:r>
              <a:rPr lang="de-DE"/>
              <a:t>and </a:t>
            </a:r>
            <a:r>
              <a:rPr lang="de-DE" err="1"/>
              <a:t>systematically</a:t>
            </a:r>
            <a:r>
              <a:rPr lang="de-DE"/>
              <a:t> </a:t>
            </a:r>
            <a:r>
              <a:rPr lang="de-DE" err="1"/>
              <a:t>involve</a:t>
            </a:r>
            <a:r>
              <a:rPr lang="de-DE"/>
              <a:t> multiple </a:t>
            </a:r>
            <a:r>
              <a:rPr lang="de-DE" err="1"/>
              <a:t>societal</a:t>
            </a:r>
            <a:r>
              <a:rPr lang="de-DE"/>
              <a:t> </a:t>
            </a:r>
            <a:r>
              <a:rPr lang="de-DE" err="1"/>
              <a:t>actors</a:t>
            </a:r>
            <a:r>
              <a:rPr lang="de-DE"/>
              <a:t> in </a:t>
            </a:r>
            <a:r>
              <a:rPr lang="de-DE" err="1"/>
              <a:t>innovation</a:t>
            </a:r>
            <a:r>
              <a:rPr lang="de-DE"/>
              <a:t> </a:t>
            </a:r>
            <a:r>
              <a:rPr lang="de-DE" err="1"/>
              <a:t>processes</a:t>
            </a:r>
            <a:r>
              <a:rPr lang="de-DE"/>
              <a:t>. This </a:t>
            </a:r>
            <a:r>
              <a:rPr lang="de-DE" err="1"/>
              <a:t>forms</a:t>
            </a:r>
            <a:r>
              <a:rPr lang="de-DE"/>
              <a:t> </a:t>
            </a:r>
            <a:r>
              <a:rPr lang="de-DE" err="1"/>
              <a:t>the</a:t>
            </a:r>
            <a:r>
              <a:rPr lang="de-DE"/>
              <a:t> </a:t>
            </a:r>
            <a:r>
              <a:rPr lang="de-DE" err="1"/>
              <a:t>theoretical</a:t>
            </a:r>
            <a:r>
              <a:rPr lang="de-DE"/>
              <a:t> </a:t>
            </a:r>
            <a:r>
              <a:rPr lang="de-DE" err="1"/>
              <a:t>basis</a:t>
            </a:r>
            <a:r>
              <a:rPr lang="de-DE"/>
              <a:t> </a:t>
            </a:r>
            <a:r>
              <a:rPr lang="de-DE" err="1"/>
              <a:t>for</a:t>
            </a:r>
            <a:r>
              <a:rPr lang="de-DE"/>
              <a:t> </a:t>
            </a:r>
            <a:r>
              <a:rPr lang="de-DE" err="1"/>
              <a:t>designing</a:t>
            </a:r>
            <a:r>
              <a:rPr lang="de-DE"/>
              <a:t> </a:t>
            </a:r>
            <a:r>
              <a:rPr lang="de-DE" err="1"/>
              <a:t>complex</a:t>
            </a:r>
            <a:r>
              <a:rPr lang="de-DE"/>
              <a:t> </a:t>
            </a:r>
            <a:r>
              <a:rPr lang="de-DE" err="1"/>
              <a:t>transfer</a:t>
            </a:r>
            <a:r>
              <a:rPr lang="de-DE"/>
              <a:t> </a:t>
            </a:r>
            <a:r>
              <a:rPr lang="de-DE" err="1"/>
              <a:t>projects</a:t>
            </a:r>
            <a:r>
              <a:rPr lang="de-DE"/>
              <a:t> in </a:t>
            </a:r>
            <a:r>
              <a:rPr lang="de-DE" err="1"/>
              <a:t>the</a:t>
            </a:r>
            <a:r>
              <a:rPr lang="de-DE"/>
              <a:t> </a:t>
            </a:r>
            <a:r>
              <a:rPr lang="de-DE" err="1"/>
              <a:t>workshop</a:t>
            </a:r>
            <a:r>
              <a:rPr lang="de-DE"/>
              <a:t>.</a:t>
            </a:r>
          </a:p>
          <a:p>
            <a:r>
              <a:rPr lang="de-DE" b="1"/>
              <a:t>3. Explanation </a:t>
            </a:r>
            <a:r>
              <a:rPr lang="de-DE" b="1" err="1"/>
              <a:t>of</a:t>
            </a:r>
            <a:r>
              <a:rPr lang="de-DE" b="1"/>
              <a:t> </a:t>
            </a:r>
            <a:r>
              <a:rPr lang="de-DE" b="1" err="1"/>
              <a:t>the</a:t>
            </a:r>
            <a:r>
              <a:rPr lang="de-DE" b="1"/>
              <a:t> </a:t>
            </a:r>
            <a:r>
              <a:rPr lang="de-DE" b="1" err="1"/>
              <a:t>Slide’s</a:t>
            </a:r>
            <a:r>
              <a:rPr lang="de-DE" b="1"/>
              <a:t> Content</a:t>
            </a:r>
          </a:p>
          <a:p>
            <a:r>
              <a:rPr lang="de-DE" b="1"/>
              <a:t>Actors: </a:t>
            </a:r>
            <a:r>
              <a:rPr lang="de-DE" err="1"/>
              <a:t>academia</a:t>
            </a:r>
            <a:r>
              <a:rPr lang="de-DE"/>
              <a:t>, </a:t>
            </a:r>
            <a:r>
              <a:rPr lang="de-DE" err="1"/>
              <a:t>business</a:t>
            </a:r>
            <a:r>
              <a:rPr lang="de-DE"/>
              <a:t>, </a:t>
            </a:r>
            <a:r>
              <a:rPr lang="de-DE" err="1"/>
              <a:t>politics</a:t>
            </a:r>
            <a:r>
              <a:rPr lang="de-DE"/>
              <a:t>, </a:t>
            </a:r>
            <a:r>
              <a:rPr lang="de-DE" err="1"/>
              <a:t>civil</a:t>
            </a:r>
            <a:r>
              <a:rPr lang="de-DE"/>
              <a:t> </a:t>
            </a:r>
            <a:r>
              <a:rPr lang="de-DE" err="1"/>
              <a:t>society</a:t>
            </a:r>
            <a:endParaRPr lang="de-DE"/>
          </a:p>
          <a:p>
            <a:r>
              <a:rPr lang="de-DE" b="1"/>
              <a:t>Extension </a:t>
            </a:r>
            <a:r>
              <a:rPr lang="de-DE" b="1" err="1"/>
              <a:t>of</a:t>
            </a:r>
            <a:r>
              <a:rPr lang="de-DE" b="1"/>
              <a:t> </a:t>
            </a:r>
            <a:r>
              <a:rPr lang="de-DE" b="1" err="1"/>
              <a:t>the</a:t>
            </a:r>
            <a:r>
              <a:rPr lang="de-DE" b="1"/>
              <a:t> </a:t>
            </a:r>
            <a:r>
              <a:rPr lang="de-DE" b="1" err="1"/>
              <a:t>triple</a:t>
            </a:r>
            <a:r>
              <a:rPr lang="de-DE" b="1"/>
              <a:t> </a:t>
            </a:r>
            <a:r>
              <a:rPr lang="de-DE" b="1" err="1"/>
              <a:t>helix</a:t>
            </a:r>
            <a:r>
              <a:rPr lang="de-DE" b="1"/>
              <a:t> </a:t>
            </a:r>
            <a:r>
              <a:rPr lang="de-DE" b="1" err="1"/>
              <a:t>model</a:t>
            </a:r>
            <a:r>
              <a:rPr lang="de-DE" b="1"/>
              <a:t>: </a:t>
            </a:r>
            <a:r>
              <a:rPr lang="de-DE" err="1"/>
              <a:t>Civil</a:t>
            </a:r>
            <a:r>
              <a:rPr lang="de-DE"/>
              <a:t> </a:t>
            </a:r>
            <a:r>
              <a:rPr lang="de-DE" err="1"/>
              <a:t>society</a:t>
            </a:r>
            <a:r>
              <a:rPr lang="de-DE"/>
              <a:t> </a:t>
            </a:r>
            <a:r>
              <a:rPr lang="de-DE" err="1"/>
              <a:t>is</a:t>
            </a:r>
            <a:r>
              <a:rPr lang="de-DE"/>
              <a:t> </a:t>
            </a:r>
            <a:r>
              <a:rPr lang="de-DE" err="1"/>
              <a:t>integrated</a:t>
            </a:r>
            <a:r>
              <a:rPr lang="de-DE"/>
              <a:t> </a:t>
            </a:r>
            <a:r>
              <a:rPr lang="de-DE" err="1"/>
              <a:t>as</a:t>
            </a:r>
            <a:r>
              <a:rPr lang="de-DE"/>
              <a:t> a </a:t>
            </a:r>
            <a:r>
              <a:rPr lang="de-DE" err="1"/>
              <a:t>fourth</a:t>
            </a:r>
            <a:r>
              <a:rPr lang="de-DE"/>
              <a:t> </a:t>
            </a:r>
            <a:r>
              <a:rPr lang="de-DE" err="1"/>
              <a:t>sector</a:t>
            </a:r>
            <a:r>
              <a:rPr lang="de-DE"/>
              <a:t> </a:t>
            </a:r>
            <a:r>
              <a:rPr lang="de-DE" err="1"/>
              <a:t>to</a:t>
            </a:r>
            <a:r>
              <a:rPr lang="de-DE"/>
              <a:t> </a:t>
            </a:r>
            <a:r>
              <a:rPr lang="de-DE" err="1"/>
              <a:t>incorporate</a:t>
            </a:r>
            <a:r>
              <a:rPr lang="de-DE"/>
              <a:t> </a:t>
            </a:r>
            <a:r>
              <a:rPr lang="de-DE" err="1"/>
              <a:t>societal</a:t>
            </a:r>
            <a:r>
              <a:rPr lang="de-DE"/>
              <a:t> </a:t>
            </a:r>
            <a:r>
              <a:rPr lang="de-DE" err="1"/>
              <a:t>needs</a:t>
            </a:r>
            <a:r>
              <a:rPr lang="de-DE"/>
              <a:t> and </a:t>
            </a:r>
            <a:r>
              <a:rPr lang="de-DE" err="1"/>
              <a:t>public</a:t>
            </a:r>
            <a:r>
              <a:rPr lang="de-DE"/>
              <a:t> </a:t>
            </a:r>
            <a:r>
              <a:rPr lang="de-DE" err="1"/>
              <a:t>perspectives</a:t>
            </a:r>
            <a:r>
              <a:rPr lang="de-DE"/>
              <a:t>.</a:t>
            </a:r>
          </a:p>
          <a:p>
            <a:r>
              <a:rPr lang="de-DE" b="1" err="1"/>
              <a:t>Multidirectional</a:t>
            </a:r>
            <a:r>
              <a:rPr lang="de-DE" b="1"/>
              <a:t> </a:t>
            </a:r>
            <a:r>
              <a:rPr lang="de-DE" b="1" err="1"/>
              <a:t>exchange</a:t>
            </a:r>
            <a:r>
              <a:rPr lang="de-DE" b="1"/>
              <a:t>: </a:t>
            </a:r>
            <a:r>
              <a:rPr lang="en-US"/>
              <a:t>Knowledge and innovation are shared and adapted collaboratively among all participants, leading to further development.</a:t>
            </a:r>
          </a:p>
          <a:p>
            <a:r>
              <a:rPr lang="de-DE" b="1"/>
              <a:t>Innovation </a:t>
            </a:r>
            <a:r>
              <a:rPr lang="de-DE" b="1" err="1"/>
              <a:t>networks</a:t>
            </a:r>
            <a:r>
              <a:rPr lang="de-DE" b="1"/>
              <a:t>/</a:t>
            </a:r>
            <a:r>
              <a:rPr lang="de-DE" b="1" err="1"/>
              <a:t>ecosystems</a:t>
            </a:r>
            <a:r>
              <a:rPr lang="de-DE" b="1"/>
              <a:t>: </a:t>
            </a:r>
            <a:r>
              <a:rPr lang="de-DE"/>
              <a:t>The </a:t>
            </a:r>
            <a:r>
              <a:rPr lang="de-DE" err="1"/>
              <a:t>model</a:t>
            </a:r>
            <a:r>
              <a:rPr lang="de-DE"/>
              <a:t> </a:t>
            </a:r>
            <a:r>
              <a:rPr lang="de-DE" err="1"/>
              <a:t>supports</a:t>
            </a:r>
            <a:r>
              <a:rPr lang="de-DE"/>
              <a:t> </a:t>
            </a:r>
            <a:r>
              <a:rPr lang="de-DE" err="1"/>
              <a:t>the</a:t>
            </a:r>
            <a:r>
              <a:rPr lang="de-DE"/>
              <a:t> </a:t>
            </a:r>
            <a:r>
              <a:rPr lang="de-DE" err="1"/>
              <a:t>development</a:t>
            </a:r>
            <a:r>
              <a:rPr lang="de-DE"/>
              <a:t> </a:t>
            </a:r>
            <a:r>
              <a:rPr lang="de-DE" err="1"/>
              <a:t>of</a:t>
            </a:r>
            <a:r>
              <a:rPr lang="de-DE"/>
              <a:t> </a:t>
            </a:r>
            <a:r>
              <a:rPr lang="de-DE" err="1"/>
              <a:t>cooperation</a:t>
            </a:r>
            <a:r>
              <a:rPr lang="de-DE"/>
              <a:t> </a:t>
            </a:r>
            <a:r>
              <a:rPr lang="de-DE" err="1"/>
              <a:t>platforms</a:t>
            </a:r>
            <a:r>
              <a:rPr lang="de-DE"/>
              <a:t> in </a:t>
            </a:r>
            <a:r>
              <a:rPr lang="de-DE" err="1"/>
              <a:t>which</a:t>
            </a:r>
            <a:r>
              <a:rPr lang="de-DE"/>
              <a:t> </a:t>
            </a:r>
            <a:r>
              <a:rPr lang="de-DE" err="1"/>
              <a:t>research</a:t>
            </a:r>
            <a:r>
              <a:rPr lang="de-DE"/>
              <a:t> </a:t>
            </a:r>
            <a:r>
              <a:rPr lang="de-DE" err="1"/>
              <a:t>institutions</a:t>
            </a:r>
            <a:r>
              <a:rPr lang="de-DE"/>
              <a:t> </a:t>
            </a:r>
            <a:r>
              <a:rPr lang="de-DE" err="1"/>
              <a:t>can</a:t>
            </a:r>
            <a:r>
              <a:rPr lang="de-DE"/>
              <a:t> </a:t>
            </a:r>
            <a:r>
              <a:rPr lang="de-DE" err="1"/>
              <a:t>play</a:t>
            </a:r>
            <a:r>
              <a:rPr lang="de-DE"/>
              <a:t> </a:t>
            </a:r>
            <a:r>
              <a:rPr lang="de-DE" err="1"/>
              <a:t>central</a:t>
            </a:r>
            <a:r>
              <a:rPr lang="de-DE"/>
              <a:t> </a:t>
            </a:r>
            <a:r>
              <a:rPr lang="de-DE" err="1"/>
              <a:t>roles</a:t>
            </a:r>
            <a:r>
              <a:rPr lang="de-DE"/>
              <a:t>.</a:t>
            </a:r>
          </a:p>
          <a:p>
            <a:r>
              <a:rPr lang="de-DE" b="1" err="1"/>
              <a:t>Objective</a:t>
            </a:r>
            <a:r>
              <a:rPr lang="de-DE" b="1"/>
              <a:t>: </a:t>
            </a:r>
            <a:r>
              <a:rPr lang="de-DE" b="0" err="1"/>
              <a:t>to</a:t>
            </a:r>
            <a:r>
              <a:rPr lang="de-DE"/>
              <a:t> promote </a:t>
            </a:r>
            <a:r>
              <a:rPr lang="de-DE" err="1"/>
              <a:t>needs-driven</a:t>
            </a:r>
            <a:r>
              <a:rPr lang="de-DE"/>
              <a:t>, </a:t>
            </a:r>
            <a:r>
              <a:rPr lang="de-DE" err="1"/>
              <a:t>collaborative</a:t>
            </a:r>
            <a:r>
              <a:rPr lang="de-DE"/>
              <a:t> and </a:t>
            </a:r>
            <a:r>
              <a:rPr lang="de-DE" err="1"/>
              <a:t>socially</a:t>
            </a:r>
            <a:r>
              <a:rPr lang="de-DE"/>
              <a:t> relevant </a:t>
            </a:r>
            <a:r>
              <a:rPr lang="de-DE" err="1"/>
              <a:t>innovations</a:t>
            </a:r>
            <a:r>
              <a:rPr lang="de-DE"/>
              <a:t>.</a:t>
            </a:r>
          </a:p>
          <a:p>
            <a:r>
              <a:rPr lang="de-DE" b="1"/>
              <a:t>4. </a:t>
            </a:r>
            <a:r>
              <a:rPr lang="de-DE" b="1" err="1"/>
              <a:t>Relevance</a:t>
            </a:r>
            <a:r>
              <a:rPr lang="de-DE" b="1"/>
              <a:t> </a:t>
            </a:r>
            <a:r>
              <a:rPr lang="de-DE" b="1" err="1"/>
              <a:t>for</a:t>
            </a:r>
            <a:r>
              <a:rPr lang="de-DE" b="1"/>
              <a:t> Science Transfer / Third Mission</a:t>
            </a:r>
          </a:p>
          <a:p>
            <a:r>
              <a:rPr lang="de-DE" err="1"/>
              <a:t>Demonstrates</a:t>
            </a:r>
            <a:r>
              <a:rPr lang="de-DE"/>
              <a:t> </a:t>
            </a:r>
            <a:r>
              <a:rPr lang="de-DE" err="1"/>
              <a:t>that</a:t>
            </a:r>
            <a:r>
              <a:rPr lang="de-DE"/>
              <a:t> </a:t>
            </a:r>
            <a:r>
              <a:rPr lang="de-DE" b="1" err="1"/>
              <a:t>transfer</a:t>
            </a:r>
            <a:r>
              <a:rPr lang="de-DE" b="1"/>
              <a:t> </a:t>
            </a:r>
            <a:r>
              <a:rPr lang="de-DE" err="1"/>
              <a:t>is</a:t>
            </a:r>
            <a:r>
              <a:rPr lang="de-DE"/>
              <a:t> </a:t>
            </a:r>
            <a:r>
              <a:rPr lang="de-DE" b="1" err="1"/>
              <a:t>more</a:t>
            </a:r>
            <a:r>
              <a:rPr lang="de-DE" b="1"/>
              <a:t> </a:t>
            </a:r>
            <a:r>
              <a:rPr lang="de-DE" b="1" err="1"/>
              <a:t>than</a:t>
            </a:r>
            <a:r>
              <a:rPr lang="de-DE" b="1"/>
              <a:t> just bilateral </a:t>
            </a:r>
            <a:r>
              <a:rPr lang="de-DE" b="1" err="1"/>
              <a:t>cooperation</a:t>
            </a:r>
            <a:r>
              <a:rPr lang="de-DE"/>
              <a:t>; </a:t>
            </a:r>
            <a:r>
              <a:rPr lang="de-DE" err="1"/>
              <a:t>societal</a:t>
            </a:r>
            <a:r>
              <a:rPr lang="de-DE"/>
              <a:t> </a:t>
            </a:r>
            <a:r>
              <a:rPr lang="de-DE" err="1"/>
              <a:t>stakeholders</a:t>
            </a:r>
            <a:r>
              <a:rPr lang="de-DE"/>
              <a:t> </a:t>
            </a:r>
            <a:r>
              <a:rPr lang="de-DE" err="1"/>
              <a:t>must</a:t>
            </a:r>
            <a:r>
              <a:rPr lang="de-DE"/>
              <a:t> </a:t>
            </a:r>
            <a:r>
              <a:rPr lang="de-DE" err="1"/>
              <a:t>be</a:t>
            </a:r>
            <a:r>
              <a:rPr lang="de-DE"/>
              <a:t> </a:t>
            </a:r>
            <a:r>
              <a:rPr lang="de-DE" err="1"/>
              <a:t>actively</a:t>
            </a:r>
            <a:r>
              <a:rPr lang="de-DE"/>
              <a:t> </a:t>
            </a:r>
            <a:r>
              <a:rPr lang="de-DE" err="1"/>
              <a:t>involved</a:t>
            </a:r>
            <a:r>
              <a:rPr lang="de-DE"/>
              <a:t>.</a:t>
            </a:r>
          </a:p>
          <a:p>
            <a:r>
              <a:rPr lang="de-DE"/>
              <a:t>Scientific </a:t>
            </a:r>
            <a:r>
              <a:rPr lang="de-DE" err="1"/>
              <a:t>institutions</a:t>
            </a:r>
            <a:r>
              <a:rPr lang="de-DE"/>
              <a:t> </a:t>
            </a:r>
            <a:r>
              <a:rPr lang="de-DE" err="1"/>
              <a:t>can</a:t>
            </a:r>
            <a:r>
              <a:rPr lang="de-DE"/>
              <a:t> </a:t>
            </a:r>
            <a:r>
              <a:rPr lang="de-DE" err="1"/>
              <a:t>play</a:t>
            </a:r>
            <a:r>
              <a:rPr lang="de-DE"/>
              <a:t> </a:t>
            </a:r>
            <a:r>
              <a:rPr lang="de-DE" err="1"/>
              <a:t>key</a:t>
            </a:r>
            <a:r>
              <a:rPr lang="de-DE"/>
              <a:t> </a:t>
            </a:r>
            <a:r>
              <a:rPr lang="de-DE" err="1"/>
              <a:t>roles</a:t>
            </a:r>
            <a:r>
              <a:rPr lang="de-DE"/>
              <a:t> in </a:t>
            </a:r>
            <a:r>
              <a:rPr lang="de-DE" err="1"/>
              <a:t>integrating</a:t>
            </a:r>
            <a:r>
              <a:rPr lang="de-DE"/>
              <a:t> and </a:t>
            </a:r>
            <a:r>
              <a:rPr lang="de-DE" err="1"/>
              <a:t>disseminating</a:t>
            </a:r>
            <a:r>
              <a:rPr lang="de-DE"/>
              <a:t> </a:t>
            </a:r>
            <a:r>
              <a:rPr lang="de-DE" err="1"/>
              <a:t>knowledge</a:t>
            </a:r>
            <a:r>
              <a:rPr lang="en-US"/>
              <a:t>, and in developing solutions in collaboration with industry, politics,</a:t>
            </a:r>
            <a:r>
              <a:rPr lang="de-DE"/>
              <a:t> and </a:t>
            </a:r>
            <a:r>
              <a:rPr lang="de-DE" err="1"/>
              <a:t>society</a:t>
            </a:r>
            <a:r>
              <a:rPr lang="de-DE"/>
              <a:t>.</a:t>
            </a:r>
          </a:p>
          <a:p>
            <a:r>
              <a:rPr lang="de-DE"/>
              <a:t>Supports </a:t>
            </a:r>
            <a:r>
              <a:rPr lang="de-DE" err="1"/>
              <a:t>the</a:t>
            </a:r>
            <a:r>
              <a:rPr lang="de-DE"/>
              <a:t> </a:t>
            </a:r>
            <a:r>
              <a:rPr lang="de-DE" err="1"/>
              <a:t>implementation</a:t>
            </a:r>
            <a:r>
              <a:rPr lang="de-DE"/>
              <a:t> </a:t>
            </a:r>
            <a:r>
              <a:rPr lang="de-DE" err="1"/>
              <a:t>of</a:t>
            </a:r>
            <a:r>
              <a:rPr lang="de-DE"/>
              <a:t> </a:t>
            </a:r>
            <a:r>
              <a:rPr lang="de-DE" err="1"/>
              <a:t>the</a:t>
            </a:r>
            <a:r>
              <a:rPr lang="de-DE"/>
              <a:t> </a:t>
            </a:r>
            <a:r>
              <a:rPr lang="de-DE" b="1"/>
              <a:t>Third Mission</a:t>
            </a:r>
            <a:r>
              <a:rPr lang="de-DE"/>
              <a:t>, </a:t>
            </a:r>
            <a:r>
              <a:rPr lang="de-DE" err="1"/>
              <a:t>as</a:t>
            </a:r>
            <a:r>
              <a:rPr lang="de-DE"/>
              <a:t> </a:t>
            </a:r>
            <a:r>
              <a:rPr lang="de-DE" err="1"/>
              <a:t>knowledge</a:t>
            </a:r>
            <a:r>
              <a:rPr lang="de-DE"/>
              <a:t> </a:t>
            </a:r>
            <a:r>
              <a:rPr lang="de-DE" err="1"/>
              <a:t>transfer</a:t>
            </a:r>
            <a:r>
              <a:rPr lang="de-DE"/>
              <a:t>, </a:t>
            </a:r>
            <a:r>
              <a:rPr lang="de-DE" err="1"/>
              <a:t>innovation</a:t>
            </a:r>
            <a:r>
              <a:rPr lang="de-DE"/>
              <a:t> and </a:t>
            </a:r>
            <a:r>
              <a:rPr lang="de-DE" err="1"/>
              <a:t>societal</a:t>
            </a:r>
            <a:r>
              <a:rPr lang="de-DE"/>
              <a:t> </a:t>
            </a:r>
            <a:r>
              <a:rPr lang="de-DE" err="1"/>
              <a:t>relevance</a:t>
            </a:r>
            <a:r>
              <a:rPr lang="de-DE"/>
              <a:t> </a:t>
            </a:r>
            <a:r>
              <a:rPr lang="de-DE" err="1"/>
              <a:t>are</a:t>
            </a:r>
            <a:r>
              <a:rPr lang="de-DE"/>
              <a:t> </a:t>
            </a:r>
            <a:r>
              <a:rPr lang="de-DE" err="1"/>
              <a:t>closely</a:t>
            </a:r>
            <a:r>
              <a:rPr lang="de-DE"/>
              <a:t> </a:t>
            </a:r>
            <a:r>
              <a:rPr lang="de-DE" err="1"/>
              <a:t>linked</a:t>
            </a:r>
            <a:r>
              <a:rPr lang="de-DE"/>
              <a:t>.</a:t>
            </a:r>
          </a:p>
          <a:p>
            <a:r>
              <a:rPr lang="de-DE" b="1"/>
              <a:t>5. </a:t>
            </a:r>
            <a:r>
              <a:rPr lang="de-DE" b="1" err="1"/>
              <a:t>Examples</a:t>
            </a:r>
            <a:r>
              <a:rPr lang="de-DE" b="1"/>
              <a:t> / </a:t>
            </a:r>
            <a:r>
              <a:rPr lang="de-DE" b="1" err="1"/>
              <a:t>Application</a:t>
            </a:r>
            <a:r>
              <a:rPr lang="de-DE" b="1"/>
              <a:t> Scenarios (optional)</a:t>
            </a:r>
          </a:p>
          <a:p>
            <a:r>
              <a:rPr lang="de-DE"/>
              <a:t>A </a:t>
            </a:r>
            <a:r>
              <a:rPr lang="de-DE" err="1"/>
              <a:t>public</a:t>
            </a:r>
            <a:r>
              <a:rPr lang="de-DE"/>
              <a:t> e-file </a:t>
            </a:r>
            <a:r>
              <a:rPr lang="de-DE" err="1"/>
              <a:t>project</a:t>
            </a:r>
            <a:r>
              <a:rPr lang="de-DE"/>
              <a:t> in </a:t>
            </a:r>
            <a:r>
              <a:rPr lang="de-DE" err="1"/>
              <a:t>which</a:t>
            </a:r>
            <a:r>
              <a:rPr lang="de-DE"/>
              <a:t> </a:t>
            </a:r>
            <a:r>
              <a:rPr lang="de-DE" err="1"/>
              <a:t>academia</a:t>
            </a:r>
            <a:r>
              <a:rPr lang="de-DE"/>
              <a:t>, </a:t>
            </a:r>
            <a:r>
              <a:rPr lang="de-DE" err="1"/>
              <a:t>businesses</a:t>
            </a:r>
            <a:r>
              <a:rPr lang="de-DE"/>
              <a:t>, </a:t>
            </a:r>
            <a:r>
              <a:rPr lang="de-DE" err="1"/>
              <a:t>government</a:t>
            </a:r>
            <a:r>
              <a:rPr lang="de-DE"/>
              <a:t> and </a:t>
            </a:r>
            <a:r>
              <a:rPr lang="de-DE" err="1"/>
              <a:t>citizens</a:t>
            </a:r>
            <a:r>
              <a:rPr lang="de-DE"/>
              <a:t> </a:t>
            </a:r>
            <a:r>
              <a:rPr lang="de-DE" err="1"/>
              <a:t>jointly</a:t>
            </a:r>
            <a:r>
              <a:rPr lang="de-DE"/>
              <a:t> </a:t>
            </a:r>
            <a:r>
              <a:rPr lang="de-DE" err="1"/>
              <a:t>develop</a:t>
            </a:r>
            <a:r>
              <a:rPr lang="de-DE"/>
              <a:t> digital administrative </a:t>
            </a:r>
            <a:r>
              <a:rPr lang="de-DE" err="1"/>
              <a:t>innovations</a:t>
            </a:r>
            <a:r>
              <a:rPr lang="de-DE"/>
              <a:t>.</a:t>
            </a:r>
          </a:p>
          <a:p>
            <a:r>
              <a:rPr lang="de-DE"/>
              <a:t>Climate </a:t>
            </a:r>
            <a:r>
              <a:rPr lang="de-DE" err="1"/>
              <a:t>protection</a:t>
            </a:r>
            <a:r>
              <a:rPr lang="de-DE"/>
              <a:t> initiatives in </a:t>
            </a:r>
            <a:r>
              <a:rPr lang="de-DE" err="1"/>
              <a:t>which</a:t>
            </a:r>
            <a:r>
              <a:rPr lang="de-DE"/>
              <a:t> </a:t>
            </a:r>
            <a:r>
              <a:rPr lang="de-DE" err="1"/>
              <a:t>research</a:t>
            </a:r>
            <a:r>
              <a:rPr lang="de-DE"/>
              <a:t>, </a:t>
            </a:r>
            <a:r>
              <a:rPr lang="de-DE" err="1"/>
              <a:t>politics</a:t>
            </a:r>
            <a:r>
              <a:rPr lang="de-DE"/>
              <a:t>, </a:t>
            </a:r>
            <a:r>
              <a:rPr lang="de-DE" err="1"/>
              <a:t>businesses</a:t>
            </a:r>
            <a:r>
              <a:rPr lang="de-DE"/>
              <a:t>, and </a:t>
            </a:r>
            <a:r>
              <a:rPr lang="de-DE" err="1"/>
              <a:t>civil</a:t>
            </a:r>
            <a:r>
              <a:rPr lang="de-DE"/>
              <a:t> </a:t>
            </a:r>
            <a:r>
              <a:rPr lang="de-DE" err="1"/>
              <a:t>society</a:t>
            </a:r>
            <a:r>
              <a:rPr lang="de-DE"/>
              <a:t> </a:t>
            </a:r>
            <a:r>
              <a:rPr lang="de-DE" err="1"/>
              <a:t>groups</a:t>
            </a:r>
            <a:r>
              <a:rPr lang="de-DE"/>
              <a:t> </a:t>
            </a:r>
            <a:r>
              <a:rPr lang="de-DE" err="1"/>
              <a:t>work</a:t>
            </a:r>
            <a:r>
              <a:rPr lang="de-DE"/>
              <a:t> </a:t>
            </a:r>
            <a:r>
              <a:rPr lang="de-DE" err="1"/>
              <a:t>together</a:t>
            </a:r>
            <a:r>
              <a:rPr lang="de-DE"/>
              <a:t> </a:t>
            </a:r>
            <a:r>
              <a:rPr lang="de-DE" err="1"/>
              <a:t>to</a:t>
            </a:r>
            <a:r>
              <a:rPr lang="de-DE"/>
              <a:t> </a:t>
            </a:r>
            <a:r>
              <a:rPr lang="de-DE" err="1"/>
              <a:t>develop</a:t>
            </a:r>
            <a:r>
              <a:rPr lang="de-DE"/>
              <a:t> </a:t>
            </a:r>
            <a:r>
              <a:rPr lang="de-DE" err="1"/>
              <a:t>sustainable</a:t>
            </a:r>
            <a:r>
              <a:rPr lang="de-DE"/>
              <a:t> </a:t>
            </a:r>
            <a:r>
              <a:rPr lang="de-DE" err="1"/>
              <a:t>solutions</a:t>
            </a:r>
            <a:r>
              <a:rPr lang="de-DE"/>
              <a:t>.</a:t>
            </a:r>
          </a:p>
          <a:p>
            <a:endParaRPr lang="de-DE"/>
          </a:p>
          <a:p>
            <a:r>
              <a:rPr lang="de-DE" b="1"/>
              <a:t>References</a:t>
            </a:r>
          </a:p>
          <a:p>
            <a:r>
              <a:rPr lang="de-DE"/>
              <a:t>Schütz, F., Schroth, F., </a:t>
            </a:r>
            <a:r>
              <a:rPr lang="de-DE" err="1"/>
              <a:t>Muschner</a:t>
            </a:r>
            <a:r>
              <a:rPr lang="de-DE"/>
              <a:t>, A., &amp; </a:t>
            </a:r>
            <a:r>
              <a:rPr lang="de-DE" err="1"/>
              <a:t>Schraudner</a:t>
            </a:r>
            <a:r>
              <a:rPr lang="de-DE"/>
              <a:t>, M. (2018). </a:t>
            </a:r>
            <a:r>
              <a:rPr lang="de-DE" err="1"/>
              <a:t>Defining</a:t>
            </a:r>
            <a:r>
              <a:rPr lang="de-DE"/>
              <a:t> </a:t>
            </a:r>
            <a:r>
              <a:rPr lang="de-DE" err="1"/>
              <a:t>functional</a:t>
            </a:r>
            <a:r>
              <a:rPr lang="de-DE"/>
              <a:t> </a:t>
            </a:r>
            <a:r>
              <a:rPr lang="de-DE" err="1"/>
              <a:t>roles</a:t>
            </a:r>
            <a:r>
              <a:rPr lang="de-DE"/>
              <a:t> </a:t>
            </a:r>
            <a:r>
              <a:rPr lang="de-DE" err="1"/>
              <a:t>for</a:t>
            </a:r>
            <a:r>
              <a:rPr lang="de-DE"/>
              <a:t> </a:t>
            </a:r>
            <a:r>
              <a:rPr lang="de-DE" err="1"/>
              <a:t>research</a:t>
            </a:r>
            <a:r>
              <a:rPr lang="de-DE"/>
              <a:t> </a:t>
            </a:r>
            <a:r>
              <a:rPr lang="de-DE" err="1"/>
              <a:t>institutions</a:t>
            </a:r>
            <a:r>
              <a:rPr lang="de-DE"/>
              <a:t> in </a:t>
            </a:r>
            <a:r>
              <a:rPr lang="de-DE" err="1"/>
              <a:t>helix</a:t>
            </a:r>
            <a:r>
              <a:rPr lang="de-DE"/>
              <a:t> </a:t>
            </a:r>
            <a:r>
              <a:rPr lang="de-DE" err="1"/>
              <a:t>innovation</a:t>
            </a:r>
            <a:r>
              <a:rPr lang="de-DE"/>
              <a:t> </a:t>
            </a:r>
            <a:r>
              <a:rPr lang="de-DE" err="1"/>
              <a:t>networks</a:t>
            </a:r>
            <a:r>
              <a:rPr lang="de-DE"/>
              <a:t>. Journal </a:t>
            </a:r>
            <a:r>
              <a:rPr lang="de-DE" err="1"/>
              <a:t>of</a:t>
            </a:r>
            <a:r>
              <a:rPr lang="de-DE"/>
              <a:t> Technology Management &amp; Innovation, 13(4), 47–53. https://doi.org/10.4067/S0718-27242018000400047</a:t>
            </a:r>
          </a:p>
          <a:p>
            <a:endParaRPr lang="de-DE"/>
          </a:p>
        </p:txBody>
      </p:sp>
      <p:sp>
        <p:nvSpPr>
          <p:cNvPr id="4" name="Foliennummernplatzhalter 3">
            <a:extLst>
              <a:ext uri="{FF2B5EF4-FFF2-40B4-BE49-F238E27FC236}">
                <a16:creationId xmlns:a16="http://schemas.microsoft.com/office/drawing/2014/main" id="{5092B336-4F31-446D-CBAF-4FF4772EA0B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t>13</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01701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highlight>
                  <a:srgbClr val="F5F5F5"/>
                </a:highlight>
              </a:rPr>
              <a:t> </a:t>
            </a:r>
            <a:r>
              <a:rPr lang="de-DE" b="1">
                <a:highlight>
                  <a:srgbClr val="F5F5F5"/>
                </a:highlight>
              </a:rPr>
              <a:t>1. Key Message </a:t>
            </a:r>
            <a:r>
              <a:rPr lang="de-DE" b="1" err="1">
                <a:highlight>
                  <a:srgbClr val="F5F5F5"/>
                </a:highlight>
              </a:rPr>
              <a:t>of</a:t>
            </a:r>
            <a:r>
              <a:rPr lang="de-DE" b="1">
                <a:highlight>
                  <a:srgbClr val="F5F5F5"/>
                </a:highlight>
              </a:rPr>
              <a:t> </a:t>
            </a:r>
            <a:r>
              <a:rPr lang="de-DE" b="1" err="1">
                <a:highlight>
                  <a:srgbClr val="F5F5F5"/>
                </a:highlight>
              </a:rPr>
              <a:t>the</a:t>
            </a:r>
            <a:r>
              <a:rPr lang="de-DE" b="1">
                <a:highlight>
                  <a:srgbClr val="F5F5F5"/>
                </a:highlight>
              </a:rPr>
              <a:t> Slide</a:t>
            </a:r>
            <a:endParaRPr lang="en-US">
              <a:solidFill>
                <a:srgbClr val="444444"/>
              </a:solidFill>
              <a:highlight>
                <a:srgbClr val="F5F5F5"/>
              </a:highlight>
            </a:endParaRPr>
          </a:p>
          <a:p>
            <a:r>
              <a:rPr lang="de-DE">
                <a:highlight>
                  <a:srgbClr val="F5F5F5"/>
                </a:highlight>
              </a:rPr>
              <a:t>The </a:t>
            </a:r>
            <a:r>
              <a:rPr lang="de-DE" err="1">
                <a:highlight>
                  <a:srgbClr val="F5F5F5"/>
                </a:highlight>
              </a:rPr>
              <a:t>exercise</a:t>
            </a:r>
            <a:r>
              <a:rPr lang="de-DE">
                <a:highlight>
                  <a:srgbClr val="F5F5F5"/>
                </a:highlight>
              </a:rPr>
              <a:t> </a:t>
            </a:r>
            <a:r>
              <a:rPr lang="de-DE" err="1">
                <a:highlight>
                  <a:srgbClr val="F5F5F5"/>
                </a:highlight>
              </a:rPr>
              <a:t>is</a:t>
            </a:r>
            <a:r>
              <a:rPr lang="de-DE">
                <a:highlight>
                  <a:srgbClr val="F5F5F5"/>
                </a:highlight>
              </a:rPr>
              <a:t> </a:t>
            </a:r>
            <a:r>
              <a:rPr lang="de-DE" err="1">
                <a:highlight>
                  <a:srgbClr val="F5F5F5"/>
                </a:highlight>
              </a:rPr>
              <a:t>designed</a:t>
            </a:r>
            <a:r>
              <a:rPr lang="de-DE">
                <a:highlight>
                  <a:srgbClr val="F5F5F5"/>
                </a:highlight>
              </a:rPr>
              <a:t> </a:t>
            </a:r>
            <a:r>
              <a:rPr lang="de-DE" b="1" err="1">
                <a:highlight>
                  <a:srgbClr val="F5F5F5"/>
                </a:highlight>
              </a:rPr>
              <a:t>to</a:t>
            </a:r>
            <a:r>
              <a:rPr lang="de-DE" b="1">
                <a:highlight>
                  <a:srgbClr val="F5F5F5"/>
                </a:highlight>
              </a:rPr>
              <a:t> </a:t>
            </a:r>
            <a:r>
              <a:rPr lang="de-DE" b="1" err="1">
                <a:highlight>
                  <a:srgbClr val="F5F5F5"/>
                </a:highlight>
              </a:rPr>
              <a:t>enable</a:t>
            </a:r>
            <a:r>
              <a:rPr lang="de-DE" b="1">
                <a:highlight>
                  <a:srgbClr val="F5F5F5"/>
                </a:highlight>
              </a:rPr>
              <a:t> </a:t>
            </a:r>
            <a:r>
              <a:rPr lang="de-DE" err="1">
                <a:highlight>
                  <a:srgbClr val="F5F5F5"/>
                </a:highlight>
              </a:rPr>
              <a:t>participants</a:t>
            </a:r>
            <a:r>
              <a:rPr lang="de-DE">
                <a:highlight>
                  <a:srgbClr val="F5F5F5"/>
                </a:highlight>
              </a:rPr>
              <a:t> </a:t>
            </a:r>
            <a:r>
              <a:rPr lang="de-DE" b="1" err="1">
                <a:highlight>
                  <a:srgbClr val="F5F5F5"/>
                </a:highlight>
              </a:rPr>
              <a:t>to</a:t>
            </a:r>
            <a:r>
              <a:rPr lang="de-DE" b="1">
                <a:highlight>
                  <a:srgbClr val="F5F5F5"/>
                </a:highlight>
              </a:rPr>
              <a:t> </a:t>
            </a:r>
            <a:r>
              <a:rPr lang="de-DE" b="1" err="1">
                <a:highlight>
                  <a:srgbClr val="F5F5F5"/>
                </a:highlight>
              </a:rPr>
              <a:t>experience</a:t>
            </a:r>
            <a:r>
              <a:rPr lang="de-DE" b="1">
                <a:highlight>
                  <a:srgbClr val="F5F5F5"/>
                </a:highlight>
              </a:rPr>
              <a:t> </a:t>
            </a:r>
            <a:r>
              <a:rPr lang="de-DE" b="1" err="1">
                <a:highlight>
                  <a:srgbClr val="F5F5F5"/>
                </a:highlight>
              </a:rPr>
              <a:t>how</a:t>
            </a:r>
            <a:r>
              <a:rPr lang="de-DE" b="1">
                <a:highlight>
                  <a:srgbClr val="F5F5F5"/>
                </a:highlight>
              </a:rPr>
              <a:t> </a:t>
            </a:r>
            <a:r>
              <a:rPr lang="de-DE" b="1" err="1">
                <a:highlight>
                  <a:srgbClr val="F5F5F5"/>
                </a:highlight>
              </a:rPr>
              <a:t>transdisciplinary</a:t>
            </a:r>
            <a:r>
              <a:rPr lang="de-DE" b="1">
                <a:highlight>
                  <a:srgbClr val="F5F5F5"/>
                </a:highlight>
              </a:rPr>
              <a:t> </a:t>
            </a:r>
            <a:r>
              <a:rPr lang="de-DE" b="1" err="1">
                <a:highlight>
                  <a:srgbClr val="F5F5F5"/>
                </a:highlight>
              </a:rPr>
              <a:t>collaboration</a:t>
            </a:r>
            <a:r>
              <a:rPr lang="de-DE" b="1">
                <a:highlight>
                  <a:srgbClr val="F5F5F5"/>
                </a:highlight>
              </a:rPr>
              <a:t> </a:t>
            </a:r>
            <a:r>
              <a:rPr lang="de-DE" b="1" err="1">
                <a:highlight>
                  <a:srgbClr val="F5F5F5"/>
                </a:highlight>
              </a:rPr>
              <a:t>within</a:t>
            </a:r>
            <a:r>
              <a:rPr lang="de-DE" b="1">
                <a:highlight>
                  <a:srgbClr val="F5F5F5"/>
                </a:highlight>
              </a:rPr>
              <a:t> </a:t>
            </a:r>
            <a:r>
              <a:rPr lang="de-DE" b="1" err="1">
                <a:highlight>
                  <a:srgbClr val="F5F5F5"/>
                </a:highlight>
              </a:rPr>
              <a:t>the</a:t>
            </a:r>
            <a:r>
              <a:rPr lang="de-DE" b="1">
                <a:highlight>
                  <a:srgbClr val="F5F5F5"/>
                </a:highlight>
              </a:rPr>
              <a:t> </a:t>
            </a:r>
            <a:r>
              <a:rPr lang="de-DE" b="1" err="1">
                <a:highlight>
                  <a:srgbClr val="F5F5F5"/>
                </a:highlight>
              </a:rPr>
              <a:t>Quadruple</a:t>
            </a:r>
            <a:r>
              <a:rPr lang="de-DE" b="1">
                <a:highlight>
                  <a:srgbClr val="F5F5F5"/>
                </a:highlight>
              </a:rPr>
              <a:t> Helix </a:t>
            </a:r>
            <a:r>
              <a:rPr lang="de-DE" b="1" err="1">
                <a:highlight>
                  <a:srgbClr val="F5F5F5"/>
                </a:highlight>
              </a:rPr>
              <a:t>model</a:t>
            </a:r>
            <a:r>
              <a:rPr lang="de-DE" b="1">
                <a:highlight>
                  <a:srgbClr val="F5F5F5"/>
                </a:highlight>
              </a:rPr>
              <a:t> </a:t>
            </a:r>
            <a:r>
              <a:rPr lang="de-DE" b="1" err="1">
                <a:highlight>
                  <a:srgbClr val="F5F5F5"/>
                </a:highlight>
              </a:rPr>
              <a:t>influences</a:t>
            </a:r>
            <a:r>
              <a:rPr lang="de-DE" b="1">
                <a:highlight>
                  <a:srgbClr val="F5F5F5"/>
                </a:highlight>
              </a:rPr>
              <a:t> potential </a:t>
            </a:r>
            <a:r>
              <a:rPr lang="de-DE" b="1" err="1">
                <a:highlight>
                  <a:srgbClr val="F5F5F5"/>
                </a:highlight>
              </a:rPr>
              <a:t>solutions</a:t>
            </a:r>
            <a:r>
              <a:rPr lang="de-DE">
                <a:highlight>
                  <a:srgbClr val="F5F5F5"/>
                </a:highlight>
              </a:rPr>
              <a:t>, </a:t>
            </a:r>
            <a:r>
              <a:rPr lang="de-DE" err="1">
                <a:highlight>
                  <a:srgbClr val="F5F5F5"/>
                </a:highlight>
              </a:rPr>
              <a:t>what</a:t>
            </a:r>
            <a:r>
              <a:rPr lang="de-DE">
                <a:highlight>
                  <a:srgbClr val="F5F5F5"/>
                </a:highlight>
              </a:rPr>
              <a:t> </a:t>
            </a:r>
            <a:r>
              <a:rPr lang="de-DE" err="1">
                <a:highlight>
                  <a:srgbClr val="F5F5F5"/>
                </a:highlight>
              </a:rPr>
              <a:t>opportunities</a:t>
            </a:r>
            <a:r>
              <a:rPr lang="de-DE">
                <a:highlight>
                  <a:srgbClr val="F5F5F5"/>
                </a:highlight>
              </a:rPr>
              <a:t> and </a:t>
            </a:r>
            <a:r>
              <a:rPr lang="de-DE" err="1">
                <a:highlight>
                  <a:srgbClr val="F5F5F5"/>
                </a:highlight>
              </a:rPr>
              <a:t>challenges</a:t>
            </a:r>
            <a:r>
              <a:rPr lang="de-DE">
                <a:highlight>
                  <a:srgbClr val="F5F5F5"/>
                </a:highlight>
              </a:rPr>
              <a:t> </a:t>
            </a:r>
            <a:r>
              <a:rPr lang="de-DE" err="1">
                <a:highlight>
                  <a:srgbClr val="F5F5F5"/>
                </a:highlight>
              </a:rPr>
              <a:t>arise</a:t>
            </a:r>
            <a:r>
              <a:rPr lang="de-DE">
                <a:highlight>
                  <a:srgbClr val="F5F5F5"/>
                </a:highlight>
              </a:rPr>
              <a:t>, and </a:t>
            </a:r>
            <a:r>
              <a:rPr lang="de-DE" err="1">
                <a:highlight>
                  <a:srgbClr val="F5F5F5"/>
                </a:highlight>
              </a:rPr>
              <a:t>how</a:t>
            </a:r>
            <a:r>
              <a:rPr lang="de-DE">
                <a:highlight>
                  <a:srgbClr val="F5F5F5"/>
                </a:highlight>
              </a:rPr>
              <a:t> different </a:t>
            </a:r>
            <a:r>
              <a:rPr lang="de-DE" err="1">
                <a:highlight>
                  <a:srgbClr val="F5F5F5"/>
                </a:highlight>
              </a:rPr>
              <a:t>perspectives</a:t>
            </a:r>
            <a:r>
              <a:rPr lang="de-DE">
                <a:highlight>
                  <a:srgbClr val="F5F5F5"/>
                </a:highlight>
              </a:rPr>
              <a:t> </a:t>
            </a:r>
            <a:r>
              <a:rPr lang="de-DE" err="1">
                <a:highlight>
                  <a:srgbClr val="F5F5F5"/>
                </a:highlight>
              </a:rPr>
              <a:t>can</a:t>
            </a:r>
            <a:r>
              <a:rPr lang="de-DE">
                <a:highlight>
                  <a:srgbClr val="F5F5F5"/>
                </a:highlight>
              </a:rPr>
              <a:t> </a:t>
            </a:r>
            <a:r>
              <a:rPr lang="de-DE" err="1">
                <a:highlight>
                  <a:srgbClr val="F5F5F5"/>
                </a:highlight>
              </a:rPr>
              <a:t>be</a:t>
            </a:r>
            <a:r>
              <a:rPr lang="de-DE">
                <a:highlight>
                  <a:srgbClr val="F5F5F5"/>
                </a:highlight>
              </a:rPr>
              <a:t> </a:t>
            </a:r>
            <a:r>
              <a:rPr lang="de-DE" err="1">
                <a:highlight>
                  <a:srgbClr val="F5F5F5"/>
                </a:highlight>
              </a:rPr>
              <a:t>integrated</a:t>
            </a:r>
            <a:r>
              <a:rPr lang="de-DE">
                <a:highlight>
                  <a:srgbClr val="F5F5F5"/>
                </a:highlight>
              </a:rPr>
              <a:t>.</a:t>
            </a:r>
            <a:endParaRPr lang="en-US">
              <a:solidFill>
                <a:srgbClr val="444444"/>
              </a:solidFill>
              <a:highlight>
                <a:srgbClr val="F5F5F5"/>
              </a:highlight>
            </a:endParaRPr>
          </a:p>
          <a:p>
            <a:r>
              <a:rPr lang="de-DE" b="1">
                <a:highlight>
                  <a:srgbClr val="F5F5F5"/>
                </a:highlight>
              </a:rPr>
              <a:t>2. Integration </a:t>
            </a:r>
            <a:r>
              <a:rPr lang="de-DE" b="1" err="1">
                <a:highlight>
                  <a:srgbClr val="F5F5F5"/>
                </a:highlight>
              </a:rPr>
              <a:t>into</a:t>
            </a:r>
            <a:r>
              <a:rPr lang="de-DE" b="1">
                <a:highlight>
                  <a:srgbClr val="F5F5F5"/>
                </a:highlight>
              </a:rPr>
              <a:t> </a:t>
            </a:r>
            <a:r>
              <a:rPr lang="de-DE" b="1" err="1">
                <a:highlight>
                  <a:srgbClr val="F5F5F5"/>
                </a:highlight>
              </a:rPr>
              <a:t>the</a:t>
            </a:r>
            <a:r>
              <a:rPr lang="de-DE" b="1">
                <a:highlight>
                  <a:srgbClr val="F5F5F5"/>
                </a:highlight>
              </a:rPr>
              <a:t> </a:t>
            </a:r>
            <a:r>
              <a:rPr lang="de-DE" b="1" err="1">
                <a:highlight>
                  <a:srgbClr val="F5F5F5"/>
                </a:highlight>
              </a:rPr>
              <a:t>Thematic</a:t>
            </a:r>
            <a:r>
              <a:rPr lang="de-DE" b="1">
                <a:highlight>
                  <a:srgbClr val="F5F5F5"/>
                </a:highlight>
              </a:rPr>
              <a:t> </a:t>
            </a:r>
            <a:r>
              <a:rPr lang="de-DE" b="1" err="1">
                <a:highlight>
                  <a:srgbClr val="F5F5F5"/>
                </a:highlight>
              </a:rPr>
              <a:t>Context</a:t>
            </a:r>
            <a:endParaRPr lang="en-US">
              <a:solidFill>
                <a:srgbClr val="444444"/>
              </a:solidFill>
              <a:highlight>
                <a:srgbClr val="F5F5F5"/>
              </a:highlight>
            </a:endParaRPr>
          </a:p>
          <a:p>
            <a:r>
              <a:rPr lang="de-DE">
                <a:highlight>
                  <a:srgbClr val="F5F5F5"/>
                </a:highlight>
              </a:rPr>
              <a:t>The </a:t>
            </a:r>
            <a:r>
              <a:rPr lang="de-DE" err="1">
                <a:highlight>
                  <a:srgbClr val="F5F5F5"/>
                </a:highlight>
              </a:rPr>
              <a:t>exercise</a:t>
            </a:r>
            <a:r>
              <a:rPr lang="de-DE">
                <a:highlight>
                  <a:srgbClr val="F5F5F5"/>
                </a:highlight>
              </a:rPr>
              <a:t> </a:t>
            </a:r>
            <a:r>
              <a:rPr lang="de-DE" err="1">
                <a:highlight>
                  <a:srgbClr val="F5F5F5"/>
                </a:highlight>
              </a:rPr>
              <a:t>builds</a:t>
            </a:r>
            <a:r>
              <a:rPr lang="de-DE">
                <a:highlight>
                  <a:srgbClr val="F5F5F5"/>
                </a:highlight>
              </a:rPr>
              <a:t> on </a:t>
            </a:r>
            <a:r>
              <a:rPr lang="de-DE" err="1">
                <a:highlight>
                  <a:srgbClr val="F5F5F5"/>
                </a:highlight>
              </a:rPr>
              <a:t>the</a:t>
            </a:r>
            <a:r>
              <a:rPr lang="de-DE">
                <a:highlight>
                  <a:srgbClr val="F5F5F5"/>
                </a:highlight>
              </a:rPr>
              <a:t> </a:t>
            </a:r>
            <a:r>
              <a:rPr lang="de-DE" err="1">
                <a:highlight>
                  <a:srgbClr val="F5F5F5"/>
                </a:highlight>
              </a:rPr>
              <a:t>previous</a:t>
            </a:r>
            <a:r>
              <a:rPr lang="de-DE">
                <a:highlight>
                  <a:srgbClr val="F5F5F5"/>
                </a:highlight>
              </a:rPr>
              <a:t> </a:t>
            </a:r>
            <a:r>
              <a:rPr lang="de-DE" err="1">
                <a:highlight>
                  <a:srgbClr val="F5F5F5"/>
                </a:highlight>
              </a:rPr>
              <a:t>slides</a:t>
            </a:r>
            <a:r>
              <a:rPr lang="de-DE">
                <a:highlight>
                  <a:srgbClr val="F5F5F5"/>
                </a:highlight>
              </a:rPr>
              <a:t> on </a:t>
            </a:r>
            <a:r>
              <a:rPr lang="de-DE" err="1">
                <a:highlight>
                  <a:srgbClr val="F5F5F5"/>
                </a:highlight>
              </a:rPr>
              <a:t>transfer</a:t>
            </a:r>
            <a:r>
              <a:rPr lang="de-DE">
                <a:highlight>
                  <a:srgbClr val="F5F5F5"/>
                </a:highlight>
              </a:rPr>
              <a:t> </a:t>
            </a:r>
            <a:r>
              <a:rPr lang="de-DE" err="1">
                <a:highlight>
                  <a:srgbClr val="F5F5F5"/>
                </a:highlight>
              </a:rPr>
              <a:t>concepts</a:t>
            </a:r>
            <a:r>
              <a:rPr lang="de-DE">
                <a:highlight>
                  <a:srgbClr val="F5F5F5"/>
                </a:highlight>
              </a:rPr>
              <a:t> and </a:t>
            </a:r>
            <a:r>
              <a:rPr lang="de-DE" err="1">
                <a:highlight>
                  <a:srgbClr val="F5F5F5"/>
                </a:highlight>
              </a:rPr>
              <a:t>the</a:t>
            </a:r>
            <a:r>
              <a:rPr lang="de-DE">
                <a:highlight>
                  <a:srgbClr val="F5F5F5"/>
                </a:highlight>
              </a:rPr>
              <a:t> </a:t>
            </a:r>
            <a:r>
              <a:rPr lang="de-DE" err="1">
                <a:highlight>
                  <a:srgbClr val="F5F5F5"/>
                </a:highlight>
              </a:rPr>
              <a:t>Quadruple</a:t>
            </a:r>
            <a:r>
              <a:rPr lang="de-DE">
                <a:highlight>
                  <a:srgbClr val="F5F5F5"/>
                </a:highlight>
              </a:rPr>
              <a:t> Helix. </a:t>
            </a:r>
            <a:r>
              <a:rPr lang="de-DE" err="1">
                <a:highlight>
                  <a:srgbClr val="F5F5F5"/>
                </a:highlight>
              </a:rPr>
              <a:t>It</a:t>
            </a:r>
            <a:r>
              <a:rPr lang="de-DE">
                <a:highlight>
                  <a:srgbClr val="F5F5F5"/>
                </a:highlight>
              </a:rPr>
              <a:t> </a:t>
            </a:r>
            <a:r>
              <a:rPr lang="de-DE" err="1">
                <a:highlight>
                  <a:srgbClr val="F5F5F5"/>
                </a:highlight>
              </a:rPr>
              <a:t>brings</a:t>
            </a:r>
            <a:r>
              <a:rPr lang="de-DE">
                <a:highlight>
                  <a:srgbClr val="F5F5F5"/>
                </a:highlight>
              </a:rPr>
              <a:t> </a:t>
            </a:r>
            <a:r>
              <a:rPr lang="en-US" b="1">
                <a:highlight>
                  <a:srgbClr val="F5F5F5"/>
                </a:highlight>
              </a:rPr>
              <a:t>theoretical concepts to life in practice and promotes understanding of the roles</a:t>
            </a:r>
            <a:r>
              <a:rPr lang="de-DE">
                <a:highlight>
                  <a:srgbClr val="F5F5F5"/>
                </a:highlight>
              </a:rPr>
              <a:t> </a:t>
            </a:r>
            <a:r>
              <a:rPr lang="de-DE" err="1">
                <a:highlight>
                  <a:srgbClr val="F5F5F5"/>
                </a:highlight>
              </a:rPr>
              <a:t>of</a:t>
            </a:r>
            <a:r>
              <a:rPr lang="de-DE">
                <a:highlight>
                  <a:srgbClr val="F5F5F5"/>
                </a:highlight>
              </a:rPr>
              <a:t> different </a:t>
            </a:r>
            <a:r>
              <a:rPr lang="de-DE" err="1">
                <a:highlight>
                  <a:srgbClr val="F5F5F5"/>
                </a:highlight>
              </a:rPr>
              <a:t>stakeholders</a:t>
            </a:r>
            <a:r>
              <a:rPr lang="de-DE">
                <a:highlight>
                  <a:srgbClr val="F5F5F5"/>
                </a:highlight>
              </a:rPr>
              <a:t> in </a:t>
            </a:r>
            <a:r>
              <a:rPr lang="de-DE" err="1">
                <a:highlight>
                  <a:srgbClr val="F5F5F5"/>
                </a:highlight>
              </a:rPr>
              <a:t>socially</a:t>
            </a:r>
            <a:r>
              <a:rPr lang="de-DE">
                <a:highlight>
                  <a:srgbClr val="F5F5F5"/>
                </a:highlight>
              </a:rPr>
              <a:t> relevant </a:t>
            </a:r>
            <a:r>
              <a:rPr lang="de-DE" err="1">
                <a:highlight>
                  <a:srgbClr val="F5F5F5"/>
                </a:highlight>
              </a:rPr>
              <a:t>research</a:t>
            </a:r>
            <a:r>
              <a:rPr lang="de-DE">
                <a:highlight>
                  <a:srgbClr val="F5F5F5"/>
                </a:highlight>
              </a:rPr>
              <a:t> </a:t>
            </a:r>
            <a:r>
              <a:rPr lang="de-DE" err="1">
                <a:highlight>
                  <a:srgbClr val="F5F5F5"/>
                </a:highlight>
              </a:rPr>
              <a:t>questions</a:t>
            </a:r>
            <a:r>
              <a:rPr lang="de-DE">
                <a:highlight>
                  <a:srgbClr val="F5F5F5"/>
                </a:highlight>
              </a:rPr>
              <a:t>.</a:t>
            </a:r>
            <a:endParaRPr lang="en-US">
              <a:solidFill>
                <a:srgbClr val="444444"/>
              </a:solidFill>
              <a:highlight>
                <a:srgbClr val="F5F5F5"/>
              </a:highlight>
            </a:endParaRPr>
          </a:p>
          <a:p>
            <a:r>
              <a:rPr lang="de-DE" b="1">
                <a:highlight>
                  <a:srgbClr val="F5F5F5"/>
                </a:highlight>
              </a:rPr>
              <a:t>3. Explanation </a:t>
            </a:r>
            <a:r>
              <a:rPr lang="de-DE" b="1" err="1">
                <a:highlight>
                  <a:srgbClr val="F5F5F5"/>
                </a:highlight>
              </a:rPr>
              <a:t>of</a:t>
            </a:r>
            <a:r>
              <a:rPr lang="de-DE" b="1">
                <a:highlight>
                  <a:srgbClr val="F5F5F5"/>
                </a:highlight>
              </a:rPr>
              <a:t> </a:t>
            </a:r>
            <a:r>
              <a:rPr lang="de-DE" b="1" err="1">
                <a:highlight>
                  <a:srgbClr val="F5F5F5"/>
                </a:highlight>
              </a:rPr>
              <a:t>the</a:t>
            </a:r>
            <a:r>
              <a:rPr lang="de-DE" b="1">
                <a:highlight>
                  <a:srgbClr val="F5F5F5"/>
                </a:highlight>
              </a:rPr>
              <a:t> </a:t>
            </a:r>
            <a:r>
              <a:rPr lang="de-DE" b="1" err="1">
                <a:highlight>
                  <a:srgbClr val="F5F5F5"/>
                </a:highlight>
              </a:rPr>
              <a:t>Slide’s</a:t>
            </a:r>
            <a:r>
              <a:rPr lang="de-DE" b="1">
                <a:highlight>
                  <a:srgbClr val="F5F5F5"/>
                </a:highlight>
              </a:rPr>
              <a:t> Content</a:t>
            </a:r>
            <a:endParaRPr lang="en-US">
              <a:solidFill>
                <a:srgbClr val="444444"/>
              </a:solidFill>
              <a:highlight>
                <a:srgbClr val="F5F5F5"/>
              </a:highlight>
            </a:endParaRPr>
          </a:p>
          <a:p>
            <a:r>
              <a:rPr lang="de-DE" b="1" err="1">
                <a:highlight>
                  <a:srgbClr val="F5F5F5"/>
                </a:highlight>
              </a:rPr>
              <a:t>Objective</a:t>
            </a:r>
            <a:r>
              <a:rPr lang="de-DE" b="1">
                <a:highlight>
                  <a:srgbClr val="F5F5F5"/>
                </a:highlight>
              </a:rPr>
              <a:t>: </a:t>
            </a:r>
            <a:r>
              <a:rPr lang="de-DE" b="0" err="1">
                <a:highlight>
                  <a:srgbClr val="F5F5F5"/>
                </a:highlight>
              </a:rPr>
              <a:t>to</a:t>
            </a:r>
            <a:r>
              <a:rPr lang="de-DE">
                <a:highlight>
                  <a:srgbClr val="F5F5F5"/>
                </a:highlight>
              </a:rPr>
              <a:t> </a:t>
            </a:r>
            <a:r>
              <a:rPr lang="de-DE" err="1">
                <a:highlight>
                  <a:srgbClr val="F5F5F5"/>
                </a:highlight>
              </a:rPr>
              <a:t>develop</a:t>
            </a:r>
            <a:r>
              <a:rPr lang="de-DE">
                <a:highlight>
                  <a:srgbClr val="F5F5F5"/>
                </a:highlight>
              </a:rPr>
              <a:t> a </a:t>
            </a:r>
            <a:r>
              <a:rPr lang="de-DE" err="1">
                <a:highlight>
                  <a:srgbClr val="F5F5F5"/>
                </a:highlight>
              </a:rPr>
              <a:t>transdisciplinary</a:t>
            </a:r>
            <a:r>
              <a:rPr lang="de-DE">
                <a:highlight>
                  <a:srgbClr val="F5F5F5"/>
                </a:highlight>
              </a:rPr>
              <a:t> </a:t>
            </a:r>
            <a:r>
              <a:rPr lang="de-DE" err="1">
                <a:highlight>
                  <a:srgbClr val="F5F5F5"/>
                </a:highlight>
              </a:rPr>
              <a:t>study</a:t>
            </a:r>
            <a:r>
              <a:rPr lang="de-DE">
                <a:highlight>
                  <a:srgbClr val="F5F5F5"/>
                </a:highlight>
              </a:rPr>
              <a:t> design </a:t>
            </a:r>
            <a:r>
              <a:rPr lang="de-DE" err="1">
                <a:highlight>
                  <a:srgbClr val="F5F5F5"/>
                </a:highlight>
              </a:rPr>
              <a:t>for</a:t>
            </a:r>
            <a:r>
              <a:rPr lang="de-DE">
                <a:highlight>
                  <a:srgbClr val="F5F5F5"/>
                </a:highlight>
              </a:rPr>
              <a:t> a </a:t>
            </a:r>
            <a:r>
              <a:rPr lang="de-DE" err="1">
                <a:highlight>
                  <a:srgbClr val="F5F5F5"/>
                </a:highlight>
              </a:rPr>
              <a:t>complex</a:t>
            </a:r>
            <a:r>
              <a:rPr lang="de-DE">
                <a:highlight>
                  <a:srgbClr val="F5F5F5"/>
                </a:highlight>
              </a:rPr>
              <a:t>, </a:t>
            </a:r>
            <a:r>
              <a:rPr lang="de-DE" err="1">
                <a:highlight>
                  <a:srgbClr val="F5F5F5"/>
                </a:highlight>
              </a:rPr>
              <a:t>socially</a:t>
            </a:r>
            <a:r>
              <a:rPr lang="de-DE">
                <a:highlight>
                  <a:srgbClr val="F5F5F5"/>
                </a:highlight>
              </a:rPr>
              <a:t> relevant </a:t>
            </a:r>
            <a:r>
              <a:rPr lang="de-DE" err="1">
                <a:highlight>
                  <a:srgbClr val="F5F5F5"/>
                </a:highlight>
              </a:rPr>
              <a:t>problem</a:t>
            </a:r>
            <a:endParaRPr lang="en-US">
              <a:solidFill>
                <a:srgbClr val="444444"/>
              </a:solidFill>
              <a:highlight>
                <a:srgbClr val="F5F5F5"/>
              </a:highlight>
            </a:endParaRPr>
          </a:p>
          <a:p>
            <a:r>
              <a:rPr lang="de-DE" b="1" err="1">
                <a:highlight>
                  <a:srgbClr val="F5F5F5"/>
                </a:highlight>
              </a:rPr>
              <a:t>Roles</a:t>
            </a:r>
            <a:r>
              <a:rPr lang="de-DE" b="1">
                <a:highlight>
                  <a:srgbClr val="F5F5F5"/>
                </a:highlight>
              </a:rPr>
              <a:t>: </a:t>
            </a:r>
            <a:r>
              <a:rPr lang="de-DE" b="0" err="1">
                <a:highlight>
                  <a:srgbClr val="F5F5F5"/>
                </a:highlight>
              </a:rPr>
              <a:t>e</a:t>
            </a:r>
            <a:r>
              <a:rPr lang="de-DE" err="1">
                <a:highlight>
                  <a:srgbClr val="F5F5F5"/>
                </a:highlight>
              </a:rPr>
              <a:t>ach</a:t>
            </a:r>
            <a:r>
              <a:rPr lang="de-DE">
                <a:highlight>
                  <a:srgbClr val="F5F5F5"/>
                </a:highlight>
              </a:rPr>
              <a:t> </a:t>
            </a:r>
            <a:r>
              <a:rPr lang="de-DE" err="1">
                <a:highlight>
                  <a:srgbClr val="F5F5F5"/>
                </a:highlight>
              </a:rPr>
              <a:t>participant</a:t>
            </a:r>
            <a:r>
              <a:rPr lang="de-DE">
                <a:highlight>
                  <a:srgbClr val="F5F5F5"/>
                </a:highlight>
              </a:rPr>
              <a:t> </a:t>
            </a:r>
            <a:r>
              <a:rPr lang="de-DE" err="1">
                <a:highlight>
                  <a:srgbClr val="F5F5F5"/>
                </a:highlight>
              </a:rPr>
              <a:t>takes</a:t>
            </a:r>
            <a:r>
              <a:rPr lang="de-DE">
                <a:highlight>
                  <a:srgbClr val="F5F5F5"/>
                </a:highlight>
              </a:rPr>
              <a:t> on </a:t>
            </a:r>
            <a:r>
              <a:rPr lang="de-DE" err="1">
                <a:highlight>
                  <a:srgbClr val="F5F5F5"/>
                </a:highlight>
              </a:rPr>
              <a:t>the</a:t>
            </a:r>
            <a:r>
              <a:rPr lang="de-DE">
                <a:highlight>
                  <a:srgbClr val="F5F5F5"/>
                </a:highlight>
              </a:rPr>
              <a:t> </a:t>
            </a:r>
            <a:r>
              <a:rPr lang="de-DE" err="1">
                <a:highlight>
                  <a:srgbClr val="F5F5F5"/>
                </a:highlight>
              </a:rPr>
              <a:t>perspective</a:t>
            </a:r>
            <a:r>
              <a:rPr lang="de-DE">
                <a:highlight>
                  <a:srgbClr val="F5F5F5"/>
                </a:highlight>
              </a:rPr>
              <a:t> </a:t>
            </a:r>
            <a:r>
              <a:rPr lang="de-DE" err="1">
                <a:highlight>
                  <a:srgbClr val="F5F5F5"/>
                </a:highlight>
              </a:rPr>
              <a:t>of</a:t>
            </a:r>
            <a:r>
              <a:rPr lang="de-DE">
                <a:highlight>
                  <a:srgbClr val="F5F5F5"/>
                </a:highlight>
              </a:rPr>
              <a:t> </a:t>
            </a:r>
            <a:r>
              <a:rPr lang="de-DE" err="1">
                <a:highlight>
                  <a:srgbClr val="F5F5F5"/>
                </a:highlight>
              </a:rPr>
              <a:t>one</a:t>
            </a:r>
            <a:r>
              <a:rPr lang="de-DE">
                <a:highlight>
                  <a:srgbClr val="F5F5F5"/>
                </a:highlight>
              </a:rPr>
              <a:t> </a:t>
            </a:r>
            <a:r>
              <a:rPr lang="de-DE" err="1">
                <a:highlight>
                  <a:srgbClr val="F5F5F5"/>
                </a:highlight>
              </a:rPr>
              <a:t>of</a:t>
            </a:r>
            <a:r>
              <a:rPr lang="de-DE">
                <a:highlight>
                  <a:srgbClr val="F5F5F5"/>
                </a:highlight>
              </a:rPr>
              <a:t> </a:t>
            </a:r>
            <a:r>
              <a:rPr lang="de-DE" err="1">
                <a:highlight>
                  <a:srgbClr val="F5F5F5"/>
                </a:highlight>
              </a:rPr>
              <a:t>the</a:t>
            </a:r>
            <a:r>
              <a:rPr lang="de-DE">
                <a:highlight>
                  <a:srgbClr val="F5F5F5"/>
                </a:highlight>
              </a:rPr>
              <a:t> </a:t>
            </a:r>
            <a:r>
              <a:rPr lang="de-DE" err="1">
                <a:highlight>
                  <a:srgbClr val="F5F5F5"/>
                </a:highlight>
              </a:rPr>
              <a:t>four</a:t>
            </a:r>
            <a:r>
              <a:rPr lang="de-DE">
                <a:highlight>
                  <a:srgbClr val="F5F5F5"/>
                </a:highlight>
              </a:rPr>
              <a:t> </a:t>
            </a:r>
            <a:r>
              <a:rPr lang="de-DE" err="1">
                <a:highlight>
                  <a:srgbClr val="F5F5F5"/>
                </a:highlight>
              </a:rPr>
              <a:t>stakeholder</a:t>
            </a:r>
            <a:r>
              <a:rPr lang="de-DE">
                <a:highlight>
                  <a:srgbClr val="F5F5F5"/>
                </a:highlight>
              </a:rPr>
              <a:t> </a:t>
            </a:r>
            <a:r>
              <a:rPr lang="de-DE" err="1">
                <a:highlight>
                  <a:srgbClr val="F5F5F5"/>
                </a:highlight>
              </a:rPr>
              <a:t>groups</a:t>
            </a:r>
            <a:r>
              <a:rPr lang="de-DE">
                <a:highlight>
                  <a:srgbClr val="F5F5F5"/>
                </a:highlight>
              </a:rPr>
              <a:t> –  </a:t>
            </a:r>
            <a:r>
              <a:rPr lang="de-DE" err="1">
                <a:highlight>
                  <a:srgbClr val="F5F5F5"/>
                </a:highlight>
              </a:rPr>
              <a:t>academia</a:t>
            </a:r>
            <a:r>
              <a:rPr lang="de-DE">
                <a:highlight>
                  <a:srgbClr val="F5F5F5"/>
                </a:highlight>
              </a:rPr>
              <a:t>, </a:t>
            </a:r>
            <a:r>
              <a:rPr lang="de-DE" err="1">
                <a:highlight>
                  <a:srgbClr val="F5F5F5"/>
                </a:highlight>
              </a:rPr>
              <a:t>business</a:t>
            </a:r>
            <a:r>
              <a:rPr lang="de-DE">
                <a:highlight>
                  <a:srgbClr val="F5F5F5"/>
                </a:highlight>
              </a:rPr>
              <a:t>, </a:t>
            </a:r>
            <a:r>
              <a:rPr lang="de-DE" err="1">
                <a:highlight>
                  <a:srgbClr val="F5F5F5"/>
                </a:highlight>
              </a:rPr>
              <a:t>politics</a:t>
            </a:r>
            <a:r>
              <a:rPr lang="de-DE">
                <a:highlight>
                  <a:srgbClr val="F5F5F5"/>
                </a:highlight>
              </a:rPr>
              <a:t>, and </a:t>
            </a:r>
            <a:r>
              <a:rPr lang="de-DE" err="1">
                <a:highlight>
                  <a:srgbClr val="F5F5F5"/>
                </a:highlight>
              </a:rPr>
              <a:t>civil</a:t>
            </a:r>
            <a:r>
              <a:rPr lang="de-DE">
                <a:highlight>
                  <a:srgbClr val="F5F5F5"/>
                </a:highlight>
              </a:rPr>
              <a:t> </a:t>
            </a:r>
            <a:r>
              <a:rPr lang="de-DE" err="1">
                <a:highlight>
                  <a:srgbClr val="F5F5F5"/>
                </a:highlight>
              </a:rPr>
              <a:t>society</a:t>
            </a:r>
            <a:endParaRPr lang="en-US">
              <a:solidFill>
                <a:srgbClr val="444444"/>
              </a:solidFill>
              <a:highlight>
                <a:srgbClr val="F5F5F5"/>
              </a:highlight>
            </a:endParaRPr>
          </a:p>
          <a:p>
            <a:r>
              <a:rPr lang="de-DE" b="1" err="1">
                <a:highlight>
                  <a:srgbClr val="F5F5F5"/>
                </a:highlight>
              </a:rPr>
              <a:t>Procedure</a:t>
            </a:r>
            <a:r>
              <a:rPr lang="de-DE" b="1">
                <a:highlight>
                  <a:srgbClr val="F5F5F5"/>
                </a:highlight>
              </a:rPr>
              <a:t>:</a:t>
            </a:r>
            <a:endParaRPr lang="de-DE">
              <a:solidFill>
                <a:srgbClr val="444444"/>
              </a:solidFill>
              <a:highlight>
                <a:srgbClr val="F5F5F5"/>
              </a:highlight>
            </a:endParaRPr>
          </a:p>
          <a:p>
            <a:pPr lvl="1"/>
            <a:r>
              <a:rPr lang="de-DE" err="1">
                <a:highlight>
                  <a:srgbClr val="F5F5F5"/>
                </a:highlight>
              </a:rPr>
              <a:t>selection</a:t>
            </a:r>
            <a:r>
              <a:rPr lang="de-DE">
                <a:highlight>
                  <a:srgbClr val="F5F5F5"/>
                </a:highlight>
              </a:rPr>
              <a:t> </a:t>
            </a:r>
            <a:r>
              <a:rPr lang="de-DE" err="1">
                <a:highlight>
                  <a:srgbClr val="F5F5F5"/>
                </a:highlight>
              </a:rPr>
              <a:t>of</a:t>
            </a:r>
            <a:r>
              <a:rPr lang="de-DE">
                <a:highlight>
                  <a:srgbClr val="F5F5F5"/>
                </a:highlight>
              </a:rPr>
              <a:t> a </a:t>
            </a:r>
            <a:r>
              <a:rPr lang="de-DE" err="1">
                <a:highlight>
                  <a:srgbClr val="F5F5F5"/>
                </a:highlight>
              </a:rPr>
              <a:t>socially</a:t>
            </a:r>
            <a:r>
              <a:rPr lang="de-DE">
                <a:highlight>
                  <a:srgbClr val="F5F5F5"/>
                </a:highlight>
              </a:rPr>
              <a:t> relevant </a:t>
            </a:r>
            <a:r>
              <a:rPr lang="de-DE" err="1">
                <a:highlight>
                  <a:srgbClr val="F5F5F5"/>
                </a:highlight>
              </a:rPr>
              <a:t>problem</a:t>
            </a:r>
            <a:r>
              <a:rPr lang="de-DE">
                <a:highlight>
                  <a:srgbClr val="F5F5F5"/>
                </a:highlight>
              </a:rPr>
              <a:t> (e.g. </a:t>
            </a:r>
            <a:r>
              <a:rPr lang="de-DE" err="1">
                <a:highlight>
                  <a:srgbClr val="F5F5F5"/>
                </a:highlight>
              </a:rPr>
              <a:t>sustainable</a:t>
            </a:r>
            <a:r>
              <a:rPr lang="de-DE">
                <a:highlight>
                  <a:srgbClr val="F5F5F5"/>
                </a:highlight>
              </a:rPr>
              <a:t> </a:t>
            </a:r>
            <a:r>
              <a:rPr lang="de-DE" err="1">
                <a:highlight>
                  <a:srgbClr val="F5F5F5"/>
                </a:highlight>
              </a:rPr>
              <a:t>mobility</a:t>
            </a:r>
            <a:r>
              <a:rPr lang="de-DE">
                <a:highlight>
                  <a:srgbClr val="F5F5F5"/>
                </a:highlight>
              </a:rPr>
              <a:t> in </a:t>
            </a:r>
            <a:r>
              <a:rPr lang="de-DE" err="1">
                <a:highlight>
                  <a:srgbClr val="F5F5F5"/>
                </a:highlight>
              </a:rPr>
              <a:t>cities</a:t>
            </a:r>
            <a:r>
              <a:rPr lang="de-DE">
                <a:highlight>
                  <a:srgbClr val="F5F5F5"/>
                </a:highlight>
              </a:rPr>
              <a:t>)</a:t>
            </a:r>
            <a:endParaRPr lang="en-US">
              <a:solidFill>
                <a:srgbClr val="444444"/>
              </a:solidFill>
              <a:highlight>
                <a:srgbClr val="F5F5F5"/>
              </a:highlight>
            </a:endParaRPr>
          </a:p>
          <a:p>
            <a:pPr lvl="1"/>
            <a:r>
              <a:rPr lang="de-DE" err="1">
                <a:highlight>
                  <a:srgbClr val="F5F5F5"/>
                </a:highlight>
              </a:rPr>
              <a:t>discussion</a:t>
            </a:r>
            <a:r>
              <a:rPr lang="de-DE">
                <a:highlight>
                  <a:srgbClr val="F5F5F5"/>
                </a:highlight>
              </a:rPr>
              <a:t> </a:t>
            </a:r>
            <a:r>
              <a:rPr lang="de-DE" err="1">
                <a:highlight>
                  <a:srgbClr val="F5F5F5"/>
                </a:highlight>
              </a:rPr>
              <a:t>of</a:t>
            </a:r>
            <a:r>
              <a:rPr lang="de-DE">
                <a:highlight>
                  <a:srgbClr val="F5F5F5"/>
                </a:highlight>
              </a:rPr>
              <a:t> </a:t>
            </a:r>
            <a:r>
              <a:rPr lang="de-DE" err="1">
                <a:highlight>
                  <a:srgbClr val="F5F5F5"/>
                </a:highlight>
              </a:rPr>
              <a:t>the</a:t>
            </a:r>
            <a:r>
              <a:rPr lang="de-DE">
                <a:highlight>
                  <a:srgbClr val="F5F5F5"/>
                </a:highlight>
              </a:rPr>
              <a:t> </a:t>
            </a:r>
            <a:r>
              <a:rPr lang="de-DE" err="1">
                <a:highlight>
                  <a:srgbClr val="F5F5F5"/>
                </a:highlight>
              </a:rPr>
              <a:t>roles</a:t>
            </a:r>
            <a:r>
              <a:rPr lang="de-DE">
                <a:highlight>
                  <a:srgbClr val="F5F5F5"/>
                </a:highlight>
              </a:rPr>
              <a:t> and </a:t>
            </a:r>
            <a:r>
              <a:rPr lang="de-DE" err="1">
                <a:highlight>
                  <a:srgbClr val="F5F5F5"/>
                </a:highlight>
              </a:rPr>
              <a:t>formulation</a:t>
            </a:r>
            <a:r>
              <a:rPr lang="de-DE">
                <a:highlight>
                  <a:srgbClr val="F5F5F5"/>
                </a:highlight>
              </a:rPr>
              <a:t> </a:t>
            </a:r>
            <a:r>
              <a:rPr lang="de-DE" err="1">
                <a:highlight>
                  <a:srgbClr val="F5F5F5"/>
                </a:highlight>
              </a:rPr>
              <a:t>of</a:t>
            </a:r>
            <a:r>
              <a:rPr lang="de-DE">
                <a:highlight>
                  <a:srgbClr val="F5F5F5"/>
                </a:highlight>
              </a:rPr>
              <a:t> a </a:t>
            </a:r>
            <a:r>
              <a:rPr lang="de-DE" err="1">
                <a:highlight>
                  <a:srgbClr val="F5F5F5"/>
                </a:highlight>
              </a:rPr>
              <a:t>research</a:t>
            </a:r>
            <a:r>
              <a:rPr lang="de-DE">
                <a:highlight>
                  <a:srgbClr val="F5F5F5"/>
                </a:highlight>
              </a:rPr>
              <a:t> </a:t>
            </a:r>
            <a:r>
              <a:rPr lang="de-DE" err="1">
                <a:highlight>
                  <a:srgbClr val="F5F5F5"/>
                </a:highlight>
              </a:rPr>
              <a:t>question</a:t>
            </a:r>
            <a:endParaRPr lang="en-US">
              <a:solidFill>
                <a:srgbClr val="444444"/>
              </a:solidFill>
              <a:highlight>
                <a:srgbClr val="F5F5F5"/>
              </a:highlight>
            </a:endParaRPr>
          </a:p>
          <a:p>
            <a:pPr lvl="1"/>
            <a:r>
              <a:rPr lang="de-DE" err="1">
                <a:highlight>
                  <a:srgbClr val="F5F5F5"/>
                </a:highlight>
              </a:rPr>
              <a:t>outlining</a:t>
            </a:r>
            <a:r>
              <a:rPr lang="de-DE">
                <a:highlight>
                  <a:srgbClr val="F5F5F5"/>
                </a:highlight>
              </a:rPr>
              <a:t> a potential </a:t>
            </a:r>
            <a:r>
              <a:rPr lang="de-DE" err="1">
                <a:highlight>
                  <a:srgbClr val="F5F5F5"/>
                </a:highlight>
              </a:rPr>
              <a:t>solution</a:t>
            </a:r>
            <a:r>
              <a:rPr lang="de-DE">
                <a:highlight>
                  <a:srgbClr val="F5F5F5"/>
                </a:highlight>
              </a:rPr>
              <a:t>, </a:t>
            </a:r>
            <a:r>
              <a:rPr lang="de-DE" err="1">
                <a:highlight>
                  <a:srgbClr val="F5F5F5"/>
                </a:highlight>
              </a:rPr>
              <a:t>including</a:t>
            </a:r>
            <a:r>
              <a:rPr lang="de-DE">
                <a:highlight>
                  <a:srgbClr val="F5F5F5"/>
                </a:highlight>
              </a:rPr>
              <a:t> </a:t>
            </a:r>
            <a:r>
              <a:rPr lang="de-DE" err="1">
                <a:highlight>
                  <a:srgbClr val="F5F5F5"/>
                </a:highlight>
              </a:rPr>
              <a:t>advantages</a:t>
            </a:r>
            <a:r>
              <a:rPr lang="de-DE">
                <a:highlight>
                  <a:srgbClr val="F5F5F5"/>
                </a:highlight>
              </a:rPr>
              <a:t> and </a:t>
            </a:r>
            <a:r>
              <a:rPr lang="de-DE" err="1">
                <a:highlight>
                  <a:srgbClr val="F5F5F5"/>
                </a:highlight>
              </a:rPr>
              <a:t>challenges</a:t>
            </a:r>
            <a:endParaRPr lang="en-US">
              <a:solidFill>
                <a:srgbClr val="444444"/>
              </a:solidFill>
              <a:highlight>
                <a:srgbClr val="F5F5F5"/>
              </a:highlight>
            </a:endParaRPr>
          </a:p>
          <a:p>
            <a:pPr lvl="1"/>
            <a:r>
              <a:rPr lang="de-DE" err="1">
                <a:highlight>
                  <a:srgbClr val="F5F5F5"/>
                </a:highlight>
              </a:rPr>
              <a:t>short</a:t>
            </a:r>
            <a:r>
              <a:rPr lang="de-DE">
                <a:highlight>
                  <a:srgbClr val="F5F5F5"/>
                </a:highlight>
              </a:rPr>
              <a:t> </a:t>
            </a:r>
            <a:r>
              <a:rPr lang="de-DE" err="1">
                <a:highlight>
                  <a:srgbClr val="F5F5F5"/>
                </a:highlight>
              </a:rPr>
              <a:t>presentation</a:t>
            </a:r>
            <a:r>
              <a:rPr lang="de-DE">
                <a:highlight>
                  <a:srgbClr val="F5F5F5"/>
                </a:highlight>
              </a:rPr>
              <a:t> and </a:t>
            </a:r>
            <a:r>
              <a:rPr lang="de-DE" err="1">
                <a:highlight>
                  <a:srgbClr val="F5F5F5"/>
                </a:highlight>
              </a:rPr>
              <a:t>reflection</a:t>
            </a:r>
            <a:endParaRPr lang="en-US">
              <a:solidFill>
                <a:srgbClr val="444444"/>
              </a:solidFill>
              <a:highlight>
                <a:srgbClr val="F5F5F5"/>
              </a:highlight>
            </a:endParaRPr>
          </a:p>
          <a:p>
            <a:r>
              <a:rPr lang="de-DE" b="1">
                <a:highlight>
                  <a:srgbClr val="F5F5F5"/>
                </a:highlight>
              </a:rPr>
              <a:t>4. </a:t>
            </a:r>
            <a:r>
              <a:rPr lang="de-DE" b="1" err="1">
                <a:highlight>
                  <a:srgbClr val="F5F5F5"/>
                </a:highlight>
              </a:rPr>
              <a:t>Relevance</a:t>
            </a:r>
            <a:r>
              <a:rPr lang="de-DE" b="1">
                <a:highlight>
                  <a:srgbClr val="F5F5F5"/>
                </a:highlight>
              </a:rPr>
              <a:t> </a:t>
            </a:r>
            <a:r>
              <a:rPr lang="de-DE" b="1" err="1">
                <a:highlight>
                  <a:srgbClr val="F5F5F5"/>
                </a:highlight>
              </a:rPr>
              <a:t>for</a:t>
            </a:r>
            <a:r>
              <a:rPr lang="de-DE" b="1">
                <a:highlight>
                  <a:srgbClr val="F5F5F5"/>
                </a:highlight>
              </a:rPr>
              <a:t> Knowledge Transfer/Third Mission</a:t>
            </a:r>
            <a:endParaRPr lang="en-US">
              <a:solidFill>
                <a:srgbClr val="444444"/>
              </a:solidFill>
              <a:highlight>
                <a:srgbClr val="F5F5F5"/>
              </a:highlight>
            </a:endParaRPr>
          </a:p>
          <a:p>
            <a:r>
              <a:rPr lang="de-DE" err="1">
                <a:highlight>
                  <a:srgbClr val="F5F5F5"/>
                </a:highlight>
              </a:rPr>
              <a:t>Demonstrates</a:t>
            </a:r>
            <a:r>
              <a:rPr lang="de-DE">
                <a:highlight>
                  <a:srgbClr val="F5F5F5"/>
                </a:highlight>
              </a:rPr>
              <a:t> </a:t>
            </a:r>
            <a:r>
              <a:rPr lang="de-DE" err="1">
                <a:highlight>
                  <a:srgbClr val="F5F5F5"/>
                </a:highlight>
              </a:rPr>
              <a:t>that</a:t>
            </a:r>
            <a:r>
              <a:rPr lang="de-DE">
                <a:highlight>
                  <a:srgbClr val="F5F5F5"/>
                </a:highlight>
              </a:rPr>
              <a:t> </a:t>
            </a:r>
            <a:r>
              <a:rPr lang="de-DE" b="1" err="1">
                <a:highlight>
                  <a:srgbClr val="F5F5F5"/>
                </a:highlight>
              </a:rPr>
              <a:t>knowledge</a:t>
            </a:r>
            <a:r>
              <a:rPr lang="de-DE" b="1">
                <a:highlight>
                  <a:srgbClr val="F5F5F5"/>
                </a:highlight>
              </a:rPr>
              <a:t> </a:t>
            </a:r>
            <a:r>
              <a:rPr lang="de-DE" b="1" err="1">
                <a:highlight>
                  <a:srgbClr val="F5F5F5"/>
                </a:highlight>
              </a:rPr>
              <a:t>transfer</a:t>
            </a:r>
            <a:r>
              <a:rPr lang="de-DE" b="1">
                <a:highlight>
                  <a:srgbClr val="F5F5F5"/>
                </a:highlight>
              </a:rPr>
              <a:t> in </a:t>
            </a:r>
            <a:r>
              <a:rPr lang="de-DE" b="1" err="1">
                <a:highlight>
                  <a:srgbClr val="F5F5F5"/>
                </a:highlight>
              </a:rPr>
              <a:t>practice</a:t>
            </a:r>
            <a:r>
              <a:rPr lang="de-DE" b="1">
                <a:highlight>
                  <a:srgbClr val="F5F5F5"/>
                </a:highlight>
              </a:rPr>
              <a:t> </a:t>
            </a:r>
            <a:r>
              <a:rPr lang="de-DE" err="1">
                <a:highlight>
                  <a:srgbClr val="F5F5F5"/>
                </a:highlight>
              </a:rPr>
              <a:t>is</a:t>
            </a:r>
            <a:r>
              <a:rPr lang="de-DE">
                <a:highlight>
                  <a:srgbClr val="F5F5F5"/>
                </a:highlight>
              </a:rPr>
              <a:t> </a:t>
            </a:r>
            <a:r>
              <a:rPr lang="de-DE" b="1" err="1">
                <a:highlight>
                  <a:srgbClr val="F5F5F5"/>
                </a:highlight>
              </a:rPr>
              <a:t>reciprocal</a:t>
            </a:r>
            <a:r>
              <a:rPr lang="de-DE" b="1">
                <a:highlight>
                  <a:srgbClr val="F5F5F5"/>
                </a:highlight>
              </a:rPr>
              <a:t> and </a:t>
            </a:r>
            <a:r>
              <a:rPr lang="de-DE" b="1" err="1">
                <a:highlight>
                  <a:srgbClr val="F5F5F5"/>
                </a:highlight>
              </a:rPr>
              <a:t>context-dependent</a:t>
            </a:r>
            <a:r>
              <a:rPr lang="de-DE">
                <a:highlight>
                  <a:srgbClr val="F5F5F5"/>
                </a:highlight>
              </a:rPr>
              <a:t>.</a:t>
            </a:r>
            <a:endParaRPr lang="en-US">
              <a:solidFill>
                <a:srgbClr val="444444"/>
              </a:solidFill>
              <a:highlight>
                <a:srgbClr val="F5F5F5"/>
              </a:highlight>
            </a:endParaRPr>
          </a:p>
          <a:p>
            <a:r>
              <a:rPr lang="de-DE" err="1">
                <a:highlight>
                  <a:srgbClr val="F5F5F5"/>
                </a:highlight>
              </a:rPr>
              <a:t>Promotes</a:t>
            </a:r>
            <a:r>
              <a:rPr lang="de-DE">
                <a:highlight>
                  <a:srgbClr val="F5F5F5"/>
                </a:highlight>
              </a:rPr>
              <a:t> </a:t>
            </a:r>
            <a:r>
              <a:rPr lang="de-DE" err="1">
                <a:highlight>
                  <a:srgbClr val="F5F5F5"/>
                </a:highlight>
              </a:rPr>
              <a:t>the</a:t>
            </a:r>
            <a:r>
              <a:rPr lang="de-DE">
                <a:highlight>
                  <a:srgbClr val="F5F5F5"/>
                </a:highlight>
              </a:rPr>
              <a:t> </a:t>
            </a:r>
            <a:r>
              <a:rPr lang="de-DE" err="1">
                <a:highlight>
                  <a:srgbClr val="F5F5F5"/>
                </a:highlight>
              </a:rPr>
              <a:t>ability</a:t>
            </a:r>
            <a:r>
              <a:rPr lang="de-DE">
                <a:highlight>
                  <a:srgbClr val="F5F5F5"/>
                </a:highlight>
              </a:rPr>
              <a:t> </a:t>
            </a:r>
            <a:r>
              <a:rPr lang="de-DE" err="1">
                <a:highlight>
                  <a:srgbClr val="F5F5F5"/>
                </a:highlight>
              </a:rPr>
              <a:t>to</a:t>
            </a:r>
            <a:r>
              <a:rPr lang="de-DE">
                <a:highlight>
                  <a:srgbClr val="F5F5F5"/>
                </a:highlight>
              </a:rPr>
              <a:t> </a:t>
            </a:r>
            <a:r>
              <a:rPr lang="de-DE" b="1" err="1">
                <a:highlight>
                  <a:srgbClr val="F5F5F5"/>
                </a:highlight>
              </a:rPr>
              <a:t>incorporate</a:t>
            </a:r>
            <a:r>
              <a:rPr lang="de-DE" b="1">
                <a:highlight>
                  <a:srgbClr val="F5F5F5"/>
                </a:highlight>
              </a:rPr>
              <a:t> different </a:t>
            </a:r>
            <a:r>
              <a:rPr lang="de-DE" b="1" err="1">
                <a:highlight>
                  <a:srgbClr val="F5F5F5"/>
                </a:highlight>
              </a:rPr>
              <a:t>perspectives</a:t>
            </a:r>
            <a:r>
              <a:rPr lang="de-DE" b="1">
                <a:highlight>
                  <a:srgbClr val="F5F5F5"/>
                </a:highlight>
              </a:rPr>
              <a:t> </a:t>
            </a:r>
            <a:r>
              <a:rPr lang="de-DE">
                <a:highlight>
                  <a:srgbClr val="F5F5F5"/>
                </a:highlight>
              </a:rPr>
              <a:t>and </a:t>
            </a:r>
            <a:r>
              <a:rPr lang="de-DE" err="1">
                <a:highlight>
                  <a:srgbClr val="F5F5F5"/>
                </a:highlight>
              </a:rPr>
              <a:t>develop</a:t>
            </a:r>
            <a:r>
              <a:rPr lang="de-DE">
                <a:highlight>
                  <a:srgbClr val="F5F5F5"/>
                </a:highlight>
              </a:rPr>
              <a:t> </a:t>
            </a:r>
            <a:r>
              <a:rPr lang="de-DE" err="1">
                <a:highlight>
                  <a:srgbClr val="F5F5F5"/>
                </a:highlight>
              </a:rPr>
              <a:t>transdisciplinary</a:t>
            </a:r>
            <a:r>
              <a:rPr lang="de-DE">
                <a:highlight>
                  <a:srgbClr val="F5F5F5"/>
                </a:highlight>
              </a:rPr>
              <a:t> </a:t>
            </a:r>
            <a:r>
              <a:rPr lang="de-DE" err="1">
                <a:highlight>
                  <a:srgbClr val="F5F5F5"/>
                </a:highlight>
              </a:rPr>
              <a:t>solutions</a:t>
            </a:r>
            <a:r>
              <a:rPr lang="de-DE">
                <a:highlight>
                  <a:srgbClr val="F5F5F5"/>
                </a:highlight>
              </a:rPr>
              <a:t>.</a:t>
            </a:r>
            <a:endParaRPr lang="en-US">
              <a:solidFill>
                <a:srgbClr val="444444"/>
              </a:solidFill>
              <a:highlight>
                <a:srgbClr val="F5F5F5"/>
              </a:highlight>
            </a:endParaRPr>
          </a:p>
          <a:p>
            <a:r>
              <a:rPr lang="de-DE" err="1">
                <a:highlight>
                  <a:srgbClr val="F5F5F5"/>
                </a:highlight>
              </a:rPr>
              <a:t>Illustrates</a:t>
            </a:r>
            <a:r>
              <a:rPr lang="de-DE">
                <a:highlight>
                  <a:srgbClr val="F5F5F5"/>
                </a:highlight>
              </a:rPr>
              <a:t> </a:t>
            </a:r>
            <a:r>
              <a:rPr lang="de-DE" err="1">
                <a:highlight>
                  <a:srgbClr val="F5F5F5"/>
                </a:highlight>
              </a:rPr>
              <a:t>that</a:t>
            </a:r>
            <a:r>
              <a:rPr lang="de-DE">
                <a:highlight>
                  <a:srgbClr val="F5F5F5"/>
                </a:highlight>
              </a:rPr>
              <a:t> </a:t>
            </a:r>
            <a:r>
              <a:rPr lang="de-DE" err="1">
                <a:highlight>
                  <a:srgbClr val="F5F5F5"/>
                </a:highlight>
              </a:rPr>
              <a:t>successful</a:t>
            </a:r>
            <a:r>
              <a:rPr lang="de-DE">
                <a:highlight>
                  <a:srgbClr val="F5F5F5"/>
                </a:highlight>
              </a:rPr>
              <a:t> Third Mission </a:t>
            </a:r>
            <a:r>
              <a:rPr lang="de-DE" err="1">
                <a:highlight>
                  <a:srgbClr val="F5F5F5"/>
                </a:highlight>
              </a:rPr>
              <a:t>activities</a:t>
            </a:r>
            <a:r>
              <a:rPr lang="de-DE">
                <a:highlight>
                  <a:srgbClr val="F5F5F5"/>
                </a:highlight>
              </a:rPr>
              <a:t> </a:t>
            </a:r>
            <a:r>
              <a:rPr lang="de-DE" err="1">
                <a:highlight>
                  <a:srgbClr val="F5F5F5"/>
                </a:highlight>
              </a:rPr>
              <a:t>are</a:t>
            </a:r>
            <a:r>
              <a:rPr lang="de-DE">
                <a:highlight>
                  <a:srgbClr val="F5F5F5"/>
                </a:highlight>
              </a:rPr>
              <a:t> </a:t>
            </a:r>
            <a:r>
              <a:rPr lang="de-DE" err="1">
                <a:highlight>
                  <a:srgbClr val="F5F5F5"/>
                </a:highlight>
              </a:rPr>
              <a:t>based</a:t>
            </a:r>
            <a:r>
              <a:rPr lang="de-DE">
                <a:highlight>
                  <a:srgbClr val="F5F5F5"/>
                </a:highlight>
              </a:rPr>
              <a:t> on </a:t>
            </a:r>
            <a:r>
              <a:rPr lang="de-DE" b="1" err="1">
                <a:highlight>
                  <a:srgbClr val="F5F5F5"/>
                </a:highlight>
              </a:rPr>
              <a:t>cooperation</a:t>
            </a:r>
            <a:r>
              <a:rPr lang="de-DE" b="1">
                <a:highlight>
                  <a:srgbClr val="F5F5F5"/>
                </a:highlight>
              </a:rPr>
              <a:t> </a:t>
            </a:r>
            <a:r>
              <a:rPr lang="de-DE" b="1" err="1">
                <a:highlight>
                  <a:srgbClr val="F5F5F5"/>
                </a:highlight>
              </a:rPr>
              <a:t>between</a:t>
            </a:r>
            <a:r>
              <a:rPr lang="de-DE" b="1">
                <a:highlight>
                  <a:srgbClr val="F5F5F5"/>
                </a:highlight>
              </a:rPr>
              <a:t> </a:t>
            </a:r>
            <a:r>
              <a:rPr lang="de-DE" b="1" err="1">
                <a:highlight>
                  <a:srgbClr val="F5F5F5"/>
                </a:highlight>
              </a:rPr>
              <a:t>science</a:t>
            </a:r>
            <a:r>
              <a:rPr lang="de-DE" b="1">
                <a:highlight>
                  <a:srgbClr val="F5F5F5"/>
                </a:highlight>
              </a:rPr>
              <a:t>, </a:t>
            </a:r>
            <a:r>
              <a:rPr lang="de-DE" b="1" err="1">
                <a:highlight>
                  <a:srgbClr val="F5F5F5"/>
                </a:highlight>
              </a:rPr>
              <a:t>industry</a:t>
            </a:r>
            <a:r>
              <a:rPr lang="de-DE" b="1">
                <a:highlight>
                  <a:srgbClr val="F5F5F5"/>
                </a:highlight>
              </a:rPr>
              <a:t>, </a:t>
            </a:r>
            <a:r>
              <a:rPr lang="de-DE" b="1" err="1">
                <a:highlight>
                  <a:srgbClr val="F5F5F5"/>
                </a:highlight>
              </a:rPr>
              <a:t>politics</a:t>
            </a:r>
            <a:r>
              <a:rPr lang="de-DE" b="1">
                <a:highlight>
                  <a:srgbClr val="F5F5F5"/>
                </a:highlight>
              </a:rPr>
              <a:t> and </a:t>
            </a:r>
            <a:r>
              <a:rPr lang="de-DE" b="1" err="1">
                <a:highlight>
                  <a:srgbClr val="F5F5F5"/>
                </a:highlight>
              </a:rPr>
              <a:t>society</a:t>
            </a:r>
            <a:r>
              <a:rPr lang="de-DE">
                <a:highlight>
                  <a:srgbClr val="F5F5F5"/>
                </a:highlight>
              </a:rPr>
              <a:t>.</a:t>
            </a:r>
            <a:endParaRPr lang="en-US">
              <a:solidFill>
                <a:srgbClr val="444444"/>
              </a:solidFill>
              <a:highlight>
                <a:srgbClr val="F5F5F5"/>
              </a:highlight>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959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35341-E9EC-A3A6-07B8-11E73274A6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1994A3-DF85-58AF-70FD-A728A3BA54D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07E3EB-98BB-F6D0-1849-7E455BE9AC5D}"/>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89B100F-7D17-F77C-E648-A032D175E0C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6909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8847B-7CC4-956D-C4DF-0459C2C126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595123-D7D5-FF92-A070-9B0DF847EE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97FE865-EF36-82FC-F433-7573D92B9941}"/>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invites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reflect</a:t>
            </a:r>
            <a:r>
              <a:rPr lang="de-DE" sz="1200" b="1"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from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their</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perspective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enabling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factors</a:t>
            </a:r>
            <a:r>
              <a:rPr lang="en-US" sz="1200" b="0"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recognise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opportunities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Integration </a:t>
            </a:r>
            <a:r>
              <a:rPr lang="de-DE" sz="1200" b="1" i="0" u="none" strike="noStrike" cap="none" err="1">
                <a:solidFill>
                  <a:schemeClr val="dk1"/>
                </a:solidFill>
                <a:effectLst/>
                <a:latin typeface="Calibri"/>
                <a:ea typeface="Calibri"/>
                <a:cs typeface="Calibri"/>
                <a:sym typeface="Calibri"/>
              </a:rPr>
              <a:t>into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Thematic</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Context</a:t>
            </a:r>
          </a:p>
          <a:p>
            <a:pPr rtl="0" fontAlgn="base"/>
            <a:r>
              <a:rPr lang="de-DE" sz="1200" b="0" i="0" u="none" strike="noStrike" cap="none">
                <a:solidFill>
                  <a:schemeClr val="dk1"/>
                </a:solidFill>
                <a:effectLst/>
                <a:latin typeface="Calibri"/>
                <a:ea typeface="Calibri"/>
                <a:cs typeface="Calibri"/>
                <a:sym typeface="Calibri"/>
              </a:rPr>
              <a:t>Building on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exercises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tangible in a personal and </a:t>
            </a:r>
            <a:r>
              <a:rPr lang="de-DE" sz="1200" b="1" i="0" u="none" strike="noStrike" cap="none" err="1">
                <a:solidFill>
                  <a:schemeClr val="dk1"/>
                </a:solidFill>
                <a:effectLst/>
                <a:latin typeface="Calibri"/>
                <a:ea typeface="Calibri"/>
                <a:cs typeface="Calibri"/>
                <a:sym typeface="Calibri"/>
              </a:rPr>
              <a:t>practical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way</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reflection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intended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raise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awareness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one’s</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activities</a:t>
            </a:r>
            <a:r>
              <a:rPr lang="de-DE" sz="1200" b="1" i="0" u="none" strike="noStrike" cap="none">
                <a:solidFill>
                  <a:schemeClr val="dk1"/>
                </a:solidFill>
                <a:effectLst/>
                <a:latin typeface="Calibri"/>
                <a:ea typeface="Calibri"/>
                <a:cs typeface="Calibri"/>
                <a:sym typeface="Calibri"/>
              </a:rPr>
              <a:t> and potential</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reflect</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day-to-day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work</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regarding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activities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Key Questions: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does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my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field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potential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has</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yet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utilised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Which</a:t>
            </a:r>
            <a:r>
              <a:rPr lang="de-DE" sz="1200" b="0" i="0" u="none" strike="noStrike" cap="none">
                <a:solidFill>
                  <a:schemeClr val="dk1"/>
                </a:solidFill>
                <a:effectLst/>
                <a:latin typeface="Calibri"/>
                <a:ea typeface="Calibri"/>
                <a:cs typeface="Calibri"/>
                <a:sym typeface="Calibri"/>
              </a:rPr>
              <a:t> additional </a:t>
            </a:r>
            <a:r>
              <a:rPr lang="de-DE" sz="1200" b="0" i="0" u="none" strike="noStrike" cap="none" err="1">
                <a:solidFill>
                  <a:schemeClr val="dk1"/>
                </a:solidFill>
                <a:effectLst/>
                <a:latin typeface="Calibri"/>
                <a:ea typeface="Calibri"/>
                <a:cs typeface="Calibri"/>
                <a:sym typeface="Calibri"/>
              </a:rPr>
              <a:t>disciplines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practitioners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enabling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factors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Methods: digital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analogue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layout</a:t>
            </a:r>
            <a:r>
              <a:rPr lang="de-DE" sz="1200" b="0" i="0" u="none" strike="noStrike" cap="none">
                <a:solidFill>
                  <a:schemeClr val="dk1"/>
                </a:solidFill>
                <a:effectLst/>
                <a:latin typeface="Calibri"/>
                <a:ea typeface="Calibri"/>
                <a:cs typeface="Calibri"/>
                <a:sym typeface="Calibri"/>
              </a:rPr>
              <a:t> (e.g. Miro </a:t>
            </a:r>
            <a:r>
              <a:rPr lang="de-DE" sz="1200" b="0" i="0" u="none" strike="noStrike" cap="none" err="1">
                <a:solidFill>
                  <a:schemeClr val="dk1"/>
                </a:solidFill>
                <a:effectLst/>
                <a:latin typeface="Calibri"/>
                <a:ea typeface="Calibri"/>
                <a:cs typeface="Calibri"/>
                <a:sym typeface="Calibri"/>
              </a:rPr>
              <a:t>board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flipchart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sticky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possibly</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sociometric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exercise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visualise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Transfer/Third </a:t>
            </a:r>
            <a:r>
              <a:rPr lang="en-US" sz="1200" b="1" i="0" u="none" strike="noStrike" cap="none">
                <a:solidFill>
                  <a:schemeClr val="dk1"/>
                </a:solidFill>
                <a:effectLst/>
                <a:latin typeface="Calibri"/>
                <a:ea typeface="Calibri"/>
                <a:cs typeface="Calibri"/>
                <a:sym typeface="Calibri"/>
              </a:rPr>
              <a:t>Mission</a:t>
            </a:r>
          </a:p>
          <a:p>
            <a:pPr rtl="0" fontAlgn="base"/>
            <a:r>
              <a:rPr lang="de-DE" sz="1200" b="0" i="0" u="none" strike="noStrike" cap="none">
                <a:solidFill>
                  <a:schemeClr val="dk1"/>
                </a:solidFill>
                <a:effectLst/>
                <a:latin typeface="Calibri"/>
                <a:ea typeface="Calibri"/>
                <a:cs typeface="Calibri"/>
                <a:sym typeface="Calibri"/>
              </a:rPr>
              <a:t>Supports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self-reflection</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on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field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Highlights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individual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collaborative</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socially</a:t>
            </a:r>
            <a:r>
              <a:rPr lang="de-DE" sz="1200" b="1" i="0" u="none" strike="noStrike" cap="none">
                <a:solidFill>
                  <a:schemeClr val="dk1"/>
                </a:solidFill>
                <a:effectLst/>
                <a:latin typeface="Calibri"/>
                <a:ea typeface="Calibri"/>
                <a:cs typeface="Calibri"/>
                <a:sym typeface="Calibri"/>
              </a:rPr>
              <a:t> relevant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projects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Encourages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identifying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gaps</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opportunities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Scenarios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 </a:t>
            </a:r>
            <a:r>
              <a:rPr lang="de-DE" sz="1200" b="0" i="0" u="none" strike="noStrike" cap="none" err="1">
                <a:solidFill>
                  <a:schemeClr val="dk1"/>
                </a:solidFill>
                <a:effectLst/>
                <a:latin typeface="Calibri"/>
                <a:ea typeface="Calibri"/>
                <a:cs typeface="Calibri"/>
                <a:sym typeface="Calibri"/>
              </a:rPr>
              <a:t>researcher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recognises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project's results have not yet been implemented/put into practice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considers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community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organisations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Discussion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obstacles</a:t>
            </a:r>
            <a:r>
              <a:rPr lang="de-DE" sz="1200" b="0" i="0" u="none" strike="noStrike" cap="none">
                <a:solidFill>
                  <a:schemeClr val="dk1"/>
                </a:solidFill>
                <a:effectLst/>
                <a:latin typeface="Calibri"/>
                <a:ea typeface="Calibri"/>
                <a:cs typeface="Calibri"/>
                <a:sym typeface="Calibri"/>
              </a:rPr>
              <a:t> such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lack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time, lack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contacts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institutional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possible </a:t>
            </a:r>
            <a:r>
              <a:rPr lang="de-DE" sz="1200" b="0" i="0" u="none" strike="noStrike" cap="none" err="1">
                <a:solidFill>
                  <a:schemeClr val="dk1"/>
                </a:solidFill>
                <a:effectLst/>
                <a:latin typeface="Calibri"/>
                <a:ea typeface="Calibri"/>
                <a:cs typeface="Calibri"/>
                <a:sym typeface="Calibri"/>
              </a:rPr>
              <a:t>strategies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overcoming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them</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Image </a:t>
            </a:r>
            <a:r>
              <a:rPr lang="de-DE" u="sng" err="1"/>
              <a:t>sources</a:t>
            </a:r>
            <a:endParaRPr lang="de-DE" u="sng"/>
          </a:p>
          <a:p>
            <a:pPr marL="0" lvl="0" indent="0" algn="l" rtl="0">
              <a:spcBef>
                <a:spcPts val="0"/>
              </a:spcBef>
              <a:spcAft>
                <a:spcPts val="0"/>
              </a:spcAft>
              <a:buNone/>
            </a:pPr>
            <a:r>
              <a:rPr lang="de-DE" err="1"/>
              <a:t>Photo</a:t>
            </a:r>
            <a:r>
              <a:rPr lang="de-DE"/>
              <a:t>: </a:t>
            </a:r>
            <a:r>
              <a:rPr lang="de-DE" err="1"/>
              <a:t>Unsplash</a:t>
            </a:r>
            <a:endParaRPr lang="de-DE"/>
          </a:p>
          <a:p>
            <a:pPr rtl="0" fontAlgn="base"/>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4EB16456-3FAC-590E-A6A0-657C500A658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417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2FBCB-FD1C-8C50-AF5A-631D79B106B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5DA8EA-198A-F80E-38D5-B1F943AE6D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04E61E-35A3-1FAC-17C9-277B5952C36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invites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reflect</a:t>
            </a:r>
            <a:r>
              <a:rPr lang="de-DE" sz="1200" b="1"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from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their</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perspective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enabling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factors</a:t>
            </a:r>
            <a:r>
              <a:rPr lang="en-US" sz="1200" b="0"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recognise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opportunities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Integration </a:t>
            </a:r>
            <a:r>
              <a:rPr lang="de-DE" sz="1200" b="1" i="0" u="none" strike="noStrike" cap="none" err="1">
                <a:solidFill>
                  <a:schemeClr val="dk1"/>
                </a:solidFill>
                <a:effectLst/>
                <a:latin typeface="Calibri"/>
                <a:ea typeface="Calibri"/>
                <a:cs typeface="Calibri"/>
                <a:sym typeface="Calibri"/>
              </a:rPr>
              <a:t>into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Thematic</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Context</a:t>
            </a:r>
          </a:p>
          <a:p>
            <a:pPr rtl="0" fontAlgn="base"/>
            <a:r>
              <a:rPr lang="de-DE" sz="1200" b="0" i="0" u="none" strike="noStrike" cap="none">
                <a:solidFill>
                  <a:schemeClr val="dk1"/>
                </a:solidFill>
                <a:effectLst/>
                <a:latin typeface="Calibri"/>
                <a:ea typeface="Calibri"/>
                <a:cs typeface="Calibri"/>
                <a:sym typeface="Calibri"/>
              </a:rPr>
              <a:t>Building on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exercises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tangible in a personal and </a:t>
            </a:r>
            <a:r>
              <a:rPr lang="de-DE" sz="1200" b="1" i="0" u="none" strike="noStrike" cap="none" err="1">
                <a:solidFill>
                  <a:schemeClr val="dk1"/>
                </a:solidFill>
                <a:effectLst/>
                <a:latin typeface="Calibri"/>
                <a:ea typeface="Calibri"/>
                <a:cs typeface="Calibri"/>
                <a:sym typeface="Calibri"/>
              </a:rPr>
              <a:t>practical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way</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reflection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intended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raise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awareness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one’s</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activities</a:t>
            </a:r>
            <a:r>
              <a:rPr lang="de-DE" sz="1200" b="1" i="0" u="none" strike="noStrike" cap="none">
                <a:solidFill>
                  <a:schemeClr val="dk1"/>
                </a:solidFill>
                <a:effectLst/>
                <a:latin typeface="Calibri"/>
                <a:ea typeface="Calibri"/>
                <a:cs typeface="Calibri"/>
                <a:sym typeface="Calibri"/>
              </a:rPr>
              <a:t> and potential</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reflect</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day-to-day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work</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regarding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activities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Key Questions: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does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my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field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potential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has</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yet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utilised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Which</a:t>
            </a:r>
            <a:r>
              <a:rPr lang="de-DE" sz="1200" b="0" i="0" u="none" strike="noStrike" cap="none">
                <a:solidFill>
                  <a:schemeClr val="dk1"/>
                </a:solidFill>
                <a:effectLst/>
                <a:latin typeface="Calibri"/>
                <a:ea typeface="Calibri"/>
                <a:cs typeface="Calibri"/>
                <a:sym typeface="Calibri"/>
              </a:rPr>
              <a:t> additional </a:t>
            </a:r>
            <a:r>
              <a:rPr lang="de-DE" sz="1200" b="0" i="0" u="none" strike="noStrike" cap="none" err="1">
                <a:solidFill>
                  <a:schemeClr val="dk1"/>
                </a:solidFill>
                <a:effectLst/>
                <a:latin typeface="Calibri"/>
                <a:ea typeface="Calibri"/>
                <a:cs typeface="Calibri"/>
                <a:sym typeface="Calibri"/>
              </a:rPr>
              <a:t>disciplines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practitioners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enabling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factors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Methods: digital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analogue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layout</a:t>
            </a:r>
            <a:r>
              <a:rPr lang="de-DE" sz="1200" b="0" i="0" u="none" strike="noStrike" cap="none">
                <a:solidFill>
                  <a:schemeClr val="dk1"/>
                </a:solidFill>
                <a:effectLst/>
                <a:latin typeface="Calibri"/>
                <a:ea typeface="Calibri"/>
                <a:cs typeface="Calibri"/>
                <a:sym typeface="Calibri"/>
              </a:rPr>
              <a:t> (e.g. Miro </a:t>
            </a:r>
            <a:r>
              <a:rPr lang="de-DE" sz="1200" b="0" i="0" u="none" strike="noStrike" cap="none" err="1">
                <a:solidFill>
                  <a:schemeClr val="dk1"/>
                </a:solidFill>
                <a:effectLst/>
                <a:latin typeface="Calibri"/>
                <a:ea typeface="Calibri"/>
                <a:cs typeface="Calibri"/>
                <a:sym typeface="Calibri"/>
              </a:rPr>
              <a:t>board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flipchart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sticky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possibly</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sociometric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exercise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visualise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Transfer/Third </a:t>
            </a:r>
            <a:r>
              <a:rPr lang="en-US" sz="1200" b="1" i="0" u="none" strike="noStrike" cap="none">
                <a:solidFill>
                  <a:schemeClr val="dk1"/>
                </a:solidFill>
                <a:effectLst/>
                <a:latin typeface="Calibri"/>
                <a:ea typeface="Calibri"/>
                <a:cs typeface="Calibri"/>
                <a:sym typeface="Calibri"/>
              </a:rPr>
              <a:t>Mission</a:t>
            </a:r>
          </a:p>
          <a:p>
            <a:pPr rtl="0" fontAlgn="base"/>
            <a:r>
              <a:rPr lang="de-DE" sz="1200" b="0" i="0" u="none" strike="noStrike" cap="none">
                <a:solidFill>
                  <a:schemeClr val="dk1"/>
                </a:solidFill>
                <a:effectLst/>
                <a:latin typeface="Calibri"/>
                <a:ea typeface="Calibri"/>
                <a:cs typeface="Calibri"/>
                <a:sym typeface="Calibri"/>
              </a:rPr>
              <a:t>Supports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self-reflection</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on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field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Highlights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individual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collaborative</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socially</a:t>
            </a:r>
            <a:r>
              <a:rPr lang="de-DE" sz="1200" b="1" i="0" u="none" strike="noStrike" cap="none">
                <a:solidFill>
                  <a:schemeClr val="dk1"/>
                </a:solidFill>
                <a:effectLst/>
                <a:latin typeface="Calibri"/>
                <a:ea typeface="Calibri"/>
                <a:cs typeface="Calibri"/>
                <a:sym typeface="Calibri"/>
              </a:rPr>
              <a:t> relevant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projects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Encourages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gaps</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opportunities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scenarios</a:t>
            </a:r>
            <a:r>
              <a:rPr lang="de-DE" sz="1200" b="1" i="0" u="none" strike="noStrike" cap="none">
                <a:solidFill>
                  <a:schemeClr val="dk1"/>
                </a:solidFill>
                <a:effectLst/>
                <a:latin typeface="Calibri"/>
                <a:ea typeface="Calibri"/>
                <a:cs typeface="Calibri"/>
                <a:sym typeface="Calibri"/>
              </a:rPr>
              <a:t>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 </a:t>
            </a:r>
            <a:r>
              <a:rPr lang="de-DE" sz="1200" b="0" i="0" u="none" strike="noStrike" cap="none" err="1">
                <a:solidFill>
                  <a:schemeClr val="dk1"/>
                </a:solidFill>
                <a:effectLst/>
                <a:latin typeface="Calibri"/>
                <a:ea typeface="Calibri"/>
                <a:cs typeface="Calibri"/>
                <a:sym typeface="Calibri"/>
              </a:rPr>
              <a:t>researcher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recognises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results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project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yet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implemented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put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considers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community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organisations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Discussion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obstacles</a:t>
            </a:r>
            <a:r>
              <a:rPr lang="de-DE" sz="1200" b="0" i="0" u="none" strike="noStrike" cap="none">
                <a:solidFill>
                  <a:schemeClr val="dk1"/>
                </a:solidFill>
                <a:effectLst/>
                <a:latin typeface="Calibri"/>
                <a:ea typeface="Calibri"/>
                <a:cs typeface="Calibri"/>
                <a:sym typeface="Calibri"/>
              </a:rPr>
              <a:t> such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lack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time, lack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contacts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institutional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barriers</a:t>
            </a:r>
            <a:r>
              <a:rPr lang="de-DE" sz="1200" b="0" i="0" u="none" strike="noStrike" cap="none">
                <a:solidFill>
                  <a:schemeClr val="dk1"/>
                </a:solidFill>
                <a:effectLst/>
                <a:latin typeface="Calibri"/>
                <a:ea typeface="Calibri"/>
                <a:cs typeface="Calibri"/>
                <a:sym typeface="Calibri"/>
              </a:rPr>
              <a:t>, and possible </a:t>
            </a:r>
            <a:r>
              <a:rPr lang="de-DE" sz="1200" b="0" i="0" u="none" strike="noStrike" cap="none" err="1">
                <a:solidFill>
                  <a:schemeClr val="dk1"/>
                </a:solidFill>
                <a:effectLst/>
                <a:latin typeface="Calibri"/>
                <a:ea typeface="Calibri"/>
                <a:cs typeface="Calibri"/>
                <a:sym typeface="Calibri"/>
              </a:rPr>
              <a:t>strategies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overcoming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them</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Image </a:t>
            </a:r>
            <a:r>
              <a:rPr lang="de-DE" u="sng" err="1"/>
              <a:t>sources</a:t>
            </a:r>
            <a:endParaRPr lang="de-DE" u="sng"/>
          </a:p>
          <a:p>
            <a:pPr marL="0" lvl="0" indent="0" algn="l" rtl="0">
              <a:spcBef>
                <a:spcPts val="0"/>
              </a:spcBef>
              <a:spcAft>
                <a:spcPts val="0"/>
              </a:spcAft>
              <a:buNone/>
            </a:pPr>
            <a:r>
              <a:rPr lang="de-DE" err="1"/>
              <a:t>Photo</a:t>
            </a:r>
            <a:r>
              <a:rPr lang="de-DE"/>
              <a:t>: </a:t>
            </a:r>
            <a:r>
              <a:rPr lang="de-DE" err="1"/>
              <a:t>Unsplash</a:t>
            </a:r>
            <a:endParaRPr lang="de-DE"/>
          </a:p>
          <a:p>
            <a:pPr rtl="0" fontAlgn="base"/>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9856BC0A-CF0B-F534-90FF-61D07E36667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5332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10062-987D-871B-69BA-B09A2B2209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B3ECEF0-1B1F-FC59-68E9-E48F655259CD}"/>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51B1B473-1125-025E-2817-EED6F727BF7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A8D18C55-EAA2-DDFE-103E-05374F2C19A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t>19</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425356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BB088011-D61B-58A9-0182-F30D81FA05C4}"/>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5DDB6F41-003B-D868-0717-799739DFA2EC}"/>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FBA2F85B-FCCA-DCEF-B437-0649ECB190C4}"/>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not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conducted</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in </a:t>
            </a:r>
            <a:r>
              <a:rPr lang="de-DE" sz="1200" b="1" i="0" u="none" strike="noStrike" cap="none" err="1">
                <a:solidFill>
                  <a:schemeClr val="dk1"/>
                </a:solidFill>
                <a:effectLst/>
                <a:latin typeface="Calibri"/>
                <a:ea typeface="Calibri"/>
                <a:cs typeface="Calibri"/>
                <a:sym typeface="Calibri"/>
              </a:rPr>
              <a:t>isolation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within</a:t>
            </a:r>
            <a:r>
              <a:rPr lang="de-DE" sz="1200" b="1" i="0" u="none" strike="noStrike" cap="none">
                <a:solidFill>
                  <a:schemeClr val="dk1"/>
                </a:solidFill>
                <a:effectLst/>
                <a:latin typeface="Calibri"/>
                <a:ea typeface="Calibri"/>
                <a:cs typeface="Calibri"/>
                <a:sym typeface="Calibri"/>
              </a:rPr>
              <a:t> an </a:t>
            </a:r>
            <a:r>
              <a:rPr lang="de-DE" sz="1200" b="1" i="0" u="none" strike="noStrike" cap="none" err="1">
                <a:solidFill>
                  <a:schemeClr val="dk1"/>
                </a:solidFill>
                <a:effectLst/>
                <a:latin typeface="Calibri"/>
                <a:ea typeface="Calibri"/>
                <a:cs typeface="Calibri"/>
                <a:sym typeface="Calibri"/>
              </a:rPr>
              <a:t>ivory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tower</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take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account</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funding-related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requirements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actively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shape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Embedding in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Thematic</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Context</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links </a:t>
            </a:r>
            <a:r>
              <a:rPr lang="de-DE" sz="1200" b="0" i="0" u="none" strike="noStrike" cap="none" err="1">
                <a:solidFill>
                  <a:schemeClr val="dk1"/>
                </a:solidFill>
                <a:effectLst/>
                <a:latin typeface="Calibri"/>
                <a:ea typeface="Calibri"/>
                <a:cs typeface="Calibri"/>
                <a:sym typeface="Calibri"/>
              </a:rPr>
              <a:t>theoretical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real-</a:t>
            </a:r>
            <a:r>
              <a:rPr lang="de-DE" sz="1200" b="1" i="0" u="none" strike="noStrike" cap="none" err="1">
                <a:solidFill>
                  <a:schemeClr val="dk1"/>
                </a:solidFill>
                <a:effectLst/>
                <a:latin typeface="Calibri"/>
                <a:ea typeface="Calibri"/>
                <a:cs typeface="Calibri"/>
                <a:sym typeface="Calibri"/>
              </a:rPr>
              <a:t>world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conditions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guide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shows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also </a:t>
            </a:r>
            <a:r>
              <a:rPr lang="de-DE" sz="1200" b="1" i="0" u="none" strike="noStrike" cap="none">
                <a:solidFill>
                  <a:schemeClr val="dk1"/>
                </a:solidFill>
                <a:effectLst/>
                <a:latin typeface="Calibri"/>
                <a:ea typeface="Calibri"/>
                <a:cs typeface="Calibri"/>
                <a:sym typeface="Calibri"/>
              </a:rPr>
              <a:t>a </a:t>
            </a:r>
            <a:r>
              <a:rPr lang="de-DE" sz="1200" b="1" i="0" u="none" strike="noStrike" cap="none" err="1">
                <a:solidFill>
                  <a:schemeClr val="dk1"/>
                </a:solidFill>
                <a:effectLst/>
                <a:latin typeface="Calibri"/>
                <a:ea typeface="Calibri"/>
                <a:cs typeface="Calibri"/>
                <a:sym typeface="Calibri"/>
              </a:rPr>
              <a:t>requirement</a:t>
            </a:r>
            <a:r>
              <a:rPr lang="de-DE" sz="1200" b="1" i="0" u="none" strike="noStrike" cap="none">
                <a:solidFill>
                  <a:schemeClr val="dk1"/>
                </a:solidFill>
                <a:effectLst/>
                <a:latin typeface="Calibri"/>
                <a:ea typeface="Calibri"/>
                <a:cs typeface="Calibri"/>
                <a:sym typeface="Calibri"/>
              </a:rPr>
              <a:t> at </a:t>
            </a:r>
            <a:r>
              <a:rPr lang="de-DE" sz="1200" b="1" i="0" u="none" strike="noStrike" cap="none" err="1">
                <a:solidFill>
                  <a:schemeClr val="dk1"/>
                </a:solidFill>
                <a:effectLst/>
                <a:latin typeface="Calibri"/>
                <a:ea typeface="Calibri"/>
                <a:cs typeface="Calibri"/>
                <a:sym typeface="Calibri"/>
              </a:rPr>
              <a:t>institutional</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political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levels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 not </a:t>
            </a:r>
            <a:r>
              <a:rPr lang="en-US" sz="1200" b="0" i="0" u="none" strike="noStrike" cap="none">
                <a:solidFill>
                  <a:schemeClr val="dk1"/>
                </a:solidFill>
                <a:effectLst/>
                <a:latin typeface="Calibri"/>
                <a:ea typeface="Calibri"/>
                <a:cs typeface="Calibri"/>
                <a:sym typeface="Calibri"/>
              </a:rPr>
              <a:t>merely</a:t>
            </a:r>
            <a:r>
              <a:rPr lang="de-DE" sz="1200" b="0" i="0" u="none" strike="noStrike" cap="none">
                <a:solidFill>
                  <a:schemeClr val="dk1"/>
                </a:solidFill>
                <a:effectLst/>
                <a:latin typeface="Calibri"/>
                <a:ea typeface="Calibri"/>
                <a:cs typeface="Calibri"/>
                <a:sym typeface="Calibri"/>
              </a:rPr>
              <a:t> an optional </a:t>
            </a:r>
            <a:r>
              <a:rPr lang="de-DE" sz="1200" b="0" i="0" u="none" strike="noStrike" cap="none" err="1">
                <a:solidFill>
                  <a:schemeClr val="dk1"/>
                </a:solidFill>
                <a:effectLst/>
                <a:latin typeface="Calibri"/>
                <a:ea typeface="Calibri"/>
                <a:cs typeface="Calibri"/>
                <a:sym typeface="Calibri"/>
              </a:rPr>
              <a:t>addition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1" i="0" u="none" strike="noStrike" cap="none">
                <a:solidFill>
                  <a:schemeClr val="dk1"/>
                </a:solidFill>
                <a:effectLst/>
                <a:latin typeface="Calibri"/>
                <a:ea typeface="Calibri"/>
                <a:cs typeface="Calibri"/>
                <a:sym typeface="Calibri"/>
              </a:rPr>
              <a:t>Ivory </a:t>
            </a:r>
            <a:r>
              <a:rPr lang="de-DE" sz="1200" b="1" i="0" u="none" strike="noStrike" cap="none" err="1">
                <a:solidFill>
                  <a:schemeClr val="dk1"/>
                </a:solidFill>
                <a:effectLst/>
                <a:latin typeface="Calibri"/>
                <a:ea typeface="Calibri"/>
                <a:cs typeface="Calibri"/>
                <a:sym typeface="Calibri"/>
              </a:rPr>
              <a:t>tower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symbolism</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operates</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isolation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portrayed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ineffective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Call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action</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a:t>
            </a:r>
            <a:r>
              <a:rPr lang="de-DE" sz="1200" b="0"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exchange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cooperation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knowledge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Tools and </a:t>
            </a:r>
            <a:r>
              <a:rPr lang="de-DE" sz="1200" b="1" i="0" u="none" strike="noStrike" cap="none" err="1">
                <a:solidFill>
                  <a:schemeClr val="dk1"/>
                </a:solidFill>
                <a:effectLst/>
                <a:latin typeface="Calibri"/>
                <a:ea typeface="Calibri"/>
                <a:cs typeface="Calibri"/>
                <a:sym typeface="Calibri"/>
              </a:rPr>
              <a:t>concepts</a:t>
            </a:r>
            <a:r>
              <a:rPr lang="de-DE" sz="1200" b="1"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Assessment / Impact </a:t>
            </a:r>
            <a:r>
              <a:rPr lang="en-US" sz="1200" b="0" i="0" u="none" strike="noStrike" cap="none">
                <a:solidFill>
                  <a:schemeClr val="dk1"/>
                </a:solidFill>
                <a:effectLst/>
                <a:latin typeface="Calibri"/>
                <a:ea typeface="Calibri"/>
                <a:cs typeface="Calibri"/>
                <a:sym typeface="Calibri"/>
              </a:rPr>
              <a:t>Circle</a:t>
            </a:r>
          </a:p>
          <a:p>
            <a:pPr rtl="0" fontAlgn="base"/>
            <a:r>
              <a:rPr lang="de-DE" sz="1200" b="0" i="0" u="none" strike="noStrike" cap="none">
                <a:solidFill>
                  <a:schemeClr val="dk1"/>
                </a:solidFill>
                <a:effectLst/>
                <a:latin typeface="Calibri"/>
                <a:ea typeface="Calibri"/>
                <a:cs typeface="Calibri"/>
                <a:sym typeface="Calibri"/>
              </a:rPr>
              <a:t>Technological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Readiness</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err="1">
                <a:solidFill>
                  <a:schemeClr val="dk1"/>
                </a:solidFill>
                <a:effectLst/>
                <a:latin typeface="Calibri"/>
                <a:ea typeface="Calibri"/>
                <a:cs typeface="Calibri"/>
                <a:sym typeface="Calibri"/>
              </a:rPr>
              <a:t>Objective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Alignment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objectives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relevance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practical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a:t>
            </a:r>
            <a:r>
              <a:rPr lang="en-US" sz="1200" b="1" i="0" u="none" strike="noStrike" cap="none">
                <a:solidFill>
                  <a:schemeClr val="dk1"/>
                </a:solidFill>
                <a:effectLst/>
                <a:latin typeface="Calibri"/>
                <a:ea typeface="Calibri"/>
                <a:cs typeface="Calibri"/>
                <a:sym typeface="Calibri"/>
              </a:rPr>
              <a:t>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now</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institutionally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politically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embedded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Underlines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make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application-oriented</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socially</a:t>
            </a:r>
            <a:r>
              <a:rPr lang="de-DE" sz="1200" b="1" i="0" u="none" strike="noStrike" cap="none">
                <a:solidFill>
                  <a:schemeClr val="dk1"/>
                </a:solidFill>
                <a:effectLst/>
                <a:latin typeface="Calibri"/>
                <a:ea typeface="Calibri"/>
                <a:cs typeface="Calibri"/>
                <a:sym typeface="Calibri"/>
              </a:rPr>
              <a:t> relevant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Promotes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researchers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strategic</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competence</a:t>
            </a:r>
            <a:r>
              <a:rPr lang="de-DE" sz="1200" b="1"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 successfully applying for third-party funding and grants.</a:t>
            </a:r>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r>
              <a:rPr lang="de-DE" u="sng"/>
              <a:t>Image </a:t>
            </a:r>
            <a:r>
              <a:rPr lang="de-DE" u="sng" err="1"/>
              <a:t>sources</a:t>
            </a:r>
            <a:endParaRPr lang="de-DE" u="sng"/>
          </a:p>
          <a:p>
            <a:pPr marL="0" lvl="0" indent="0" algn="l" rtl="0">
              <a:spcBef>
                <a:spcPts val="0"/>
              </a:spcBef>
              <a:spcAft>
                <a:spcPts val="0"/>
              </a:spcAft>
              <a:buNone/>
            </a:pPr>
            <a:r>
              <a:rPr lang="de-DE" err="1"/>
              <a:t>Photo</a:t>
            </a:r>
            <a:r>
              <a:rPr lang="de-DE"/>
              <a:t>: </a:t>
            </a:r>
            <a:r>
              <a:rPr lang="de-DE" err="1"/>
              <a:t>Unsplash</a:t>
            </a:r>
            <a:endParaRPr lang="de-DE"/>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B26A2DCB-9BFF-39FE-C1E4-78B704CA4A57}"/>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3810472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1400-8FBF-DEAB-3331-9CD1871387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565CC84-4C3B-9DE4-F870-E5AF62DC7B1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BDB4D40-3743-3541-21F4-EE5BDE72972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The Science </a:t>
            </a:r>
            <a:r>
              <a:rPr lang="de-DE" sz="1200" b="0" i="0" u="none" strike="noStrike" cap="none" err="1">
                <a:solidFill>
                  <a:schemeClr val="dk1"/>
                </a:solidFill>
                <a:effectLst/>
                <a:latin typeface="Calibri"/>
                <a:ea typeface="Calibri"/>
                <a:cs typeface="Calibri"/>
                <a:sym typeface="Calibri"/>
              </a:rPr>
              <a:t>Council’s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position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paper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growing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importance</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practice</a:t>
            </a:r>
            <a:r>
              <a:rPr lang="de-DE" sz="1200" b="1" i="0" u="none" strike="noStrike" cap="none">
                <a:solidFill>
                  <a:schemeClr val="dk1"/>
                </a:solidFill>
                <a:effectLst/>
                <a:latin typeface="Calibri"/>
                <a:ea typeface="Calibri"/>
                <a:cs typeface="Calibri"/>
                <a:sym typeface="Calibri"/>
              </a:rPr>
              <a:t>-relevant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application-oriented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approaches</a:t>
            </a:r>
            <a:r>
              <a:rPr lang="de-DE" sz="1200" b="0" i="0" u="none" strike="noStrike" cap="none">
                <a:solidFill>
                  <a:schemeClr val="dk1"/>
                </a:solidFill>
                <a:effectLst/>
                <a:latin typeface="Calibri"/>
                <a:ea typeface="Calibri"/>
                <a:cs typeface="Calibri"/>
                <a:sym typeface="Calibri"/>
              </a:rPr>
              <a:t>. Research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create</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value</a:t>
            </a:r>
            <a:r>
              <a:rPr lang="de-DE" sz="1200" b="0" i="0" u="none" strike="noStrike" cap="none">
                <a:solidFill>
                  <a:schemeClr val="dk1"/>
                </a:solidFill>
                <a:effectLst/>
                <a:latin typeface="Calibri"/>
                <a:ea typeface="Calibri"/>
                <a:cs typeface="Calibri"/>
                <a:sym typeface="Calibri"/>
              </a:rPr>
              <a:t>, promote </a:t>
            </a:r>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communicate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results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effectively</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en-US" sz="1200" b="0"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builds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third</a:t>
            </a:r>
            <a:r>
              <a:rPr lang="de-DE" sz="1200" b="0" i="0" u="none" strike="noStrike" cap="none">
                <a:solidFill>
                  <a:schemeClr val="dk1"/>
                </a:solidFill>
                <a:effectLst/>
                <a:latin typeface="Calibri"/>
                <a:ea typeface="Calibri"/>
                <a:cs typeface="Calibri"/>
                <a:sym typeface="Calibri"/>
              </a:rPr>
              <a:t>-mission </a:t>
            </a:r>
            <a:r>
              <a:rPr lang="de-DE" sz="1200" b="0" i="0" u="none" strike="noStrike" cap="none" err="1">
                <a:solidFill>
                  <a:schemeClr val="dk1"/>
                </a:solidFill>
                <a:effectLst/>
                <a:latin typeface="Calibri"/>
                <a:ea typeface="Calibri"/>
                <a:cs typeface="Calibri"/>
                <a:sym typeface="Calibri"/>
              </a:rPr>
              <a:t>content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application-oriented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now</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institutionally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politically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required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highlights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operate</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isolation</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rather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a:t>
            </a:r>
            <a:r>
              <a:rPr lang="de-DE" sz="1200" b="0"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dialogue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with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business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society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politics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endParaRPr lang="en-US" sz="1200" b="1"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Background:</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Accelerated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change​</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Increasing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complexity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global </a:t>
            </a:r>
            <a:r>
              <a:rPr lang="de-DE" sz="1200" b="0" i="0" u="none" strike="noStrike" cap="none" err="1">
                <a:solidFill>
                  <a:schemeClr val="dk1"/>
                </a:solidFill>
                <a:effectLst/>
                <a:latin typeface="Calibri"/>
                <a:ea typeface="Calibri"/>
                <a:cs typeface="Calibri"/>
                <a:sym typeface="Calibri"/>
              </a:rPr>
              <a:t>challenges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wicked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Global </a:t>
            </a:r>
            <a:r>
              <a:rPr lang="de-DE" sz="1200" b="0" i="0" u="none" strike="noStrike" cap="none" err="1">
                <a:solidFill>
                  <a:schemeClr val="dk1"/>
                </a:solidFill>
                <a:effectLst/>
                <a:latin typeface="Calibri"/>
                <a:ea typeface="Calibri"/>
                <a:cs typeface="Calibri"/>
                <a:sym typeface="Calibri"/>
              </a:rPr>
              <a:t>competitive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landscape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emerging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nations​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Key Messages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Position Paper: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-relevant </a:t>
            </a:r>
            <a:r>
              <a:rPr lang="de-DE" sz="1200" b="0" i="0" u="none" strike="noStrike" cap="none" err="1">
                <a:solidFill>
                  <a:schemeClr val="dk1"/>
                </a:solidFill>
                <a:effectLst/>
                <a:latin typeface="Calibri"/>
                <a:ea typeface="Calibri"/>
                <a:cs typeface="Calibri"/>
                <a:sym typeface="Calibri"/>
              </a:rPr>
              <a:t>problems</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translate them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questions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Cooperation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civil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necessary</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Open, flexible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formats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required</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uphold</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integrity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independence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whilst</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remaining</a:t>
            </a:r>
            <a:r>
              <a:rPr lang="de-DE" sz="1200" b="0" i="0" u="none" strike="noStrike" cap="none">
                <a:solidFill>
                  <a:schemeClr val="dk1"/>
                </a:solidFill>
                <a:effectLst/>
                <a:latin typeface="Calibri"/>
                <a:ea typeface="Calibri"/>
                <a:cs typeface="Calibri"/>
                <a:sym typeface="Calibri"/>
              </a:rPr>
              <a:t> open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interaction</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Opportunities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Researchers:</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New </a:t>
            </a:r>
            <a:r>
              <a:rPr lang="en-US" sz="1200" b="0" i="0" u="none" strike="noStrike" cap="none">
                <a:solidFill>
                  <a:schemeClr val="dk1"/>
                </a:solidFill>
                <a:effectLst/>
                <a:latin typeface="Calibri"/>
                <a:ea typeface="Calibri"/>
                <a:cs typeface="Calibri"/>
                <a:sym typeface="Calibri"/>
              </a:rPr>
              <a:t>collaborations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Expanded</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career prospects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Additional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opportunities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a:t>
            </a:r>
            <a:r>
              <a:rPr lang="en-US" sz="1200" b="1" i="0" u="none" strike="noStrike" cap="none">
                <a:solidFill>
                  <a:schemeClr val="dk1"/>
                </a:solidFill>
                <a:effectLst/>
                <a:latin typeface="Calibri"/>
                <a:ea typeface="Calibri"/>
                <a:cs typeface="Calibri"/>
                <a:sym typeface="Calibri"/>
              </a:rPr>
              <a:t>Mission</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Makes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clear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application-oriented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central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guiding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principles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modern </a:t>
            </a:r>
            <a:r>
              <a:rPr lang="de-DE" sz="1200" b="0" i="0" u="none" strike="noStrike" cap="none" err="1">
                <a:solidFill>
                  <a:schemeClr val="dk1"/>
                </a:solidFill>
                <a:effectLst/>
                <a:latin typeface="Calibri"/>
                <a:ea typeface="Calibri"/>
                <a:cs typeface="Calibri"/>
                <a:sym typeface="Calibri"/>
              </a:rPr>
              <a:t>universities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Combines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theoretical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practical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recommendations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incorporate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interdisciplinary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transdisciplinary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collaboration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an </a:t>
            </a:r>
            <a:r>
              <a:rPr lang="de-DE" sz="1200" b="0" i="0" u="none" strike="noStrike" cap="none" err="1">
                <a:solidFill>
                  <a:schemeClr val="dk1"/>
                </a:solidFill>
                <a:effectLst/>
                <a:latin typeface="Calibri"/>
                <a:ea typeface="Calibri"/>
                <a:cs typeface="Calibri"/>
                <a:sym typeface="Calibri"/>
              </a:rPr>
              <a:t>early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stage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role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cultural</a:t>
            </a:r>
            <a:r>
              <a:rPr lang="de-DE" sz="1200" b="1" i="0" u="none" strike="noStrike" cap="none">
                <a:solidFill>
                  <a:schemeClr val="dk1"/>
                </a:solidFill>
                <a:effectLst/>
                <a:latin typeface="Calibri"/>
                <a:ea typeface="Calibri"/>
                <a:cs typeface="Calibri"/>
                <a:sym typeface="Calibri"/>
              </a:rPr>
              <a:t> and social </a:t>
            </a:r>
            <a:r>
              <a:rPr lang="de-DE" sz="1200" b="1" i="0" u="none" strike="noStrike" cap="none" err="1">
                <a:solidFill>
                  <a:schemeClr val="dk1"/>
                </a:solidFill>
                <a:effectLst/>
                <a:latin typeface="Calibri"/>
                <a:ea typeface="Calibri"/>
                <a:cs typeface="Calibri"/>
                <a:sym typeface="Calibri"/>
              </a:rPr>
              <a:t>sciences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in </a:t>
            </a:r>
            <a:r>
              <a:rPr lang="de-DE" sz="1200" b="0" i="0" u="none" strike="noStrike" cap="none" err="1">
                <a:solidFill>
                  <a:schemeClr val="dk1"/>
                </a:solidFill>
                <a:effectLst/>
                <a:latin typeface="Calibri"/>
                <a:ea typeface="Calibri"/>
                <a:cs typeface="Calibri"/>
                <a:sym typeface="Calibri"/>
              </a:rPr>
              <a:t>observing</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shaping</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change</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p>
          <a:p>
            <a:r>
              <a:rPr lang="de-DE"/>
              <a:t>German Research Council. (2020). </a:t>
            </a:r>
            <a:r>
              <a:rPr lang="de-DE" i="1" err="1"/>
              <a:t>Application</a:t>
            </a:r>
            <a:r>
              <a:rPr lang="de-DE" i="1"/>
              <a:t>-Orientation in Research </a:t>
            </a:r>
            <a:r>
              <a:rPr lang="de-DE"/>
              <a:t>[Position Paper, </a:t>
            </a:r>
            <a:r>
              <a:rPr lang="de-DE" err="1"/>
              <a:t>Drs</a:t>
            </a:r>
            <a:r>
              <a:rPr lang="de-DE"/>
              <a:t>. 8289-20].</a:t>
            </a:r>
            <a:r>
              <a:rPr lang="de-DE">
                <a:hlinkClick r:id="rId3"/>
              </a:rPr>
              <a:t> https://www.wissenschaftsrat.de/download/2020/8289-20</a:t>
            </a:r>
            <a:endParaRPr lang="de-DE"/>
          </a:p>
        </p:txBody>
      </p:sp>
      <p:sp>
        <p:nvSpPr>
          <p:cNvPr id="4" name="Foliennummernplatzhalter 3">
            <a:extLst>
              <a:ext uri="{FF2B5EF4-FFF2-40B4-BE49-F238E27FC236}">
                <a16:creationId xmlns:a16="http://schemas.microsoft.com/office/drawing/2014/main" id="{61C8C484-D602-2C6F-987F-12ED3BF8678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5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introduces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workshop’s goal: researchers should learn how to enhance the societal impact of their research and strategically leverage this potential in grant applications, pitches,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collaborations</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sym typeface="Calibri"/>
            </a:endParaRPr>
          </a:p>
          <a:p>
            <a:pPr rtl="0" fontAlgn="base"/>
            <a:r>
              <a:rPr lang="de-DE" sz="1200" b="0" i="0" u="none" strike="noStrike" cap="none">
                <a:solidFill>
                  <a:schemeClr val="dk1"/>
                </a:solidFill>
                <a:effectLst/>
                <a:latin typeface="Calibri"/>
                <a:ea typeface="Calibri"/>
                <a:cs typeface="Calibri"/>
                <a:sym typeface="Calibri"/>
              </a:rPr>
              <a:t>Today, a </a:t>
            </a:r>
            <a:r>
              <a:rPr lang="de-DE" sz="1200" b="0" i="0" u="none" strike="noStrike" cap="none" err="1">
                <a:solidFill>
                  <a:schemeClr val="dk1"/>
                </a:solidFill>
                <a:effectLst/>
                <a:latin typeface="Calibri"/>
                <a:ea typeface="Calibri"/>
                <a:cs typeface="Calibri"/>
                <a:sym typeface="Calibri"/>
              </a:rPr>
              <a:t>focus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academic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Research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evaluated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based</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environment</a:t>
            </a:r>
            <a:r>
              <a:rPr lang="de-DE" sz="1200" b="0" i="0" u="none" strike="noStrike" cap="none">
                <a:solidFill>
                  <a:schemeClr val="dk1"/>
                </a:solidFill>
                <a:effectLst/>
                <a:latin typeface="Calibri"/>
                <a:ea typeface="Calibri"/>
                <a:cs typeface="Calibri"/>
                <a:sym typeface="Calibri"/>
              </a:rPr>
              <a:t> – and </a:t>
            </a:r>
            <a:r>
              <a:rPr lang="de-DE" sz="1200" b="0" i="0" u="none" strike="noStrike" cap="none" err="1">
                <a:solidFill>
                  <a:schemeClr val="dk1"/>
                </a:solidFill>
                <a:effectLst/>
                <a:latin typeface="Calibri"/>
                <a:ea typeface="Calibri"/>
                <a:cs typeface="Calibri"/>
                <a:sym typeface="Calibri"/>
              </a:rPr>
              <a:t>these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requirements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directly</a:t>
            </a:r>
            <a:r>
              <a:rPr lang="de-DE" sz="1200" b="0" i="0" u="none" strike="noStrike" cap="none">
                <a:solidFill>
                  <a:schemeClr val="dk1"/>
                </a:solidFill>
                <a:effectLst/>
                <a:latin typeface="Calibri"/>
                <a:ea typeface="Calibri"/>
                <a:cs typeface="Calibri"/>
                <a:sym typeface="Calibri"/>
              </a:rPr>
              <a:t> incorporated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logic</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frameworks</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workshop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builds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specifically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align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 Content</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workshop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supports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developing</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individual </a:t>
            </a:r>
            <a:r>
              <a:rPr lang="de-DE" sz="1200" b="1" i="0" u="none" strike="noStrike" cap="none" err="1">
                <a:solidFill>
                  <a:schemeClr val="dk1"/>
                </a:solidFill>
                <a:effectLst/>
                <a:latin typeface="Calibri"/>
                <a:ea typeface="Calibri"/>
                <a:cs typeface="Calibri"/>
                <a:sym typeface="Calibri"/>
              </a:rPr>
              <a:t>strategies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increase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their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impact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aim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recognise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further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potential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one’s</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economy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society</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empowered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present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convincingly</a:t>
            </a:r>
            <a:r>
              <a:rPr lang="de-DE" sz="1200" b="0"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proposals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third</a:t>
            </a:r>
            <a:r>
              <a:rPr lang="de-DE" sz="1200" b="1" i="0" u="none" strike="noStrike" cap="none">
                <a:solidFill>
                  <a:schemeClr val="dk1"/>
                </a:solidFill>
                <a:effectLst/>
                <a:latin typeface="Calibri"/>
                <a:ea typeface="Calibri"/>
                <a:cs typeface="Calibri"/>
                <a:sym typeface="Calibri"/>
              </a:rPr>
              <a:t>-party </a:t>
            </a:r>
            <a:r>
              <a:rPr lang="de-DE" sz="1200" b="1" i="0" u="none" strike="noStrike" cap="none" err="1">
                <a:solidFill>
                  <a:schemeClr val="dk1"/>
                </a:solidFill>
                <a:effectLst/>
                <a:latin typeface="Calibri"/>
                <a:ea typeface="Calibri"/>
                <a:cs typeface="Calibri"/>
                <a:sym typeface="Calibri"/>
              </a:rPr>
              <a:t>funding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pitches</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collaborative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projects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focus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engagement</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with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business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stakeholders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particularly</a:t>
            </a:r>
            <a:r>
              <a:rPr lang="de-DE" sz="1200" b="1" i="0" u="none" strike="noStrike" cap="none">
                <a:solidFill>
                  <a:schemeClr val="dk1"/>
                </a:solidFill>
                <a:effectLst/>
                <a:latin typeface="Calibri"/>
                <a:ea typeface="Calibri"/>
                <a:cs typeface="Calibri"/>
                <a:sym typeface="Calibri"/>
              </a:rPr>
              <a:t> SMEs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partnerships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foster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provide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impetus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needs-driven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 / Third </a:t>
            </a:r>
            <a:r>
              <a:rPr lang="en-US" sz="1200" b="0" i="0" u="none" strike="noStrike" cap="none">
                <a:solidFill>
                  <a:schemeClr val="dk1"/>
                </a:solidFill>
                <a:effectLst/>
                <a:latin typeface="Calibri"/>
                <a:ea typeface="Calibri"/>
                <a:cs typeface="Calibri"/>
                <a:sym typeface="Calibri"/>
              </a:rPr>
              <a:t>Mission</a:t>
            </a:r>
          </a:p>
          <a:p>
            <a:pPr rtl="0" fontAlgn="base"/>
            <a:r>
              <a:rPr lang="de-DE" sz="1200" b="0" i="0" u="none" strike="noStrike" cap="none">
                <a:solidFill>
                  <a:schemeClr val="dk1"/>
                </a:solidFill>
                <a:effectLst/>
                <a:latin typeface="Calibri"/>
                <a:ea typeface="Calibri"/>
                <a:cs typeface="Calibri"/>
                <a:sym typeface="Calibri"/>
              </a:rPr>
              <a:t>Knowledge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longer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merely</a:t>
            </a:r>
            <a:r>
              <a:rPr lang="de-DE" sz="1200" b="0" i="0" u="none" strike="noStrike" cap="none">
                <a:solidFill>
                  <a:schemeClr val="dk1"/>
                </a:solidFill>
                <a:effectLst/>
                <a:latin typeface="Calibri"/>
                <a:ea typeface="Calibri"/>
                <a:cs typeface="Calibri"/>
                <a:sym typeface="Calibri"/>
              </a:rPr>
              <a:t> a ‘nice-</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understood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an essential </a:t>
            </a:r>
            <a:r>
              <a:rPr lang="de-DE" sz="1200" b="1" i="0" u="none" strike="noStrike" cap="none" err="1">
                <a:solidFill>
                  <a:schemeClr val="dk1"/>
                </a:solidFill>
                <a:effectLst/>
                <a:latin typeface="Calibri"/>
                <a:ea typeface="Calibri"/>
                <a:cs typeface="Calibri"/>
                <a:sym typeface="Calibri"/>
              </a:rPr>
              <a:t>component</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modern </a:t>
            </a:r>
            <a:r>
              <a:rPr lang="de-DE" sz="1200" b="1" i="0" u="none" strike="noStrike" cap="none" err="1">
                <a:solidFill>
                  <a:schemeClr val="dk1"/>
                </a:solidFill>
                <a:effectLst/>
                <a:latin typeface="Calibri"/>
                <a:ea typeface="Calibri"/>
                <a:cs typeface="Calibri"/>
                <a:sym typeface="Calibri"/>
              </a:rPr>
              <a:t>science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and environmental </a:t>
            </a:r>
            <a:r>
              <a:rPr lang="de-DE" sz="1200" b="0" i="0" u="none" strike="noStrike" cap="none" err="1">
                <a:solidFill>
                  <a:schemeClr val="dk1"/>
                </a:solidFill>
                <a:effectLst/>
                <a:latin typeface="Calibri"/>
                <a:ea typeface="Calibri"/>
                <a:cs typeface="Calibri"/>
                <a:sym typeface="Calibri"/>
              </a:rPr>
              <a:t>relevance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Funding </a:t>
            </a:r>
            <a:r>
              <a:rPr lang="de-DE" sz="1200" b="0" i="0" u="none" strike="noStrike" cap="none" err="1">
                <a:solidFill>
                  <a:schemeClr val="dk1"/>
                </a:solidFill>
                <a:effectLst/>
                <a:latin typeface="Calibri"/>
                <a:ea typeface="Calibri"/>
                <a:cs typeface="Calibri"/>
                <a:sym typeface="Calibri"/>
              </a:rPr>
              <a:t>bodies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expect</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a </a:t>
            </a:r>
            <a:r>
              <a:rPr lang="de-DE" sz="1200" b="1" i="0" u="none" strike="noStrike" cap="none" err="1">
                <a:solidFill>
                  <a:schemeClr val="dk1"/>
                </a:solidFill>
                <a:effectLst/>
                <a:latin typeface="Calibri"/>
                <a:ea typeface="Calibri"/>
                <a:cs typeface="Calibri"/>
                <a:sym typeface="Calibri"/>
              </a:rPr>
              <a:t>focus</a:t>
            </a:r>
            <a:r>
              <a:rPr lang="de-DE" sz="1200" b="1"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concrete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statements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regarding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policymakers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civil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gives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application-oriented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responsible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innovation</a:t>
            </a:r>
            <a:r>
              <a:rPr lang="de-DE" sz="1200" b="1" i="0" u="none" strike="noStrike" cap="none">
                <a:solidFill>
                  <a:schemeClr val="dk1"/>
                </a:solidFill>
                <a:effectLst/>
                <a:latin typeface="Calibri"/>
                <a:ea typeface="Calibri"/>
                <a:cs typeface="Calibri"/>
                <a:sym typeface="Calibri"/>
              </a:rPr>
              <a:t> initiatives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learning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spaces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skills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Even </a:t>
            </a:r>
            <a:r>
              <a:rPr lang="de-DE" sz="1200" b="0" i="0" u="none" strike="noStrike" cap="none" err="1">
                <a:solidFill>
                  <a:schemeClr val="dk1"/>
                </a:solidFill>
                <a:effectLst/>
                <a:latin typeface="Calibri"/>
                <a:ea typeface="Calibri"/>
                <a:cs typeface="Calibri"/>
                <a:sym typeface="Calibri"/>
              </a:rPr>
              <a:t>if</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direct</a:t>
            </a:r>
            <a:r>
              <a:rPr lang="de-DE" sz="1200" b="0" i="0" u="none" strike="noStrike" cap="none">
                <a:solidFill>
                  <a:schemeClr val="dk1"/>
                </a:solidFill>
                <a:effectLst/>
                <a:latin typeface="Calibri"/>
                <a:ea typeface="Calibri"/>
                <a:cs typeface="Calibri"/>
                <a:sym typeface="Calibri"/>
              </a:rPr>
              <a:t> match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an SME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always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achieved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workshop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provides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space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practise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processes</a:t>
            </a:r>
            <a:r>
              <a:rPr lang="de-DE" sz="1200" b="1" i="0" u="none" strike="noStrike" cap="none">
                <a:solidFill>
                  <a:schemeClr val="dk1"/>
                </a:solidFill>
                <a:effectLst/>
                <a:latin typeface="Calibri"/>
                <a:ea typeface="Calibri"/>
                <a:cs typeface="Calibri"/>
                <a:sym typeface="Calibri"/>
              </a:rPr>
              <a:t> at a meta-level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one’s</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profile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Scenarios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Developing</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clear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story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proposals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Identifying</a:t>
            </a:r>
            <a:r>
              <a:rPr lang="de-DE" sz="1200" b="0" i="0" u="none" strike="noStrike" cap="none">
                <a:solidFill>
                  <a:schemeClr val="dk1"/>
                </a:solidFill>
                <a:effectLst/>
                <a:latin typeface="Calibri"/>
                <a:ea typeface="Calibri"/>
                <a:cs typeface="Calibri"/>
                <a:sym typeface="Calibri"/>
              </a:rPr>
              <a:t> potential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partners</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government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civil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Formulating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goals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one’s</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research</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First </a:t>
            </a:r>
            <a:r>
              <a:rPr lang="de-DE" sz="1200" b="0" i="0" u="none" strike="noStrike" cap="none" err="1">
                <a:solidFill>
                  <a:schemeClr val="dk1"/>
                </a:solidFill>
                <a:effectLst/>
                <a:latin typeface="Calibri"/>
                <a:ea typeface="Calibri"/>
                <a:cs typeface="Calibri"/>
                <a:sym typeface="Calibri"/>
              </a:rPr>
              <a:t>steps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towards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designing</a:t>
            </a:r>
            <a:r>
              <a:rPr lang="de-DE" sz="1200" b="0" i="0" u="none" strike="noStrike" cap="none">
                <a:solidFill>
                  <a:schemeClr val="dk1"/>
                </a:solidFill>
                <a:effectLst/>
                <a:latin typeface="Calibri"/>
                <a:ea typeface="Calibri"/>
                <a:cs typeface="Calibri"/>
                <a:sym typeface="Calibri"/>
              </a:rPr>
              <a:t> an individual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profile</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Image </a:t>
            </a:r>
            <a:r>
              <a:rPr lang="de-DE" u="sng" err="1"/>
              <a:t>sources</a:t>
            </a:r>
            <a:endParaRPr lang="de-DE" u="sng"/>
          </a:p>
          <a:p>
            <a:pPr marL="0" lvl="0" indent="0" algn="l" rtl="0">
              <a:spcBef>
                <a:spcPts val="0"/>
              </a:spcBef>
              <a:spcAft>
                <a:spcPts val="0"/>
              </a:spcAft>
              <a:buNone/>
            </a:pPr>
            <a:r>
              <a:rPr lang="de-DE" err="1"/>
              <a:t>Photo</a:t>
            </a:r>
            <a:r>
              <a:rPr lang="de-DE"/>
              <a:t>: </a:t>
            </a:r>
            <a:r>
              <a:rPr lang="de-DE" err="1"/>
              <a:t>Unsplash</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6170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0A21A-7975-460D-45EB-1C9EE6D164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2EA1EAD-3C62-66E9-7FA8-7A92864215E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B0A8D1-64DF-7C4E-FAAF-CF201FD5F13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future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strategy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areas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innovation</a:t>
            </a:r>
            <a:r>
              <a:rPr lang="de-DE" sz="1200" b="1"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to strengthen the links between science and society and promote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en-US" sz="1200" b="1"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trend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already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indicated</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position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paper</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orientation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guiding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principles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endParaRPr lang="en-US" sz="1200" b="1"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Key Future Areas:</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Support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early-career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strengthening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young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talent​.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Agile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a:t>
            </a:r>
            <a:r>
              <a:rPr lang="de-DE" sz="1200" b="0" i="0" u="none" strike="noStrike" cap="none">
                <a:solidFill>
                  <a:schemeClr val="dk1"/>
                </a:solidFill>
                <a:effectLst/>
                <a:latin typeface="Calibri"/>
                <a:ea typeface="Calibri"/>
                <a:cs typeface="Calibri"/>
                <a:sym typeface="Calibri"/>
              </a:rPr>
              <a:t>: flexible, adaptive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research structures.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Participation</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greater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various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stakeholder groups​.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Social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resilience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promoting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diversity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cohesion</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adaptability.</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Resource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efficiency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sustainable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circular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technologies​.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Digital and </a:t>
            </a:r>
            <a:r>
              <a:rPr lang="de-DE" sz="1200" b="0" i="0" u="none" strike="noStrike" cap="none" err="1">
                <a:solidFill>
                  <a:schemeClr val="dk1"/>
                </a:solidFill>
                <a:effectLst/>
                <a:latin typeface="Calibri"/>
                <a:ea typeface="Calibri"/>
                <a:cs typeface="Calibri"/>
                <a:sym typeface="Calibri"/>
              </a:rPr>
              <a:t>technological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sovereignty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strategies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ensure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technological</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independence.</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a:t>
            </a:r>
            <a:r>
              <a:rPr lang="en-US" sz="1200" b="1" i="0" u="none" strike="noStrike" cap="none">
                <a:solidFill>
                  <a:schemeClr val="dk1"/>
                </a:solidFill>
                <a:effectLst/>
                <a:latin typeface="Calibri"/>
                <a:ea typeface="Calibri"/>
                <a:cs typeface="Calibri"/>
                <a:sym typeface="Calibri"/>
              </a:rPr>
              <a:t>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not </a:t>
            </a:r>
            <a:r>
              <a:rPr lang="de-DE" sz="1200" b="0" i="0" u="none" strike="noStrike" cap="none" err="1">
                <a:solidFill>
                  <a:schemeClr val="dk1"/>
                </a:solidFill>
                <a:effectLst/>
                <a:latin typeface="Calibri"/>
                <a:ea typeface="Calibri"/>
                <a:cs typeface="Calibri"/>
                <a:sym typeface="Calibri"/>
              </a:rPr>
              <a:t>operate</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in </a:t>
            </a:r>
            <a:r>
              <a:rPr lang="de-DE" sz="1200" b="1" i="0" u="none" strike="noStrike" cap="none" err="1">
                <a:solidFill>
                  <a:schemeClr val="dk1"/>
                </a:solidFill>
                <a:effectLst/>
                <a:latin typeface="Calibri"/>
                <a:ea typeface="Calibri"/>
                <a:cs typeface="Calibri"/>
                <a:sym typeface="Calibri"/>
              </a:rPr>
              <a:t>isolation</a:t>
            </a:r>
            <a:r>
              <a:rPr lang="de-DE" sz="1200" b="1" i="0" u="none" strike="noStrike" cap="none">
                <a:solidFill>
                  <a:schemeClr val="dk1"/>
                </a:solidFill>
                <a:effectLst/>
                <a:latin typeface="Calibri"/>
                <a:ea typeface="Calibri"/>
                <a:cs typeface="Calibri"/>
                <a:sym typeface="Calibri"/>
              </a:rPr>
              <a:t>, but </a:t>
            </a:r>
            <a:r>
              <a:rPr lang="de-DE" sz="1200" b="1" i="0" u="none" strike="noStrike" cap="none" err="1">
                <a:solidFill>
                  <a:schemeClr val="dk1"/>
                </a:solidFill>
                <a:effectLst/>
                <a:latin typeface="Calibri"/>
                <a:ea typeface="Calibri"/>
                <a:cs typeface="Calibri"/>
                <a:sym typeface="Calibri"/>
              </a:rPr>
              <a:t>respond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challenges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Strengthens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argument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cooperation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systematically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embedded</a:t>
            </a:r>
            <a:r>
              <a:rPr lang="de-DE" sz="1200" b="1"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policy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funding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strategies</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p>
          <a:p>
            <a:r>
              <a:rPr lang="de-DE"/>
              <a:t>The Federal Government. (2023). </a:t>
            </a:r>
            <a:r>
              <a:rPr lang="de-DE" i="1"/>
              <a:t>Future </a:t>
            </a:r>
            <a:r>
              <a:rPr lang="de-DE" i="1" err="1"/>
              <a:t>Strategy</a:t>
            </a:r>
            <a:r>
              <a:rPr lang="de-DE" i="1"/>
              <a:t> </a:t>
            </a:r>
            <a:r>
              <a:rPr lang="de-DE" i="1" err="1"/>
              <a:t>for</a:t>
            </a:r>
            <a:r>
              <a:rPr lang="de-DE" i="1"/>
              <a:t> Research and Innovation</a:t>
            </a:r>
            <a:r>
              <a:rPr lang="de-DE"/>
              <a:t>.</a:t>
            </a:r>
            <a:r>
              <a:rPr lang="de-DE">
                <a:hlinkClick r:id="rId3"/>
              </a:rPr>
              <a:t> https://www.bne-portal.de/bmbf/de/forschung/zukunftsstrategie/zukunftsstrategie_node.html</a:t>
            </a:r>
            <a:endParaRPr lang="de-DE"/>
          </a:p>
          <a:p>
            <a:endParaRPr lang="de-DE"/>
          </a:p>
        </p:txBody>
      </p:sp>
      <p:sp>
        <p:nvSpPr>
          <p:cNvPr id="4" name="Foliennummernplatzhalter 3">
            <a:extLst>
              <a:ext uri="{FF2B5EF4-FFF2-40B4-BE49-F238E27FC236}">
                <a16:creationId xmlns:a16="http://schemas.microsoft.com/office/drawing/2014/main" id="{71BB59DF-7442-2425-BD8B-858912C508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0480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C5A1C-AB75-2CF1-4CF9-40520E14724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07096AD-FF90-73BF-547C-6A79AD1F9A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D36A59-C61E-5B56-9378-C20181F8160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Slide</a:t>
            </a:r>
          </a:p>
          <a:p>
            <a:pPr rtl="0" fontAlgn="base"/>
            <a:r>
              <a:rPr lang="de-DE" sz="1200" b="0" i="0" u="none" strike="noStrike" cap="none">
                <a:solidFill>
                  <a:schemeClr val="dk1"/>
                </a:solidFill>
                <a:effectLst/>
                <a:latin typeface="Calibri"/>
                <a:ea typeface="Calibri"/>
                <a:cs typeface="Calibri"/>
                <a:sym typeface="Calibri"/>
              </a:rPr>
              <a:t>The ‘High-Tech Agenda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Germany’ </a:t>
            </a:r>
            <a:r>
              <a:rPr lang="de-DE" sz="1200" b="0" i="0" u="none" strike="noStrike" cap="none" err="1">
                <a:solidFill>
                  <a:schemeClr val="dk1"/>
                </a:solidFill>
                <a:effectLst/>
                <a:latin typeface="Calibri"/>
                <a:ea typeface="Calibri"/>
                <a:cs typeface="Calibri"/>
                <a:sym typeface="Calibri"/>
              </a:rPr>
              <a:t>aims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strengthen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Germany’s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position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leading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technology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rapidly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translating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marketable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through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targeted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technology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links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overarching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strategy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themes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national initiatives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specifically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focused</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transferring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results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institutes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underscoring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importance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skills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Slide’s</a:t>
            </a:r>
            <a:r>
              <a:rPr lang="de-DE" sz="1200" b="1" i="0" u="none" strike="noStrike" cap="none">
                <a:solidFill>
                  <a:schemeClr val="dk1"/>
                </a:solidFill>
                <a:effectLst/>
                <a:latin typeface="Calibri"/>
                <a:ea typeface="Calibri"/>
                <a:cs typeface="Calibri"/>
                <a:sym typeface="Calibri"/>
              </a:rPr>
              <a:t> Content</a:t>
            </a:r>
            <a:endParaRPr lang="de-DE" sz="1200" b="1"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Objectives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Agenda:</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Strengthen</a:t>
            </a:r>
            <a:r>
              <a:rPr lang="de-DE" sz="1200" b="0" i="0" u="none" strike="noStrike" cap="none">
                <a:solidFill>
                  <a:schemeClr val="dk1"/>
                </a:solidFill>
                <a:effectLst/>
                <a:latin typeface="Calibri"/>
                <a:ea typeface="Calibri"/>
                <a:cs typeface="Calibri"/>
                <a:sym typeface="Calibri"/>
              </a:rPr>
              <a:t> Germany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leading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Ensure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competitiveness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value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creation</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technological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sovereignty</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Key Technologies:</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Artificial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intelligence</a:t>
            </a:r>
            <a:r>
              <a:rPr lang="de-DE" sz="1200" b="0" i="0" u="none" strike="noStrike" cap="none">
                <a:solidFill>
                  <a:schemeClr val="dk1"/>
                </a:solidFill>
                <a:effectLst/>
                <a:latin typeface="Calibri"/>
                <a:ea typeface="Calibri"/>
                <a:cs typeface="Calibri"/>
                <a:sym typeface="Calibri"/>
              </a:rPr>
              <a:t> (AI), </a:t>
            </a:r>
            <a:r>
              <a:rPr lang="de-DE" sz="1200" b="0" i="0" u="none" strike="noStrike" cap="none" err="1">
                <a:solidFill>
                  <a:schemeClr val="dk1"/>
                </a:solidFill>
                <a:effectLst/>
                <a:latin typeface="Calibri"/>
                <a:ea typeface="Calibri"/>
                <a:cs typeface="Calibri"/>
                <a:sym typeface="Calibri"/>
              </a:rPr>
              <a:t>microelectronics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quantum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biotechnology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climate</a:t>
            </a:r>
            <a:r>
              <a:rPr lang="de-DE" sz="1200" b="0" i="0" u="none" strike="noStrike" cap="none">
                <a:solidFill>
                  <a:schemeClr val="dk1"/>
                </a:solidFill>
                <a:effectLst/>
                <a:latin typeface="Calibri"/>
                <a:ea typeface="Calibri"/>
                <a:cs typeface="Calibri"/>
                <a:sym typeface="Calibri"/>
              </a:rPr>
              <a:t>-neutral </a:t>
            </a:r>
            <a:r>
              <a:rPr lang="de-DE" sz="1200" b="0" i="0" u="none" strike="noStrike" cap="none" err="1">
                <a:solidFill>
                  <a:schemeClr val="dk1"/>
                </a:solidFill>
                <a:effectLst/>
                <a:latin typeface="Calibri"/>
                <a:ea typeface="Calibri"/>
                <a:cs typeface="Calibri"/>
                <a:sym typeface="Calibri"/>
              </a:rPr>
              <a:t>energy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climate-friendly</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mobility​.</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Focus on Transfer: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go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waste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promotes</a:t>
            </a:r>
            <a:r>
              <a:rPr lang="de-DE" sz="1200" b="0" i="0" u="none" strike="noStrike" cap="none">
                <a:solidFill>
                  <a:schemeClr val="dk1"/>
                </a:solidFill>
                <a:effectLst/>
                <a:latin typeface="Calibri"/>
                <a:ea typeface="Calibri"/>
                <a:cs typeface="Calibri"/>
                <a:sym typeface="Calibri"/>
              </a:rPr>
              <a:t> rapid </a:t>
            </a:r>
            <a:r>
              <a:rPr lang="de-DE" sz="1200" b="0" i="0" u="none" strike="noStrike" cap="none" err="1">
                <a:solidFill>
                  <a:schemeClr val="dk1"/>
                </a:solidFill>
                <a:effectLst/>
                <a:latin typeface="Calibri"/>
                <a:ea typeface="Calibri"/>
                <a:cs typeface="Calibri"/>
                <a:sym typeface="Calibri"/>
              </a:rPr>
              <a:t>translation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products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services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focus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practical</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marketable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Transfer/Third Mission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direct</a:t>
            </a:r>
            <a:r>
              <a:rPr lang="de-DE" sz="1200" b="0" i="0" u="none" strike="noStrike" cap="none">
                <a:solidFill>
                  <a:schemeClr val="dk1"/>
                </a:solidFill>
                <a:effectLst/>
                <a:latin typeface="Calibri"/>
                <a:ea typeface="Calibri"/>
                <a:cs typeface="Calibri"/>
                <a:sym typeface="Calibri"/>
              </a:rPr>
              <a:t> link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Underlines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early</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Clarifies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heavily</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interdisciplinary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stakeholder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engagement</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p>
          <a:p>
            <a:r>
              <a:rPr lang="de-DE"/>
              <a:t>The Federal Government. (2025). </a:t>
            </a:r>
            <a:r>
              <a:rPr lang="de-DE" i="1"/>
              <a:t>High-Tech Agenda Germany</a:t>
            </a:r>
            <a:r>
              <a:rPr lang="de-DE"/>
              <a:t>. Federal Ministry </a:t>
            </a:r>
            <a:r>
              <a:rPr lang="de-DE" err="1"/>
              <a:t>of</a:t>
            </a:r>
            <a:r>
              <a:rPr lang="de-DE"/>
              <a:t> Research, Technology and Space.</a:t>
            </a:r>
            <a:r>
              <a:rPr lang="de-DE">
                <a:hlinkClick r:id="rId3"/>
              </a:rPr>
              <a:t> https://www.bmftr.bund.de/SharedDocs/Publikationen/DE/L/31881_Hightech_Agenda_Deutschland.html?nn=1104712</a:t>
            </a:r>
            <a:endParaRPr lang="de-DE"/>
          </a:p>
        </p:txBody>
      </p:sp>
      <p:sp>
        <p:nvSpPr>
          <p:cNvPr id="4" name="Foliennummernplatzhalter 3">
            <a:extLst>
              <a:ext uri="{FF2B5EF4-FFF2-40B4-BE49-F238E27FC236}">
                <a16:creationId xmlns:a16="http://schemas.microsoft.com/office/drawing/2014/main" id="{243BBAD8-F798-4F81-5B62-5C6D71C1B26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100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a:t>
            </a:r>
            <a:r>
              <a:rPr lang="de-DE" sz="1200" b="0" i="0" u="none" strike="noStrike" cap="none" err="1">
                <a:solidFill>
                  <a:schemeClr val="dk1"/>
                </a:solidFill>
                <a:effectLst/>
                <a:latin typeface="Calibri"/>
                <a:ea typeface="Calibri"/>
                <a:cs typeface="Calibri"/>
                <a:sym typeface="Calibri"/>
              </a:rPr>
              <a:t>describes</a:t>
            </a:r>
            <a:r>
              <a:rPr lang="de-DE" sz="1200" b="0" i="0" u="none" strike="noStrike" cap="none">
                <a:solidFill>
                  <a:schemeClr val="dk1"/>
                </a:solidFill>
                <a:effectLst/>
                <a:latin typeface="Calibri"/>
                <a:ea typeface="Calibri"/>
                <a:cs typeface="Calibri"/>
                <a:sym typeface="Calibri"/>
              </a:rPr>
              <a:t> a </a:t>
            </a:r>
            <a:r>
              <a:rPr lang="de-DE" sz="1200" b="1" i="0" u="none" strike="noStrike" cap="none">
                <a:solidFill>
                  <a:schemeClr val="dk1"/>
                </a:solidFill>
                <a:effectLst/>
                <a:latin typeface="Calibri"/>
                <a:ea typeface="Calibri"/>
                <a:cs typeface="Calibri"/>
                <a:sym typeface="Calibri"/>
              </a:rPr>
              <a:t>transparent, </a:t>
            </a:r>
            <a:r>
              <a:rPr lang="de-DE" sz="1200" b="1" i="0" u="none" strike="noStrike" cap="none" err="1">
                <a:solidFill>
                  <a:schemeClr val="dk1"/>
                </a:solidFill>
                <a:effectLst/>
                <a:latin typeface="Calibri"/>
                <a:ea typeface="Calibri"/>
                <a:cs typeface="Calibri"/>
                <a:sym typeface="Calibri"/>
              </a:rPr>
              <a:t>interactive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aligns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values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ethical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acceptance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sustainability</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aim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socially desirable and responsible innovations.​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Integration </a:t>
            </a:r>
            <a:r>
              <a:rPr lang="de-DE" sz="1200" b="1" i="0" u="none" strike="noStrike" cap="none" err="1">
                <a:solidFill>
                  <a:schemeClr val="dk1"/>
                </a:solidFill>
                <a:effectLst/>
                <a:latin typeface="Calibri"/>
                <a:ea typeface="Calibri"/>
                <a:cs typeface="Calibri"/>
                <a:sym typeface="Calibri"/>
              </a:rPr>
              <a:t>into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Thematic</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Context</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RRI </a:t>
            </a:r>
            <a:r>
              <a:rPr lang="de-DE" sz="1200" b="0" i="0" u="none" strike="noStrike" cap="none" err="1">
                <a:solidFill>
                  <a:schemeClr val="dk1"/>
                </a:solidFill>
                <a:effectLst/>
                <a:latin typeface="Calibri"/>
                <a:ea typeface="Calibri"/>
                <a:cs typeface="Calibri"/>
                <a:sym typeface="Calibri"/>
              </a:rPr>
              <a:t>complements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third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by</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systematically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incorporating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ethical</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dimensions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This </a:t>
            </a:r>
            <a:r>
              <a:rPr lang="de-DE" sz="1200" b="0" i="0" u="none" strike="noStrike" cap="none" err="1">
                <a:solidFill>
                  <a:schemeClr val="dk1"/>
                </a:solidFill>
                <a:effectLst/>
                <a:latin typeface="Calibri"/>
                <a:ea typeface="Calibri"/>
                <a:cs typeface="Calibri"/>
                <a:sym typeface="Calibri"/>
              </a:rPr>
              <a:t>underscores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community’s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commitment</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generating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but also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reflecting</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environment</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economy</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endParaRPr lang="en-US" sz="1200" b="1"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Transparency and </a:t>
            </a:r>
            <a:r>
              <a:rPr lang="de-DE" sz="1200" b="1" i="0" u="none" strike="noStrike" cap="none" err="1">
                <a:solidFill>
                  <a:schemeClr val="dk1"/>
                </a:solidFill>
                <a:effectLst/>
                <a:latin typeface="Calibri"/>
                <a:ea typeface="Calibri"/>
                <a:cs typeface="Calibri"/>
                <a:sym typeface="Calibri"/>
              </a:rPr>
              <a:t>interaction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during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innovation process​.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Anticipation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potential </a:t>
            </a:r>
            <a:r>
              <a:rPr lang="de-DE" sz="1200" b="0" i="0" u="none" strike="noStrike" cap="none" err="1">
                <a:solidFill>
                  <a:schemeClr val="dk1"/>
                </a:solidFill>
                <a:effectLst/>
                <a:latin typeface="Calibri"/>
                <a:ea typeface="Calibri"/>
                <a:cs typeface="Calibri"/>
                <a:sym typeface="Calibri"/>
              </a:rPr>
              <a:t>consequences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risks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innovation.</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Reflection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adaptation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continuously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reviewed</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adapted.</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Social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acceptance</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sustainability</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ethically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justifiable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desirable</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Transfer/Third </a:t>
            </a:r>
            <a:r>
              <a:rPr lang="en-US" sz="1200" b="1" i="0" u="none" strike="noStrike" cap="none">
                <a:solidFill>
                  <a:schemeClr val="dk1"/>
                </a:solidFill>
                <a:effectLst/>
                <a:latin typeface="Calibri"/>
                <a:ea typeface="Calibri"/>
                <a:cs typeface="Calibri"/>
                <a:sym typeface="Calibri"/>
              </a:rPr>
              <a:t>Mission</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Strengthens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accountability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dimension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Promotes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integration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research designs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Provides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framework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proactive</a:t>
            </a:r>
            <a:r>
              <a:rPr lang="de-DE" sz="1200" b="1" i="0" u="none" strike="noStrike" cap="none">
                <a:solidFill>
                  <a:schemeClr val="dk1"/>
                </a:solidFill>
                <a:effectLst/>
                <a:latin typeface="Calibri"/>
                <a:ea typeface="Calibri"/>
                <a:cs typeface="Calibri"/>
                <a:sym typeface="Calibri"/>
              </a:rPr>
              <a:t> design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innovations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coordinated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relevant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outset</a:t>
            </a:r>
            <a:endParaRPr lang="en-US" sz="1200" b="0" i="0" u="none" strike="noStrike" cap="none">
              <a:solidFill>
                <a:schemeClr val="dk1"/>
              </a:solidFill>
              <a:effectLst/>
              <a:latin typeface="Calibri"/>
              <a:ea typeface="Calibri"/>
              <a:cs typeface="Calibri"/>
            </a:endParaRPr>
          </a:p>
          <a:p>
            <a:pPr rtl="0" fontAlgn="base"/>
            <a:r>
              <a:rPr lang="en-US" sz="1200" b="1" i="0" u="none" strike="noStrike" cap="none">
                <a:solidFill>
                  <a:schemeClr val="dk1"/>
                </a:solidFill>
                <a:effectLst/>
                <a:latin typeface="Calibri"/>
                <a:ea typeface="Calibri"/>
                <a:cs typeface="Calibri"/>
                <a:sym typeface="Calibri"/>
              </a:rPr>
              <a:t>5</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Scenarios (optional)</a:t>
            </a:r>
            <a:endParaRPr lang="en-US" sz="1200" b="0" i="0" u="none" strike="noStrike" cap="none">
              <a:solidFill>
                <a:schemeClr val="dk1"/>
              </a:solidFill>
              <a:effectLst/>
              <a:latin typeface="Calibri"/>
              <a:ea typeface="Calibri"/>
              <a:cs typeface="Calibri"/>
            </a:endParaRPr>
          </a:p>
          <a:p>
            <a:pPr rtl="0" fontAlgn="base"/>
            <a:r>
              <a:rPr lang="en-US" sz="1200" b="0" i="0" u="none" strike="noStrike" cap="none">
                <a:solidFill>
                  <a:schemeClr val="dk1"/>
                </a:solidFill>
                <a:effectLst/>
                <a:latin typeface="Calibri"/>
                <a:ea typeface="Calibri"/>
                <a:cs typeface="Calibri"/>
                <a:sym typeface="Calibri"/>
              </a:rPr>
              <a:t>Technology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major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infrastructure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 (e.g. </a:t>
            </a:r>
            <a:r>
              <a:rPr lang="de-DE" sz="1200" b="0" i="0" u="none" strike="noStrike" cap="none" err="1">
                <a:solidFill>
                  <a:schemeClr val="dk1"/>
                </a:solidFill>
                <a:effectLst/>
                <a:latin typeface="Calibri"/>
                <a:ea typeface="Calibri"/>
                <a:cs typeface="Calibri"/>
                <a:sym typeface="Calibri"/>
              </a:rPr>
              <a:t>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 final </a:t>
            </a:r>
            <a:r>
              <a:rPr lang="de-DE" sz="1200" b="0" i="0" u="none" strike="noStrike" cap="none" err="1">
                <a:solidFill>
                  <a:schemeClr val="dk1"/>
                </a:solidFill>
                <a:effectLst/>
                <a:latin typeface="Calibri"/>
                <a:ea typeface="Calibri"/>
                <a:cs typeface="Calibri"/>
                <a:sym typeface="Calibri"/>
              </a:rPr>
              <a:t>repository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microplastics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regulation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Taking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geopolitical</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ethical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issues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account</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 (e.g. </a:t>
            </a:r>
            <a:r>
              <a:rPr lang="de-DE" sz="1200" b="0" i="0" u="none" strike="noStrike" cap="none" err="1">
                <a:solidFill>
                  <a:schemeClr val="dk1"/>
                </a:solidFill>
                <a:effectLst/>
                <a:latin typeface="Calibri"/>
                <a:ea typeface="Calibri"/>
                <a:cs typeface="Calibri"/>
                <a:sym typeface="Calibri"/>
              </a:rPr>
              <a:t>arms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deliveries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Adapting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based</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stakeholder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“Love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solution</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endParaRPr lang="en-US">
              <a:solidFill>
                <a:srgbClr val="444444"/>
              </a:solidFill>
            </a:endParaRPr>
          </a:p>
          <a:p>
            <a:r>
              <a:rPr lang="en-US"/>
              <a:t>Von </a:t>
            </a:r>
            <a:r>
              <a:rPr lang="en-US" err="1"/>
              <a:t>Schomberg</a:t>
            </a:r>
            <a:r>
              <a:rPr lang="en-US"/>
              <a:t>, R. (2011). Prospects for technology assessment in a framework of responsible research and innovation. In M. </a:t>
            </a:r>
            <a:r>
              <a:rPr lang="en-US" err="1"/>
              <a:t>Dusseldorp</a:t>
            </a:r>
            <a:r>
              <a:rPr lang="en-US"/>
              <a:t> &amp; R. Beecroft (Eds.), </a:t>
            </a:r>
            <a:r>
              <a:rPr lang="en-US" i="1"/>
              <a:t>Teaching technology assessment: The educational potential of transdisciplinary methods </a:t>
            </a:r>
            <a:r>
              <a:rPr lang="en-US"/>
              <a:t>(pp. 39–61). VS Verlag.</a:t>
            </a:r>
            <a:endParaRPr lang="de-DE">
              <a:solidFill>
                <a:srgbClr val="444444"/>
              </a:solidFill>
            </a:endParaRPr>
          </a:p>
          <a:p>
            <a:r>
              <a:rPr lang="de-DE"/>
              <a:t>UK Research and Innovation. (</a:t>
            </a:r>
            <a:r>
              <a:rPr lang="de-DE" err="1"/>
              <a:t>n.d</a:t>
            </a:r>
            <a:r>
              <a:rPr lang="de-DE"/>
              <a:t>.). </a:t>
            </a:r>
            <a:r>
              <a:rPr lang="de-DE" i="1"/>
              <a:t>Framework </a:t>
            </a:r>
            <a:r>
              <a:rPr lang="de-DE" i="1" err="1"/>
              <a:t>for</a:t>
            </a:r>
            <a:r>
              <a:rPr lang="de-DE" i="1"/>
              <a:t> </a:t>
            </a:r>
            <a:r>
              <a:rPr lang="de-DE" i="1" err="1"/>
              <a:t>responsible</a:t>
            </a:r>
            <a:r>
              <a:rPr lang="de-DE" i="1"/>
              <a:t> </a:t>
            </a:r>
            <a:r>
              <a:rPr lang="de-DE" i="1" err="1"/>
              <a:t>research</a:t>
            </a:r>
            <a:r>
              <a:rPr lang="de-DE" i="1"/>
              <a:t> and </a:t>
            </a:r>
            <a:r>
              <a:rPr lang="de-DE" i="1" err="1"/>
              <a:t>innovation</a:t>
            </a:r>
            <a:r>
              <a:rPr lang="de-DE"/>
              <a:t>. EPSRC.</a:t>
            </a:r>
            <a:r>
              <a:rPr lang="de-DE">
                <a:solidFill>
                  <a:srgbClr val="444444"/>
                </a:solidFill>
                <a:hlinkClick r:id="rId3"/>
              </a:rPr>
              <a:t> https://www.ukri.org/who-we-are/epsrc/our-policies-and-standards/framework-for-responsible-innovation/</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t>24</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0882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RRI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operationalised</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across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four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dimensions</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guide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organisations</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conducting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responsibly</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anticipation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reflexivity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inclusion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responsiveness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Dimensions​</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Anticipation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Forward-</a:t>
            </a:r>
            <a:r>
              <a:rPr lang="de-DE" sz="1200" b="0" i="0" u="none" strike="noStrike" cap="none" err="1">
                <a:solidFill>
                  <a:schemeClr val="dk1"/>
                </a:solidFill>
                <a:effectLst/>
                <a:latin typeface="Calibri"/>
                <a:ea typeface="Calibri"/>
                <a:cs typeface="Calibri"/>
                <a:sym typeface="Calibri"/>
              </a:rPr>
              <a:t>thinking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if</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Objective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a:t>
            </a:r>
            <a:r>
              <a:rPr lang="de-DE" sz="1200" b="0" i="0" u="none" strike="noStrike" cap="none">
                <a:solidFill>
                  <a:schemeClr val="dk1"/>
                </a:solidFill>
                <a:effectLst/>
                <a:latin typeface="Calibri"/>
                <a:ea typeface="Calibri"/>
                <a:cs typeface="Calibri"/>
                <a:sym typeface="Calibri"/>
              </a:rPr>
              <a:t> potential </a:t>
            </a:r>
            <a:r>
              <a:rPr lang="de-DE" sz="1200" b="0" i="0" u="none" strike="noStrike" cap="none" err="1">
                <a:solidFill>
                  <a:schemeClr val="dk1"/>
                </a:solidFill>
                <a:effectLst/>
                <a:latin typeface="Calibri"/>
                <a:ea typeface="Calibri"/>
                <a:cs typeface="Calibri"/>
                <a:sym typeface="Calibri"/>
              </a:rPr>
              <a:t>impacts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consequences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and assess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risks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Examples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scenario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workshops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risk-benefit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analyses</a:t>
            </a:r>
            <a:r>
              <a:rPr lang="de-DE" sz="1200" b="0" i="0" u="none" strike="noStrike" cap="none">
                <a:solidFill>
                  <a:schemeClr val="dk1"/>
                </a:solidFill>
                <a:effectLst/>
                <a:latin typeface="Calibri"/>
                <a:ea typeface="Calibri"/>
                <a:cs typeface="Calibri"/>
                <a:sym typeface="Calibri"/>
              </a:rPr>
              <a:t>, environmental </a:t>
            </a:r>
            <a:r>
              <a:rPr lang="en-US" sz="1200" b="0" i="0" u="none" strike="noStrike" cap="none">
                <a:solidFill>
                  <a:schemeClr val="dk1"/>
                </a:solidFill>
                <a:effectLst/>
                <a:latin typeface="Calibri"/>
                <a:ea typeface="Calibri"/>
                <a:cs typeface="Calibri"/>
                <a:sym typeface="Calibri"/>
              </a:rPr>
              <a:t>impact assessments.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Reflexivity</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Critical </a:t>
            </a:r>
            <a:r>
              <a:rPr lang="de-DE" sz="1200" b="0" i="0" u="none" strike="noStrike" cap="none" err="1">
                <a:solidFill>
                  <a:schemeClr val="dk1"/>
                </a:solidFill>
                <a:effectLst/>
                <a:latin typeface="Calibri"/>
                <a:ea typeface="Calibri"/>
                <a:cs typeface="Calibri"/>
                <a:sym typeface="Calibri"/>
              </a:rPr>
              <a:t>self-examination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assumptions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values</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goals.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Objective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to </a:t>
            </a:r>
            <a:r>
              <a:rPr lang="en-US" sz="1200" b="0" i="0" u="none" strike="noStrike" cap="none" err="1">
                <a:solidFill>
                  <a:schemeClr val="dk1"/>
                </a:solidFill>
                <a:effectLst/>
                <a:latin typeface="Calibri"/>
                <a:ea typeface="Calibri"/>
                <a:cs typeface="Calibri"/>
                <a:sym typeface="Calibri"/>
              </a:rPr>
              <a:t>recognise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limits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perspectives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Examples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Ethical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discussions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team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interdisciplinary</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collaboration.</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Inclusion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Involvement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diverse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voices.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Objective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to increase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relevance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acceptance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Examples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public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dialogues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advisory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boards</a:t>
            </a:r>
            <a:r>
              <a:rPr lang="de-DE" sz="1200" b="0" i="0" u="none" strike="noStrike" cap="none">
                <a:solidFill>
                  <a:schemeClr val="dk1"/>
                </a:solidFill>
                <a:effectLst/>
                <a:latin typeface="Calibri"/>
                <a:ea typeface="Calibri"/>
                <a:cs typeface="Calibri"/>
                <a:sym typeface="Calibri"/>
              </a:rPr>
              <a:t>, and end-user </a:t>
            </a:r>
            <a:r>
              <a:rPr lang="de-DE" sz="1200" b="0" i="0" u="none" strike="noStrike" cap="none" err="1">
                <a:solidFill>
                  <a:schemeClr val="dk1"/>
                </a:solidFill>
                <a:effectLst/>
                <a:latin typeface="Calibri"/>
                <a:ea typeface="Calibri"/>
                <a:cs typeface="Calibri"/>
                <a:sym typeface="Calibri"/>
              </a:rPr>
              <a:t>involvement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Responsiveness</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Ability </a:t>
            </a:r>
            <a:r>
              <a:rPr lang="en-US" sz="1200" b="0" i="0" u="none" strike="noStrike" cap="none">
                <a:solidFill>
                  <a:schemeClr val="dk1"/>
                </a:solidFill>
                <a:effectLst/>
                <a:latin typeface="Calibri"/>
                <a:ea typeface="Calibri"/>
                <a:cs typeface="Calibri"/>
                <a:sym typeface="Calibri"/>
              </a:rPr>
              <a:t>to adapt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flexibly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Objective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to make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dynamic</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socially</a:t>
            </a:r>
            <a:r>
              <a:rPr lang="de-DE" sz="1200" b="0" i="0" u="none" strike="noStrike" cap="none">
                <a:solidFill>
                  <a:schemeClr val="dk1"/>
                </a:solidFill>
                <a:effectLst/>
                <a:latin typeface="Calibri"/>
                <a:ea typeface="Calibri"/>
                <a:cs typeface="Calibri"/>
                <a:sym typeface="Calibri"/>
              </a:rPr>
              <a:t> relevant.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Examples</a:t>
            </a:r>
            <a:r>
              <a:rPr lang="de-DE" sz="1200" b="0" i="0" u="none" strike="noStrike" cap="none">
                <a:solidFill>
                  <a:schemeClr val="dk1"/>
                </a:solidFill>
                <a:effectLst/>
                <a:latin typeface="Calibri"/>
                <a:ea typeface="Calibri"/>
                <a:cs typeface="Calibri"/>
                <a:sym typeface="Calibri"/>
              </a:rPr>
              <a:t>: flexible </a:t>
            </a:r>
            <a:r>
              <a:rPr lang="de-DE" sz="1200" b="0" i="0" u="none" strike="noStrike" cap="none" err="1">
                <a:solidFill>
                  <a:schemeClr val="dk1"/>
                </a:solidFill>
                <a:effectLst/>
                <a:latin typeface="Calibri"/>
                <a:ea typeface="Calibri"/>
                <a:cs typeface="Calibri"/>
                <a:sym typeface="Calibri"/>
              </a:rPr>
              <a:t>project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management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public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adjustments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objectives/methods.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Transfer and </a:t>
            </a:r>
            <a:r>
              <a:rPr lang="en-US" sz="1200" b="1" i="0" u="none" strike="noStrike" cap="none">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Third </a:t>
            </a:r>
            <a:r>
              <a:rPr lang="en-US" sz="1200" b="1" i="0" u="none" strike="noStrike" cap="none">
                <a:solidFill>
                  <a:schemeClr val="dk1"/>
                </a:solidFill>
                <a:effectLst/>
                <a:latin typeface="Calibri"/>
                <a:ea typeface="Calibri"/>
                <a:cs typeface="Calibri"/>
                <a:sym typeface="Calibri"/>
              </a:rPr>
              <a:t>Mission</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These </a:t>
            </a:r>
            <a:r>
              <a:rPr lang="de-DE" sz="1200" b="0" i="0" u="none" strike="noStrike" cap="none" err="1">
                <a:solidFill>
                  <a:schemeClr val="dk1"/>
                </a:solidFill>
                <a:effectLst/>
                <a:latin typeface="Calibri"/>
                <a:ea typeface="Calibri"/>
                <a:cs typeface="Calibri"/>
                <a:sym typeface="Calibri"/>
              </a:rPr>
              <a:t>dimensions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ensure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are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ethically</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socially</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sound</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They</a:t>
            </a:r>
            <a:r>
              <a:rPr lang="de-DE" sz="1200" b="0" i="0" u="none" strike="noStrike" cap="none">
                <a:solidFill>
                  <a:schemeClr val="dk1"/>
                </a:solidFill>
                <a:effectLst/>
                <a:latin typeface="Calibri"/>
                <a:ea typeface="Calibri"/>
                <a:cs typeface="Calibri"/>
                <a:sym typeface="Calibri"/>
              </a:rPr>
              <a:t> promote </a:t>
            </a:r>
            <a:r>
              <a:rPr lang="de-DE" sz="1200" b="1" i="0" u="none" strike="noStrike" cap="none" err="1">
                <a:solidFill>
                  <a:schemeClr val="dk1"/>
                </a:solidFill>
                <a:effectLst/>
                <a:latin typeface="Calibri"/>
                <a:ea typeface="Calibri"/>
                <a:cs typeface="Calibri"/>
                <a:sym typeface="Calibri"/>
              </a:rPr>
              <a:t>bidirectional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exchange</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academia</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society.</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They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strengthen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accountability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aspect</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collaboration.</a:t>
            </a:r>
          </a:p>
          <a:p>
            <a:pPr rtl="0" fontAlgn="base"/>
            <a:endParaRPr lang="en-US" sz="1200" b="0" i="0" u="none" strike="noStrike" cap="none">
              <a:solidFill>
                <a:schemeClr val="dk1"/>
              </a:solidFill>
              <a:effectLst/>
              <a:latin typeface="Calibri"/>
              <a:ea typeface="Calibri"/>
              <a:cs typeface="Calibri"/>
            </a:endParaRPr>
          </a:p>
          <a:p>
            <a:r>
              <a:rPr lang="de-DE" b="1"/>
              <a:t>References </a:t>
            </a:r>
          </a:p>
          <a:p>
            <a:r>
              <a:rPr lang="en-US" err="1"/>
              <a:t>Stilgoe</a:t>
            </a:r>
            <a:r>
              <a:rPr lang="en-US"/>
              <a:t>, J., Owen, R., </a:t>
            </a:r>
            <a:r>
              <a:rPr lang="en-US" err="1"/>
              <a:t>Macnaghten</a:t>
            </a:r>
            <a:r>
              <a:rPr lang="en-US"/>
              <a:t>, P., &amp; Fisher, E. (2013). Developing a framework for responsible innovation. </a:t>
            </a:r>
            <a:r>
              <a:rPr lang="en-US" i="1"/>
              <a:t>Research Policy, 42</a:t>
            </a:r>
            <a:r>
              <a:rPr lang="en-US"/>
              <a:t>(9), 1568–1580.</a:t>
            </a:r>
            <a:r>
              <a:rPr lang="en-US">
                <a:hlinkClick r:id="rId3"/>
              </a:rPr>
              <a:t> https://doi.org/10.1016/j.respol.2013.05.008</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1215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20FDE-2B6B-532B-0191-442F5E7C6D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3FB2ADF-5996-71E3-248C-15CD2A116DAC}"/>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E340D5C-BFC1-350B-019A-7D406AB6C2F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730F5E6-4EC4-5FB5-6057-802BFB0DF7D8}"/>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t>26</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781394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4E740-A667-6598-23DB-B9404A257D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C7994E-2574-9778-6C74-B2F6AD6DC60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9E56DFE-1C5F-A8C7-403F-8DCBD558B88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Slide</a:t>
            </a:r>
          </a:p>
          <a:p>
            <a:pPr rtl="0" fontAlgn="base"/>
            <a:r>
              <a:rPr lang="de-DE" sz="1200" b="0" i="0" u="none" strike="noStrike" cap="none">
                <a:solidFill>
                  <a:schemeClr val="dk1"/>
                </a:solidFill>
                <a:effectLst/>
                <a:latin typeface="Calibri"/>
                <a:ea typeface="Calibri"/>
                <a:cs typeface="Calibri"/>
                <a:sym typeface="Calibri"/>
              </a:rPr>
              <a:t>Impact </a:t>
            </a:r>
            <a:r>
              <a:rPr lang="de-DE" sz="1200" b="0" i="0" u="none" strike="noStrike" cap="none" err="1">
                <a:solidFill>
                  <a:schemeClr val="dk1"/>
                </a:solidFill>
                <a:effectLst/>
                <a:latin typeface="Calibri"/>
                <a:ea typeface="Calibri"/>
                <a:cs typeface="Calibri"/>
                <a:sym typeface="Calibri"/>
              </a:rPr>
              <a:t>assessment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evaluates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beyond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community</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environment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health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culture</a:t>
            </a:r>
            <a:r>
              <a:rPr lang="de-DE" sz="1200" b="0" i="0" u="none" strike="noStrike" cap="none">
                <a:solidFill>
                  <a:schemeClr val="dk1"/>
                </a:solidFill>
                <a:effectLst/>
                <a:latin typeface="Calibri"/>
                <a:ea typeface="Calibri"/>
                <a:cs typeface="Calibri"/>
                <a:sym typeface="Calibri"/>
              </a:rPr>
              <a:t>. Impact </a:t>
            </a:r>
            <a:r>
              <a:rPr lang="de-DE" sz="1200" b="0" i="0" u="none" strike="noStrike" cap="none" err="1">
                <a:solidFill>
                  <a:schemeClr val="dk1"/>
                </a:solidFill>
                <a:effectLst/>
                <a:latin typeface="Calibri"/>
                <a:ea typeface="Calibri"/>
                <a:cs typeface="Calibri"/>
                <a:sym typeface="Calibri"/>
              </a:rPr>
              <a:t>assessments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now</a:t>
            </a:r>
            <a:r>
              <a:rPr lang="de-DE" sz="1200" b="0" i="0" u="none" strike="noStrike" cap="none">
                <a:solidFill>
                  <a:schemeClr val="dk1"/>
                </a:solidFill>
                <a:effectLst/>
                <a:latin typeface="Calibri"/>
                <a:ea typeface="Calibri"/>
                <a:cs typeface="Calibri"/>
                <a:sym typeface="Calibri"/>
              </a:rPr>
              <a:t> an integral </a:t>
            </a:r>
            <a:r>
              <a:rPr lang="de-DE" sz="1200" b="0" i="0" u="none" strike="noStrike" cap="none" err="1">
                <a:solidFill>
                  <a:schemeClr val="dk1"/>
                </a:solidFill>
                <a:effectLst/>
                <a:latin typeface="Calibri"/>
                <a:ea typeface="Calibri"/>
                <a:cs typeface="Calibri"/>
                <a:sym typeface="Calibri"/>
              </a:rPr>
              <a:t>part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programmes</a:t>
            </a:r>
            <a:r>
              <a:rPr lang="de-DE" sz="1200" b="0" i="0" u="none" strike="noStrike" cap="none">
                <a:solidFill>
                  <a:schemeClr val="dk1"/>
                </a:solidFill>
                <a:effectLst/>
                <a:latin typeface="Calibri"/>
                <a:ea typeface="Calibri"/>
                <a:cs typeface="Calibri"/>
                <a:sym typeface="Calibri"/>
              </a:rPr>
              <a:t> such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Horizon Europe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a:t>
            </a:r>
            <a:r>
              <a:rPr lang="de-DE" sz="1200" b="1" i="0" u="none" strike="noStrike" cap="none" err="1">
                <a:solidFill>
                  <a:schemeClr val="dk1"/>
                </a:solidFill>
                <a:effectLst/>
                <a:latin typeface="Calibri"/>
                <a:ea typeface="Calibri"/>
                <a:cs typeface="Calibri"/>
                <a:sym typeface="Calibri"/>
              </a:rPr>
              <a:t>Contextualisation</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ties</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a:t>
            </a:r>
            <a:r>
              <a:rPr lang="de-DE" sz="1200" b="0" i="0" u="none" strike="noStrike" cap="none" err="1">
                <a:solidFill>
                  <a:schemeClr val="dk1"/>
                </a:solidFill>
                <a:effectLst/>
                <a:latin typeface="Calibri"/>
                <a:ea typeface="Calibri"/>
                <a:cs typeface="Calibri"/>
                <a:sym typeface="Calibri"/>
              </a:rPr>
              <a:t>Whilst</a:t>
            </a:r>
            <a:r>
              <a:rPr lang="de-DE" sz="1200" b="0" i="0" u="none" strike="noStrike" cap="none">
                <a:solidFill>
                  <a:schemeClr val="dk1"/>
                </a:solidFill>
                <a:effectLst/>
                <a:latin typeface="Calibri"/>
                <a:ea typeface="Calibri"/>
                <a:cs typeface="Calibri"/>
                <a:sym typeface="Calibri"/>
              </a:rPr>
              <a:t> RRI </a:t>
            </a:r>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ethical</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specifically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measured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evaluated</a:t>
            </a:r>
            <a:r>
              <a:rPr lang="de-DE" sz="1200" b="0" i="0" u="none" strike="noStrike" cap="none">
                <a:solidFill>
                  <a:schemeClr val="dk1"/>
                </a:solidFill>
                <a:effectLst/>
                <a:latin typeface="Calibri"/>
                <a:ea typeface="Calibri"/>
                <a:cs typeface="Calibri"/>
                <a:sym typeface="Calibri"/>
              </a:rPr>
              <a:t> and incorporated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decisions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Slide’s</a:t>
            </a:r>
            <a:r>
              <a:rPr lang="de-DE" sz="1200" b="1" i="0" u="none" strike="noStrike" cap="none">
                <a:solidFill>
                  <a:schemeClr val="dk1"/>
                </a:solidFill>
                <a:effectLst/>
                <a:latin typeface="Calibri"/>
                <a:ea typeface="Calibri"/>
                <a:cs typeface="Calibri"/>
                <a:sym typeface="Calibri"/>
              </a:rPr>
              <a:t> Content</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Definition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effect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change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benefit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environmental </a:t>
            </a:r>
            <a:r>
              <a:rPr lang="en-US" sz="1200" b="0" i="0" u="none" strike="noStrike" cap="none">
                <a:solidFill>
                  <a:schemeClr val="dk1"/>
                </a:solidFill>
                <a:effectLst/>
                <a:latin typeface="Calibri"/>
                <a:ea typeface="Calibri"/>
                <a:cs typeface="Calibri"/>
                <a:sym typeface="Calibri"/>
              </a:rPr>
              <a:t>sectors​.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Horizon Europe: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requires</a:t>
            </a:r>
            <a:r>
              <a:rPr lang="de-DE" sz="1200" b="0" i="0" u="none" strike="noStrike" cap="none">
                <a:solidFill>
                  <a:schemeClr val="dk1"/>
                </a:solidFill>
                <a:effectLst/>
                <a:latin typeface="Calibri"/>
                <a:ea typeface="Calibri"/>
                <a:cs typeface="Calibri"/>
                <a:sym typeface="Calibri"/>
              </a:rPr>
              <a:t> an ex-ante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assessment</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Target </a:t>
            </a:r>
            <a:r>
              <a:rPr lang="de-DE" sz="1200" b="0" i="0" u="none" strike="noStrike" cap="none" err="1">
                <a:solidFill>
                  <a:schemeClr val="dk1"/>
                </a:solidFill>
                <a:effectLst/>
                <a:latin typeface="Calibri"/>
                <a:ea typeface="Calibri"/>
                <a:cs typeface="Calibri"/>
                <a:sym typeface="Calibri"/>
              </a:rPr>
              <a:t>areas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sustainability</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climate</a:t>
            </a:r>
            <a:r>
              <a:rPr lang="de-DE" sz="1200" b="0" i="0" u="none" strike="noStrike" cap="none">
                <a:solidFill>
                  <a:schemeClr val="dk1"/>
                </a:solidFill>
                <a:effectLst/>
                <a:latin typeface="Calibri"/>
                <a:ea typeface="Calibri"/>
                <a:cs typeface="Calibri"/>
                <a:sym typeface="Calibri"/>
              </a:rPr>
              <a:t>-neutral </a:t>
            </a:r>
            <a:r>
              <a:rPr lang="de-DE" sz="1200" b="0" i="0" u="none" strike="noStrike" cap="none" err="1">
                <a:solidFill>
                  <a:schemeClr val="dk1"/>
                </a:solidFill>
                <a:effectLst/>
                <a:latin typeface="Calibri"/>
                <a:ea typeface="Calibri"/>
                <a:cs typeface="Calibri"/>
                <a:sym typeface="Calibri"/>
              </a:rPr>
              <a:t>economy</a:t>
            </a:r>
            <a:r>
              <a:rPr lang="de-DE" sz="1200" b="0" i="0" u="none" strike="noStrike" cap="none">
                <a:solidFill>
                  <a:schemeClr val="dk1"/>
                </a:solidFill>
                <a:effectLst/>
                <a:latin typeface="Calibri"/>
                <a:ea typeface="Calibri"/>
                <a:cs typeface="Calibri"/>
                <a:sym typeface="Calibri"/>
              </a:rPr>
              <a:t>, and resilient and </a:t>
            </a:r>
            <a:r>
              <a:rPr lang="de-DE" sz="1200" b="0" i="0" u="none" strike="noStrike" cap="none" err="1">
                <a:solidFill>
                  <a:schemeClr val="dk1"/>
                </a:solidFill>
                <a:effectLst/>
                <a:latin typeface="Calibri"/>
                <a:ea typeface="Calibri"/>
                <a:cs typeface="Calibri"/>
                <a:sym typeface="Calibri"/>
              </a:rPr>
              <a:t>democratic</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societies.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Methods: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analyses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theory-based</a:t>
            </a:r>
            <a:r>
              <a:rPr lang="de-DE" sz="1200" b="0" i="0" u="none" strike="noStrike" cap="none">
                <a:solidFill>
                  <a:schemeClr val="dk1"/>
                </a:solidFill>
                <a:effectLst/>
                <a:latin typeface="Calibri"/>
                <a:ea typeface="Calibri"/>
                <a:cs typeface="Calibri"/>
                <a:sym typeface="Calibri"/>
              </a:rPr>
              <a:t>, ex-ante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ex-post.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Important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complex</a:t>
            </a:r>
            <a:r>
              <a:rPr lang="de-DE" sz="1200" b="0" i="0" u="none" strike="noStrike" cap="none">
                <a:solidFill>
                  <a:schemeClr val="dk1"/>
                </a:solidFill>
                <a:effectLst/>
                <a:latin typeface="Calibri"/>
                <a:ea typeface="Calibri"/>
                <a:cs typeface="Calibri"/>
                <a:sym typeface="Calibri"/>
              </a:rPr>
              <a:t> and non-linear; simple </a:t>
            </a:r>
            <a:r>
              <a:rPr lang="de-DE" sz="1200" b="0" i="0" u="none" strike="noStrike" cap="none" err="1">
                <a:solidFill>
                  <a:schemeClr val="dk1"/>
                </a:solidFill>
                <a:effectLst/>
                <a:latin typeface="Calibri"/>
                <a:ea typeface="Calibri"/>
                <a:cs typeface="Calibri"/>
                <a:sym typeface="Calibri"/>
              </a:rPr>
              <a:t>cause</a:t>
            </a:r>
            <a:r>
              <a:rPr lang="de-DE" sz="1200" b="0" i="0" u="none" strike="noStrike" cap="none">
                <a:solidFill>
                  <a:schemeClr val="dk1"/>
                </a:solidFill>
                <a:effectLst/>
                <a:latin typeface="Calibri"/>
                <a:ea typeface="Calibri"/>
                <a:cs typeface="Calibri"/>
                <a:sym typeface="Calibri"/>
              </a:rPr>
              <a:t>-and-</a:t>
            </a:r>
            <a:r>
              <a:rPr lang="de-DE" sz="1200" b="0" i="0" u="none" strike="noStrike" cap="none" err="1">
                <a:solidFill>
                  <a:schemeClr val="dk1"/>
                </a:solidFill>
                <a:effectLst/>
                <a:latin typeface="Calibri"/>
                <a:ea typeface="Calibri"/>
                <a:cs typeface="Calibri"/>
                <a:sym typeface="Calibri"/>
              </a:rPr>
              <a:t>effect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thinking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not </a:t>
            </a:r>
            <a:r>
              <a:rPr lang="en-US" sz="1200" b="0" i="0" u="none" strike="noStrike" cap="none">
                <a:solidFill>
                  <a:schemeClr val="dk1"/>
                </a:solidFill>
                <a:effectLst/>
                <a:latin typeface="Calibri"/>
                <a:ea typeface="Calibri"/>
                <a:cs typeface="Calibri"/>
                <a:sym typeface="Calibri"/>
              </a:rPr>
              <a:t>sufficient​.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Mission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Helps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align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challenges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Supports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planning</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implementation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knowledge transfer activities.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Increases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transparency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traceability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benefits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external </a:t>
            </a:r>
            <a:r>
              <a:rPr lang="en-US" sz="1200" b="0" i="0" u="none" strike="noStrike" cap="none">
                <a:solidFill>
                  <a:schemeClr val="dk1"/>
                </a:solidFill>
                <a:effectLst/>
                <a:latin typeface="Calibri"/>
                <a:ea typeface="Calibri"/>
                <a:cs typeface="Calibri"/>
                <a:sym typeface="Calibri"/>
              </a:rPr>
              <a:t>stakeholders.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Strengthens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public</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p>
          <a:p>
            <a:r>
              <a:rPr lang="de-DE" err="1"/>
              <a:t>Carayannis</a:t>
            </a:r>
            <a:r>
              <a:rPr lang="de-DE"/>
              <a:t>, E. G., &amp; Campbell, D. F. J. (2009). “Mode 3” and “</a:t>
            </a:r>
            <a:r>
              <a:rPr lang="de-DE" err="1"/>
              <a:t>Quadruple</a:t>
            </a:r>
            <a:r>
              <a:rPr lang="de-DE"/>
              <a:t> Helix”: </a:t>
            </a:r>
            <a:r>
              <a:rPr lang="de-DE" err="1"/>
              <a:t>Toward</a:t>
            </a:r>
            <a:r>
              <a:rPr lang="de-DE"/>
              <a:t> a 21st-century </a:t>
            </a:r>
            <a:r>
              <a:rPr lang="de-DE" err="1"/>
              <a:t>fractal</a:t>
            </a:r>
            <a:r>
              <a:rPr lang="de-DE"/>
              <a:t> </a:t>
            </a:r>
            <a:r>
              <a:rPr lang="de-DE" err="1"/>
              <a:t>innovation</a:t>
            </a:r>
            <a:r>
              <a:rPr lang="de-DE"/>
              <a:t> </a:t>
            </a:r>
            <a:r>
              <a:rPr lang="de-DE" err="1"/>
              <a:t>ecosystem</a:t>
            </a:r>
            <a:r>
              <a:rPr lang="de-DE"/>
              <a:t>. </a:t>
            </a:r>
            <a:r>
              <a:rPr lang="de-DE" i="1"/>
              <a:t>International Journal </a:t>
            </a:r>
            <a:r>
              <a:rPr lang="de-DE" i="1" err="1"/>
              <a:t>of</a:t>
            </a:r>
            <a:r>
              <a:rPr lang="de-DE" i="1"/>
              <a:t> Technology Management, 46</a:t>
            </a:r>
            <a:r>
              <a:rPr lang="de-DE"/>
              <a:t>(3/4), 201–234. </a:t>
            </a:r>
            <a:r>
              <a:rPr lang="de-DE">
                <a:hlinkClick r:id="rId3"/>
              </a:rPr>
              <a:t>https://doi.org/10.1504/IJTM.2009.023374</a:t>
            </a:r>
            <a:endParaRPr lang="de-DE"/>
          </a:p>
          <a:p>
            <a:r>
              <a:rPr lang="de-DE" err="1"/>
              <a:t>Carayannis</a:t>
            </a:r>
            <a:r>
              <a:rPr lang="de-DE"/>
              <a:t>, E. G., Barth, T. D., &amp; Campbell, D. F. J. (2012). The ‘</a:t>
            </a:r>
            <a:r>
              <a:rPr lang="de-DE" err="1"/>
              <a:t>Quintuple</a:t>
            </a:r>
            <a:r>
              <a:rPr lang="de-DE"/>
              <a:t> Helix’ and ‘Knowledge-Co-</a:t>
            </a:r>
            <a:r>
              <a:rPr lang="de-DE" err="1"/>
              <a:t>Creation</a:t>
            </a:r>
            <a:r>
              <a:rPr lang="de-DE"/>
              <a:t>’: A </a:t>
            </a:r>
            <a:r>
              <a:rPr lang="de-DE" err="1"/>
              <a:t>knowledge</a:t>
            </a:r>
            <a:r>
              <a:rPr lang="de-DE"/>
              <a:t> </a:t>
            </a:r>
            <a:r>
              <a:rPr lang="de-DE" err="1"/>
              <a:t>economy</a:t>
            </a:r>
            <a:r>
              <a:rPr lang="de-DE"/>
              <a:t> and </a:t>
            </a:r>
            <a:r>
              <a:rPr lang="de-DE" err="1"/>
              <a:t>society</a:t>
            </a:r>
            <a:r>
              <a:rPr lang="de-DE"/>
              <a:t> </a:t>
            </a:r>
            <a:r>
              <a:rPr lang="de-DE" err="1"/>
              <a:t>perspective</a:t>
            </a:r>
            <a:r>
              <a:rPr lang="de-DE"/>
              <a:t>. In E. G. </a:t>
            </a:r>
            <a:r>
              <a:rPr lang="de-DE" err="1"/>
              <a:t>Carayannis</a:t>
            </a:r>
            <a:r>
              <a:rPr lang="de-DE"/>
              <a:t> &amp; D. F. J. Campbell (Eds.), </a:t>
            </a:r>
            <a:r>
              <a:rPr lang="de-DE" i="1"/>
              <a:t>Mode 3 </a:t>
            </a:r>
            <a:r>
              <a:rPr lang="de-DE" i="1" err="1"/>
              <a:t>knowledge</a:t>
            </a:r>
            <a:r>
              <a:rPr lang="de-DE" i="1"/>
              <a:t> </a:t>
            </a:r>
            <a:r>
              <a:rPr lang="de-DE" i="1" err="1"/>
              <a:t>production</a:t>
            </a:r>
            <a:r>
              <a:rPr lang="de-DE" i="1"/>
              <a:t> in </a:t>
            </a:r>
            <a:r>
              <a:rPr lang="de-DE" i="1" err="1"/>
              <a:t>quadruple</a:t>
            </a:r>
            <a:r>
              <a:rPr lang="de-DE" i="1"/>
              <a:t> </a:t>
            </a:r>
            <a:r>
              <a:rPr lang="de-DE" i="1" err="1"/>
              <a:t>helix</a:t>
            </a:r>
            <a:r>
              <a:rPr lang="de-DE" i="1"/>
              <a:t> </a:t>
            </a:r>
            <a:r>
              <a:rPr lang="de-DE" i="1" err="1"/>
              <a:t>innovation</a:t>
            </a:r>
            <a:r>
              <a:rPr lang="de-DE" i="1"/>
              <a:t> </a:t>
            </a:r>
            <a:r>
              <a:rPr lang="de-DE" i="1" err="1"/>
              <a:t>systems</a:t>
            </a:r>
            <a:r>
              <a:rPr lang="de-DE" i="1"/>
              <a:t>: 21st </a:t>
            </a:r>
            <a:r>
              <a:rPr lang="de-DE" i="1" err="1"/>
              <a:t>century</a:t>
            </a:r>
            <a:r>
              <a:rPr lang="de-DE" i="1"/>
              <a:t> </a:t>
            </a:r>
            <a:r>
              <a:rPr lang="de-DE" i="1" err="1"/>
              <a:t>democracy</a:t>
            </a:r>
            <a:r>
              <a:rPr lang="de-DE" i="1"/>
              <a:t>, </a:t>
            </a:r>
            <a:r>
              <a:rPr lang="de-DE" i="1" err="1"/>
              <a:t>innovation</a:t>
            </a:r>
            <a:r>
              <a:rPr lang="de-DE" i="1"/>
              <a:t>, and </a:t>
            </a:r>
            <a:r>
              <a:rPr lang="de-DE" i="1" err="1"/>
              <a:t>entrepreneurship</a:t>
            </a:r>
            <a:r>
              <a:rPr lang="de-DE" i="1"/>
              <a:t> </a:t>
            </a:r>
            <a:r>
              <a:rPr lang="de-DE" i="1" err="1"/>
              <a:t>for</a:t>
            </a:r>
            <a:r>
              <a:rPr lang="de-DE" i="1"/>
              <a:t> </a:t>
            </a:r>
            <a:r>
              <a:rPr lang="de-DE" i="1" err="1"/>
              <a:t>development</a:t>
            </a:r>
            <a:r>
              <a:rPr lang="de-DE" i="1"/>
              <a:t> </a:t>
            </a:r>
            <a:r>
              <a:rPr lang="de-DE"/>
              <a:t>(</a:t>
            </a:r>
            <a:r>
              <a:rPr lang="de-DE" err="1"/>
              <a:t>SpringerBriefs</a:t>
            </a:r>
            <a:r>
              <a:rPr lang="de-DE"/>
              <a:t> in Business, Vol. 1, pp. 1–12). Springer.</a:t>
            </a:r>
            <a:r>
              <a:rPr lang="de-DE">
                <a:hlinkClick r:id="rId4"/>
              </a:rPr>
              <a:t> https://doi.org/10.1007/978-3-642-17371-9_1</a:t>
            </a:r>
            <a:endParaRPr lang="de-DE"/>
          </a:p>
          <a:p>
            <a:r>
              <a:rPr lang="de-DE" err="1"/>
              <a:t>Etzkowitz</a:t>
            </a:r>
            <a:r>
              <a:rPr lang="de-DE"/>
              <a:t>, H., &amp; </a:t>
            </a:r>
            <a:r>
              <a:rPr lang="de-DE" err="1"/>
              <a:t>Leydesdorff</a:t>
            </a:r>
            <a:r>
              <a:rPr lang="de-DE"/>
              <a:t>, L. (2000). The </a:t>
            </a:r>
            <a:r>
              <a:rPr lang="de-DE" err="1"/>
              <a:t>dynamics</a:t>
            </a:r>
            <a:r>
              <a:rPr lang="de-DE"/>
              <a:t> </a:t>
            </a:r>
            <a:r>
              <a:rPr lang="de-DE" err="1"/>
              <a:t>of</a:t>
            </a:r>
            <a:r>
              <a:rPr lang="de-DE"/>
              <a:t> </a:t>
            </a:r>
            <a:r>
              <a:rPr lang="de-DE" err="1"/>
              <a:t>innovation</a:t>
            </a:r>
            <a:r>
              <a:rPr lang="de-DE"/>
              <a:t>: </a:t>
            </a:r>
            <a:r>
              <a:rPr lang="de-DE" err="1"/>
              <a:t>From</a:t>
            </a:r>
            <a:r>
              <a:rPr lang="de-DE"/>
              <a:t> National Systems and “Mode 2” </a:t>
            </a:r>
            <a:r>
              <a:rPr lang="de-DE" err="1"/>
              <a:t>to</a:t>
            </a:r>
            <a:r>
              <a:rPr lang="de-DE"/>
              <a:t> a Triple Helix </a:t>
            </a:r>
            <a:r>
              <a:rPr lang="de-DE" err="1"/>
              <a:t>of</a:t>
            </a:r>
            <a:r>
              <a:rPr lang="de-DE"/>
              <a:t> </a:t>
            </a:r>
            <a:r>
              <a:rPr lang="de-DE" err="1"/>
              <a:t>university</a:t>
            </a:r>
            <a:r>
              <a:rPr lang="de-DE"/>
              <a:t>–</a:t>
            </a:r>
            <a:r>
              <a:rPr lang="de-DE" err="1"/>
              <a:t>industry</a:t>
            </a:r>
            <a:r>
              <a:rPr lang="de-DE"/>
              <a:t>–</a:t>
            </a:r>
            <a:r>
              <a:rPr lang="de-DE" err="1"/>
              <a:t>government</a:t>
            </a:r>
            <a:r>
              <a:rPr lang="de-DE"/>
              <a:t> </a:t>
            </a:r>
            <a:r>
              <a:rPr lang="de-DE" err="1"/>
              <a:t>relations</a:t>
            </a:r>
            <a:r>
              <a:rPr lang="de-DE"/>
              <a:t>. </a:t>
            </a:r>
            <a:r>
              <a:rPr lang="de-DE" i="1"/>
              <a:t>Research Policy, 29</a:t>
            </a:r>
            <a:r>
              <a:rPr lang="de-DE"/>
              <a:t>(2), 109–123. </a:t>
            </a:r>
            <a:r>
              <a:rPr lang="de-DE">
                <a:hlinkClick r:id="rId5"/>
              </a:rPr>
              <a:t>https://doi.org/10.1016/S0048-7333(99)00055-4[1</a:t>
            </a:r>
            <a:r>
              <a:rPr lang="de-DE"/>
              <a:t>]</a:t>
            </a:r>
          </a:p>
          <a:p>
            <a:r>
              <a:rPr lang="de-DE"/>
              <a:t>European </a:t>
            </a:r>
            <a:r>
              <a:rPr lang="de-DE" err="1"/>
              <a:t>Commission</a:t>
            </a:r>
            <a:r>
              <a:rPr lang="de-DE"/>
              <a:t>. (2021). </a:t>
            </a:r>
            <a:r>
              <a:rPr lang="de-DE" i="1"/>
              <a:t>The Strategic Plan </a:t>
            </a:r>
            <a:r>
              <a:rPr lang="de-DE" i="1" err="1"/>
              <a:t>for</a:t>
            </a:r>
            <a:r>
              <a:rPr lang="de-DE" i="1"/>
              <a:t> Horizon Europe 2021–2024</a:t>
            </a:r>
            <a:r>
              <a:rPr lang="de-DE"/>
              <a:t>.</a:t>
            </a:r>
            <a:r>
              <a:rPr lang="de-DE">
                <a:hlinkClick r:id="rId6"/>
              </a:rPr>
              <a:t> https://www.horizont-europa.de/de/Der-Strategische-Plan-1743.html</a:t>
            </a:r>
          </a:p>
          <a:p>
            <a:r>
              <a:rPr lang="de-DE"/>
              <a:t>UK Research and Innovation. (</a:t>
            </a:r>
            <a:r>
              <a:rPr lang="de-DE" err="1"/>
              <a:t>n.d</a:t>
            </a:r>
            <a:r>
              <a:rPr lang="de-DE"/>
              <a:t>.). </a:t>
            </a:r>
            <a:r>
              <a:rPr lang="de-DE" i="1"/>
              <a:t>REF </a:t>
            </a:r>
            <a:r>
              <a:rPr lang="de-DE" i="1" err="1"/>
              <a:t>impact</a:t>
            </a:r>
            <a:r>
              <a:rPr lang="de-DE"/>
              <a:t>. Research England.</a:t>
            </a:r>
            <a:r>
              <a:rPr lang="de-DE">
                <a:hlinkClick r:id="rId7"/>
              </a:rPr>
              <a:t> https://www.ukri.org/who-we-are/research-england/research-excellence/ref-impact/</a:t>
            </a:r>
            <a:endParaRPr lang="de-DE"/>
          </a:p>
        </p:txBody>
      </p:sp>
      <p:sp>
        <p:nvSpPr>
          <p:cNvPr id="4" name="Foliennummernplatzhalter 3">
            <a:extLst>
              <a:ext uri="{FF2B5EF4-FFF2-40B4-BE49-F238E27FC236}">
                <a16:creationId xmlns:a16="http://schemas.microsoft.com/office/drawing/2014/main" id="{B59A1316-A549-50B9-2B3E-0B7B10B1C69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3677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Slide</a:t>
            </a:r>
          </a:p>
          <a:p>
            <a:pPr rtl="0" fontAlgn="base"/>
            <a:r>
              <a:rPr lang="de-DE" sz="1200" b="0" i="0" u="none" strike="noStrike" cap="none">
                <a:solidFill>
                  <a:schemeClr val="dk1"/>
                </a:solidFill>
                <a:effectLst/>
                <a:latin typeface="Calibri"/>
                <a:ea typeface="Calibri"/>
                <a:cs typeface="Calibri"/>
                <a:sym typeface="Calibri"/>
              </a:rPr>
              <a:t>Impact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criterion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success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applications</a:t>
            </a:r>
            <a:r>
              <a:rPr lang="de-DE" sz="1200" b="0" i="0" u="none" strike="noStrike" cap="none">
                <a:solidFill>
                  <a:schemeClr val="dk1"/>
                </a:solidFill>
                <a:effectLst/>
                <a:latin typeface="Calibri"/>
                <a:ea typeface="Calibri"/>
                <a:cs typeface="Calibri"/>
                <a:sym typeface="Calibri"/>
              </a:rPr>
              <a:t>, e.g.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EU’s</a:t>
            </a:r>
            <a:r>
              <a:rPr lang="de-DE" sz="1200" b="0" i="0" u="none" strike="noStrike" cap="none">
                <a:solidFill>
                  <a:schemeClr val="dk1"/>
                </a:solidFill>
                <a:effectLst/>
                <a:latin typeface="Calibri"/>
                <a:ea typeface="Calibri"/>
                <a:cs typeface="Calibri"/>
                <a:sym typeface="Calibri"/>
              </a:rPr>
              <a:t> Horizon Europe </a:t>
            </a:r>
            <a:r>
              <a:rPr lang="de-DE" sz="1200" b="0" i="0" u="none" strike="noStrike" cap="none" err="1">
                <a:solidFill>
                  <a:schemeClr val="dk1"/>
                </a:solidFill>
                <a:effectLst/>
                <a:latin typeface="Calibri"/>
                <a:ea typeface="Calibri"/>
                <a:cs typeface="Calibri"/>
                <a:sym typeface="Calibri"/>
              </a:rPr>
              <a:t>programme</a:t>
            </a:r>
            <a:r>
              <a:rPr lang="de-DE" sz="1200" b="0" i="0" u="none" strike="noStrike" cap="none">
                <a:solidFill>
                  <a:schemeClr val="dk1"/>
                </a:solidFill>
                <a:effectLst/>
                <a:latin typeface="Calibri"/>
                <a:ea typeface="Calibri"/>
                <a:cs typeface="Calibri"/>
                <a:sym typeface="Calibri"/>
              </a:rPr>
              <a:t>. Researchers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demonstrate</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excellence, but also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expected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benefits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quality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implementation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a:t>
            </a:r>
            <a:r>
              <a:rPr lang="de-DE" sz="1200" b="1" i="0" u="none" strike="noStrike" cap="none" err="1">
                <a:solidFill>
                  <a:schemeClr val="dk1"/>
                </a:solidFill>
                <a:effectLst/>
                <a:latin typeface="Calibri"/>
                <a:ea typeface="Calibri"/>
                <a:cs typeface="Calibri"/>
                <a:sym typeface="Calibri"/>
              </a:rPr>
              <a:t>Contextualisation</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follows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shows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benefits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operationalised</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highlights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link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third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Slide’s</a:t>
            </a:r>
            <a:r>
              <a:rPr lang="de-DE" sz="1200" b="1" i="0" u="none" strike="noStrike" cap="none">
                <a:solidFill>
                  <a:schemeClr val="dk1"/>
                </a:solidFill>
                <a:effectLst/>
                <a:latin typeface="Calibri"/>
                <a:ea typeface="Calibri"/>
                <a:cs typeface="Calibri"/>
                <a:sym typeface="Calibri"/>
              </a:rPr>
              <a:t> Content​</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Structure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 Horizon Europe </a:t>
            </a:r>
            <a:r>
              <a:rPr lang="de-DE" sz="1200" b="0" i="0" u="none" strike="noStrike" cap="none" err="1">
                <a:solidFill>
                  <a:schemeClr val="dk1"/>
                </a:solidFill>
                <a:effectLst/>
                <a:latin typeface="Calibri"/>
                <a:ea typeface="Calibri"/>
                <a:cs typeface="Calibri"/>
                <a:sym typeface="Calibri"/>
              </a:rPr>
              <a:t>application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What</a:t>
            </a:r>
            <a:r>
              <a:rPr lang="de-DE" sz="1200" b="1" i="0" u="none" strike="noStrike" cap="none">
                <a:solidFill>
                  <a:schemeClr val="dk1"/>
                </a:solidFill>
                <a:effectLst/>
                <a:latin typeface="Calibri"/>
                <a:ea typeface="Calibri"/>
                <a:cs typeface="Calibri"/>
                <a:sym typeface="Calibri"/>
              </a:rPr>
              <a:t>? </a:t>
            </a:r>
          </a:p>
          <a:p>
            <a:pPr rtl="0" fontAlgn="base"/>
            <a:r>
              <a:rPr lang="de-DE" sz="1200" b="0" i="0" u="none" strike="noStrike" cap="none">
                <a:solidFill>
                  <a:schemeClr val="dk1"/>
                </a:solidFill>
                <a:effectLst/>
                <a:latin typeface="Calibri"/>
                <a:ea typeface="Calibri"/>
                <a:cs typeface="Calibri"/>
                <a:sym typeface="Calibri"/>
              </a:rPr>
              <a:t>Scientific </a:t>
            </a:r>
            <a:r>
              <a:rPr lang="en-US" sz="1200" b="0" i="0" u="none" strike="noStrike" cap="none">
                <a:solidFill>
                  <a:schemeClr val="dk1"/>
                </a:solidFill>
                <a:effectLst/>
                <a:latin typeface="Calibri"/>
                <a:ea typeface="Calibri"/>
                <a:cs typeface="Calibri"/>
                <a:sym typeface="Calibri"/>
              </a:rPr>
              <a:t>excellence​.</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Why</a:t>
            </a:r>
            <a:r>
              <a:rPr lang="de-DE" sz="1200" b="1" i="0" u="none" strike="noStrike" cap="none">
                <a:solidFill>
                  <a:schemeClr val="dk1"/>
                </a:solidFill>
                <a:effectLst/>
                <a:latin typeface="Calibri"/>
                <a:ea typeface="Calibri"/>
                <a:cs typeface="Calibri"/>
                <a:sym typeface="Calibri"/>
              </a:rPr>
              <a:t>? </a:t>
            </a:r>
          </a:p>
          <a:p>
            <a:pPr rtl="0" fontAlgn="base"/>
            <a:r>
              <a:rPr lang="de-DE" sz="1200" b="0" i="0" u="none" strike="noStrike" cap="none" err="1">
                <a:solidFill>
                  <a:schemeClr val="dk1"/>
                </a:solidFill>
                <a:effectLst/>
                <a:latin typeface="Calibri"/>
                <a:ea typeface="Calibri"/>
                <a:cs typeface="Calibri"/>
                <a:sym typeface="Calibri"/>
              </a:rPr>
              <a:t>Expected</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impact.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How</a:t>
            </a:r>
            <a:r>
              <a:rPr lang="de-DE" sz="1200" b="1" i="0" u="none" strike="noStrike" cap="none">
                <a:solidFill>
                  <a:schemeClr val="dk1"/>
                </a:solidFill>
                <a:effectLst/>
                <a:latin typeface="Calibri"/>
                <a:ea typeface="Calibri"/>
                <a:cs typeface="Calibri"/>
                <a:sym typeface="Calibri"/>
              </a:rPr>
              <a:t>? </a:t>
            </a:r>
          </a:p>
          <a:p>
            <a:pPr rtl="0" fontAlgn="base"/>
            <a:r>
              <a:rPr lang="de-DE" sz="1200" b="0" i="0" u="none" strike="noStrike" cap="none">
                <a:solidFill>
                  <a:schemeClr val="dk1"/>
                </a:solidFill>
                <a:effectLst/>
                <a:latin typeface="Calibri"/>
                <a:ea typeface="Calibri"/>
                <a:cs typeface="Calibri"/>
                <a:sym typeface="Calibri"/>
              </a:rPr>
              <a:t>Quality and </a:t>
            </a:r>
            <a:r>
              <a:rPr lang="de-DE" sz="1200" b="0" i="0" u="none" strike="noStrike" cap="none" err="1">
                <a:solidFill>
                  <a:schemeClr val="dk1"/>
                </a:solidFill>
                <a:effectLst/>
                <a:latin typeface="Calibri"/>
                <a:ea typeface="Calibri"/>
                <a:cs typeface="Calibri"/>
                <a:sym typeface="Calibri"/>
              </a:rPr>
              <a:t>effectiveness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implementation.</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Success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Criteria</a:t>
            </a:r>
            <a:r>
              <a:rPr lang="de-DE" sz="1200" b="1" i="0" u="none" strike="noStrike" cap="none">
                <a:solidFill>
                  <a:schemeClr val="dk1"/>
                </a:solidFill>
                <a:effectLst/>
                <a:latin typeface="Calibri"/>
                <a:ea typeface="Calibri"/>
                <a:cs typeface="Calibri"/>
                <a:sym typeface="Calibri"/>
              </a:rPr>
              <a:t>:</a:t>
            </a:r>
            <a:r>
              <a:rPr lang="en-US" sz="1200" b="1" i="0" u="none" strike="noStrike" cap="none">
                <a:solidFill>
                  <a:schemeClr val="dk1"/>
                </a:solidFill>
                <a:effectLst/>
                <a:latin typeface="Calibri"/>
                <a:ea typeface="Calibri"/>
                <a:cs typeface="Calibri"/>
                <a:sym typeface="Calibri"/>
              </a:rPr>
              <a:t>​</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Clear, </a:t>
            </a:r>
            <a:r>
              <a:rPr lang="de-DE" sz="1200" b="0" i="0" u="none" strike="noStrike" cap="none" err="1">
                <a:solidFill>
                  <a:schemeClr val="dk1"/>
                </a:solidFill>
                <a:effectLst/>
                <a:latin typeface="Calibri"/>
                <a:ea typeface="Calibri"/>
                <a:cs typeface="Calibri"/>
                <a:sym typeface="Calibri"/>
              </a:rPr>
              <a:t>concise</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wording.</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Credible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methodology</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design.</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Interdisciplinary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transdisciplinary</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approaches.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Effective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plan and </a:t>
            </a:r>
            <a:r>
              <a:rPr lang="en-US" sz="1200" b="0" i="0" u="none" strike="noStrike" cap="none">
                <a:solidFill>
                  <a:schemeClr val="dk1"/>
                </a:solidFill>
                <a:effectLst/>
                <a:latin typeface="Calibri"/>
                <a:ea typeface="Calibri"/>
                <a:cs typeface="Calibri"/>
                <a:sym typeface="Calibri"/>
              </a:rPr>
              <a:t>project management.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Transparent </a:t>
            </a:r>
            <a:r>
              <a:rPr lang="de-DE" sz="1200" b="0" i="0" u="none" strike="noStrike" cap="none" err="1">
                <a:solidFill>
                  <a:schemeClr val="dk1"/>
                </a:solidFill>
                <a:effectLst/>
                <a:latin typeface="Calibri"/>
                <a:ea typeface="Calibri"/>
                <a:cs typeface="Calibri"/>
                <a:sym typeface="Calibri"/>
              </a:rPr>
              <a:t>presentation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indicators​.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Mission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Researchers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encouraged</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to explicitly articulate the societal benefits of their work</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Promotes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integration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research projects.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Strengthens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strategic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planning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relevance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p>
          <a:p>
            <a:r>
              <a:rPr lang="de-DE"/>
              <a:t>Federal Ministry </a:t>
            </a:r>
            <a:r>
              <a:rPr lang="de-DE" err="1"/>
              <a:t>of</a:t>
            </a:r>
            <a:r>
              <a:rPr lang="de-DE"/>
              <a:t> Research, Technology and Space. (</a:t>
            </a:r>
            <a:r>
              <a:rPr lang="de-DE" err="1"/>
              <a:t>n.d</a:t>
            </a:r>
            <a:r>
              <a:rPr lang="de-DE"/>
              <a:t>.). </a:t>
            </a:r>
            <a:r>
              <a:rPr lang="de-DE" i="1" err="1"/>
              <a:t>Structuring</a:t>
            </a:r>
            <a:r>
              <a:rPr lang="de-DE" i="1"/>
              <a:t> </a:t>
            </a:r>
            <a:r>
              <a:rPr lang="de-DE" i="1" err="1"/>
              <a:t>applications</a:t>
            </a:r>
            <a:r>
              <a:rPr lang="de-DE"/>
              <a:t>.</a:t>
            </a:r>
            <a:r>
              <a:rPr lang="de-DE">
                <a:hlinkClick r:id="rId3"/>
              </a:rPr>
              <a:t> https://www.horizont-europa.de/de/Der-Aufbau-von-Antragen-1722.html</a:t>
            </a:r>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1745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71B1E-A1A1-6AC7-BAAB-9869CEFBE6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F3E236-4FAC-C799-497E-B80A1F23AF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EF8AD7F-9D5F-FFC7-A866-D1CAC3B717C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Slide</a:t>
            </a: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evolved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institution-oriented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approaches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towards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project-based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a:t>
            </a:r>
            <a:r>
              <a:rPr lang="de-DE" sz="1200" b="0" i="0" u="none" strike="noStrike" cap="none">
                <a:solidFill>
                  <a:schemeClr val="dk1"/>
                </a:solidFill>
                <a:effectLst/>
                <a:latin typeface="Calibri"/>
                <a:ea typeface="Calibri"/>
                <a:cs typeface="Calibri"/>
                <a:sym typeface="Calibri"/>
              </a:rPr>
              <a:t>- and impact-</a:t>
            </a:r>
            <a:r>
              <a:rPr lang="de-DE" sz="1200" b="0" i="0" u="none" strike="noStrike" cap="none" err="1">
                <a:solidFill>
                  <a:schemeClr val="dk1"/>
                </a:solidFill>
                <a:effectLst/>
                <a:latin typeface="Calibri"/>
                <a:ea typeface="Calibri"/>
                <a:cs typeface="Calibri"/>
                <a:sym typeface="Calibri"/>
              </a:rPr>
              <a:t>oriented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criteria</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which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and inter- and </a:t>
            </a:r>
            <a:r>
              <a:rPr lang="de-DE" sz="1200" b="0" i="0" u="none" strike="noStrike" cap="none" err="1">
                <a:solidFill>
                  <a:schemeClr val="dk1"/>
                </a:solidFill>
                <a:effectLst/>
                <a:latin typeface="Calibri"/>
                <a:ea typeface="Calibri"/>
                <a:cs typeface="Calibri"/>
                <a:sym typeface="Calibri"/>
              </a:rPr>
              <a:t>transdisciplinarity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playing</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role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sym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historical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logics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builds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previous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slides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and Horizon Europe.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highlights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and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embedded</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conceptually</a:t>
            </a:r>
            <a:r>
              <a:rPr lang="de-DE" sz="1200" b="0" i="0" u="none" strike="noStrike" cap="none">
                <a:solidFill>
                  <a:schemeClr val="dk1"/>
                </a:solidFill>
                <a:effectLst/>
                <a:latin typeface="Calibri"/>
                <a:ea typeface="Calibri"/>
                <a:cs typeface="Calibri"/>
                <a:sym typeface="Calibri"/>
              </a:rPr>
              <a:t> but also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mechanisms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Slide’s</a:t>
            </a:r>
            <a:r>
              <a:rPr lang="de-DE" sz="1200" b="1" i="0" u="none" strike="noStrike" cap="none">
                <a:solidFill>
                  <a:schemeClr val="dk1"/>
                </a:solidFill>
                <a:effectLst/>
                <a:latin typeface="Calibri"/>
                <a:ea typeface="Calibri"/>
                <a:cs typeface="Calibri"/>
                <a:sym typeface="Calibri"/>
              </a:rPr>
              <a:t> Content</a:t>
            </a:r>
          </a:p>
          <a:p>
            <a:pPr rtl="0" fontAlgn="base"/>
            <a:r>
              <a:rPr lang="de-DE" sz="1200" b="1" i="0" u="none" strike="noStrike" cap="none">
                <a:solidFill>
                  <a:schemeClr val="dk1"/>
                </a:solidFill>
                <a:effectLst/>
                <a:latin typeface="Calibri"/>
                <a:ea typeface="Calibri"/>
                <a:cs typeface="Calibri"/>
                <a:sym typeface="Calibri"/>
              </a:rPr>
              <a:t>Traditional Research Funding: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Focus on </a:t>
            </a:r>
            <a:r>
              <a:rPr lang="de-DE" sz="1200" b="0" i="0" u="none" strike="noStrike" cap="none" err="1">
                <a:solidFill>
                  <a:schemeClr val="dk1"/>
                </a:solidFill>
                <a:effectLst/>
                <a:latin typeface="Calibri"/>
                <a:ea typeface="Calibri"/>
                <a:cs typeface="Calibri"/>
                <a:sym typeface="Calibri"/>
              </a:rPr>
              <a:t>institutions</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individual disciplines​.</a:t>
            </a:r>
          </a:p>
          <a:p>
            <a:pPr rtl="0" fontAlgn="base"/>
            <a:r>
              <a:rPr lang="de-DE" sz="1200" b="0" i="0" u="none" strike="noStrike" cap="none">
                <a:solidFill>
                  <a:schemeClr val="dk1"/>
                </a:solidFill>
                <a:effectLst/>
                <a:latin typeface="Calibri"/>
                <a:ea typeface="Calibri"/>
                <a:cs typeface="Calibri"/>
                <a:sym typeface="Calibri"/>
              </a:rPr>
              <a:t>Motivation: </a:t>
            </a:r>
            <a:r>
              <a:rPr lang="en-US" sz="1200" b="0" i="0" u="none" strike="noStrike" cap="none">
                <a:solidFill>
                  <a:schemeClr val="dk1"/>
                </a:solidFill>
                <a:effectLst/>
                <a:latin typeface="Calibri"/>
                <a:ea typeface="Calibri"/>
                <a:cs typeface="Calibri"/>
                <a:sym typeface="Calibri"/>
              </a:rPr>
              <a:t>the drive for research.</a:t>
            </a:r>
          </a:p>
          <a:p>
            <a:pPr rtl="0" fontAlgn="base"/>
            <a:r>
              <a:rPr lang="de-DE" sz="1200" b="0" i="0" u="none" strike="noStrike" cap="none">
                <a:solidFill>
                  <a:schemeClr val="dk1"/>
                </a:solidFill>
                <a:effectLst/>
                <a:latin typeface="Calibri"/>
                <a:ea typeface="Calibri"/>
                <a:cs typeface="Calibri"/>
                <a:sym typeface="Calibri"/>
              </a:rPr>
              <a:t>Evaluation </a:t>
            </a:r>
            <a:r>
              <a:rPr lang="de-DE" sz="1200" b="0" i="0" u="none" strike="noStrike" cap="none" err="1">
                <a:solidFill>
                  <a:schemeClr val="dk1"/>
                </a:solidFill>
                <a:effectLst/>
                <a:latin typeface="Calibri"/>
                <a:ea typeface="Calibri"/>
                <a:cs typeface="Calibri"/>
                <a:sym typeface="Calibri"/>
              </a:rPr>
              <a:t>through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peer</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review.</a:t>
            </a:r>
          </a:p>
          <a:p>
            <a:pPr rtl="0" fontAlgn="base"/>
            <a:r>
              <a:rPr lang="de-DE" sz="1200" b="1" i="0" u="none" strike="noStrike" cap="none">
                <a:solidFill>
                  <a:schemeClr val="dk1"/>
                </a:solidFill>
                <a:effectLst/>
                <a:latin typeface="Calibri"/>
                <a:ea typeface="Calibri"/>
                <a:cs typeface="Calibri"/>
                <a:sym typeface="Calibri"/>
              </a:rPr>
              <a:t>Modern Research Funding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Project-</a:t>
            </a:r>
            <a:r>
              <a:rPr lang="de-DE" sz="1200" b="0" i="0" u="none" strike="noStrike" cap="none" err="1">
                <a:solidFill>
                  <a:schemeClr val="dk1"/>
                </a:solidFill>
                <a:effectLst/>
                <a:latin typeface="Calibri"/>
                <a:ea typeface="Calibri"/>
                <a:cs typeface="Calibri"/>
                <a:sym typeface="Calibri"/>
              </a:rPr>
              <a:t>based</a:t>
            </a:r>
            <a:r>
              <a:rPr lang="de-DE" sz="1200" b="0" i="0" u="none" strike="noStrike" cap="none">
                <a:solidFill>
                  <a:schemeClr val="dk1"/>
                </a:solidFill>
                <a:effectLst/>
                <a:latin typeface="Calibri"/>
                <a:ea typeface="Calibri"/>
                <a:cs typeface="Calibri"/>
                <a:sym typeface="Calibri"/>
              </a:rPr>
              <a:t> and problem-</a:t>
            </a:r>
            <a:r>
              <a:rPr lang="de-DE" sz="1200" b="0" i="0" u="none" strike="noStrike" cap="none" err="1">
                <a:solidFill>
                  <a:schemeClr val="dk1"/>
                </a:solidFill>
                <a:effectLst/>
                <a:latin typeface="Calibri"/>
                <a:ea typeface="Calibri"/>
                <a:cs typeface="Calibri"/>
                <a:sym typeface="Calibri"/>
              </a:rPr>
              <a:t>centred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mission-oriented</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Multi-, inter- and </a:t>
            </a:r>
            <a:r>
              <a:rPr lang="de-DE" sz="1200" b="0" i="0" u="none" strike="noStrike" cap="none" err="1">
                <a:solidFill>
                  <a:schemeClr val="dk1"/>
                </a:solidFill>
                <a:effectLst/>
                <a:latin typeface="Calibri"/>
                <a:ea typeface="Calibri"/>
                <a:cs typeface="Calibri"/>
                <a:sym typeface="Calibri"/>
              </a:rPr>
              <a:t>transdisciplinarity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evaluation criteria.</a:t>
            </a:r>
          </a:p>
          <a:p>
            <a:pPr rtl="0" fontAlgn="base"/>
            <a:r>
              <a:rPr lang="de-DE" sz="1200" b="0" i="0" u="none" strike="noStrike" cap="none">
                <a:solidFill>
                  <a:schemeClr val="dk1"/>
                </a:solidFill>
                <a:effectLst/>
                <a:latin typeface="Calibri"/>
                <a:ea typeface="Calibri"/>
                <a:cs typeface="Calibri"/>
                <a:sym typeface="Calibri"/>
              </a:rPr>
              <a:t>A </a:t>
            </a:r>
            <a:r>
              <a:rPr lang="de-DE" sz="1200" b="0" i="0" u="none" strike="noStrike" cap="none" err="1">
                <a:solidFill>
                  <a:schemeClr val="dk1"/>
                </a:solidFill>
                <a:effectLst/>
                <a:latin typeface="Calibri"/>
                <a:ea typeface="Calibri"/>
                <a:cs typeface="Calibri"/>
                <a:sym typeface="Calibri"/>
              </a:rPr>
              <a:t>combination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peer</a:t>
            </a:r>
            <a:r>
              <a:rPr lang="de-DE" sz="1200" b="0" i="0" u="none" strike="noStrike" cap="none">
                <a:solidFill>
                  <a:schemeClr val="dk1"/>
                </a:solidFill>
                <a:effectLst/>
                <a:latin typeface="Calibri"/>
                <a:ea typeface="Calibri"/>
                <a:cs typeface="Calibri"/>
                <a:sym typeface="Calibri"/>
              </a:rPr>
              <a:t> review and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indicators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measure success.</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Mission</a:t>
            </a:r>
          </a:p>
          <a:p>
            <a:pPr rtl="0" fontAlgn="base"/>
            <a:r>
              <a:rPr lang="de-DE" sz="1200" b="0" i="0" u="none" strike="noStrike" cap="none">
                <a:solidFill>
                  <a:schemeClr val="dk1"/>
                </a:solidFill>
                <a:effectLst/>
                <a:latin typeface="Calibri"/>
                <a:ea typeface="Calibri"/>
                <a:cs typeface="Calibri"/>
                <a:sym typeface="Calibri"/>
              </a:rPr>
              <a:t>Focus on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relevance</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addresses</a:t>
            </a:r>
            <a:r>
              <a:rPr lang="de-DE" sz="1200" b="0" i="0" u="none" strike="noStrike" cap="none">
                <a:solidFill>
                  <a:schemeClr val="dk1"/>
                </a:solidFill>
                <a:effectLst/>
                <a:latin typeface="Calibri"/>
                <a:ea typeface="Calibri"/>
                <a:cs typeface="Calibri"/>
                <a:sym typeface="Calibri"/>
              </a:rPr>
              <a:t> real-</a:t>
            </a:r>
            <a:r>
              <a:rPr lang="de-DE" sz="1200" b="0" i="0" u="none" strike="noStrike" cap="none" err="1">
                <a:solidFill>
                  <a:schemeClr val="dk1"/>
                </a:solidFill>
                <a:effectLst/>
                <a:latin typeface="Calibri"/>
                <a:ea typeface="Calibri"/>
                <a:cs typeface="Calibri"/>
                <a:sym typeface="Calibri"/>
              </a:rPr>
              <a:t>world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problems</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Strengthens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external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e.g.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civil society.</a:t>
            </a:r>
          </a:p>
          <a:p>
            <a:pPr rtl="0" fontAlgn="base"/>
            <a:r>
              <a:rPr lang="de-DE" sz="1200" b="0" i="0" u="none" strike="noStrike" cap="none" err="1">
                <a:solidFill>
                  <a:schemeClr val="dk1"/>
                </a:solidFill>
                <a:effectLst/>
                <a:latin typeface="Calibri"/>
                <a:ea typeface="Calibri"/>
                <a:cs typeface="Calibri"/>
                <a:sym typeface="Calibri"/>
              </a:rPr>
              <a:t>Emphasises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plan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ensure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en-US" b="0" i="0">
                <a:solidFill>
                  <a:srgbClr val="1C1C1C"/>
                </a:solidFill>
                <a:effectLst/>
                <a:latin typeface="Inter"/>
              </a:rPr>
              <a:t> an impact beyond simply generating knowledge.</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9E3EA327-3E3C-3DD7-0829-BE103C4CB7A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9604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of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Slide</a:t>
            </a:r>
          </a:p>
          <a:p>
            <a:pPr rtl="0" fontAlgn="base"/>
            <a:r>
              <a:rPr lang="de-DE" sz="1200" b="0" i="0" u="none" strike="noStrike" cap="none">
                <a:solidFill>
                  <a:schemeClr val="dk1"/>
                </a:solidFill>
                <a:effectLst/>
                <a:latin typeface="Calibri"/>
                <a:ea typeface="Calibri"/>
                <a:cs typeface="Calibri"/>
                <a:sym typeface="Calibri"/>
              </a:rPr>
              <a:t>Impact Assessment using the Circle enables a structured, holistic evaluation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impacts</a:t>
            </a:r>
            <a:r>
              <a:rPr lang="de-DE" sz="1200" b="0" i="0" u="none" strike="noStrike" cap="none">
                <a:solidFill>
                  <a:schemeClr val="dk1"/>
                </a:solidFill>
                <a:effectLst/>
                <a:latin typeface="Calibri"/>
                <a:ea typeface="Calibri"/>
                <a:cs typeface="Calibri"/>
                <a:sym typeface="Calibri"/>
              </a:rPr>
              <a:t> on various stakeholders and societal sectors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Contextualisation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This slide builds on the previous slides on impact and Horizon Europe, </a:t>
            </a:r>
            <a:r>
              <a:rPr lang="de-DE" sz="1200" b="0" i="0" u="none" strike="noStrike" cap="none" err="1">
                <a:solidFill>
                  <a:schemeClr val="dk1"/>
                </a:solidFill>
                <a:effectLst/>
                <a:latin typeface="Calibri"/>
                <a:ea typeface="Calibri"/>
                <a:cs typeface="Calibri"/>
                <a:sym typeface="Calibri"/>
              </a:rPr>
              <a:t>presenting</a:t>
            </a:r>
            <a:r>
              <a:rPr lang="de-DE" sz="1200" b="0" i="0" u="none" strike="noStrike" cap="none">
                <a:solidFill>
                  <a:schemeClr val="dk1"/>
                </a:solidFill>
                <a:effectLst/>
                <a:latin typeface="Calibri"/>
                <a:ea typeface="Calibri"/>
                <a:cs typeface="Calibri"/>
                <a:sym typeface="Calibri"/>
              </a:rPr>
              <a:t> a practical method for identifying and visualising the effects of transfer and research projects at an early stage. It links the theoretical discussion on impact with a practical tool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of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Slide’s</a:t>
            </a:r>
            <a:r>
              <a:rPr lang="de-DE" sz="1200" b="1" i="0" u="none" strike="noStrike" cap="none">
                <a:solidFill>
                  <a:schemeClr val="dk1"/>
                </a:solidFill>
                <a:effectLst/>
                <a:latin typeface="Calibri"/>
                <a:ea typeface="Calibri"/>
                <a:cs typeface="Calibri"/>
                <a:sym typeface="Calibri"/>
              </a:rPr>
              <a:t> Content​</a:t>
            </a:r>
            <a:endParaRPr lang="de-DE" sz="1200" b="1"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Identifying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stakeholders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customers &amp; partners, civil society &amp; politics, the environment, industry &amp; competition, investors &amp; </a:t>
            </a:r>
            <a:r>
              <a:rPr lang="en-US" sz="1200" b="0" i="0" u="none" strike="noStrike" cap="none">
                <a:solidFill>
                  <a:schemeClr val="dk1"/>
                </a:solidFill>
                <a:effectLst/>
                <a:latin typeface="Calibri"/>
                <a:ea typeface="Calibri"/>
                <a:cs typeface="Calibri"/>
                <a:sym typeface="Calibri"/>
              </a:rPr>
              <a:t>shareholders​.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Assessing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impacts</a:t>
            </a:r>
            <a:r>
              <a:rPr lang="de-DE" sz="1200" b="1"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Who is affected?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How are they affected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Import</a:t>
            </a:r>
            <a:r>
              <a:rPr lang="en-US" sz="1200" b="0" i="0" u="none" strike="noStrike" cap="none">
                <a:solidFill>
                  <a:schemeClr val="dk1"/>
                </a:solidFill>
                <a:effectLst/>
                <a:latin typeface="Calibri"/>
                <a:ea typeface="Calibri"/>
                <a:cs typeface="Calibri"/>
                <a:sym typeface="Calibri"/>
              </a:rPr>
              <a:t>ance</a:t>
            </a:r>
            <a:r>
              <a:rPr lang="de-DE" sz="1200" b="0" i="0" u="none" strike="noStrike" cap="none">
                <a:solidFill>
                  <a:schemeClr val="dk1"/>
                </a:solidFill>
                <a:effectLst/>
                <a:latin typeface="Calibri"/>
                <a:ea typeface="Calibri"/>
                <a:cs typeface="Calibri"/>
                <a:sym typeface="Calibri"/>
              </a:rPr>
              <a:t> of the impact on project success (-5 to +5).</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Visualisation: </a:t>
            </a:r>
            <a:r>
              <a:rPr lang="de-DE" sz="1200" b="0" i="0" u="none" strike="noStrike" cap="none">
                <a:solidFill>
                  <a:schemeClr val="dk1"/>
                </a:solidFill>
                <a:effectLst/>
                <a:latin typeface="Calibri"/>
                <a:ea typeface="Calibri"/>
                <a:cs typeface="Calibri"/>
                <a:sym typeface="Calibri"/>
              </a:rPr>
              <a:t>Results are presented in the Impact Circle </a:t>
            </a:r>
            <a:r>
              <a:rPr lang="en-US" sz="1200" b="0" i="0" u="none" strike="noStrike" cap="none">
                <a:solidFill>
                  <a:schemeClr val="dk1"/>
                </a:solidFill>
                <a:effectLst/>
                <a:latin typeface="Calibri"/>
                <a:ea typeface="Calibri"/>
                <a:cs typeface="Calibri"/>
                <a:sym typeface="Calibri"/>
              </a:rPr>
              <a:t>to show relationships and weightings clearly</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Objective: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promote a holistic understanding of project impacts and the conscious incorporation of different </a:t>
            </a:r>
            <a:r>
              <a:rPr lang="en-US" sz="1200" b="0" i="0" u="none" strike="noStrike" cap="none">
                <a:solidFill>
                  <a:schemeClr val="dk1"/>
                </a:solidFill>
                <a:effectLst/>
                <a:latin typeface="Calibri"/>
                <a:ea typeface="Calibri"/>
                <a:cs typeface="Calibri"/>
                <a:sym typeface="Calibri"/>
              </a:rPr>
              <a:t>perspectives​.</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Relevance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Mission</a:t>
            </a:r>
            <a:endParaRPr lang="de-DE"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Supports the systematic consideration of social, environmental and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impacts.</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Helps to </a:t>
            </a:r>
            <a:r>
              <a:rPr lang="en-US" sz="1200" b="0" i="0" u="none" strike="noStrike" cap="none">
                <a:solidFill>
                  <a:schemeClr val="dk1"/>
                </a:solidFill>
                <a:effectLst/>
                <a:latin typeface="Calibri"/>
                <a:ea typeface="Calibri"/>
                <a:cs typeface="Calibri"/>
                <a:sym typeface="Calibri"/>
              </a:rPr>
              <a:t>align</a:t>
            </a:r>
            <a:r>
              <a:rPr lang="de-DE" sz="1200" b="0" i="0" u="none" strike="noStrike" cap="none">
                <a:solidFill>
                  <a:schemeClr val="dk1"/>
                </a:solidFill>
                <a:effectLst/>
                <a:latin typeface="Calibri"/>
                <a:ea typeface="Calibri"/>
                <a:cs typeface="Calibri"/>
                <a:sym typeface="Calibri"/>
              </a:rPr>
              <a:t> research and transfer with relevant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Promotes transparency and communication of the expected impact to the outside </a:t>
            </a:r>
            <a:r>
              <a:rPr lang="de-DE" sz="1200" b="0" i="0" u="none" strike="noStrike" cap="none" err="1">
                <a:solidFill>
                  <a:schemeClr val="dk1"/>
                </a:solidFill>
                <a:effectLst/>
                <a:latin typeface="Calibri"/>
                <a:ea typeface="Calibri"/>
                <a:cs typeface="Calibri"/>
                <a:sym typeface="Calibri"/>
              </a:rPr>
              <a:t>world</a:t>
            </a:r>
            <a:r>
              <a:rPr lang="de-DE"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r>
              <a:rPr lang="de-DE" b="1"/>
              <a:t>References </a:t>
            </a:r>
            <a:endParaRPr lang="en-US">
              <a:solidFill>
                <a:srgbClr val="444444"/>
              </a:solidFill>
            </a:endParaRPr>
          </a:p>
          <a:p>
            <a:r>
              <a:rPr lang="de-DE"/>
              <a:t>Karahan, M., &amp; </a:t>
            </a:r>
            <a:r>
              <a:rPr lang="de-DE" err="1"/>
              <a:t>Stoeckermann</a:t>
            </a:r>
            <a:r>
              <a:rPr lang="de-DE"/>
              <a:t>, C. N. (2023). The Impact Circle: A </a:t>
            </a:r>
            <a:r>
              <a:rPr lang="de-DE" err="1"/>
              <a:t>new design-based method for developing business opportunities with sustainable impact</a:t>
            </a:r>
            <a:r>
              <a:rPr lang="de-DE"/>
              <a:t>. In J. H. Block, J. Halberstadt, N. </a:t>
            </a:r>
            <a:r>
              <a:rPr lang="de-DE" err="1"/>
              <a:t>Högsdal</a:t>
            </a:r>
            <a:r>
              <a:rPr lang="de-DE"/>
              <a:t>, A. Kuckertz, &amp; H. </a:t>
            </a:r>
            <a:r>
              <a:rPr lang="de-DE" err="1"/>
              <a:t>Neergaard </a:t>
            </a:r>
            <a:r>
              <a:rPr lang="de-DE"/>
              <a:t>(Eds.), </a:t>
            </a:r>
            <a:r>
              <a:rPr lang="de-DE" i="1"/>
              <a:t>Progress in </a:t>
            </a:r>
            <a:r>
              <a:rPr lang="de-DE" i="1" err="1"/>
              <a:t>entrepreneurship education </a:t>
            </a:r>
            <a:r>
              <a:rPr lang="de-DE" i="1"/>
              <a:t>and </a:t>
            </a:r>
            <a:r>
              <a:rPr lang="de-DE" i="1" err="1"/>
              <a:t>training </a:t>
            </a:r>
            <a:r>
              <a:rPr lang="de-DE"/>
              <a:t>(FGF Studies in Small Business and Entrepreneurship). Springer.</a:t>
            </a:r>
            <a:r>
              <a:rPr lang="de-DE">
                <a:solidFill>
                  <a:srgbClr val="444444"/>
                </a:solidFill>
                <a:hlinkClick r:id="rId3"/>
              </a:rPr>
              <a:t> https://doi.org/10.1007/978-3-031-28559-2_22</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t>30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419132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In </a:t>
            </a:r>
            <a:r>
              <a:rPr lang="de-DE" err="1"/>
              <a:t>this</a:t>
            </a:r>
            <a:r>
              <a:rPr lang="de-DE"/>
              <a:t> </a:t>
            </a:r>
            <a:r>
              <a:rPr lang="de-DE" b="1" err="1"/>
              <a:t>second</a:t>
            </a:r>
            <a:r>
              <a:rPr lang="de-DE" b="1"/>
              <a:t> </a:t>
            </a:r>
            <a:r>
              <a:rPr lang="de-DE" b="1" err="1"/>
              <a:t>part</a:t>
            </a:r>
            <a:r>
              <a:rPr lang="de-DE" b="1"/>
              <a:t> </a:t>
            </a:r>
            <a:r>
              <a:rPr lang="de-DE" err="1"/>
              <a:t>of</a:t>
            </a:r>
            <a:r>
              <a:rPr lang="de-DE"/>
              <a:t> </a:t>
            </a:r>
            <a:r>
              <a:rPr lang="de-DE" err="1"/>
              <a:t>the</a:t>
            </a:r>
            <a:r>
              <a:rPr lang="de-DE"/>
              <a:t> </a:t>
            </a:r>
            <a:r>
              <a:rPr lang="de-DE" err="1"/>
              <a:t>workshop</a:t>
            </a:r>
            <a:r>
              <a:rPr lang="de-DE"/>
              <a:t>, </a:t>
            </a:r>
            <a:r>
              <a:rPr lang="de-DE" err="1"/>
              <a:t>you</a:t>
            </a:r>
            <a:r>
              <a:rPr lang="de-DE"/>
              <a:t> will </a:t>
            </a:r>
            <a:r>
              <a:rPr lang="de-DE" err="1"/>
              <a:t>guide</a:t>
            </a:r>
            <a:r>
              <a:rPr lang="de-DE"/>
              <a:t> </a:t>
            </a:r>
            <a:r>
              <a:rPr lang="de-DE" err="1"/>
              <a:t>participants</a:t>
            </a:r>
            <a:r>
              <a:rPr lang="de-DE"/>
              <a:t> in </a:t>
            </a:r>
            <a:r>
              <a:rPr lang="de-DE" err="1"/>
              <a:t>building</a:t>
            </a:r>
            <a:r>
              <a:rPr lang="de-DE"/>
              <a:t> </a:t>
            </a:r>
            <a:r>
              <a:rPr lang="de-DE" err="1"/>
              <a:t>bridges</a:t>
            </a:r>
            <a:r>
              <a:rPr lang="de-DE"/>
              <a:t> </a:t>
            </a:r>
            <a:r>
              <a:rPr lang="de-DE" err="1"/>
              <a:t>between</a:t>
            </a:r>
            <a:r>
              <a:rPr lang="de-DE"/>
              <a:t> </a:t>
            </a:r>
            <a:r>
              <a:rPr lang="de-DE" err="1"/>
              <a:t>their</a:t>
            </a:r>
            <a:r>
              <a:rPr lang="de-DE"/>
              <a:t> </a:t>
            </a:r>
            <a:r>
              <a:rPr lang="de-DE" err="1"/>
              <a:t>academic</a:t>
            </a:r>
            <a:r>
              <a:rPr lang="de-DE"/>
              <a:t> </a:t>
            </a:r>
            <a:r>
              <a:rPr lang="de-DE" err="1"/>
              <a:t>research</a:t>
            </a:r>
            <a:r>
              <a:rPr lang="de-DE"/>
              <a:t> and non-</a:t>
            </a:r>
            <a:r>
              <a:rPr lang="de-DE" err="1"/>
              <a:t>academic</a:t>
            </a:r>
            <a:r>
              <a:rPr lang="de-DE"/>
              <a:t> </a:t>
            </a:r>
            <a:r>
              <a:rPr lang="de-DE" err="1"/>
              <a:t>stakeholders</a:t>
            </a:r>
            <a:r>
              <a:rPr lang="de-DE"/>
              <a:t>. The </a:t>
            </a:r>
            <a:r>
              <a:rPr lang="de-DE" err="1"/>
              <a:t>goal</a:t>
            </a:r>
            <a:r>
              <a:rPr lang="de-DE"/>
              <a:t> </a:t>
            </a:r>
            <a:r>
              <a:rPr lang="de-DE" err="1"/>
              <a:t>is</a:t>
            </a:r>
            <a:r>
              <a:rPr lang="de-DE"/>
              <a:t> </a:t>
            </a:r>
            <a:r>
              <a:rPr lang="de-DE" err="1"/>
              <a:t>for</a:t>
            </a:r>
            <a:r>
              <a:rPr lang="de-DE"/>
              <a:t> </a:t>
            </a:r>
            <a:r>
              <a:rPr lang="de-DE" err="1"/>
              <a:t>each</a:t>
            </a:r>
            <a:r>
              <a:rPr lang="de-DE"/>
              <a:t> </a:t>
            </a:r>
            <a:r>
              <a:rPr lang="de-DE" err="1"/>
              <a:t>researcher</a:t>
            </a:r>
            <a:r>
              <a:rPr lang="de-DE"/>
              <a:t> </a:t>
            </a:r>
            <a:r>
              <a:rPr lang="de-DE" err="1"/>
              <a:t>to</a:t>
            </a:r>
            <a:r>
              <a:rPr lang="de-DE"/>
              <a:t> </a:t>
            </a:r>
            <a:r>
              <a:rPr lang="de-DE" err="1"/>
              <a:t>identify</a:t>
            </a:r>
            <a:r>
              <a:rPr lang="de-DE"/>
              <a:t> </a:t>
            </a:r>
            <a:r>
              <a:rPr lang="de-DE" err="1"/>
              <a:t>their</a:t>
            </a:r>
            <a:r>
              <a:rPr lang="de-DE"/>
              <a:t> own </a:t>
            </a:r>
            <a:r>
              <a:rPr lang="de-DE" err="1"/>
              <a:t>transfer</a:t>
            </a:r>
            <a:r>
              <a:rPr lang="de-DE"/>
              <a:t> </a:t>
            </a:r>
            <a:r>
              <a:rPr lang="de-DE" err="1"/>
              <a:t>profile</a:t>
            </a:r>
            <a:r>
              <a:rPr lang="de-DE"/>
              <a:t> and, </a:t>
            </a:r>
            <a:r>
              <a:rPr lang="de-DE" err="1"/>
              <a:t>building</a:t>
            </a:r>
            <a:r>
              <a:rPr lang="de-DE"/>
              <a:t> on </a:t>
            </a:r>
            <a:r>
              <a:rPr lang="de-DE" err="1"/>
              <a:t>this</a:t>
            </a:r>
            <a:r>
              <a:rPr lang="de-DE"/>
              <a:t>, </a:t>
            </a:r>
            <a:r>
              <a:rPr lang="de-DE" err="1"/>
              <a:t>to</a:t>
            </a:r>
            <a:r>
              <a:rPr lang="de-DE"/>
              <a:t> </a:t>
            </a:r>
            <a:r>
              <a:rPr lang="de-DE" err="1"/>
              <a:t>develop</a:t>
            </a:r>
            <a:r>
              <a:rPr lang="de-DE"/>
              <a:t> a </a:t>
            </a:r>
            <a:r>
              <a:rPr lang="de-DE" err="1"/>
              <a:t>concrete</a:t>
            </a:r>
            <a:r>
              <a:rPr lang="de-DE"/>
              <a:t> </a:t>
            </a:r>
            <a:r>
              <a:rPr lang="de-DE" err="1"/>
              <a:t>transfer</a:t>
            </a:r>
            <a:r>
              <a:rPr lang="de-DE"/>
              <a:t> </a:t>
            </a:r>
            <a:r>
              <a:rPr lang="de-DE" err="1"/>
              <a:t>proposal</a:t>
            </a:r>
            <a:r>
              <a:rPr lang="de-DE"/>
              <a:t>. </a:t>
            </a:r>
          </a:p>
          <a:p>
            <a:r>
              <a:rPr lang="de-DE"/>
              <a:t>The </a:t>
            </a:r>
            <a:r>
              <a:rPr lang="de-DE" err="1"/>
              <a:t>focus</a:t>
            </a:r>
            <a:r>
              <a:rPr lang="de-DE"/>
              <a:t> </a:t>
            </a:r>
            <a:r>
              <a:rPr lang="de-DE" err="1"/>
              <a:t>is</a:t>
            </a:r>
            <a:r>
              <a:rPr lang="de-DE"/>
              <a:t> on </a:t>
            </a:r>
            <a:r>
              <a:rPr lang="de-DE" err="1"/>
              <a:t>communicating</a:t>
            </a:r>
            <a:r>
              <a:rPr lang="de-DE"/>
              <a:t> </a:t>
            </a:r>
            <a:r>
              <a:rPr lang="de-DE" err="1"/>
              <a:t>one’s</a:t>
            </a:r>
            <a:r>
              <a:rPr lang="de-DE"/>
              <a:t> own </a:t>
            </a:r>
            <a:r>
              <a:rPr lang="de-DE" err="1"/>
              <a:t>research</a:t>
            </a:r>
            <a:r>
              <a:rPr lang="de-DE"/>
              <a:t> in a </a:t>
            </a:r>
            <a:r>
              <a:rPr lang="de-DE" err="1"/>
              <a:t>way</a:t>
            </a:r>
            <a:r>
              <a:rPr lang="de-DE"/>
              <a:t> </a:t>
            </a:r>
            <a:r>
              <a:rPr lang="de-DE" err="1"/>
              <a:t>that</a:t>
            </a:r>
            <a:r>
              <a:rPr lang="de-DE"/>
              <a:t> </a:t>
            </a:r>
            <a:r>
              <a:rPr lang="de-DE" err="1"/>
              <a:t>is</a:t>
            </a:r>
            <a:r>
              <a:rPr lang="de-DE"/>
              <a:t> </a:t>
            </a:r>
            <a:r>
              <a:rPr lang="de-DE" err="1"/>
              <a:t>tailored</a:t>
            </a:r>
            <a:r>
              <a:rPr lang="de-DE"/>
              <a:t> </a:t>
            </a:r>
            <a:r>
              <a:rPr lang="de-DE" err="1"/>
              <a:t>to</a:t>
            </a:r>
            <a:r>
              <a:rPr lang="de-DE"/>
              <a:t> </a:t>
            </a:r>
            <a:r>
              <a:rPr lang="de-DE" err="1"/>
              <a:t>the</a:t>
            </a:r>
            <a:r>
              <a:rPr lang="de-DE"/>
              <a:t> </a:t>
            </a:r>
            <a:r>
              <a:rPr lang="de-DE" err="1"/>
              <a:t>target</a:t>
            </a:r>
            <a:r>
              <a:rPr lang="de-DE"/>
              <a:t> </a:t>
            </a:r>
            <a:r>
              <a:rPr lang="de-DE" err="1"/>
              <a:t>audience</a:t>
            </a:r>
            <a:r>
              <a:rPr lang="de-DE"/>
              <a:t>: </a:t>
            </a:r>
            <a:r>
              <a:rPr lang="de-DE" err="1"/>
              <a:t>you</a:t>
            </a:r>
            <a:r>
              <a:rPr lang="de-DE"/>
              <a:t> will support </a:t>
            </a:r>
            <a:r>
              <a:rPr lang="de-DE" err="1"/>
              <a:t>participants</a:t>
            </a:r>
            <a:r>
              <a:rPr lang="de-DE"/>
              <a:t> in </a:t>
            </a:r>
            <a:r>
              <a:rPr lang="de-DE" err="1"/>
              <a:t>preparing</a:t>
            </a:r>
            <a:r>
              <a:rPr lang="de-DE"/>
              <a:t> and </a:t>
            </a:r>
            <a:r>
              <a:rPr lang="de-DE" err="1"/>
              <a:t>presenting</a:t>
            </a:r>
            <a:r>
              <a:rPr lang="de-DE"/>
              <a:t> </a:t>
            </a:r>
            <a:r>
              <a:rPr lang="de-DE" err="1"/>
              <a:t>their</a:t>
            </a:r>
            <a:r>
              <a:rPr lang="de-DE"/>
              <a:t> </a:t>
            </a:r>
            <a:r>
              <a:rPr lang="de-DE" err="1"/>
              <a:t>projects</a:t>
            </a:r>
            <a:r>
              <a:rPr lang="de-DE"/>
              <a:t> in such a </a:t>
            </a:r>
            <a:r>
              <a:rPr lang="de-DE" err="1"/>
              <a:t>way</a:t>
            </a:r>
            <a:r>
              <a:rPr lang="de-DE"/>
              <a:t> </a:t>
            </a:r>
            <a:r>
              <a:rPr lang="de-DE" err="1"/>
              <a:t>that</a:t>
            </a:r>
            <a:r>
              <a:rPr lang="de-DE"/>
              <a:t> </a:t>
            </a:r>
            <a:r>
              <a:rPr lang="de-DE" err="1"/>
              <a:t>the</a:t>
            </a:r>
            <a:r>
              <a:rPr lang="de-DE"/>
              <a:t> </a:t>
            </a:r>
            <a:r>
              <a:rPr lang="de-DE" err="1"/>
              <a:t>benefits</a:t>
            </a:r>
            <a:r>
              <a:rPr lang="de-DE"/>
              <a:t>, </a:t>
            </a:r>
            <a:r>
              <a:rPr lang="de-DE" err="1"/>
              <a:t>relevance</a:t>
            </a:r>
            <a:r>
              <a:rPr lang="de-DE"/>
              <a:t> and potential </a:t>
            </a:r>
            <a:r>
              <a:rPr lang="de-DE" err="1"/>
              <a:t>applications</a:t>
            </a:r>
            <a:r>
              <a:rPr lang="de-DE"/>
              <a:t> </a:t>
            </a:r>
            <a:r>
              <a:rPr lang="de-DE" err="1"/>
              <a:t>for</a:t>
            </a:r>
            <a:r>
              <a:rPr lang="de-DE"/>
              <a:t> </a:t>
            </a:r>
            <a:r>
              <a:rPr lang="de-DE" err="1"/>
              <a:t>partners</a:t>
            </a:r>
            <a:r>
              <a:rPr lang="de-DE"/>
              <a:t> </a:t>
            </a:r>
            <a:r>
              <a:rPr lang="de-DE" err="1"/>
              <a:t>from</a:t>
            </a:r>
            <a:r>
              <a:rPr lang="de-DE"/>
              <a:t> </a:t>
            </a:r>
            <a:r>
              <a:rPr lang="de-DE" err="1"/>
              <a:t>business</a:t>
            </a:r>
            <a:r>
              <a:rPr lang="de-DE"/>
              <a:t>, </a:t>
            </a:r>
            <a:r>
              <a:rPr lang="de-DE" err="1"/>
              <a:t>politics</a:t>
            </a:r>
            <a:r>
              <a:rPr lang="de-DE"/>
              <a:t> </a:t>
            </a:r>
            <a:r>
              <a:rPr lang="de-DE" err="1"/>
              <a:t>or</a:t>
            </a:r>
            <a:r>
              <a:rPr lang="de-DE"/>
              <a:t> </a:t>
            </a:r>
            <a:r>
              <a:rPr lang="de-DE" err="1"/>
              <a:t>society</a:t>
            </a:r>
            <a:r>
              <a:rPr lang="de-DE"/>
              <a:t> </a:t>
            </a:r>
            <a:r>
              <a:rPr lang="de-DE" err="1"/>
              <a:t>are</a:t>
            </a:r>
            <a:r>
              <a:rPr lang="de-DE"/>
              <a:t> </a:t>
            </a:r>
            <a:r>
              <a:rPr lang="de-DE" err="1"/>
              <a:t>immediately</a:t>
            </a:r>
            <a:r>
              <a:rPr lang="de-DE"/>
              <a:t> apparent. </a:t>
            </a:r>
          </a:p>
          <a:p>
            <a:r>
              <a:rPr lang="de-DE"/>
              <a:t>The highlight </a:t>
            </a:r>
            <a:r>
              <a:rPr lang="de-DE" err="1"/>
              <a:t>of</a:t>
            </a:r>
            <a:r>
              <a:rPr lang="de-DE"/>
              <a:t> </a:t>
            </a:r>
            <a:r>
              <a:rPr lang="de-DE" err="1"/>
              <a:t>this</a:t>
            </a:r>
            <a:r>
              <a:rPr lang="de-DE"/>
              <a:t> </a:t>
            </a:r>
            <a:r>
              <a:rPr lang="de-DE" err="1"/>
              <a:t>section</a:t>
            </a:r>
            <a:r>
              <a:rPr lang="de-DE"/>
              <a:t> </a:t>
            </a:r>
            <a:r>
              <a:rPr lang="de-DE" err="1"/>
              <a:t>is</a:t>
            </a:r>
            <a:r>
              <a:rPr lang="de-DE"/>
              <a:t> </a:t>
            </a:r>
            <a:r>
              <a:rPr lang="de-DE" err="1"/>
              <a:t>the</a:t>
            </a:r>
            <a:r>
              <a:rPr lang="de-DE"/>
              <a:t> </a:t>
            </a:r>
            <a:r>
              <a:rPr lang="de-DE" b="1"/>
              <a:t>Science Pitch</a:t>
            </a:r>
            <a:r>
              <a:rPr lang="de-DE"/>
              <a:t>, </a:t>
            </a:r>
            <a:r>
              <a:rPr lang="de-DE" err="1"/>
              <a:t>during</a:t>
            </a:r>
            <a:r>
              <a:rPr lang="de-DE"/>
              <a:t> </a:t>
            </a:r>
            <a:r>
              <a:rPr lang="de-DE" err="1"/>
              <a:t>which</a:t>
            </a:r>
            <a:r>
              <a:rPr lang="de-DE"/>
              <a:t> </a:t>
            </a:r>
            <a:r>
              <a:rPr lang="de-DE" err="1"/>
              <a:t>each</a:t>
            </a:r>
            <a:r>
              <a:rPr lang="de-DE"/>
              <a:t> </a:t>
            </a:r>
            <a:r>
              <a:rPr lang="de-DE" err="1"/>
              <a:t>participant</a:t>
            </a:r>
            <a:r>
              <a:rPr lang="de-DE"/>
              <a:t> </a:t>
            </a:r>
            <a:r>
              <a:rPr lang="de-DE" err="1"/>
              <a:t>has</a:t>
            </a:r>
            <a:r>
              <a:rPr lang="de-DE"/>
              <a:t> </a:t>
            </a:r>
            <a:r>
              <a:rPr lang="de-DE" err="1"/>
              <a:t>the</a:t>
            </a:r>
            <a:r>
              <a:rPr lang="de-DE"/>
              <a:t> </a:t>
            </a:r>
            <a:r>
              <a:rPr lang="de-DE" err="1"/>
              <a:t>opportunity</a:t>
            </a:r>
            <a:r>
              <a:rPr lang="de-DE"/>
              <a:t> </a:t>
            </a:r>
            <a:r>
              <a:rPr lang="de-DE" err="1"/>
              <a:t>to</a:t>
            </a:r>
            <a:r>
              <a:rPr lang="de-DE"/>
              <a:t> </a:t>
            </a:r>
            <a:r>
              <a:rPr lang="de-DE" err="1"/>
              <a:t>present</a:t>
            </a:r>
            <a:r>
              <a:rPr lang="de-DE"/>
              <a:t> </a:t>
            </a:r>
            <a:r>
              <a:rPr lang="de-DE" err="1"/>
              <a:t>their</a:t>
            </a:r>
            <a:r>
              <a:rPr lang="de-DE"/>
              <a:t> own </a:t>
            </a:r>
            <a:r>
              <a:rPr lang="de-DE" err="1"/>
              <a:t>research</a:t>
            </a:r>
            <a:r>
              <a:rPr lang="de-DE"/>
              <a:t> </a:t>
            </a:r>
            <a:r>
              <a:rPr lang="de-DE" err="1"/>
              <a:t>convincingly</a:t>
            </a:r>
            <a:r>
              <a:rPr lang="de-DE"/>
              <a:t> in a </a:t>
            </a:r>
            <a:r>
              <a:rPr lang="de-DE" err="1"/>
              <a:t>short</a:t>
            </a:r>
            <a:r>
              <a:rPr lang="de-DE"/>
              <a:t> time.</a:t>
            </a:r>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947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Participants will be paired to discuss their professional backgrounds and expectations for the module. After this discussion, each participant will briefly introduce their partner to the entire group. The goal of this activity is to help everyone get to know each other better and to promote transparency regarding experiences with knowledge transfer and individual learning objectives.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9045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9446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393E9-A5F4-F928-6373-76D172460CD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FCBD6E-D775-1FF8-C850-BE1CAFC0E4C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80EC5B1-A614-FF87-9A63-60D364F8D6B8}"/>
              </a:ext>
            </a:extLst>
          </p:cNvPr>
          <p:cNvSpPr>
            <a:spLocks noGrp="1"/>
          </p:cNvSpPr>
          <p:nvPr>
            <p:ph type="body" idx="1"/>
          </p:nvPr>
        </p:nvSpPr>
        <p:spPr/>
        <p:txBody>
          <a:bodyPr/>
          <a:lstStyle/>
          <a:p>
            <a:pPr rtl="0" fontAlgn="base"/>
            <a:endParaRPr lang="en-US"/>
          </a:p>
          <a:p>
            <a:pPr rtl="0" fontAlgn="base"/>
            <a:endParaRPr lang="en-US"/>
          </a:p>
          <a:p>
            <a:pPr rtl="0" fontAlgn="base"/>
            <a:endParaRPr lang="en-US"/>
          </a:p>
          <a:p>
            <a:pPr marL="0" lvl="0" indent="0" algn="l" rtl="0">
              <a:spcBef>
                <a:spcPts val="0"/>
              </a:spcBef>
              <a:spcAft>
                <a:spcPts val="0"/>
              </a:spcAft>
              <a:buNone/>
            </a:pPr>
            <a:endParaRPr lang="de-DE"/>
          </a:p>
          <a:p>
            <a:pPr marL="0" lvl="0" indent="0" algn="l" rtl="0">
              <a:spcBef>
                <a:spcPts val="0"/>
              </a:spcBef>
              <a:spcAft>
                <a:spcPts val="0"/>
              </a:spcAft>
              <a:buNone/>
            </a:pPr>
            <a:r>
              <a:rPr lang="de-DE" u="sng"/>
              <a:t>Image sources</a:t>
            </a:r>
          </a:p>
          <a:p>
            <a:pPr marL="0" lvl="0" indent="0" algn="l" rtl="0">
              <a:spcBef>
                <a:spcPts val="0"/>
              </a:spcBef>
              <a:spcAft>
                <a:spcPts val="0"/>
              </a:spcAft>
              <a:buNone/>
            </a:pPr>
            <a:r>
              <a:rPr lang="de-DE"/>
              <a:t>Photo: </a:t>
            </a:r>
            <a:r>
              <a:rPr lang="de-DE" err="1"/>
              <a:t>Unsplash</a:t>
            </a:r>
            <a:endParaRPr lang="de-DE"/>
          </a:p>
          <a:p>
            <a:pPr rtl="0" fontAlgn="base"/>
            <a:endParaRPr lang="en-US"/>
          </a:p>
        </p:txBody>
      </p:sp>
      <p:sp>
        <p:nvSpPr>
          <p:cNvPr id="4" name="Foliennummernplatzhalter 3">
            <a:extLst>
              <a:ext uri="{FF2B5EF4-FFF2-40B4-BE49-F238E27FC236}">
                <a16:creationId xmlns:a16="http://schemas.microsoft.com/office/drawing/2014/main" id="{FEC8C01C-48DB-F25E-9DDA-3DF29F620D4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46522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78720-4EE8-9FF5-13E2-5C85E5AB881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3837A00-E5C4-C4B0-43F2-AE29A238C35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D9B1F-140F-FBCD-C3CA-3EC9C5C50702}"/>
              </a:ext>
            </a:extLst>
          </p:cNvPr>
          <p:cNvSpPr>
            <a:spLocks noGrp="1"/>
          </p:cNvSpPr>
          <p:nvPr>
            <p:ph type="body" idx="1"/>
          </p:nvPr>
        </p:nvSpPr>
        <p:spPr/>
        <p:txBody>
          <a:bodyPr/>
          <a:lstStyle/>
          <a:p>
            <a:r>
              <a:rPr lang="de-DE"/>
              <a:t>This </a:t>
            </a:r>
            <a:r>
              <a:rPr lang="de-DE" i="0" u="none" strike="noStrike" cap="none" err="1">
                <a:solidFill>
                  <a:schemeClr val="dk1"/>
                </a:solidFill>
                <a:effectLst/>
                <a:sym typeface="Calibri"/>
              </a:rPr>
              <a:t>slide</a:t>
            </a:r>
            <a:r>
              <a:rPr lang="de-DE" i="0" u="none" strike="noStrike" cap="none">
                <a:solidFill>
                  <a:schemeClr val="dk1"/>
                </a:solidFill>
                <a:effectLst/>
                <a:sym typeface="Calibri"/>
              </a:rPr>
              <a:t> </a:t>
            </a:r>
            <a:r>
              <a:rPr lang="de-DE"/>
              <a:t>on </a:t>
            </a:r>
            <a:r>
              <a:rPr lang="de-DE" b="1" i="0" u="none" strike="noStrike" cap="none" err="1">
                <a:solidFill>
                  <a:schemeClr val="dk1"/>
                </a:solidFill>
                <a:effectLst/>
                <a:sym typeface="Calibri"/>
              </a:rPr>
              <a:t>the</a:t>
            </a:r>
            <a:r>
              <a:rPr lang="de-DE" b="1" i="0" u="none" strike="noStrike" cap="none">
                <a:solidFill>
                  <a:schemeClr val="dk1"/>
                </a:solidFill>
                <a:effectLst/>
                <a:sym typeface="Calibri"/>
              </a:rPr>
              <a:t> </a:t>
            </a:r>
            <a:r>
              <a:rPr lang="de-DE" b="1" i="0" u="none" strike="noStrike" cap="none" err="1">
                <a:solidFill>
                  <a:schemeClr val="dk1"/>
                </a:solidFill>
                <a:effectLst/>
                <a:sym typeface="Calibri"/>
              </a:rPr>
              <a:t>impact</a:t>
            </a:r>
            <a:r>
              <a:rPr lang="de-DE" b="1" i="0" u="none" strike="noStrike" cap="none">
                <a:solidFill>
                  <a:schemeClr val="dk1"/>
                </a:solidFill>
                <a:effectLst/>
                <a:sym typeface="Calibri"/>
              </a:rPr>
              <a:t> </a:t>
            </a:r>
            <a:r>
              <a:rPr lang="de-DE" b="1" i="0" u="none" strike="noStrike" cap="none" err="1">
                <a:solidFill>
                  <a:schemeClr val="dk1"/>
                </a:solidFill>
                <a:effectLst/>
                <a:sym typeface="Calibri"/>
              </a:rPr>
              <a:t>assessment</a:t>
            </a:r>
            <a:r>
              <a:rPr lang="de-DE" b="1" i="0" u="none" strike="noStrike" cap="none">
                <a:solidFill>
                  <a:schemeClr val="dk1"/>
                </a:solidFill>
                <a:effectLst/>
                <a:sym typeface="Calibri"/>
              </a:rPr>
              <a:t> </a:t>
            </a:r>
            <a:r>
              <a:rPr lang="de-DE" err="1"/>
              <a:t>is</a:t>
            </a:r>
            <a:r>
              <a:rPr lang="de-DE"/>
              <a:t> </a:t>
            </a:r>
            <a:r>
              <a:rPr lang="de-DE" err="1"/>
              <a:t>included</a:t>
            </a:r>
            <a:r>
              <a:rPr lang="de-DE"/>
              <a:t> </a:t>
            </a:r>
            <a:r>
              <a:rPr lang="de-DE" err="1"/>
              <a:t>here</a:t>
            </a:r>
            <a:r>
              <a:rPr lang="de-DE"/>
              <a:t> </a:t>
            </a:r>
            <a:r>
              <a:rPr lang="de-DE" err="1"/>
              <a:t>again</a:t>
            </a:r>
            <a:r>
              <a:rPr lang="de-DE"/>
              <a:t> </a:t>
            </a:r>
            <a:r>
              <a:rPr lang="de-DE" b="1"/>
              <a:t>in </a:t>
            </a:r>
            <a:r>
              <a:rPr lang="de-DE" b="1" err="1"/>
              <a:t>case</a:t>
            </a:r>
            <a:r>
              <a:rPr lang="de-DE" b="1"/>
              <a:t> </a:t>
            </a:r>
            <a:r>
              <a:rPr lang="de-DE" b="1" i="0" u="none" strike="noStrike" cap="none" err="1">
                <a:solidFill>
                  <a:schemeClr val="dk1"/>
                </a:solidFill>
                <a:effectLst/>
                <a:sym typeface="Calibri"/>
              </a:rPr>
              <a:t>the</a:t>
            </a:r>
            <a:r>
              <a:rPr lang="de-DE" b="1" i="0" u="none" strike="noStrike" cap="none">
                <a:solidFill>
                  <a:schemeClr val="dk1"/>
                </a:solidFill>
                <a:effectLst/>
                <a:sym typeface="Calibri"/>
              </a:rPr>
              <a:t> </a:t>
            </a:r>
            <a:r>
              <a:rPr lang="de-DE" b="1" err="1"/>
              <a:t>second</a:t>
            </a:r>
            <a:r>
              <a:rPr lang="de-DE" b="1"/>
              <a:t> </a:t>
            </a:r>
            <a:r>
              <a:rPr lang="de-DE" b="1" err="1"/>
              <a:t>part</a:t>
            </a:r>
            <a:r>
              <a:rPr lang="de-DE" b="1"/>
              <a:t> </a:t>
            </a:r>
            <a:r>
              <a:rPr lang="de-DE" b="1" err="1"/>
              <a:t>of</a:t>
            </a:r>
            <a:r>
              <a:rPr lang="de-DE" b="1"/>
              <a:t> </a:t>
            </a:r>
            <a:r>
              <a:rPr lang="de-DE" b="1" err="1"/>
              <a:t>the</a:t>
            </a:r>
            <a:r>
              <a:rPr lang="de-DE" b="1"/>
              <a:t> </a:t>
            </a:r>
            <a:r>
              <a:rPr lang="de-DE" b="1" err="1"/>
              <a:t>workshop</a:t>
            </a:r>
            <a:r>
              <a:rPr lang="de-DE" b="1"/>
              <a:t> </a:t>
            </a:r>
            <a:r>
              <a:rPr lang="de-DE" b="1" err="1"/>
              <a:t>takes</a:t>
            </a:r>
            <a:r>
              <a:rPr lang="de-DE" b="1"/>
              <a:t> </a:t>
            </a:r>
            <a:r>
              <a:rPr lang="de-DE" b="1" err="1"/>
              <a:t>place</a:t>
            </a:r>
            <a:r>
              <a:rPr lang="de-DE" b="1"/>
              <a:t> on a separate </a:t>
            </a:r>
            <a:r>
              <a:rPr lang="de-DE" b="1" err="1"/>
              <a:t>day</a:t>
            </a:r>
            <a:r>
              <a:rPr lang="de-DE" b="1" i="0" u="none" strike="noStrike" cap="none">
                <a:solidFill>
                  <a:schemeClr val="dk1"/>
                </a:solidFill>
                <a:effectLst/>
                <a:sym typeface="Calibri"/>
              </a:rPr>
              <a:t>. </a:t>
            </a:r>
            <a:r>
              <a:rPr lang="de-DE" err="1"/>
              <a:t>It</a:t>
            </a:r>
            <a:r>
              <a:rPr lang="de-DE"/>
              <a:t> </a:t>
            </a:r>
            <a:r>
              <a:rPr lang="de-DE" err="1"/>
              <a:t>serves</a:t>
            </a:r>
            <a:r>
              <a:rPr lang="de-DE"/>
              <a:t> </a:t>
            </a:r>
            <a:r>
              <a:rPr lang="de-DE" err="1"/>
              <a:t>to</a:t>
            </a:r>
            <a:r>
              <a:rPr lang="de-DE"/>
              <a:t> </a:t>
            </a:r>
            <a:r>
              <a:rPr lang="de-DE" err="1"/>
              <a:t>reconnect</a:t>
            </a:r>
            <a:r>
              <a:rPr lang="de-DE"/>
              <a:t> </a:t>
            </a:r>
            <a:r>
              <a:rPr lang="de-DE" err="1"/>
              <a:t>participants</a:t>
            </a:r>
            <a:r>
              <a:rPr lang="de-DE"/>
              <a:t> </a:t>
            </a:r>
            <a:r>
              <a:rPr lang="de-DE" err="1"/>
              <a:t>with</a:t>
            </a:r>
            <a:r>
              <a:rPr lang="de-DE"/>
              <a:t> </a:t>
            </a:r>
            <a:r>
              <a:rPr lang="de-DE" err="1"/>
              <a:t>the</a:t>
            </a:r>
            <a:r>
              <a:rPr lang="de-DE"/>
              <a:t> </a:t>
            </a:r>
            <a:r>
              <a:rPr lang="de-DE" err="1"/>
              <a:t>results</a:t>
            </a:r>
            <a:r>
              <a:rPr lang="de-DE"/>
              <a:t> </a:t>
            </a:r>
            <a:r>
              <a:rPr lang="de-DE" b="0" i="0" u="none" strike="noStrike" cap="none">
                <a:solidFill>
                  <a:schemeClr val="dk1"/>
                </a:solidFill>
                <a:effectLst/>
                <a:sym typeface="Calibri"/>
              </a:rPr>
              <a:t>and </a:t>
            </a:r>
            <a:r>
              <a:rPr lang="de-DE" err="1"/>
              <a:t>findings</a:t>
            </a:r>
            <a:r>
              <a:rPr lang="de-DE"/>
              <a:t> </a:t>
            </a:r>
            <a:r>
              <a:rPr lang="de-DE" err="1"/>
              <a:t>of</a:t>
            </a:r>
            <a:r>
              <a:rPr lang="de-DE"/>
              <a:t> </a:t>
            </a:r>
            <a:r>
              <a:rPr lang="de-DE" err="1"/>
              <a:t>the</a:t>
            </a:r>
            <a:r>
              <a:rPr lang="de-DE"/>
              <a:t> </a:t>
            </a:r>
            <a:r>
              <a:rPr lang="de-DE" err="1"/>
              <a:t>impact</a:t>
            </a:r>
            <a:r>
              <a:rPr lang="de-DE"/>
              <a:t> </a:t>
            </a:r>
            <a:r>
              <a:rPr lang="de-DE" err="1"/>
              <a:t>assessment</a:t>
            </a:r>
            <a:r>
              <a:rPr lang="de-DE"/>
              <a:t> </a:t>
            </a:r>
            <a:r>
              <a:rPr lang="de-DE" err="1"/>
              <a:t>developed</a:t>
            </a:r>
            <a:r>
              <a:rPr lang="de-DE"/>
              <a:t> in </a:t>
            </a:r>
            <a:r>
              <a:rPr lang="de-DE" err="1"/>
              <a:t>the</a:t>
            </a:r>
            <a:r>
              <a:rPr lang="de-DE"/>
              <a:t> </a:t>
            </a:r>
            <a:r>
              <a:rPr lang="de-DE" err="1"/>
              <a:t>first</a:t>
            </a:r>
            <a:r>
              <a:rPr lang="de-DE"/>
              <a:t> part</a:t>
            </a:r>
            <a:r>
              <a:rPr lang="de-DE" b="0" i="0" u="none" strike="noStrike" cap="none">
                <a:solidFill>
                  <a:schemeClr val="dk1"/>
                </a:solidFill>
                <a:effectLst/>
                <a:sym typeface="Calibri"/>
              </a:rPr>
              <a:t>. </a:t>
            </a:r>
          </a:p>
          <a:p>
            <a:r>
              <a:rPr lang="de-DE" b="0" i="0" u="none" strike="noStrike" cap="none">
                <a:solidFill>
                  <a:schemeClr val="dk1"/>
                </a:solidFill>
                <a:effectLst/>
                <a:sym typeface="Calibri"/>
              </a:rPr>
              <a:t>Take </a:t>
            </a:r>
            <a:r>
              <a:rPr lang="de-DE" b="0" i="0" u="none" strike="noStrike" cap="none" err="1">
                <a:solidFill>
                  <a:schemeClr val="dk1"/>
                </a:solidFill>
                <a:effectLst/>
                <a:sym typeface="Calibri"/>
              </a:rPr>
              <a:t>the</a:t>
            </a:r>
            <a:r>
              <a:rPr lang="de-DE" b="0" i="0" u="none" strike="noStrike" cap="none">
                <a:solidFill>
                  <a:schemeClr val="dk1"/>
                </a:solidFill>
                <a:effectLst/>
                <a:sym typeface="Calibri"/>
              </a:rPr>
              <a:t> </a:t>
            </a:r>
            <a:r>
              <a:rPr lang="de-DE" err="1"/>
              <a:t>opportunity</a:t>
            </a:r>
            <a:r>
              <a:rPr lang="de-DE"/>
              <a:t> </a:t>
            </a:r>
            <a:r>
              <a:rPr lang="de-DE" b="0" i="0" u="none" strike="noStrike" cap="none" err="1">
                <a:solidFill>
                  <a:schemeClr val="dk1"/>
                </a:solidFill>
                <a:effectLst/>
                <a:sym typeface="Calibri"/>
              </a:rPr>
              <a:t>to</a:t>
            </a:r>
            <a:r>
              <a:rPr lang="de-DE" b="0" i="0" u="none" strike="noStrike" cap="none">
                <a:solidFill>
                  <a:schemeClr val="dk1"/>
                </a:solidFill>
                <a:effectLst/>
                <a:sym typeface="Calibri"/>
              </a:rPr>
              <a:t> </a:t>
            </a:r>
            <a:r>
              <a:rPr lang="de-DE" err="1"/>
              <a:t>briefly</a:t>
            </a:r>
            <a:r>
              <a:rPr lang="de-DE"/>
              <a:t> </a:t>
            </a:r>
            <a:r>
              <a:rPr lang="de-DE" err="1"/>
              <a:t>recap</a:t>
            </a:r>
            <a:r>
              <a:rPr lang="de-DE"/>
              <a:t> </a:t>
            </a:r>
            <a:r>
              <a:rPr lang="de-DE" err="1"/>
              <a:t>the</a:t>
            </a:r>
            <a:r>
              <a:rPr lang="de-DE"/>
              <a:t> </a:t>
            </a:r>
            <a:r>
              <a:rPr lang="de-DE" err="1"/>
              <a:t>key</a:t>
            </a:r>
            <a:r>
              <a:rPr lang="de-DE"/>
              <a:t> </a:t>
            </a:r>
            <a:r>
              <a:rPr lang="de-DE" err="1"/>
              <a:t>points</a:t>
            </a:r>
            <a:r>
              <a:rPr lang="de-DE"/>
              <a:t> </a:t>
            </a:r>
            <a:r>
              <a:rPr lang="de-DE" b="0" i="0" u="none" strike="noStrike" cap="none">
                <a:solidFill>
                  <a:schemeClr val="dk1"/>
                </a:solidFill>
                <a:effectLst/>
                <a:sym typeface="Calibri"/>
              </a:rPr>
              <a:t>and </a:t>
            </a:r>
            <a:r>
              <a:rPr lang="de-DE" err="1"/>
              <a:t>stakeholder</a:t>
            </a:r>
            <a:r>
              <a:rPr lang="de-DE"/>
              <a:t> </a:t>
            </a:r>
            <a:r>
              <a:rPr lang="de-DE" err="1"/>
              <a:t>analyses</a:t>
            </a:r>
            <a:r>
              <a:rPr lang="de-DE"/>
              <a:t> </a:t>
            </a:r>
            <a:r>
              <a:rPr lang="de-DE" err="1"/>
              <a:t>before</a:t>
            </a:r>
            <a:r>
              <a:rPr lang="de-DE"/>
              <a:t> </a:t>
            </a:r>
            <a:r>
              <a:rPr lang="de-DE" err="1"/>
              <a:t>moving</a:t>
            </a:r>
            <a:r>
              <a:rPr lang="de-DE"/>
              <a:t> on </a:t>
            </a:r>
            <a:r>
              <a:rPr lang="de-DE" err="1"/>
              <a:t>to</a:t>
            </a:r>
            <a:r>
              <a:rPr lang="de-DE"/>
              <a:t> </a:t>
            </a:r>
            <a:r>
              <a:rPr lang="de-DE" err="1"/>
              <a:t>the</a:t>
            </a:r>
            <a:r>
              <a:rPr lang="de-DE"/>
              <a:t> </a:t>
            </a:r>
            <a:r>
              <a:rPr lang="en-US"/>
              <a:t>target-group-specific communication and the science pitch sections</a:t>
            </a:r>
            <a:r>
              <a:rPr lang="de-DE"/>
              <a:t>.</a:t>
            </a:r>
          </a:p>
          <a:p>
            <a:endParaRPr lang="de-DE"/>
          </a:p>
          <a:p>
            <a:r>
              <a:rPr lang="de-DE" b="1"/>
              <a:t>References </a:t>
            </a:r>
          </a:p>
          <a:p>
            <a:r>
              <a:rPr lang="de-DE"/>
              <a:t>Karahan, M., &amp; </a:t>
            </a:r>
            <a:r>
              <a:rPr lang="de-DE" err="1"/>
              <a:t>Stoeckermann</a:t>
            </a:r>
            <a:r>
              <a:rPr lang="de-DE"/>
              <a:t>, C. N. (2023). The Impact Circle: A </a:t>
            </a:r>
            <a:r>
              <a:rPr lang="de-DE" err="1"/>
              <a:t>new</a:t>
            </a:r>
            <a:r>
              <a:rPr lang="de-DE"/>
              <a:t> design-</a:t>
            </a:r>
            <a:r>
              <a:rPr lang="de-DE" err="1"/>
              <a:t>based</a:t>
            </a:r>
            <a:r>
              <a:rPr lang="de-DE"/>
              <a:t> </a:t>
            </a:r>
            <a:r>
              <a:rPr lang="de-DE" err="1"/>
              <a:t>method</a:t>
            </a:r>
            <a:r>
              <a:rPr lang="de-DE"/>
              <a:t> </a:t>
            </a:r>
            <a:r>
              <a:rPr lang="de-DE" err="1"/>
              <a:t>for</a:t>
            </a:r>
            <a:r>
              <a:rPr lang="de-DE"/>
              <a:t> </a:t>
            </a:r>
            <a:r>
              <a:rPr lang="de-DE" err="1"/>
              <a:t>developing</a:t>
            </a:r>
            <a:r>
              <a:rPr lang="de-DE"/>
              <a:t> </a:t>
            </a:r>
            <a:r>
              <a:rPr lang="de-DE" err="1"/>
              <a:t>business</a:t>
            </a:r>
            <a:r>
              <a:rPr lang="de-DE"/>
              <a:t> </a:t>
            </a:r>
            <a:r>
              <a:rPr lang="de-DE" err="1"/>
              <a:t>opportunities</a:t>
            </a:r>
            <a:r>
              <a:rPr lang="de-DE"/>
              <a:t> </a:t>
            </a:r>
            <a:r>
              <a:rPr lang="de-DE" err="1"/>
              <a:t>with</a:t>
            </a:r>
            <a:r>
              <a:rPr lang="de-DE"/>
              <a:t> </a:t>
            </a:r>
            <a:r>
              <a:rPr lang="de-DE" err="1"/>
              <a:t>sustainable</a:t>
            </a:r>
            <a:r>
              <a:rPr lang="de-DE"/>
              <a:t> </a:t>
            </a:r>
            <a:r>
              <a:rPr lang="de-DE" err="1"/>
              <a:t>impact</a:t>
            </a:r>
            <a:r>
              <a:rPr lang="de-DE"/>
              <a:t>. In J. H. Block, J. Halberstadt, N. </a:t>
            </a:r>
            <a:r>
              <a:rPr lang="de-DE" err="1"/>
              <a:t>Högsdal</a:t>
            </a:r>
            <a:r>
              <a:rPr lang="de-DE"/>
              <a:t>, A. Kuckertz, &amp; H. </a:t>
            </a:r>
            <a:r>
              <a:rPr lang="de-DE" err="1"/>
              <a:t>Neergaard</a:t>
            </a:r>
            <a:r>
              <a:rPr lang="de-DE"/>
              <a:t> (Eds.), </a:t>
            </a:r>
            <a:r>
              <a:rPr lang="de-DE" i="1"/>
              <a:t>Progress in </a:t>
            </a:r>
            <a:r>
              <a:rPr lang="de-DE" i="1" err="1"/>
              <a:t>entrepreneurship</a:t>
            </a:r>
            <a:r>
              <a:rPr lang="de-DE" i="1"/>
              <a:t> </a:t>
            </a:r>
            <a:r>
              <a:rPr lang="de-DE" i="1" err="1"/>
              <a:t>education</a:t>
            </a:r>
            <a:r>
              <a:rPr lang="de-DE" i="1"/>
              <a:t> and </a:t>
            </a:r>
            <a:r>
              <a:rPr lang="de-DE" i="1" err="1"/>
              <a:t>training</a:t>
            </a:r>
            <a:r>
              <a:rPr lang="de-DE" i="1"/>
              <a:t> </a:t>
            </a:r>
            <a:r>
              <a:rPr lang="de-DE"/>
              <a:t>(FGF Studies in Small Business and Entrepreneurship). Springer.</a:t>
            </a:r>
            <a:r>
              <a:rPr lang="de-DE">
                <a:hlinkClick r:id="rId3"/>
              </a:rPr>
              <a:t> https://doi.org/10.1007/978-3-031-28559-2_22</a:t>
            </a:r>
            <a:endParaRPr lang="de-DE"/>
          </a:p>
          <a:p>
            <a:endParaRPr lang="de-DE"/>
          </a:p>
        </p:txBody>
      </p:sp>
      <p:sp>
        <p:nvSpPr>
          <p:cNvPr id="4" name="Foliennummernplatzhalter 3">
            <a:extLst>
              <a:ext uri="{FF2B5EF4-FFF2-40B4-BE49-F238E27FC236}">
                <a16:creationId xmlns:a16="http://schemas.microsoft.com/office/drawing/2014/main" id="{C7933D53-F6F0-C728-AC1E-68E7A1D1D80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9448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Key Message of the Slide</a:t>
            </a:r>
            <a:endParaRPr lang="en-US"/>
          </a:p>
          <a:p>
            <a:r>
              <a:rPr lang="en-US"/>
              <a:t>Creating a transfer partner proto-persona enables a better understanding of potential target groups for one’s own research. It allows for the systematic identification of their needs, challenges, and potential for collaboration.</a:t>
            </a:r>
          </a:p>
          <a:p>
            <a:r>
              <a:rPr lang="en-US" b="1"/>
              <a:t>2. Integration into the Thematic Context</a:t>
            </a:r>
            <a:endParaRPr lang="en-US"/>
          </a:p>
          <a:p>
            <a:r>
              <a:rPr lang="en-US"/>
              <a:t>Following the discussion on impact, transfer, and target groups, the focus now shifts to positioning one’s own research in a way tailored to the target group. The exercise bridges the gap between the theory of transfer and the practical approach to engaging potential partners outside the academic sphere.</a:t>
            </a:r>
          </a:p>
          <a:p>
            <a:r>
              <a:rPr lang="en-US" b="1"/>
              <a:t>3. Explanation of the Slide’s Content</a:t>
            </a:r>
            <a:endParaRPr lang="en-US"/>
          </a:p>
          <a:p>
            <a:r>
              <a:rPr lang="en-US" b="1"/>
              <a:t>Objective: </a:t>
            </a:r>
            <a:r>
              <a:rPr lang="en-US" b="0"/>
              <a:t>p</a:t>
            </a:r>
            <a:r>
              <a:rPr lang="en-US"/>
              <a:t>roto-personas serve to adopt the perspective of transfer partners, even without extensive empirical data.</a:t>
            </a:r>
          </a:p>
          <a:p>
            <a:r>
              <a:rPr lang="en-US" b="1" err="1"/>
              <a:t>Characterisation</a:t>
            </a:r>
            <a:r>
              <a:rPr lang="en-US" b="1"/>
              <a:t>: </a:t>
            </a:r>
            <a:r>
              <a:rPr lang="en-US"/>
              <a:t>description of the industry, company, role and responsibilities of the contact person.</a:t>
            </a:r>
          </a:p>
          <a:p>
            <a:r>
              <a:rPr lang="en-US" b="1"/>
              <a:t>Activities: </a:t>
            </a:r>
            <a:r>
              <a:rPr lang="en-US"/>
              <a:t>main tasks and responsibilities of the contact person.</a:t>
            </a:r>
          </a:p>
          <a:p>
            <a:r>
              <a:rPr lang="en-US" b="1"/>
              <a:t>Pain points/frustrations: </a:t>
            </a:r>
            <a:r>
              <a:rPr lang="en-US"/>
              <a:t>typical problems, obstacles and challenges in day-to-day work.</a:t>
            </a:r>
          </a:p>
          <a:p>
            <a:r>
              <a:rPr lang="en-US" b="1"/>
              <a:t>Needs and goals: </a:t>
            </a:r>
            <a:r>
              <a:rPr lang="en-US"/>
              <a:t>the persona’s short- and long-term requirements and business objectives.</a:t>
            </a:r>
          </a:p>
          <a:p>
            <a:r>
              <a:rPr lang="en-US" b="1"/>
              <a:t>Proto-persona: </a:t>
            </a:r>
            <a:r>
              <a:rPr lang="en-US"/>
              <a:t>a hypothetical representation of a target group based on assumptions; serves as a first draft for subsequent, data-based personas.</a:t>
            </a:r>
          </a:p>
          <a:p>
            <a:r>
              <a:rPr lang="en-US" b="1"/>
              <a:t>4. Relevance for Knowledge Transfer/Third Mission</a:t>
            </a:r>
            <a:endParaRPr lang="en-US"/>
          </a:p>
          <a:p>
            <a:r>
              <a:rPr lang="en-US"/>
              <a:t>Helps researchers tailor their research to the practical needs of potential partners.</a:t>
            </a:r>
          </a:p>
          <a:p>
            <a:r>
              <a:rPr lang="en-US"/>
              <a:t>Supports the identification of relevant areas for collaboration and transfer potential.</a:t>
            </a:r>
          </a:p>
          <a:p>
            <a:r>
              <a:rPr lang="en-US"/>
              <a:t>Promotes a better understanding of the target group, which increases the effectiveness of communication and transfer measures.</a:t>
            </a:r>
          </a:p>
          <a:p>
            <a:r>
              <a:rPr lang="en-US" b="1"/>
              <a:t>5. Examples / Use Cases (optional)</a:t>
            </a:r>
            <a:endParaRPr lang="en-US"/>
          </a:p>
          <a:p>
            <a:r>
              <a:rPr lang="en-US"/>
              <a:t>Creation of a prototype persona for an SME in the manufacturing sector to tailor research proposals on </a:t>
            </a:r>
            <a:r>
              <a:rPr lang="en-US" err="1"/>
              <a:t>digitalisation</a:t>
            </a:r>
            <a:r>
              <a:rPr lang="en-US"/>
              <a:t> processes.</a:t>
            </a:r>
          </a:p>
          <a:p>
            <a:r>
              <a:rPr lang="en-US"/>
              <a:t>Deriving hypotheses on how one’s own research can contribute to efficiency gains or innovation potential.</a:t>
            </a:r>
          </a:p>
          <a:p>
            <a:r>
              <a:rPr lang="en-US" err="1"/>
              <a:t>Visualising</a:t>
            </a:r>
            <a:r>
              <a:rPr lang="en-US"/>
              <a:t> the persona on a Miro board or flipchart to discuss and further develop the findings within the team.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2163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B9E29-7278-C64C-E17D-5456BACA26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D1570F-AD2F-FC34-B78E-E50C8AEBAF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866340-3FE5-F73A-60DC-AE9CD17E8D4C}"/>
              </a:ext>
            </a:extLst>
          </p:cNvPr>
          <p:cNvSpPr>
            <a:spLocks noGrp="1"/>
          </p:cNvSpPr>
          <p:nvPr>
            <p:ph type="body" idx="1"/>
          </p:nvPr>
        </p:nvSpPr>
        <p:spPr/>
        <p:txBody>
          <a:bodyPr/>
          <a:lstStyle/>
          <a:p>
            <a:r>
              <a:rPr lang="en-US" b="1" i="0" u="none" strike="noStrike" cap="none">
                <a:solidFill>
                  <a:schemeClr val="dk1"/>
                </a:solidFill>
                <a:effectLst/>
                <a:sym typeface="Calibri"/>
              </a:rPr>
              <a:t>1. Key Message of the Slide</a:t>
            </a:r>
            <a:endParaRPr lang="en-US"/>
          </a:p>
          <a:p>
            <a:r>
              <a:rPr lang="en-US" err="1"/>
              <a:t>Presenting </a:t>
            </a:r>
            <a:r>
              <a:rPr lang="en-US"/>
              <a:t>one</a:t>
            </a:r>
            <a:r>
              <a:rPr lang="en-US" err="1"/>
              <a:t>’s own </a:t>
            </a:r>
            <a:r>
              <a:rPr lang="en-US"/>
              <a:t>proto-persona allows participants </a:t>
            </a:r>
            <a:r>
              <a:rPr lang="en-US" err="1"/>
              <a:t>to share </a:t>
            </a:r>
            <a:r>
              <a:rPr lang="en-US" b="0" i="0" u="none" strike="noStrike" cap="none">
                <a:solidFill>
                  <a:schemeClr val="dk1"/>
                </a:solidFill>
                <a:effectLst/>
                <a:sym typeface="Calibri"/>
              </a:rPr>
              <a:t>and </a:t>
            </a:r>
            <a:r>
              <a:rPr lang="en-US" err="1"/>
              <a:t>reflect on </a:t>
            </a:r>
            <a:r>
              <a:rPr lang="en-US" b="0" i="0" u="none" strike="noStrike" cap="none">
                <a:solidFill>
                  <a:schemeClr val="dk1"/>
                </a:solidFill>
                <a:effectLst/>
                <a:sym typeface="Calibri"/>
              </a:rPr>
              <a:t>the </a:t>
            </a:r>
            <a:r>
              <a:rPr lang="en-US" err="1"/>
              <a:t>target group profiles developed earlier</a:t>
            </a:r>
            <a:r>
              <a:rPr lang="en-US" b="0" i="0" u="none" strike="noStrike" cap="none">
                <a:solidFill>
                  <a:schemeClr val="dk1"/>
                </a:solidFill>
                <a:effectLst/>
                <a:sym typeface="Calibri"/>
              </a:rPr>
              <a:t>, and </a:t>
            </a:r>
            <a:r>
              <a:rPr lang="en-US" err="1"/>
              <a:t>to receive </a:t>
            </a:r>
            <a:r>
              <a:rPr lang="en-US"/>
              <a:t>feedback from </a:t>
            </a:r>
            <a:r>
              <a:rPr lang="en-US" err="1"/>
              <a:t>workshop participants</a:t>
            </a:r>
            <a:r>
              <a:rPr lang="en-US"/>
              <a:t>. This </a:t>
            </a:r>
            <a:r>
              <a:rPr lang="en-US" err="1"/>
              <a:t>further sharpens </a:t>
            </a:r>
            <a:r>
              <a:rPr lang="en-US"/>
              <a:t>their </a:t>
            </a:r>
            <a:r>
              <a:rPr lang="en-US" err="1"/>
              <a:t>understanding </a:t>
            </a:r>
            <a:r>
              <a:rPr lang="en-US"/>
              <a:t>of </a:t>
            </a:r>
            <a:r>
              <a:rPr lang="en-US" err="1"/>
              <a:t>potential transfer partners</a:t>
            </a:r>
            <a:r>
              <a:rPr lang="en-US" b="0" i="0" u="none" strike="noStrike" cap="none">
                <a:solidFill>
                  <a:schemeClr val="dk1"/>
                </a:solidFill>
                <a:effectLst/>
                <a:sym typeface="Calibri"/>
              </a:rPr>
              <a:t>.</a:t>
            </a:r>
            <a:endParaRPr lang="en-US"/>
          </a:p>
          <a:p>
            <a:r>
              <a:rPr lang="en-US" b="1" i="0" u="none" strike="noStrike" cap="none">
                <a:solidFill>
                  <a:schemeClr val="dk1"/>
                </a:solidFill>
                <a:effectLst/>
                <a:sym typeface="Calibri"/>
              </a:rPr>
              <a:t>2. Integration into the Thematic Context</a:t>
            </a:r>
            <a:endParaRPr lang="en-US"/>
          </a:p>
          <a:p>
            <a:r>
              <a:rPr lang="en-US"/>
              <a:t>Once the proto-personas have been created</a:t>
            </a:r>
            <a:r>
              <a:rPr lang="en-US" b="0" i="0" u="none" strike="noStrike" cap="none">
                <a:solidFill>
                  <a:schemeClr val="dk1"/>
                </a:solidFill>
                <a:effectLst/>
                <a:sym typeface="Calibri"/>
              </a:rPr>
              <a:t>,</a:t>
            </a:r>
            <a:r>
              <a:rPr lang="en-US"/>
              <a:t> the next step is to present them</a:t>
            </a:r>
            <a:r>
              <a:rPr lang="en-US" b="0" i="0" u="none" strike="noStrike" cap="none">
                <a:solidFill>
                  <a:schemeClr val="dk1"/>
                </a:solidFill>
                <a:effectLst/>
                <a:sym typeface="Calibri"/>
              </a:rPr>
              <a:t>. </a:t>
            </a:r>
            <a:r>
              <a:rPr lang="en-US"/>
              <a:t>This </a:t>
            </a:r>
            <a:r>
              <a:rPr lang="en-US" err="1"/>
              <a:t>serves </a:t>
            </a:r>
            <a:r>
              <a:rPr lang="en-US" b="0" i="0" u="none" strike="noStrike" cap="none">
                <a:solidFill>
                  <a:schemeClr val="dk1"/>
                </a:solidFill>
                <a:effectLst/>
                <a:sym typeface="Calibri"/>
              </a:rPr>
              <a:t>to </a:t>
            </a:r>
            <a:r>
              <a:rPr lang="en-US" err="1"/>
              <a:t>highlight </a:t>
            </a:r>
            <a:r>
              <a:rPr lang="en-US"/>
              <a:t>different </a:t>
            </a:r>
            <a:r>
              <a:rPr lang="en-US" err="1"/>
              <a:t>perspectives</a:t>
            </a:r>
            <a:r>
              <a:rPr lang="en-US" b="0" i="0" u="none" strike="noStrike" cap="none">
                <a:solidFill>
                  <a:schemeClr val="dk1"/>
                </a:solidFill>
                <a:effectLst/>
                <a:sym typeface="Calibri"/>
              </a:rPr>
              <a:t>, </a:t>
            </a:r>
            <a:r>
              <a:rPr lang="en-US" err="1"/>
              <a:t>gather mutual ideas </a:t>
            </a:r>
            <a:r>
              <a:rPr lang="en-US" b="0" i="0" u="none" strike="noStrike" cap="none">
                <a:solidFill>
                  <a:schemeClr val="dk1"/>
                </a:solidFill>
                <a:effectLst/>
                <a:sym typeface="Calibri"/>
              </a:rPr>
              <a:t>and </a:t>
            </a:r>
            <a:r>
              <a:rPr lang="en-US" err="1"/>
              <a:t>discuss opportunities for transfer</a:t>
            </a:r>
            <a:r>
              <a:rPr lang="en-US" b="0" i="0" u="none" strike="noStrike" cap="none">
                <a:solidFill>
                  <a:schemeClr val="dk1"/>
                </a:solidFill>
                <a:effectLst/>
                <a:sym typeface="Calibri"/>
              </a:rPr>
              <a:t>. </a:t>
            </a:r>
            <a:r>
              <a:rPr lang="en-US"/>
              <a:t>The </a:t>
            </a:r>
            <a:r>
              <a:rPr lang="en-US" err="1"/>
              <a:t>exercise </a:t>
            </a:r>
            <a:r>
              <a:rPr lang="en-US"/>
              <a:t>builds on the </a:t>
            </a:r>
            <a:r>
              <a:rPr lang="en-US" err="1"/>
              <a:t>transfer partner profile developed earlier </a:t>
            </a:r>
            <a:r>
              <a:rPr lang="en-US" b="0" i="0" u="none" strike="noStrike" cap="none">
                <a:solidFill>
                  <a:schemeClr val="dk1"/>
                </a:solidFill>
                <a:effectLst/>
                <a:sym typeface="Calibri"/>
              </a:rPr>
              <a:t>and </a:t>
            </a:r>
            <a:r>
              <a:rPr lang="en-US" err="1"/>
              <a:t>leads into a concrete approach </a:t>
            </a:r>
            <a:r>
              <a:rPr lang="en-US" b="0" i="0" u="none" strike="noStrike" cap="none">
                <a:solidFill>
                  <a:schemeClr val="dk1"/>
                </a:solidFill>
                <a:effectLst/>
                <a:sym typeface="Calibri"/>
              </a:rPr>
              <a:t>to the </a:t>
            </a:r>
            <a:r>
              <a:rPr lang="en-US" err="1"/>
              <a:t>target group</a:t>
            </a:r>
            <a:r>
              <a:rPr lang="en-US" b="0" i="0" u="none" strike="noStrike" cap="none">
                <a:solidFill>
                  <a:schemeClr val="dk1"/>
                </a:solidFill>
                <a:effectLst/>
                <a:sym typeface="Calibri"/>
              </a:rPr>
              <a:t>.</a:t>
            </a:r>
            <a:endParaRPr lang="en-US"/>
          </a:p>
          <a:p>
            <a:r>
              <a:rPr lang="en-US" b="1" i="0" u="none" strike="noStrike" cap="none">
                <a:solidFill>
                  <a:schemeClr val="dk1"/>
                </a:solidFill>
                <a:effectLst/>
                <a:sym typeface="Calibri"/>
              </a:rPr>
              <a:t>3. Explanation of the Slide Content</a:t>
            </a:r>
            <a:endParaRPr lang="en-US"/>
          </a:p>
          <a:p>
            <a:r>
              <a:rPr lang="en-US" b="1" err="1"/>
              <a:t>Introducing the target group</a:t>
            </a:r>
            <a:r>
              <a:rPr lang="en-US" b="1"/>
              <a:t>: </a:t>
            </a:r>
            <a:r>
              <a:rPr lang="en-US" err="1"/>
              <a:t>Each </a:t>
            </a:r>
            <a:r>
              <a:rPr lang="en-US"/>
              <a:t>group </a:t>
            </a:r>
            <a:r>
              <a:rPr lang="en-US" err="1"/>
              <a:t>or individual presents their </a:t>
            </a:r>
            <a:r>
              <a:rPr lang="en-US"/>
              <a:t>proto-persona.</a:t>
            </a:r>
            <a:endParaRPr lang="de-DE"/>
          </a:p>
          <a:p>
            <a:r>
              <a:rPr lang="en-US" b="1" err="1"/>
              <a:t>Explain the characteristics</a:t>
            </a:r>
            <a:r>
              <a:rPr lang="en-US" b="1"/>
              <a:t>: </a:t>
            </a:r>
            <a:r>
              <a:rPr lang="en-US" err="1"/>
              <a:t>Focus </a:t>
            </a:r>
            <a:r>
              <a:rPr lang="en-US"/>
              <a:t>on </a:t>
            </a:r>
            <a:r>
              <a:rPr lang="en-US" err="1"/>
              <a:t>the transfer partner</a:t>
            </a:r>
            <a:r>
              <a:rPr lang="en-US" i="0" u="none" strike="noStrike" cap="none">
                <a:solidFill>
                  <a:schemeClr val="dk1"/>
                </a:solidFill>
                <a:effectLst/>
                <a:sym typeface="Calibri"/>
              </a:rPr>
              <a:t>’s </a:t>
            </a:r>
            <a:r>
              <a:rPr lang="en-US" err="1"/>
              <a:t>needs</a:t>
            </a:r>
            <a:r>
              <a:rPr lang="en-US"/>
              <a:t>, pain points</a:t>
            </a:r>
            <a:r>
              <a:rPr lang="en-US" b="0" i="0" u="none" strike="noStrike" cap="none">
                <a:solidFill>
                  <a:schemeClr val="dk1"/>
                </a:solidFill>
                <a:effectLst/>
                <a:sym typeface="Calibri"/>
              </a:rPr>
              <a:t>, </a:t>
            </a:r>
            <a:r>
              <a:rPr lang="en-US" err="1"/>
              <a:t>objectives </a:t>
            </a:r>
            <a:r>
              <a:rPr lang="en-US"/>
              <a:t>and </a:t>
            </a:r>
            <a:r>
              <a:rPr lang="en-US" err="1"/>
              <a:t>expectations</a:t>
            </a:r>
            <a:r>
              <a:rPr lang="en-US" b="0" i="0" u="none" strike="noStrike" cap="none">
                <a:solidFill>
                  <a:schemeClr val="dk1"/>
                </a:solidFill>
                <a:effectLst/>
                <a:sym typeface="Calibri"/>
              </a:rPr>
              <a:t>.</a:t>
            </a:r>
            <a:endParaRPr lang="en-US"/>
          </a:p>
          <a:p>
            <a:r>
              <a:rPr lang="en-US" b="1" err="1"/>
              <a:t>Discussion</a:t>
            </a:r>
            <a:r>
              <a:rPr lang="en-US" b="1"/>
              <a:t>: </a:t>
            </a:r>
            <a:r>
              <a:rPr lang="en-US" err="1"/>
              <a:t>Joint reflection </a:t>
            </a:r>
            <a:r>
              <a:rPr lang="en-US"/>
              <a:t>on</a:t>
            </a:r>
            <a:r>
              <a:rPr lang="en-US" b="0" i="0" u="none" strike="noStrike" cap="none">
                <a:solidFill>
                  <a:schemeClr val="dk1"/>
                </a:solidFill>
                <a:effectLst/>
                <a:sym typeface="Calibri"/>
              </a:rPr>
              <a:t> </a:t>
            </a:r>
            <a:r>
              <a:rPr lang="en-US" err="1"/>
              <a:t>how these characteristics might influence</a:t>
            </a:r>
            <a:r>
              <a:rPr lang="en-US"/>
              <a:t> </a:t>
            </a:r>
            <a:r>
              <a:rPr lang="en-US" err="1"/>
              <a:t>potential collaborations </a:t>
            </a:r>
            <a:r>
              <a:rPr lang="en-US"/>
              <a:t>and the transfer </a:t>
            </a:r>
            <a:r>
              <a:rPr lang="en-US" i="0" u="none" strike="noStrike" cap="none">
                <a:solidFill>
                  <a:schemeClr val="dk1"/>
                </a:solidFill>
                <a:effectLst/>
                <a:sym typeface="Calibri"/>
              </a:rPr>
              <a:t>of </a:t>
            </a:r>
            <a:r>
              <a:rPr lang="en-US" i="0" u="none" strike="noStrike" cap="none" err="1">
                <a:solidFill>
                  <a:schemeClr val="dk1"/>
                </a:solidFill>
                <a:effectLst/>
                <a:sym typeface="Calibri"/>
              </a:rPr>
              <a:t>one’s own </a:t>
            </a:r>
            <a:r>
              <a:rPr lang="en-US" i="0" u="none" strike="noStrike" cap="none">
                <a:solidFill>
                  <a:schemeClr val="dk1"/>
                </a:solidFill>
                <a:effectLst/>
                <a:sym typeface="Calibri"/>
              </a:rPr>
              <a:t>research</a:t>
            </a:r>
            <a:r>
              <a:rPr lang="en-US" b="0" i="0" u="none" strike="noStrike" cap="none">
                <a:solidFill>
                  <a:schemeClr val="dk1"/>
                </a:solidFill>
                <a:effectLst/>
                <a:sym typeface="Calibri"/>
              </a:rPr>
              <a:t>.</a:t>
            </a:r>
            <a:endParaRPr lang="en-US"/>
          </a:p>
          <a:p>
            <a:r>
              <a:rPr lang="en-US" b="1" err="1"/>
              <a:t>Incorporate</a:t>
            </a:r>
            <a:r>
              <a:rPr lang="en-US" b="1"/>
              <a:t> feedback: </a:t>
            </a:r>
            <a:r>
              <a:rPr lang="en-US" err="1"/>
              <a:t>Suggestions from </a:t>
            </a:r>
            <a:r>
              <a:rPr lang="en-US"/>
              <a:t>the group </a:t>
            </a:r>
            <a:r>
              <a:rPr lang="en-US" err="1"/>
              <a:t>help to refine </a:t>
            </a:r>
            <a:r>
              <a:rPr lang="en-US"/>
              <a:t>the persona </a:t>
            </a:r>
            <a:r>
              <a:rPr lang="en-US" i="0" u="none" strike="noStrike" cap="none">
                <a:solidFill>
                  <a:schemeClr val="dk1"/>
                </a:solidFill>
                <a:effectLst/>
                <a:sym typeface="Calibri"/>
              </a:rPr>
              <a:t>and </a:t>
            </a:r>
            <a:r>
              <a:rPr lang="en-US"/>
              <a:t>make </a:t>
            </a:r>
            <a:r>
              <a:rPr lang="en-US" err="1"/>
              <a:t>transfer proposals more realistic</a:t>
            </a:r>
            <a:r>
              <a:rPr lang="en-US" b="0" i="0" u="none" strike="noStrike" cap="none">
                <a:solidFill>
                  <a:schemeClr val="dk1"/>
                </a:solidFill>
                <a:effectLst/>
                <a:sym typeface="Calibri"/>
              </a:rPr>
              <a:t>.</a:t>
            </a:r>
            <a:endParaRPr lang="en-US"/>
          </a:p>
          <a:p>
            <a:r>
              <a:rPr lang="en-US" b="1" i="0" u="none" strike="noStrike" cap="none">
                <a:solidFill>
                  <a:schemeClr val="dk1"/>
                </a:solidFill>
                <a:effectLst/>
                <a:sym typeface="Calibri"/>
              </a:rPr>
              <a:t>4. Relevance for Science Transfer/Third Mission</a:t>
            </a:r>
            <a:endParaRPr lang="en-US"/>
          </a:p>
          <a:p>
            <a:r>
              <a:rPr lang="en-US" err="1"/>
              <a:t>Develops </a:t>
            </a:r>
            <a:r>
              <a:rPr lang="en-US" b="0" i="0" u="none" strike="noStrike" cap="none">
                <a:solidFill>
                  <a:schemeClr val="dk1"/>
                </a:solidFill>
                <a:effectLst/>
                <a:sym typeface="Calibri"/>
              </a:rPr>
              <a:t>the </a:t>
            </a:r>
            <a:r>
              <a:rPr lang="en-US" err="1"/>
              <a:t>ability </a:t>
            </a:r>
            <a:r>
              <a:rPr lang="en-US" i="0" u="none" strike="noStrike" cap="none" err="1">
                <a:solidFill>
                  <a:schemeClr val="dk1"/>
                </a:solidFill>
                <a:effectLst/>
                <a:sym typeface="Calibri"/>
              </a:rPr>
              <a:t>to </a:t>
            </a:r>
            <a:r>
              <a:rPr lang="en-US" err="1"/>
              <a:t>systematically analyse target groups </a:t>
            </a:r>
            <a:r>
              <a:rPr lang="en-US" b="0" i="0" u="none" strike="noStrike" cap="none">
                <a:solidFill>
                  <a:schemeClr val="dk1"/>
                </a:solidFill>
                <a:effectLst/>
                <a:sym typeface="Calibri"/>
              </a:rPr>
              <a:t>and </a:t>
            </a:r>
            <a:r>
              <a:rPr lang="en-US" err="1"/>
              <a:t>incorporate their needs </a:t>
            </a:r>
            <a:r>
              <a:rPr lang="en-US" b="0" i="0" u="none" strike="noStrike" cap="none">
                <a:solidFill>
                  <a:schemeClr val="dk1"/>
                </a:solidFill>
                <a:effectLst/>
                <a:sym typeface="Calibri"/>
              </a:rPr>
              <a:t>into </a:t>
            </a:r>
            <a:r>
              <a:rPr lang="en-US"/>
              <a:t>the </a:t>
            </a:r>
            <a:r>
              <a:rPr lang="en-US" err="1"/>
              <a:t>knowledge transfer process</a:t>
            </a:r>
            <a:r>
              <a:rPr lang="en-US" b="0" i="0" u="none" strike="noStrike" cap="none">
                <a:solidFill>
                  <a:schemeClr val="dk1"/>
                </a:solidFill>
                <a:effectLst/>
                <a:sym typeface="Calibri"/>
              </a:rPr>
              <a:t>.</a:t>
            </a:r>
            <a:endParaRPr lang="en-US"/>
          </a:p>
          <a:p>
            <a:r>
              <a:rPr lang="en-US" err="1"/>
              <a:t>Strengthens preparation </a:t>
            </a:r>
            <a:r>
              <a:rPr lang="en-US"/>
              <a:t>for the </a:t>
            </a:r>
            <a:r>
              <a:rPr lang="en-US" err="1"/>
              <a:t>targeted communication </a:t>
            </a:r>
            <a:r>
              <a:rPr lang="en-US" b="0" i="0" u="none" strike="noStrike" cap="none">
                <a:solidFill>
                  <a:schemeClr val="dk1"/>
                </a:solidFill>
                <a:effectLst/>
                <a:sym typeface="Calibri"/>
              </a:rPr>
              <a:t>of </a:t>
            </a:r>
            <a:r>
              <a:rPr lang="en-US" b="0" i="0" u="none" strike="noStrike" cap="none" err="1">
                <a:solidFill>
                  <a:schemeClr val="dk1"/>
                </a:solidFill>
                <a:effectLst/>
                <a:sym typeface="Calibri"/>
              </a:rPr>
              <a:t>one’s own </a:t>
            </a:r>
            <a:r>
              <a:rPr lang="en-US" b="0" i="0" u="none" strike="noStrike" cap="none">
                <a:solidFill>
                  <a:schemeClr val="dk1"/>
                </a:solidFill>
                <a:effectLst/>
                <a:sym typeface="Calibri"/>
              </a:rPr>
              <a:t>research.</a:t>
            </a:r>
            <a:endParaRPr lang="en-US"/>
          </a:p>
          <a:p>
            <a:r>
              <a:rPr lang="en-US"/>
              <a:t>Lays the foundation </a:t>
            </a:r>
            <a:r>
              <a:rPr lang="en-US" b="0" i="0" u="none" strike="noStrike" cap="none">
                <a:solidFill>
                  <a:schemeClr val="dk1"/>
                </a:solidFill>
                <a:effectLst/>
                <a:sym typeface="Calibri"/>
              </a:rPr>
              <a:t>for developing a </a:t>
            </a:r>
            <a:r>
              <a:rPr lang="en-US"/>
              <a:t>concrete transfer proposal or science pitch</a:t>
            </a:r>
            <a:r>
              <a:rPr lang="en-US" b="0" i="0" u="none" strike="noStrike" cap="none">
                <a:solidFill>
                  <a:schemeClr val="dk1"/>
                </a:solidFill>
                <a:effectLst/>
                <a:sym typeface="Calibri"/>
              </a:rPr>
              <a:t>.</a:t>
            </a:r>
          </a:p>
          <a:p>
            <a:endParaRPr lang="en-US" b="0" i="0" u="none" strike="noStrike" cap="none">
              <a:solidFill>
                <a:schemeClr val="dk1"/>
              </a:solidFill>
              <a:effectLst/>
              <a:sym typeface="Calibri"/>
            </a:endParaRPr>
          </a:p>
          <a:p>
            <a:endParaRPr lang="en-US" b="0" i="0" u="none" strike="noStrike" cap="none">
              <a:solidFill>
                <a:schemeClr val="dk1"/>
              </a:solidFill>
              <a:effectLst/>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Image sources</a:t>
            </a:r>
          </a:p>
          <a:p>
            <a:pPr marL="0" lvl="0" indent="0" algn="l" rtl="0">
              <a:spcBef>
                <a:spcPts val="0"/>
              </a:spcBef>
              <a:spcAft>
                <a:spcPts val="0"/>
              </a:spcAft>
              <a:buNone/>
            </a:pPr>
            <a:r>
              <a:rPr lang="de-DE"/>
              <a:t>Photo: </a:t>
            </a:r>
            <a:r>
              <a:rPr lang="de-DE" err="1"/>
              <a:t>Unsplash</a:t>
            </a:r>
            <a:endParaRPr lang="de-DE"/>
          </a:p>
          <a:p>
            <a:endParaRPr lang="en-US"/>
          </a:p>
          <a:p>
            <a:endParaRPr lang="en-US"/>
          </a:p>
        </p:txBody>
      </p:sp>
      <p:sp>
        <p:nvSpPr>
          <p:cNvPr id="4" name="Foliennummernplatzhalter 3">
            <a:extLst>
              <a:ext uri="{FF2B5EF4-FFF2-40B4-BE49-F238E27FC236}">
                <a16:creationId xmlns:a16="http://schemas.microsoft.com/office/drawing/2014/main" id="{2738FBB7-7C6E-1603-2376-61C14993510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03837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Key Message of the Slide</a:t>
            </a:r>
            <a:endParaRPr lang="en-US"/>
          </a:p>
          <a:p>
            <a:r>
              <a:rPr lang="en-US"/>
              <a:t>A science pitch is a short, concise form of science communication that enables scientists to present their research in a way that is understandable and engaging for non-specialist audiences.</a:t>
            </a:r>
          </a:p>
          <a:p>
            <a:r>
              <a:rPr lang="en-US" b="1"/>
              <a:t>2. Integration into the Thematic Context</a:t>
            </a:r>
            <a:endParaRPr lang="en-US"/>
          </a:p>
          <a:p>
            <a:r>
              <a:rPr lang="en-US"/>
              <a:t>The science pitch builds on previous exercises – such as the creation of proto-personas – and demonstrates how research can be communicated to non-scientific stakeholders in a targeted, clear and convincing manner. It forms a central component of the second part of the workshop, in which knowledge transfer activities are put into practice.</a:t>
            </a:r>
          </a:p>
          <a:p>
            <a:r>
              <a:rPr lang="en-US" b="1"/>
              <a:t>3. Explanation of the Slide’s Content</a:t>
            </a:r>
            <a:endParaRPr lang="en-US"/>
          </a:p>
          <a:p>
            <a:r>
              <a:rPr lang="en-US" b="1"/>
              <a:t>Definition: </a:t>
            </a:r>
            <a:r>
              <a:rPr lang="en-US"/>
              <a:t>A brief presentation of one’s own research lasting 1–3 minutes, inspired by the marketing ‘elevator pitch’.</a:t>
            </a:r>
          </a:p>
          <a:p>
            <a:r>
              <a:rPr lang="en-US" b="1"/>
              <a:t>Purpose: </a:t>
            </a:r>
            <a:r>
              <a:rPr lang="en-US"/>
              <a:t>Communicating research to different target groups, fundraising, applications, corporate partnerships or promoting ideas.</a:t>
            </a:r>
          </a:p>
          <a:p>
            <a:r>
              <a:rPr lang="en-US" b="1"/>
              <a:t>Examples: </a:t>
            </a:r>
            <a:r>
              <a:rPr lang="en-US"/>
              <a:t>International ‘Falling Walls’ conference in Berlin; previous winner: Dr Mai </a:t>
            </a:r>
            <a:r>
              <a:rPr lang="en-US" err="1"/>
              <a:t>Thi</a:t>
            </a:r>
            <a:r>
              <a:rPr lang="en-US"/>
              <a:t> Nguyen-Kim (2012).</a:t>
            </a:r>
          </a:p>
          <a:p>
            <a:r>
              <a:rPr lang="en-US" b="1"/>
              <a:t>Characteristics: </a:t>
            </a:r>
            <a:r>
              <a:rPr lang="en-US"/>
              <a:t>Concise, understandable, appealing to a non-specialist audience, use of all previously developed materials (e.g. proto-personas, transfer profile).</a:t>
            </a:r>
          </a:p>
          <a:p>
            <a:r>
              <a:rPr lang="en-US" b="1"/>
              <a:t>4. Relevance for Science Transfer/Third Mission</a:t>
            </a:r>
            <a:endParaRPr lang="en-US"/>
          </a:p>
          <a:p>
            <a:r>
              <a:rPr lang="en-US"/>
              <a:t>Helps researchers communicate their research effectively to stakeholders outside their own discipline.</a:t>
            </a:r>
          </a:p>
          <a:p>
            <a:r>
              <a:rPr lang="en-US"/>
              <a:t>Enhances the ability to translate research findings into a social and economic context.</a:t>
            </a:r>
          </a:p>
          <a:p>
            <a:r>
              <a:rPr lang="en-US"/>
              <a:t>Lays the foundation for successful collaboration, funding and societal impact.</a:t>
            </a:r>
          </a:p>
          <a:p>
            <a:r>
              <a:rPr lang="en-US" b="1"/>
              <a:t>5. Examples/Application Scenarios (optional)</a:t>
            </a:r>
            <a:endParaRPr lang="en-US"/>
          </a:p>
          <a:p>
            <a:r>
              <a:rPr lang="en-US"/>
              <a:t>A 3-minute presentation of an ongoing research project to potential industry partners.</a:t>
            </a:r>
          </a:p>
          <a:p>
            <a:r>
              <a:rPr lang="en-US" err="1"/>
              <a:t>Utilise</a:t>
            </a:r>
            <a:r>
              <a:rPr lang="en-US"/>
              <a:t> this in the </a:t>
            </a:r>
            <a:r>
              <a:rPr lang="en-US" err="1"/>
              <a:t>FameLab</a:t>
            </a:r>
            <a:r>
              <a:rPr lang="en-US"/>
              <a:t> competition or at knowledge transfer events held at universities.</a:t>
            </a:r>
          </a:p>
          <a:p>
            <a:r>
              <a:rPr lang="en-US" err="1"/>
              <a:t>Utilise</a:t>
            </a:r>
            <a:r>
              <a:rPr lang="en-US"/>
              <a:t> the pitch to secure funding or find partners.</a:t>
            </a:r>
          </a:p>
          <a:p>
            <a:endParaRPr lang="en-US"/>
          </a:p>
          <a:p>
            <a:r>
              <a:rPr lang="en-US" b="1"/>
              <a:t>References </a:t>
            </a:r>
          </a:p>
          <a:p>
            <a:r>
              <a:rPr lang="en-US" i="1"/>
              <a:t>Research and Teaching</a:t>
            </a:r>
            <a:r>
              <a:rPr lang="en-US"/>
              <a:t>. (3 December 2019). </a:t>
            </a:r>
            <a:r>
              <a:rPr lang="en-US" i="1"/>
              <a:t>Science Conference: Pitch your research to me</a:t>
            </a:r>
            <a:r>
              <a:rPr lang="en-US"/>
              <a:t>.</a:t>
            </a:r>
            <a:r>
              <a:rPr lang="en-US">
                <a:hlinkClick r:id="rId3"/>
              </a:rPr>
              <a:t> https://www.forschung-und-lehre.de/karriere/pitch-mir-doch-mal-deine-forschung-2288</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34271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E0E0E"/>
                </a:solidFill>
              </a:rPr>
              <a:t>Two </a:t>
            </a:r>
            <a:r>
              <a:rPr lang="en-US" b="1">
                <a:solidFill>
                  <a:srgbClr val="0E0E0E"/>
                </a:solidFill>
              </a:rPr>
              <a:t>practical examples of a science pitch </a:t>
            </a:r>
            <a:r>
              <a:rPr lang="en-US">
                <a:solidFill>
                  <a:srgbClr val="0E0E0E"/>
                </a:solidFill>
              </a:rPr>
              <a:t>that can be shown to aid understanding. </a:t>
            </a:r>
          </a:p>
          <a:p>
            <a:endParaRPr lang="en-US">
              <a:solidFill>
                <a:srgbClr val="0E0E0E"/>
              </a:solidFill>
            </a:endParaRPr>
          </a:p>
          <a:p>
            <a:r>
              <a:rPr lang="en-US">
                <a:solidFill>
                  <a:srgbClr val="000000"/>
                </a:solidFill>
              </a:rPr>
              <a:t>Links: </a:t>
            </a:r>
          </a:p>
          <a:p>
            <a:r>
              <a:rPr lang="en-US">
                <a:solidFill>
                  <a:srgbClr val="000000"/>
                </a:solidFill>
                <a:hlinkClick r:id="rId3"/>
              </a:rPr>
              <a:t>youtube.</a:t>
            </a:r>
            <a:r>
              <a:rPr lang="en-US" err="1">
                <a:solidFill>
                  <a:srgbClr val="000000"/>
                </a:solidFill>
                <a:hlinkClick r:id="rId3"/>
              </a:rPr>
              <a:t>com/watch?</a:t>
            </a:r>
            <a:r>
              <a:rPr lang="en-US">
                <a:solidFill>
                  <a:srgbClr val="000000"/>
                </a:solidFill>
                <a:hlinkClick r:id="rId3"/>
              </a:rPr>
              <a:t>v=3RgUR2nVcjs</a:t>
            </a:r>
          </a:p>
          <a:p>
            <a:r>
              <a:rPr lang="en-US">
                <a:hlinkClick r:id="rId4"/>
              </a:rPr>
              <a:t>Big Science Pitch 2022 - YouTube</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6379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Key Message of the Slide</a:t>
            </a:r>
            <a:endParaRPr lang="en-US"/>
          </a:p>
          <a:p>
            <a:r>
              <a:rPr lang="en-US"/>
              <a:t>The 4MAT concept offers a structured method for presenting scientific research in a way that is understandable, convincing and tailored to the target audience. In the Science Pitch, the research is structured in a pyramid format: starting with the ‘Why’, followed by the ‘What’, then the ‘How’, and finally concluding with the ‘What if’.</a:t>
            </a:r>
          </a:p>
          <a:p>
            <a:r>
              <a:rPr lang="en-US" b="1"/>
              <a:t>2. Integration into the Thematic Context</a:t>
            </a:r>
            <a:endParaRPr lang="en-US"/>
          </a:p>
          <a:p>
            <a:r>
              <a:rPr lang="en-US"/>
              <a:t>This slide builds on the previous section on the Science Pitch and provides researchers with a concrete tool for communicating their research understandably and engagingly. This clearly illustrates the practical benefits of their research for non-scientific audiences.</a:t>
            </a:r>
          </a:p>
          <a:p>
            <a:r>
              <a:rPr lang="en-US" b="1"/>
              <a:t>3. Explanation of the Slide’s Content</a:t>
            </a:r>
            <a:endParaRPr lang="en-US"/>
          </a:p>
          <a:p>
            <a:r>
              <a:rPr lang="en-US" b="1"/>
              <a:t>Why: </a:t>
            </a:r>
            <a:r>
              <a:rPr lang="en-US"/>
              <a:t>Relevance and societal benefits of the research, engaging the audience on an emotional level.</a:t>
            </a:r>
          </a:p>
          <a:p>
            <a:r>
              <a:rPr lang="en-US" b="1"/>
              <a:t>What: </a:t>
            </a:r>
            <a:r>
              <a:rPr lang="en-US"/>
              <a:t>Core content of the research, key facts and scientific hypotheses.</a:t>
            </a:r>
          </a:p>
          <a:p>
            <a:r>
              <a:rPr lang="en-US" b="1"/>
              <a:t>How: </a:t>
            </a:r>
            <a:r>
              <a:rPr lang="en-US"/>
              <a:t>Methodology, implementation and practical steps to achieve the research objectives.</a:t>
            </a:r>
          </a:p>
          <a:p>
            <a:r>
              <a:rPr lang="en-US" b="1"/>
              <a:t>What If: </a:t>
            </a:r>
            <a:r>
              <a:rPr lang="en-US"/>
              <a:t>Future prospects, scalability, potential impacts and innovations.</a:t>
            </a:r>
          </a:p>
          <a:p>
            <a:r>
              <a:rPr lang="en-US" b="1" err="1"/>
              <a:t>Visualisation</a:t>
            </a:r>
            <a:r>
              <a:rPr lang="en-US" b="1"/>
              <a:t>: </a:t>
            </a:r>
            <a:r>
              <a:rPr lang="en-US"/>
              <a:t>Depiction of the four questions as concentric circles, forming a logical structure for the pitch.</a:t>
            </a:r>
          </a:p>
          <a:p>
            <a:r>
              <a:rPr lang="en-US"/>
              <a:t>Originally developed as an educational model for different learning styles, 4MAT is adapted here as a communication tool for science pitches. The approach follows the ‘Start with Why’ principle to captivate the audience from the outset.</a:t>
            </a:r>
          </a:p>
          <a:p>
            <a:r>
              <a:rPr lang="en-US" b="1"/>
              <a:t>4. Relevance for Science Communication/Third Mission</a:t>
            </a:r>
            <a:endParaRPr lang="en-US"/>
          </a:p>
          <a:p>
            <a:r>
              <a:rPr lang="en-US"/>
              <a:t>Supports the targeted communication of one’s own research to non-scientific stakeholders.</a:t>
            </a:r>
          </a:p>
          <a:p>
            <a:r>
              <a:rPr lang="en-US"/>
              <a:t>Helps to articulate the benefits of knowledge transfer clearly and to identify opportunities for collaboration or funding.</a:t>
            </a:r>
          </a:p>
          <a:p>
            <a:r>
              <a:rPr lang="en-US"/>
              <a:t>Enables a structured approach to presenting complex research in a way that is understandable, convincing and memorable.</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785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Key Message of the Slide</a:t>
            </a:r>
            <a:endParaRPr lang="en-US"/>
          </a:p>
          <a:p>
            <a:r>
              <a:rPr lang="en-US"/>
              <a:t>‘My Science Pitch’ is the practical application of the 4MAT concept: researchers present their research in two minutes, tailored to a specific audience, and highlight its practical benefits.</a:t>
            </a:r>
          </a:p>
          <a:p>
            <a:r>
              <a:rPr lang="en-US" b="1"/>
              <a:t>Placement within the Thematic Context</a:t>
            </a:r>
            <a:endParaRPr lang="en-US"/>
          </a:p>
          <a:p>
            <a:r>
              <a:rPr lang="en-US"/>
              <a:t>This slide marks the highlight of the second part of the workshop: following the analysis of target audiences (proto-personas) and the introduction to the 4MAT model, the focus now shifts to pitching one’s own research in a convincing, concise and audience-appropriate manner.</a:t>
            </a:r>
          </a:p>
          <a:p>
            <a:r>
              <a:rPr lang="en-US" b="1"/>
              <a:t>2. Explanation of the Slide’s Content</a:t>
            </a:r>
            <a:endParaRPr lang="en-US"/>
          </a:p>
          <a:p>
            <a:r>
              <a:rPr lang="en-US" b="1"/>
              <a:t>Structure of the pitch:</a:t>
            </a:r>
            <a:endParaRPr lang="en-US"/>
          </a:p>
          <a:p>
            <a:r>
              <a:rPr lang="en-US" i="1"/>
              <a:t>Why? </a:t>
            </a:r>
            <a:r>
              <a:rPr lang="en-US"/>
              <a:t>– Why does the target audience need the idea/research?</a:t>
            </a:r>
          </a:p>
          <a:p>
            <a:r>
              <a:rPr lang="en-US" i="1"/>
              <a:t>What? </a:t>
            </a:r>
            <a:r>
              <a:rPr lang="en-US"/>
              <a:t>– Description of the idea/application and its benefits.</a:t>
            </a:r>
          </a:p>
          <a:p>
            <a:r>
              <a:rPr lang="en-US" i="1"/>
              <a:t>How? </a:t>
            </a:r>
            <a:r>
              <a:rPr lang="en-US"/>
              <a:t>– Methodological implementation, practical steps.</a:t>
            </a:r>
          </a:p>
          <a:p>
            <a:r>
              <a:rPr lang="en-US" i="1"/>
              <a:t>What if? </a:t>
            </a:r>
            <a:r>
              <a:rPr lang="en-US"/>
              <a:t>– Vision, potential positive changes for the target audience.</a:t>
            </a:r>
          </a:p>
          <a:p>
            <a:r>
              <a:rPr lang="en-US" b="1"/>
              <a:t>Guidelines for delivery:</a:t>
            </a:r>
            <a:endParaRPr lang="en-US"/>
          </a:p>
          <a:p>
            <a:r>
              <a:rPr lang="en-US"/>
              <a:t>The audience actively takes on the role of the target group.</a:t>
            </a:r>
          </a:p>
          <a:p>
            <a:r>
              <a:rPr lang="en-US"/>
              <a:t>The pitch is recorded (video) to facilitate feedback and reflection.</a:t>
            </a:r>
          </a:p>
          <a:p>
            <a:r>
              <a:rPr lang="en-US" b="1"/>
              <a:t>Objective: </a:t>
            </a:r>
            <a:r>
              <a:rPr lang="en-US"/>
              <a:t>Researchers learn to present their research in a concise, clear and relevant manner, building on the previous exercises on the benefits of knowledge transfer and target audience analysis.</a:t>
            </a:r>
          </a:p>
          <a:p>
            <a:r>
              <a:rPr lang="en-US" b="1"/>
              <a:t>3. Relevance for Science Transfer/Third Mission</a:t>
            </a:r>
            <a:endParaRPr lang="en-US"/>
          </a:p>
          <a:p>
            <a:r>
              <a:rPr lang="en-US"/>
              <a:t>Highlights the practical benefits of research for external stakeholders.</a:t>
            </a:r>
          </a:p>
          <a:p>
            <a:r>
              <a:rPr lang="en-US"/>
              <a:t>Supports the development of collaborations, fundraising or networking with businesses and society.</a:t>
            </a:r>
          </a:p>
          <a:p>
            <a:r>
              <a:rPr lang="en-US"/>
              <a:t>Promotes the ability to communicate complex research understandably and convincingly.</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36065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Key Message of the Slide</a:t>
            </a:r>
            <a:endParaRPr lang="en-US"/>
          </a:p>
          <a:p>
            <a:r>
              <a:rPr lang="en-US"/>
              <a:t>Feedback on the science pitch should be structured and critically examine the clarity, potential for synergy and possible impact of the research idea presented.</a:t>
            </a:r>
          </a:p>
          <a:p>
            <a:r>
              <a:rPr lang="en-US" b="1"/>
              <a:t>2. Integration into the Thematic Context</a:t>
            </a:r>
            <a:endParaRPr lang="en-US"/>
          </a:p>
          <a:p>
            <a:r>
              <a:rPr lang="en-US"/>
              <a:t>After presenting their own science pitches, it is essential that the </a:t>
            </a:r>
            <a:r>
              <a:rPr lang="en-US" i="1"/>
              <a:t>researchers </a:t>
            </a:r>
            <a:r>
              <a:rPr lang="en-US"/>
              <a:t>receive </a:t>
            </a:r>
            <a:r>
              <a:rPr lang="en-US" i="1"/>
              <a:t>feedback from </a:t>
            </a:r>
            <a:r>
              <a:rPr lang="en-US"/>
              <a:t>colleagues and trainers. This reflection enables iterative improvement of the communication strategy and supports the presentation of the research in a way tailored to the target audience.</a:t>
            </a:r>
          </a:p>
          <a:p>
            <a:r>
              <a:rPr lang="en-US" b="1"/>
              <a:t>3. Explanation of the Slide’s Content</a:t>
            </a:r>
            <a:endParaRPr lang="en-US"/>
          </a:p>
          <a:p>
            <a:r>
              <a:rPr lang="en-US" b="1"/>
              <a:t>Comprehensibility for the Target Audience:</a:t>
            </a:r>
            <a:endParaRPr lang="en-US"/>
          </a:p>
          <a:p>
            <a:r>
              <a:rPr lang="en-US"/>
              <a:t>Was the pitch clear and easy to understand?</a:t>
            </a:r>
          </a:p>
          <a:p>
            <a:r>
              <a:rPr lang="en-US"/>
              <a:t>Were the benefits of the idea conveyed convincingly?</a:t>
            </a:r>
          </a:p>
          <a:p>
            <a:r>
              <a:rPr lang="en-US"/>
              <a:t>Did the reasoning and tone resonate with the target audience?</a:t>
            </a:r>
          </a:p>
          <a:p>
            <a:r>
              <a:rPr lang="en-US" b="1"/>
              <a:t>Synergy Potential within the Quadruple Helix:</a:t>
            </a:r>
            <a:endParaRPr lang="en-US"/>
          </a:p>
          <a:p>
            <a:r>
              <a:rPr lang="en-US"/>
              <a:t>Identify opportunities for collaboration between academia, industry, civil society and politics.</a:t>
            </a:r>
          </a:p>
          <a:p>
            <a:r>
              <a:rPr lang="en-US"/>
              <a:t>Identify new points of contact and potential partners.</a:t>
            </a:r>
          </a:p>
          <a:p>
            <a:r>
              <a:rPr lang="en-US"/>
              <a:t>Considerations as to which other stakeholders could benefit from the idea.</a:t>
            </a:r>
          </a:p>
          <a:p>
            <a:r>
              <a:rPr lang="en-US" b="1"/>
              <a:t>Ideas on impact:</a:t>
            </a:r>
            <a:endParaRPr lang="en-US"/>
          </a:p>
          <a:p>
            <a:r>
              <a:rPr lang="en-US"/>
              <a:t>Reflection on the long-term effects on the target group and beyond.</a:t>
            </a:r>
          </a:p>
          <a:p>
            <a:r>
              <a:rPr lang="en-US"/>
              <a:t>Strategies to strengthen or expand the impact.</a:t>
            </a:r>
          </a:p>
          <a:p>
            <a:r>
              <a:rPr lang="en-US"/>
              <a:t>Identification of additional interfaces or opportunities for expansion.</a:t>
            </a:r>
          </a:p>
          <a:p>
            <a:r>
              <a:rPr lang="en-US" b="1"/>
              <a:t>4. Relevance for Knowledge Transfer/Third Mission</a:t>
            </a:r>
            <a:endParaRPr lang="en-US"/>
          </a:p>
          <a:p>
            <a:r>
              <a:rPr lang="en-US"/>
              <a:t>Promotes the ability to communicate research in a targeted and understandable manner.</a:t>
            </a:r>
          </a:p>
          <a:p>
            <a:r>
              <a:rPr lang="en-US"/>
              <a:t>Strengthens links with external stakeholders and supports the development of sustainable partnerships.</a:t>
            </a:r>
          </a:p>
          <a:p>
            <a:r>
              <a:rPr lang="en-US"/>
              <a:t>Helps to highlight the benefits and societal value of research in a targeted manner.</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1949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75E8-1317-3912-813E-FAF78784ED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27E3FE-1E00-A242-C2D3-917727CE02E6}"/>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F1E1550-B553-D188-BC57-C3FD70A97B2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1E9312DC-C0DB-5233-A03F-3A628B5A9F2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t>5</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722712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a:p>
            <a:endParaRPr lang="de-DE"/>
          </a:p>
          <a:p>
            <a:endParaRPr lang="de-DE"/>
          </a:p>
          <a:p>
            <a:endParaRPr lang="de-DE"/>
          </a:p>
          <a:p>
            <a:pPr marL="0" lvl="0" indent="0" algn="l" rtl="0">
              <a:spcBef>
                <a:spcPts val="0"/>
              </a:spcBef>
              <a:spcAft>
                <a:spcPts val="0"/>
              </a:spcAft>
              <a:buNone/>
            </a:pPr>
            <a:r>
              <a:rPr lang="de-DE" u="sng"/>
              <a:t>Image sources</a:t>
            </a:r>
          </a:p>
          <a:p>
            <a:pPr marL="0" lvl="0" indent="0" algn="l" rtl="0">
              <a:spcBef>
                <a:spcPts val="0"/>
              </a:spcBef>
              <a:spcAft>
                <a:spcPts val="0"/>
              </a:spcAft>
              <a:buNone/>
            </a:pPr>
            <a:r>
              <a:rPr lang="de-DE"/>
              <a:t>Photo: </a:t>
            </a:r>
            <a:r>
              <a:rPr lang="de-DE" err="1"/>
              <a:t>Unsplash</a:t>
            </a:r>
            <a:endParaRPr lang="de-DE"/>
          </a:p>
          <a:p>
            <a:endParaRPr lang="en-US"/>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2161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a:t>[You can list further information, events and contacts here as you wish]</a:t>
            </a:r>
          </a:p>
          <a:p>
            <a:pPr rtl="0" fontAlgn="base"/>
            <a:endParaRPr lang="en-US"/>
          </a:p>
          <a:p>
            <a:pPr rtl="0" fontAlgn="base"/>
            <a:endParaRPr lang="en-US"/>
          </a:p>
          <a:p>
            <a:pPr marL="0" lvl="0" indent="0" algn="l" rtl="0">
              <a:spcBef>
                <a:spcPts val="0"/>
              </a:spcBef>
              <a:spcAft>
                <a:spcPts val="0"/>
              </a:spcAft>
              <a:buNone/>
            </a:pPr>
            <a:r>
              <a:rPr lang="de-DE" u="sng"/>
              <a:t>Image sources</a:t>
            </a:r>
          </a:p>
          <a:p>
            <a:pPr marL="0" lvl="0" indent="0" algn="l" rtl="0">
              <a:spcBef>
                <a:spcPts val="0"/>
              </a:spcBef>
              <a:spcAft>
                <a:spcPts val="0"/>
              </a:spcAft>
              <a:buNone/>
            </a:pPr>
            <a:r>
              <a:rPr lang="de-DE"/>
              <a:t>Photo: </a:t>
            </a:r>
            <a:r>
              <a:rPr lang="de-DE" err="1"/>
              <a:t>Unsplash</a:t>
            </a:r>
            <a:endParaRPr lang="de-DE"/>
          </a:p>
          <a:p>
            <a:endParaRPr lang="en-US"/>
          </a:p>
          <a:p>
            <a:pPr rtl="0" fontAlgn="base"/>
            <a:endParaRPr lang="en-US"/>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8E4B-E677-AD90-0BD6-9A20A81922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4C301C-8F0D-93FA-FCC5-C26D2F7B44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8C47C9A-273F-DBED-8C09-E638A91A5AA9}"/>
              </a:ext>
            </a:extLst>
          </p:cNvPr>
          <p:cNvSpPr>
            <a:spLocks noGrp="1"/>
          </p:cNvSpPr>
          <p:nvPr>
            <p:ph type="body" idx="1"/>
          </p:nvPr>
        </p:nvSpPr>
        <p:spPr/>
        <p:txBody>
          <a:bodyPr/>
          <a:lstStyle/>
          <a:p>
            <a:r>
              <a:rPr lang="de-DE" b="1"/>
              <a:t>1. Key Message </a:t>
            </a:r>
            <a:r>
              <a:rPr lang="de-DE" b="1" err="1"/>
              <a:t>of</a:t>
            </a:r>
            <a:r>
              <a:rPr lang="de-DE" b="1"/>
              <a:t> </a:t>
            </a:r>
            <a:r>
              <a:rPr lang="de-DE" b="1" err="1"/>
              <a:t>the</a:t>
            </a:r>
            <a:r>
              <a:rPr lang="de-DE" b="1"/>
              <a:t> Slide</a:t>
            </a:r>
          </a:p>
          <a:p>
            <a:r>
              <a:rPr lang="de-DE"/>
              <a:t>This </a:t>
            </a:r>
            <a:r>
              <a:rPr lang="de-DE" err="1"/>
              <a:t>slide</a:t>
            </a:r>
            <a:r>
              <a:rPr lang="de-DE"/>
              <a:t> </a:t>
            </a:r>
            <a:r>
              <a:rPr lang="de-DE" err="1"/>
              <a:t>presents</a:t>
            </a:r>
            <a:r>
              <a:rPr lang="de-DE"/>
              <a:t> </a:t>
            </a:r>
            <a:r>
              <a:rPr lang="de-DE" err="1"/>
              <a:t>three</a:t>
            </a:r>
            <a:r>
              <a:rPr lang="de-DE"/>
              <a:t> different </a:t>
            </a:r>
            <a:r>
              <a:rPr lang="de-DE" err="1"/>
              <a:t>modes</a:t>
            </a:r>
            <a:r>
              <a:rPr lang="de-DE"/>
              <a:t> </a:t>
            </a:r>
            <a:r>
              <a:rPr lang="de-DE" err="1"/>
              <a:t>of</a:t>
            </a:r>
            <a:r>
              <a:rPr lang="de-DE"/>
              <a:t> </a:t>
            </a:r>
            <a:r>
              <a:rPr lang="de-DE" err="1"/>
              <a:t>scientific</a:t>
            </a:r>
            <a:r>
              <a:rPr lang="de-DE"/>
              <a:t> </a:t>
            </a:r>
            <a:r>
              <a:rPr lang="de-DE" err="1"/>
              <a:t>knowledge</a:t>
            </a:r>
            <a:r>
              <a:rPr lang="de-DE"/>
              <a:t> </a:t>
            </a:r>
            <a:r>
              <a:rPr lang="de-DE" err="1"/>
              <a:t>production</a:t>
            </a:r>
            <a:r>
              <a:rPr lang="de-DE"/>
              <a:t>. </a:t>
            </a:r>
            <a:r>
              <a:rPr lang="de-DE" err="1"/>
              <a:t>It</a:t>
            </a:r>
            <a:r>
              <a:rPr lang="de-DE"/>
              <a:t> </a:t>
            </a:r>
            <a:r>
              <a:rPr lang="de-DE" err="1"/>
              <a:t>illustrates</a:t>
            </a:r>
            <a:r>
              <a:rPr lang="de-DE"/>
              <a:t> </a:t>
            </a:r>
            <a:r>
              <a:rPr lang="de-DE" err="1"/>
              <a:t>how</a:t>
            </a:r>
            <a:r>
              <a:rPr lang="de-DE"/>
              <a:t> </a:t>
            </a:r>
            <a:r>
              <a:rPr lang="de-DE" err="1"/>
              <a:t>research</a:t>
            </a:r>
            <a:r>
              <a:rPr lang="de-DE"/>
              <a:t> </a:t>
            </a:r>
            <a:r>
              <a:rPr lang="de-DE" err="1"/>
              <a:t>systems</a:t>
            </a:r>
            <a:r>
              <a:rPr lang="de-DE"/>
              <a:t> </a:t>
            </a:r>
            <a:r>
              <a:rPr lang="de-DE" err="1"/>
              <a:t>have</a:t>
            </a:r>
            <a:r>
              <a:rPr lang="de-DE"/>
              <a:t> </a:t>
            </a:r>
            <a:r>
              <a:rPr lang="de-DE" err="1"/>
              <a:t>evolved</a:t>
            </a:r>
            <a:r>
              <a:rPr lang="de-DE"/>
              <a:t> – </a:t>
            </a:r>
            <a:r>
              <a:rPr lang="de-DE" err="1"/>
              <a:t>from</a:t>
            </a:r>
            <a:r>
              <a:rPr lang="de-DE"/>
              <a:t> </a:t>
            </a:r>
            <a:r>
              <a:rPr lang="de-DE" err="1"/>
              <a:t>disciplinary</a:t>
            </a:r>
            <a:r>
              <a:rPr lang="de-DE"/>
              <a:t> </a:t>
            </a:r>
            <a:r>
              <a:rPr lang="de-DE" err="1"/>
              <a:t>logics</a:t>
            </a:r>
            <a:r>
              <a:rPr lang="de-DE"/>
              <a:t> </a:t>
            </a:r>
            <a:r>
              <a:rPr lang="de-DE" err="1"/>
              <a:t>towards</a:t>
            </a:r>
            <a:r>
              <a:rPr lang="de-DE"/>
              <a:t> </a:t>
            </a:r>
            <a:r>
              <a:rPr lang="de-DE" err="1"/>
              <a:t>transdisciplinary</a:t>
            </a:r>
            <a:r>
              <a:rPr lang="de-DE"/>
              <a:t>, </a:t>
            </a:r>
            <a:r>
              <a:rPr lang="de-DE" err="1"/>
              <a:t>collaborative</a:t>
            </a:r>
            <a:r>
              <a:rPr lang="de-DE"/>
              <a:t> and </a:t>
            </a:r>
            <a:r>
              <a:rPr lang="de-DE" err="1"/>
              <a:t>socially</a:t>
            </a:r>
            <a:r>
              <a:rPr lang="de-DE"/>
              <a:t> </a:t>
            </a:r>
            <a:r>
              <a:rPr lang="de-DE" err="1"/>
              <a:t>embedded</a:t>
            </a:r>
            <a:r>
              <a:rPr lang="de-DE"/>
              <a:t> </a:t>
            </a:r>
            <a:r>
              <a:rPr lang="de-DE" err="1"/>
              <a:t>forms</a:t>
            </a:r>
            <a:r>
              <a:rPr lang="de-DE"/>
              <a:t> </a:t>
            </a:r>
            <a:r>
              <a:rPr lang="de-DE" err="1"/>
              <a:t>of</a:t>
            </a:r>
            <a:r>
              <a:rPr lang="de-DE"/>
              <a:t> </a:t>
            </a:r>
            <a:r>
              <a:rPr lang="de-DE" err="1"/>
              <a:t>knowledge</a:t>
            </a:r>
            <a:r>
              <a:rPr lang="de-DE"/>
              <a:t> </a:t>
            </a:r>
            <a:r>
              <a:rPr lang="de-DE" err="1"/>
              <a:t>generation</a:t>
            </a:r>
            <a:r>
              <a:rPr lang="de-DE"/>
              <a:t>.</a:t>
            </a:r>
          </a:p>
          <a:p>
            <a:r>
              <a:rPr lang="de-DE" b="1"/>
              <a:t>2. Embedding in </a:t>
            </a:r>
            <a:r>
              <a:rPr lang="de-DE" b="1" err="1"/>
              <a:t>the</a:t>
            </a:r>
            <a:r>
              <a:rPr lang="de-DE" b="1"/>
              <a:t> </a:t>
            </a:r>
            <a:r>
              <a:rPr lang="de-DE" b="1" err="1"/>
              <a:t>Thematic</a:t>
            </a:r>
            <a:r>
              <a:rPr lang="de-DE" b="1"/>
              <a:t> </a:t>
            </a:r>
            <a:r>
              <a:rPr lang="de-DE" b="1" err="1"/>
              <a:t>Context</a:t>
            </a:r>
            <a:endParaRPr lang="de-DE" b="1"/>
          </a:p>
          <a:p>
            <a:r>
              <a:rPr lang="de-DE"/>
              <a:t>In </a:t>
            </a:r>
            <a:r>
              <a:rPr lang="de-DE" err="1"/>
              <a:t>the</a:t>
            </a:r>
            <a:r>
              <a:rPr lang="de-DE"/>
              <a:t> </a:t>
            </a:r>
            <a:r>
              <a:rPr lang="de-DE" err="1"/>
              <a:t>context</a:t>
            </a:r>
            <a:r>
              <a:rPr lang="de-DE"/>
              <a:t> </a:t>
            </a:r>
            <a:r>
              <a:rPr lang="de-DE" err="1"/>
              <a:t>of</a:t>
            </a:r>
            <a:r>
              <a:rPr lang="de-DE"/>
              <a:t> </a:t>
            </a:r>
            <a:r>
              <a:rPr lang="de-DE" err="1"/>
              <a:t>knowledge</a:t>
            </a:r>
            <a:r>
              <a:rPr lang="de-DE"/>
              <a:t> </a:t>
            </a:r>
            <a:r>
              <a:rPr lang="de-DE" err="1"/>
              <a:t>transfer</a:t>
            </a:r>
            <a:r>
              <a:rPr lang="de-DE"/>
              <a:t> and </a:t>
            </a:r>
            <a:r>
              <a:rPr lang="de-DE" err="1"/>
              <a:t>the</a:t>
            </a:r>
            <a:r>
              <a:rPr lang="de-DE"/>
              <a:t> Third Mission, </a:t>
            </a:r>
            <a:r>
              <a:rPr lang="de-DE" err="1"/>
              <a:t>it</a:t>
            </a:r>
            <a:r>
              <a:rPr lang="de-DE"/>
              <a:t> </a:t>
            </a:r>
            <a:r>
              <a:rPr lang="de-DE" err="1"/>
              <a:t>is</a:t>
            </a:r>
            <a:r>
              <a:rPr lang="de-DE"/>
              <a:t> essential </a:t>
            </a:r>
            <a:r>
              <a:rPr lang="de-DE" err="1"/>
              <a:t>to</a:t>
            </a:r>
            <a:r>
              <a:rPr lang="de-DE"/>
              <a:t> </a:t>
            </a:r>
            <a:r>
              <a:rPr lang="de-DE" err="1"/>
              <a:t>understand</a:t>
            </a:r>
            <a:r>
              <a:rPr lang="de-DE"/>
              <a:t> </a:t>
            </a:r>
            <a:r>
              <a:rPr lang="de-DE" b="1" err="1"/>
              <a:t>how</a:t>
            </a:r>
            <a:r>
              <a:rPr lang="de-DE" b="1"/>
              <a:t> </a:t>
            </a:r>
            <a:r>
              <a:rPr lang="de-DE" b="1" err="1"/>
              <a:t>knowledge</a:t>
            </a:r>
            <a:r>
              <a:rPr lang="de-DE" b="1"/>
              <a:t> </a:t>
            </a:r>
            <a:r>
              <a:rPr lang="de-DE" b="1" err="1"/>
              <a:t>is</a:t>
            </a:r>
            <a:r>
              <a:rPr lang="de-DE" b="1"/>
              <a:t> </a:t>
            </a:r>
            <a:r>
              <a:rPr lang="de-DE" b="1" err="1"/>
              <a:t>created</a:t>
            </a:r>
            <a:r>
              <a:rPr lang="de-DE" b="1"/>
              <a:t> and </a:t>
            </a:r>
            <a:r>
              <a:rPr lang="de-DE" b="1" err="1"/>
              <a:t>what</a:t>
            </a:r>
            <a:r>
              <a:rPr lang="de-DE" b="1"/>
              <a:t> </a:t>
            </a:r>
            <a:r>
              <a:rPr lang="de-DE" b="1" err="1"/>
              <a:t>systemic</a:t>
            </a:r>
            <a:r>
              <a:rPr lang="de-DE" b="1"/>
              <a:t> </a:t>
            </a:r>
            <a:r>
              <a:rPr lang="de-DE" b="1" err="1"/>
              <a:t>logics</a:t>
            </a:r>
            <a:r>
              <a:rPr lang="de-DE" b="1"/>
              <a:t> </a:t>
            </a:r>
            <a:r>
              <a:rPr lang="de-DE" b="1" err="1"/>
              <a:t>underpin</a:t>
            </a:r>
            <a:r>
              <a:rPr lang="de-DE" b="1"/>
              <a:t> it</a:t>
            </a:r>
            <a:r>
              <a:rPr lang="de-DE"/>
              <a:t>. </a:t>
            </a:r>
            <a:r>
              <a:rPr lang="en-US"/>
              <a:t>Only by doing this can one reflect on their research practices and adjust them to meet transfer-oriented requirements. The three modes assist in positioning one's stance between disciplinary anchoring, societal relevance, and co-evolutionary innovation processes.</a:t>
            </a:r>
          </a:p>
          <a:p>
            <a:r>
              <a:rPr lang="de-DE" b="1"/>
              <a:t>3. Explanation </a:t>
            </a:r>
            <a:r>
              <a:rPr lang="de-DE" b="1" err="1"/>
              <a:t>of</a:t>
            </a:r>
            <a:r>
              <a:rPr lang="de-DE" b="1"/>
              <a:t> </a:t>
            </a:r>
            <a:r>
              <a:rPr lang="de-DE" b="1" err="1"/>
              <a:t>the</a:t>
            </a:r>
            <a:r>
              <a:rPr lang="de-DE" b="1"/>
              <a:t> </a:t>
            </a:r>
            <a:r>
              <a:rPr lang="de-DE" b="1" err="1"/>
              <a:t>Slide’s</a:t>
            </a:r>
            <a:r>
              <a:rPr lang="de-DE" b="1"/>
              <a:t> Content</a:t>
            </a:r>
          </a:p>
          <a:p>
            <a:r>
              <a:rPr lang="de-DE" b="1"/>
              <a:t>Mode 1 – </a:t>
            </a:r>
            <a:r>
              <a:rPr lang="de-DE" b="1" err="1"/>
              <a:t>Disciplinary</a:t>
            </a:r>
            <a:r>
              <a:rPr lang="de-DE" b="1"/>
              <a:t> Knowledge </a:t>
            </a:r>
            <a:r>
              <a:rPr lang="de-DE" b="1" err="1"/>
              <a:t>Production</a:t>
            </a:r>
            <a:endParaRPr lang="de-DE" b="1"/>
          </a:p>
          <a:p>
            <a:r>
              <a:rPr lang="de-DE"/>
              <a:t>Research </a:t>
            </a:r>
            <a:r>
              <a:rPr lang="de-DE" err="1"/>
              <a:t>takes</a:t>
            </a:r>
            <a:r>
              <a:rPr lang="de-DE"/>
              <a:t> </a:t>
            </a:r>
            <a:r>
              <a:rPr lang="de-DE" err="1"/>
              <a:t>place</a:t>
            </a:r>
            <a:r>
              <a:rPr lang="de-DE"/>
              <a:t> </a:t>
            </a:r>
            <a:r>
              <a:rPr lang="de-DE" err="1"/>
              <a:t>within</a:t>
            </a:r>
            <a:r>
              <a:rPr lang="de-DE"/>
              <a:t> </a:t>
            </a:r>
            <a:r>
              <a:rPr lang="de-DE" err="1"/>
              <a:t>clearly</a:t>
            </a:r>
            <a:r>
              <a:rPr lang="de-DE"/>
              <a:t> </a:t>
            </a:r>
            <a:r>
              <a:rPr lang="de-DE" err="1"/>
              <a:t>defined</a:t>
            </a:r>
            <a:r>
              <a:rPr lang="de-DE"/>
              <a:t> </a:t>
            </a:r>
            <a:r>
              <a:rPr lang="de-DE" err="1"/>
              <a:t>academic</a:t>
            </a:r>
            <a:r>
              <a:rPr lang="de-DE"/>
              <a:t> </a:t>
            </a:r>
            <a:r>
              <a:rPr lang="de-DE" err="1"/>
              <a:t>disciplines</a:t>
            </a:r>
            <a:r>
              <a:rPr lang="de-DE"/>
              <a:t>.</a:t>
            </a:r>
          </a:p>
          <a:p>
            <a:r>
              <a:rPr lang="de-DE"/>
              <a:t>High </a:t>
            </a:r>
            <a:r>
              <a:rPr lang="de-DE" err="1"/>
              <a:t>methodological</a:t>
            </a:r>
            <a:r>
              <a:rPr lang="de-DE"/>
              <a:t> and </a:t>
            </a:r>
            <a:r>
              <a:rPr lang="de-DE" err="1"/>
              <a:t>theoretical</a:t>
            </a:r>
            <a:r>
              <a:rPr lang="de-DE"/>
              <a:t> </a:t>
            </a:r>
            <a:r>
              <a:rPr lang="de-DE" err="1"/>
              <a:t>homogeneity</a:t>
            </a:r>
            <a:r>
              <a:rPr lang="de-DE"/>
              <a:t>; </a:t>
            </a:r>
            <a:r>
              <a:rPr lang="de-DE" err="1"/>
              <a:t>quality</a:t>
            </a:r>
            <a:r>
              <a:rPr lang="de-DE"/>
              <a:t> </a:t>
            </a:r>
            <a:r>
              <a:rPr lang="de-DE" err="1"/>
              <a:t>assurance</a:t>
            </a:r>
            <a:r>
              <a:rPr lang="de-DE"/>
              <a:t> </a:t>
            </a:r>
            <a:r>
              <a:rPr lang="de-DE" err="1"/>
              <a:t>is</a:t>
            </a:r>
            <a:r>
              <a:rPr lang="de-DE"/>
              <a:t> </a:t>
            </a:r>
            <a:r>
              <a:rPr lang="de-DE" err="1"/>
              <a:t>primarily</a:t>
            </a:r>
            <a:r>
              <a:rPr lang="de-DE"/>
              <a:t> </a:t>
            </a:r>
            <a:r>
              <a:rPr lang="de-DE" err="1"/>
              <a:t>ensured</a:t>
            </a:r>
            <a:r>
              <a:rPr lang="de-DE"/>
              <a:t> </a:t>
            </a:r>
            <a:r>
              <a:rPr lang="de-DE" err="1"/>
              <a:t>through</a:t>
            </a:r>
            <a:r>
              <a:rPr lang="de-DE"/>
              <a:t> </a:t>
            </a:r>
            <a:r>
              <a:rPr lang="de-DE" b="1" err="1"/>
              <a:t>peer</a:t>
            </a:r>
            <a:r>
              <a:rPr lang="de-DE" b="1"/>
              <a:t> review</a:t>
            </a:r>
            <a:r>
              <a:rPr lang="de-DE"/>
              <a:t>.</a:t>
            </a:r>
          </a:p>
          <a:p>
            <a:r>
              <a:rPr lang="de-DE"/>
              <a:t>The </a:t>
            </a:r>
            <a:r>
              <a:rPr lang="de-DE" err="1"/>
              <a:t>distinction</a:t>
            </a:r>
            <a:r>
              <a:rPr lang="de-DE"/>
              <a:t> </a:t>
            </a:r>
            <a:r>
              <a:rPr lang="de-DE" err="1"/>
              <a:t>between</a:t>
            </a:r>
            <a:r>
              <a:rPr lang="de-DE"/>
              <a:t> </a:t>
            </a:r>
            <a:r>
              <a:rPr lang="de-DE" err="1"/>
              <a:t>the</a:t>
            </a:r>
            <a:r>
              <a:rPr lang="de-DE"/>
              <a:t> </a:t>
            </a:r>
            <a:r>
              <a:rPr lang="de-DE" err="1"/>
              <a:t>scientific</a:t>
            </a:r>
            <a:r>
              <a:rPr lang="de-DE"/>
              <a:t> and non-</a:t>
            </a:r>
            <a:r>
              <a:rPr lang="de-DE" err="1"/>
              <a:t>scientific</a:t>
            </a:r>
            <a:r>
              <a:rPr lang="de-DE"/>
              <a:t> </a:t>
            </a:r>
            <a:r>
              <a:rPr lang="de-DE" err="1"/>
              <a:t>spheres</a:t>
            </a:r>
            <a:r>
              <a:rPr lang="de-DE"/>
              <a:t> </a:t>
            </a:r>
            <a:r>
              <a:rPr lang="de-DE" err="1"/>
              <a:t>is</a:t>
            </a:r>
            <a:r>
              <a:rPr lang="de-DE"/>
              <a:t> </a:t>
            </a:r>
            <a:r>
              <a:rPr lang="de-DE" err="1"/>
              <a:t>clearly</a:t>
            </a:r>
            <a:r>
              <a:rPr lang="de-DE"/>
              <a:t> </a:t>
            </a:r>
            <a:r>
              <a:rPr lang="de-DE" err="1"/>
              <a:t>defined</a:t>
            </a:r>
            <a:r>
              <a:rPr lang="de-DE"/>
              <a:t>.</a:t>
            </a:r>
          </a:p>
          <a:p>
            <a:r>
              <a:rPr lang="de-DE"/>
              <a:t>The </a:t>
            </a:r>
            <a:r>
              <a:rPr lang="de-DE" err="1"/>
              <a:t>aim</a:t>
            </a:r>
            <a:r>
              <a:rPr lang="de-DE"/>
              <a:t> </a:t>
            </a:r>
            <a:r>
              <a:rPr lang="de-DE" err="1"/>
              <a:t>is</a:t>
            </a:r>
            <a:r>
              <a:rPr lang="de-DE"/>
              <a:t> </a:t>
            </a:r>
            <a:r>
              <a:rPr lang="de-DE" err="1"/>
              <a:t>the</a:t>
            </a:r>
            <a:r>
              <a:rPr lang="de-DE"/>
              <a:t> </a:t>
            </a:r>
            <a:r>
              <a:rPr lang="de-DE" b="1" err="1"/>
              <a:t>discipline‘s</a:t>
            </a:r>
            <a:r>
              <a:rPr lang="de-DE" b="1"/>
              <a:t> internal </a:t>
            </a:r>
            <a:r>
              <a:rPr lang="de-DE" b="1" err="1"/>
              <a:t>development</a:t>
            </a:r>
            <a:r>
              <a:rPr lang="de-DE"/>
              <a:t>.</a:t>
            </a:r>
            <a:br>
              <a:rPr lang="de-DE"/>
            </a:br>
            <a:r>
              <a:rPr lang="de-DE"/>
              <a:t>→ </a:t>
            </a:r>
            <a:r>
              <a:rPr lang="de-DE" err="1"/>
              <a:t>Represents</a:t>
            </a:r>
            <a:r>
              <a:rPr lang="de-DE"/>
              <a:t> </a:t>
            </a:r>
            <a:r>
              <a:rPr lang="de-DE" err="1"/>
              <a:t>the</a:t>
            </a:r>
            <a:r>
              <a:rPr lang="de-DE"/>
              <a:t> traditional </a:t>
            </a:r>
            <a:r>
              <a:rPr lang="de-DE" err="1"/>
              <a:t>self</a:t>
            </a:r>
            <a:r>
              <a:rPr lang="de-DE"/>
              <a:t>-image </a:t>
            </a:r>
            <a:r>
              <a:rPr lang="de-DE" err="1"/>
              <a:t>of</a:t>
            </a:r>
            <a:r>
              <a:rPr lang="de-DE"/>
              <a:t> </a:t>
            </a:r>
            <a:r>
              <a:rPr lang="de-DE" err="1"/>
              <a:t>academic</a:t>
            </a:r>
            <a:r>
              <a:rPr lang="de-DE"/>
              <a:t> </a:t>
            </a:r>
            <a:r>
              <a:rPr lang="de-DE" err="1"/>
              <a:t>research</a:t>
            </a:r>
            <a:r>
              <a:rPr lang="de-DE"/>
              <a:t>.</a:t>
            </a:r>
          </a:p>
          <a:p>
            <a:r>
              <a:rPr lang="de-DE" b="1"/>
              <a:t>Mode 2 – </a:t>
            </a:r>
            <a:r>
              <a:rPr lang="de-DE" b="1" err="1"/>
              <a:t>Application-Oriented</a:t>
            </a:r>
            <a:r>
              <a:rPr lang="de-DE" b="1"/>
              <a:t> Knowledge </a:t>
            </a:r>
            <a:r>
              <a:rPr lang="de-DE" b="1" err="1"/>
              <a:t>Production</a:t>
            </a:r>
            <a:endParaRPr lang="de-DE" b="1"/>
          </a:p>
          <a:p>
            <a:r>
              <a:rPr lang="de-DE" err="1"/>
              <a:t>Heterogeneous</a:t>
            </a:r>
            <a:r>
              <a:rPr lang="de-DE"/>
              <a:t> </a:t>
            </a:r>
            <a:r>
              <a:rPr lang="de-DE" err="1"/>
              <a:t>groups</a:t>
            </a:r>
            <a:r>
              <a:rPr lang="de-DE"/>
              <a:t> </a:t>
            </a:r>
            <a:r>
              <a:rPr lang="de-DE" err="1"/>
              <a:t>of</a:t>
            </a:r>
            <a:r>
              <a:rPr lang="de-DE"/>
              <a:t> </a:t>
            </a:r>
            <a:r>
              <a:rPr lang="de-DE" err="1"/>
              <a:t>stakeholders</a:t>
            </a:r>
            <a:r>
              <a:rPr lang="de-DE"/>
              <a:t> </a:t>
            </a:r>
            <a:r>
              <a:rPr lang="de-DE" err="1"/>
              <a:t>collaborate</a:t>
            </a:r>
            <a:r>
              <a:rPr lang="de-DE"/>
              <a:t> in a </a:t>
            </a:r>
            <a:r>
              <a:rPr lang="de-DE" err="1"/>
              <a:t>transdisciplinary</a:t>
            </a:r>
            <a:r>
              <a:rPr lang="de-DE"/>
              <a:t> </a:t>
            </a:r>
            <a:r>
              <a:rPr lang="de-DE" err="1"/>
              <a:t>manner</a:t>
            </a:r>
            <a:r>
              <a:rPr lang="de-DE"/>
              <a:t> – </a:t>
            </a:r>
            <a:r>
              <a:rPr lang="de-DE" err="1"/>
              <a:t>including</a:t>
            </a:r>
            <a:r>
              <a:rPr lang="de-DE"/>
              <a:t> </a:t>
            </a:r>
            <a:r>
              <a:rPr lang="de-DE" err="1"/>
              <a:t>practitioners</a:t>
            </a:r>
            <a:r>
              <a:rPr lang="de-DE"/>
              <a:t> and </a:t>
            </a:r>
            <a:r>
              <a:rPr lang="de-DE" err="1"/>
              <a:t>laypeople</a:t>
            </a:r>
            <a:r>
              <a:rPr lang="de-DE"/>
              <a:t>.</a:t>
            </a:r>
          </a:p>
          <a:p>
            <a:r>
              <a:rPr lang="de-DE"/>
              <a:t>Focus on </a:t>
            </a:r>
            <a:r>
              <a:rPr lang="de-DE" b="1"/>
              <a:t>problem-</a:t>
            </a:r>
            <a:r>
              <a:rPr lang="de-DE" b="1" err="1"/>
              <a:t>solving</a:t>
            </a:r>
            <a:r>
              <a:rPr lang="de-DE" b="1"/>
              <a:t> </a:t>
            </a:r>
            <a:r>
              <a:rPr lang="de-DE"/>
              <a:t>and on </a:t>
            </a:r>
            <a:r>
              <a:rPr lang="de-DE" err="1"/>
              <a:t>the</a:t>
            </a:r>
            <a:r>
              <a:rPr lang="de-DE"/>
              <a:t> </a:t>
            </a:r>
            <a:r>
              <a:rPr lang="de-DE" err="1"/>
              <a:t>generation</a:t>
            </a:r>
            <a:r>
              <a:rPr lang="de-DE"/>
              <a:t> </a:t>
            </a:r>
            <a:r>
              <a:rPr lang="de-DE" err="1"/>
              <a:t>of</a:t>
            </a:r>
            <a:r>
              <a:rPr lang="de-DE"/>
              <a:t> </a:t>
            </a:r>
            <a:r>
              <a:rPr lang="de-DE" b="1"/>
              <a:t>‘</a:t>
            </a:r>
            <a:r>
              <a:rPr lang="de-DE" b="1" err="1"/>
              <a:t>socially</a:t>
            </a:r>
            <a:r>
              <a:rPr lang="de-DE" b="1"/>
              <a:t> </a:t>
            </a:r>
            <a:r>
              <a:rPr lang="de-DE"/>
              <a:t>robust’ </a:t>
            </a:r>
            <a:r>
              <a:rPr lang="de-DE" err="1"/>
              <a:t>knowledge</a:t>
            </a:r>
            <a:r>
              <a:rPr lang="de-DE"/>
              <a:t> </a:t>
            </a:r>
            <a:r>
              <a:rPr lang="de-DE" err="1"/>
              <a:t>that</a:t>
            </a:r>
            <a:r>
              <a:rPr lang="de-DE"/>
              <a:t> stands </a:t>
            </a:r>
            <a:r>
              <a:rPr lang="de-DE" err="1"/>
              <a:t>the</a:t>
            </a:r>
            <a:r>
              <a:rPr lang="de-DE"/>
              <a:t> </a:t>
            </a:r>
            <a:r>
              <a:rPr lang="de-DE" err="1"/>
              <a:t>test</a:t>
            </a:r>
            <a:r>
              <a:rPr lang="de-DE"/>
              <a:t> </a:t>
            </a:r>
            <a:r>
              <a:rPr lang="de-DE" err="1"/>
              <a:t>of</a:t>
            </a:r>
            <a:r>
              <a:rPr lang="de-DE"/>
              <a:t> time in real-</a:t>
            </a:r>
            <a:r>
              <a:rPr lang="de-DE" err="1"/>
              <a:t>world</a:t>
            </a:r>
            <a:r>
              <a:rPr lang="de-DE"/>
              <a:t> </a:t>
            </a:r>
            <a:r>
              <a:rPr lang="de-DE" err="1"/>
              <a:t>contexts</a:t>
            </a:r>
            <a:r>
              <a:rPr lang="de-DE"/>
              <a:t>.</a:t>
            </a:r>
          </a:p>
          <a:p>
            <a:r>
              <a:rPr lang="de-DE"/>
              <a:t>The </a:t>
            </a:r>
            <a:r>
              <a:rPr lang="de-DE" err="1"/>
              <a:t>relationship</a:t>
            </a:r>
            <a:r>
              <a:rPr lang="de-DE"/>
              <a:t> </a:t>
            </a:r>
            <a:r>
              <a:rPr lang="de-DE" err="1"/>
              <a:t>between</a:t>
            </a:r>
            <a:r>
              <a:rPr lang="de-DE"/>
              <a:t> </a:t>
            </a:r>
            <a:r>
              <a:rPr lang="de-DE" i="0" err="1"/>
              <a:t>experts</a:t>
            </a:r>
            <a:r>
              <a:rPr lang="de-DE" i="0"/>
              <a:t> and </a:t>
            </a:r>
            <a:r>
              <a:rPr lang="de-DE"/>
              <a:t>non-</a:t>
            </a:r>
            <a:r>
              <a:rPr lang="de-DE" err="1"/>
              <a:t>experts</a:t>
            </a:r>
            <a:r>
              <a:rPr lang="de-DE"/>
              <a:t> </a:t>
            </a:r>
            <a:r>
              <a:rPr lang="de-DE" err="1"/>
              <a:t>is</a:t>
            </a:r>
            <a:r>
              <a:rPr lang="de-DE"/>
              <a:t> </a:t>
            </a:r>
            <a:r>
              <a:rPr lang="de-DE" err="1"/>
              <a:t>changing</a:t>
            </a:r>
            <a:r>
              <a:rPr lang="de-DE"/>
              <a:t>: </a:t>
            </a:r>
            <a:r>
              <a:rPr lang="de-DE" err="1"/>
              <a:t>knowledge</a:t>
            </a:r>
            <a:r>
              <a:rPr lang="de-DE"/>
              <a:t> </a:t>
            </a:r>
            <a:r>
              <a:rPr lang="de-DE" err="1"/>
              <a:t>emerges</a:t>
            </a:r>
            <a:r>
              <a:rPr lang="de-DE"/>
              <a:t> </a:t>
            </a:r>
            <a:r>
              <a:rPr lang="de-DE" err="1"/>
              <a:t>through</a:t>
            </a:r>
            <a:r>
              <a:rPr lang="de-DE"/>
              <a:t> </a:t>
            </a:r>
            <a:r>
              <a:rPr lang="de-DE" b="1" err="1"/>
              <a:t>exchange</a:t>
            </a:r>
            <a:r>
              <a:rPr lang="de-DE" b="1"/>
              <a:t> </a:t>
            </a:r>
            <a:r>
              <a:rPr lang="de-DE"/>
              <a:t>and </a:t>
            </a:r>
            <a:r>
              <a:rPr lang="de-DE" err="1"/>
              <a:t>is</a:t>
            </a:r>
            <a:r>
              <a:rPr lang="de-DE"/>
              <a:t> </a:t>
            </a:r>
            <a:r>
              <a:rPr lang="de-DE" err="1"/>
              <a:t>guided</a:t>
            </a:r>
            <a:r>
              <a:rPr lang="de-DE"/>
              <a:t> </a:t>
            </a:r>
            <a:r>
              <a:rPr lang="de-DE" err="1"/>
              <a:t>by</a:t>
            </a:r>
            <a:r>
              <a:rPr lang="de-DE"/>
              <a:t> </a:t>
            </a:r>
            <a:r>
              <a:rPr lang="de-DE" err="1"/>
              <a:t>societal</a:t>
            </a:r>
            <a:r>
              <a:rPr lang="de-DE"/>
              <a:t> </a:t>
            </a:r>
            <a:r>
              <a:rPr lang="de-DE" err="1"/>
              <a:t>needs</a:t>
            </a:r>
            <a:r>
              <a:rPr lang="de-DE"/>
              <a:t>.</a:t>
            </a:r>
            <a:br>
              <a:rPr lang="de-DE"/>
            </a:br>
            <a:r>
              <a:rPr lang="de-DE"/>
              <a:t>→ </a:t>
            </a:r>
            <a:r>
              <a:rPr lang="de-DE" err="1"/>
              <a:t>Represents</a:t>
            </a:r>
            <a:r>
              <a:rPr lang="de-DE"/>
              <a:t> </a:t>
            </a:r>
            <a:r>
              <a:rPr lang="de-DE" err="1"/>
              <a:t>research</a:t>
            </a:r>
            <a:r>
              <a:rPr lang="de-DE"/>
              <a:t> </a:t>
            </a:r>
            <a:r>
              <a:rPr lang="de-DE" err="1"/>
              <a:t>that</a:t>
            </a:r>
            <a:r>
              <a:rPr lang="de-DE"/>
              <a:t> </a:t>
            </a:r>
            <a:r>
              <a:rPr lang="de-DE" err="1"/>
              <a:t>is</a:t>
            </a:r>
            <a:r>
              <a:rPr lang="de-DE"/>
              <a:t> </a:t>
            </a:r>
            <a:r>
              <a:rPr lang="de-DE" err="1"/>
              <a:t>more</a:t>
            </a:r>
            <a:r>
              <a:rPr lang="de-DE"/>
              <a:t> </a:t>
            </a:r>
            <a:r>
              <a:rPr lang="de-DE" err="1"/>
              <a:t>strongly</a:t>
            </a:r>
            <a:r>
              <a:rPr lang="de-DE"/>
              <a:t> </a:t>
            </a:r>
            <a:r>
              <a:rPr lang="de-DE" err="1"/>
              <a:t>oriented</a:t>
            </a:r>
            <a:r>
              <a:rPr lang="de-DE"/>
              <a:t> </a:t>
            </a:r>
            <a:r>
              <a:rPr lang="de-DE" err="1"/>
              <a:t>towards</a:t>
            </a:r>
            <a:r>
              <a:rPr lang="de-DE"/>
              <a:t> </a:t>
            </a:r>
            <a:r>
              <a:rPr lang="de-DE" err="1"/>
              <a:t>application</a:t>
            </a:r>
            <a:r>
              <a:rPr lang="de-DE"/>
              <a:t>, </a:t>
            </a:r>
            <a:r>
              <a:rPr lang="de-DE" err="1"/>
              <a:t>responsibility</a:t>
            </a:r>
            <a:r>
              <a:rPr lang="de-DE"/>
              <a:t> and </a:t>
            </a:r>
            <a:r>
              <a:rPr lang="de-DE" err="1"/>
              <a:t>impact</a:t>
            </a:r>
            <a:r>
              <a:rPr lang="de-DE"/>
              <a:t>.</a:t>
            </a:r>
          </a:p>
          <a:p>
            <a:r>
              <a:rPr lang="de-DE" b="1"/>
              <a:t>Mode 3 – Co-</a:t>
            </a:r>
            <a:r>
              <a:rPr lang="de-DE" b="1" err="1"/>
              <a:t>Evolutionary</a:t>
            </a:r>
            <a:r>
              <a:rPr lang="de-DE" b="1"/>
              <a:t> Knowledge </a:t>
            </a:r>
            <a:r>
              <a:rPr lang="de-DE" b="1" err="1"/>
              <a:t>Production</a:t>
            </a:r>
            <a:endParaRPr lang="de-DE" b="1"/>
          </a:p>
          <a:p>
            <a:r>
              <a:rPr lang="de-DE"/>
              <a:t>Research </a:t>
            </a:r>
            <a:r>
              <a:rPr lang="de-DE" err="1"/>
              <a:t>is</a:t>
            </a:r>
            <a:r>
              <a:rPr lang="de-DE"/>
              <a:t> </a:t>
            </a:r>
            <a:r>
              <a:rPr lang="de-DE" err="1"/>
              <a:t>embedded</a:t>
            </a:r>
            <a:r>
              <a:rPr lang="de-DE"/>
              <a:t> in </a:t>
            </a:r>
            <a:r>
              <a:rPr lang="de-DE" b="1" err="1"/>
              <a:t>networked</a:t>
            </a:r>
            <a:r>
              <a:rPr lang="de-DE" b="1"/>
              <a:t> </a:t>
            </a:r>
            <a:r>
              <a:rPr lang="de-DE" b="1" err="1"/>
              <a:t>innovation</a:t>
            </a:r>
            <a:r>
              <a:rPr lang="de-DE" b="1"/>
              <a:t> </a:t>
            </a:r>
            <a:r>
              <a:rPr lang="de-DE" b="1" err="1"/>
              <a:t>systems</a:t>
            </a:r>
            <a:r>
              <a:rPr lang="de-DE" b="1"/>
              <a:t> </a:t>
            </a:r>
            <a:r>
              <a:rPr lang="de-DE"/>
              <a:t>(e.g. </a:t>
            </a:r>
            <a:r>
              <a:rPr lang="de-DE" err="1"/>
              <a:t>triple</a:t>
            </a:r>
            <a:r>
              <a:rPr lang="de-DE"/>
              <a:t>/</a:t>
            </a:r>
            <a:r>
              <a:rPr lang="de-DE" err="1"/>
              <a:t>quadruple</a:t>
            </a:r>
            <a:r>
              <a:rPr lang="de-DE"/>
              <a:t>/</a:t>
            </a:r>
            <a:r>
              <a:rPr lang="de-DE" err="1"/>
              <a:t>quintuple</a:t>
            </a:r>
            <a:r>
              <a:rPr lang="de-DE"/>
              <a:t> </a:t>
            </a:r>
            <a:r>
              <a:rPr lang="de-DE" err="1"/>
              <a:t>helix</a:t>
            </a:r>
            <a:r>
              <a:rPr lang="de-DE"/>
              <a:t>).</a:t>
            </a:r>
          </a:p>
          <a:p>
            <a:r>
              <a:rPr lang="de-DE"/>
              <a:t>Knowledge </a:t>
            </a:r>
            <a:r>
              <a:rPr lang="de-DE" err="1"/>
              <a:t>emerges</a:t>
            </a:r>
            <a:r>
              <a:rPr lang="de-DE"/>
              <a:t> </a:t>
            </a:r>
            <a:r>
              <a:rPr lang="de-DE" err="1"/>
              <a:t>through</a:t>
            </a:r>
            <a:r>
              <a:rPr lang="de-DE"/>
              <a:t> </a:t>
            </a:r>
            <a:r>
              <a:rPr lang="de-DE" b="1" err="1"/>
              <a:t>co-evolutionary</a:t>
            </a:r>
            <a:r>
              <a:rPr lang="de-DE" b="1"/>
              <a:t> </a:t>
            </a:r>
            <a:r>
              <a:rPr lang="de-DE" b="1" err="1"/>
              <a:t>processes</a:t>
            </a:r>
            <a:r>
              <a:rPr lang="de-DE"/>
              <a:t>: different </a:t>
            </a:r>
            <a:r>
              <a:rPr lang="de-DE" err="1"/>
              <a:t>paradigms</a:t>
            </a:r>
            <a:r>
              <a:rPr lang="de-DE"/>
              <a:t> and </a:t>
            </a:r>
            <a:r>
              <a:rPr lang="de-DE" err="1"/>
              <a:t>actors</a:t>
            </a:r>
            <a:r>
              <a:rPr lang="de-DE"/>
              <a:t> </a:t>
            </a:r>
            <a:r>
              <a:rPr lang="de-DE" err="1"/>
              <a:t>develop</a:t>
            </a:r>
            <a:r>
              <a:rPr lang="de-DE"/>
              <a:t> in parallel and </a:t>
            </a:r>
            <a:r>
              <a:rPr lang="de-DE" err="1"/>
              <a:t>influence</a:t>
            </a:r>
            <a:r>
              <a:rPr lang="de-DE"/>
              <a:t> </a:t>
            </a:r>
            <a:r>
              <a:rPr lang="de-DE" err="1"/>
              <a:t>one</a:t>
            </a:r>
            <a:r>
              <a:rPr lang="de-DE"/>
              <a:t> </a:t>
            </a:r>
            <a:r>
              <a:rPr lang="de-DE" err="1"/>
              <a:t>another</a:t>
            </a:r>
            <a:r>
              <a:rPr lang="de-DE"/>
              <a:t>.</a:t>
            </a:r>
          </a:p>
          <a:p>
            <a:r>
              <a:rPr lang="de-DE" b="1"/>
              <a:t>Co-</a:t>
            </a:r>
            <a:r>
              <a:rPr lang="de-DE" b="1" err="1"/>
              <a:t>specialisation</a:t>
            </a:r>
            <a:r>
              <a:rPr lang="de-DE"/>
              <a:t>: </a:t>
            </a:r>
            <a:r>
              <a:rPr lang="de-DE" err="1"/>
              <a:t>Participants</a:t>
            </a:r>
            <a:r>
              <a:rPr lang="de-DE"/>
              <a:t> </a:t>
            </a:r>
            <a:r>
              <a:rPr lang="de-DE" err="1"/>
              <a:t>contribute</a:t>
            </a:r>
            <a:r>
              <a:rPr lang="de-DE"/>
              <a:t> </a:t>
            </a:r>
            <a:r>
              <a:rPr lang="de-DE" err="1"/>
              <a:t>complementary</a:t>
            </a:r>
            <a:r>
              <a:rPr lang="de-DE"/>
              <a:t> </a:t>
            </a:r>
            <a:r>
              <a:rPr lang="de-DE" err="1"/>
              <a:t>skills</a:t>
            </a:r>
            <a:r>
              <a:rPr lang="de-DE"/>
              <a:t> </a:t>
            </a:r>
            <a:r>
              <a:rPr lang="de-DE" err="1"/>
              <a:t>to</a:t>
            </a:r>
            <a:r>
              <a:rPr lang="de-DE"/>
              <a:t> </a:t>
            </a:r>
            <a:r>
              <a:rPr lang="de-DE" err="1"/>
              <a:t>generate</a:t>
            </a:r>
            <a:r>
              <a:rPr lang="de-DE"/>
              <a:t> </a:t>
            </a:r>
            <a:r>
              <a:rPr lang="de-DE" err="1"/>
              <a:t>added</a:t>
            </a:r>
            <a:r>
              <a:rPr lang="de-DE"/>
              <a:t> </a:t>
            </a:r>
            <a:r>
              <a:rPr lang="de-DE" err="1"/>
              <a:t>value</a:t>
            </a:r>
            <a:r>
              <a:rPr lang="de-DE"/>
              <a:t> </a:t>
            </a:r>
            <a:r>
              <a:rPr lang="de-DE" err="1"/>
              <a:t>together</a:t>
            </a:r>
            <a:r>
              <a:rPr lang="de-DE"/>
              <a:t>.</a:t>
            </a:r>
          </a:p>
          <a:p>
            <a:r>
              <a:rPr lang="de-DE" b="1" err="1"/>
              <a:t>Coopetition</a:t>
            </a:r>
            <a:r>
              <a:rPr lang="de-DE"/>
              <a:t>: a </a:t>
            </a:r>
            <a:r>
              <a:rPr lang="de-DE" err="1"/>
              <a:t>combination</a:t>
            </a:r>
            <a:r>
              <a:rPr lang="de-DE"/>
              <a:t> </a:t>
            </a:r>
            <a:r>
              <a:rPr lang="de-DE" err="1"/>
              <a:t>of</a:t>
            </a:r>
            <a:r>
              <a:rPr lang="de-DE"/>
              <a:t> </a:t>
            </a:r>
            <a:r>
              <a:rPr lang="de-DE" err="1"/>
              <a:t>cooperation</a:t>
            </a:r>
            <a:r>
              <a:rPr lang="de-DE"/>
              <a:t> and </a:t>
            </a:r>
            <a:r>
              <a:rPr lang="de-DE" err="1"/>
              <a:t>competition</a:t>
            </a:r>
            <a:r>
              <a:rPr lang="de-DE"/>
              <a:t>.</a:t>
            </a:r>
            <a:br>
              <a:rPr lang="de-DE"/>
            </a:br>
            <a:r>
              <a:rPr lang="de-DE"/>
              <a:t>→ </a:t>
            </a:r>
            <a:r>
              <a:rPr lang="de-DE" err="1"/>
              <a:t>Represents</a:t>
            </a:r>
            <a:r>
              <a:rPr lang="de-DE"/>
              <a:t> a </a:t>
            </a:r>
            <a:r>
              <a:rPr lang="de-DE" err="1"/>
              <a:t>systemic</a:t>
            </a:r>
            <a:r>
              <a:rPr lang="de-DE"/>
              <a:t>, </a:t>
            </a:r>
            <a:r>
              <a:rPr lang="de-DE" err="1"/>
              <a:t>dynamic</a:t>
            </a:r>
            <a:r>
              <a:rPr lang="de-DE"/>
              <a:t> </a:t>
            </a:r>
            <a:r>
              <a:rPr lang="de-DE" err="1"/>
              <a:t>approach</a:t>
            </a:r>
            <a:r>
              <a:rPr lang="de-DE"/>
              <a:t> </a:t>
            </a:r>
            <a:r>
              <a:rPr lang="de-DE" err="1"/>
              <a:t>aimed</a:t>
            </a:r>
            <a:r>
              <a:rPr lang="de-DE"/>
              <a:t> at </a:t>
            </a:r>
            <a:r>
              <a:rPr lang="de-DE" err="1"/>
              <a:t>long</a:t>
            </a:r>
            <a:r>
              <a:rPr lang="de-DE"/>
              <a:t>-term </a:t>
            </a:r>
            <a:r>
              <a:rPr lang="de-DE" err="1"/>
              <a:t>joint</a:t>
            </a:r>
            <a:r>
              <a:rPr lang="de-DE"/>
              <a:t> </a:t>
            </a:r>
            <a:r>
              <a:rPr lang="de-DE" err="1"/>
              <a:t>value</a:t>
            </a:r>
            <a:r>
              <a:rPr lang="de-DE"/>
              <a:t> </a:t>
            </a:r>
            <a:r>
              <a:rPr lang="de-DE" err="1"/>
              <a:t>creation</a:t>
            </a:r>
            <a:r>
              <a:rPr lang="de-DE"/>
              <a:t>.</a:t>
            </a:r>
          </a:p>
          <a:p>
            <a:r>
              <a:rPr lang="de-DE" b="1"/>
              <a:t>4. </a:t>
            </a:r>
            <a:r>
              <a:rPr lang="de-DE" b="1" err="1"/>
              <a:t>Relevance</a:t>
            </a:r>
            <a:r>
              <a:rPr lang="de-DE" b="1"/>
              <a:t> </a:t>
            </a:r>
            <a:r>
              <a:rPr lang="de-DE" b="1" err="1"/>
              <a:t>for</a:t>
            </a:r>
            <a:r>
              <a:rPr lang="de-DE" b="1"/>
              <a:t> Knowledge Transfer / Third Mission</a:t>
            </a:r>
          </a:p>
          <a:p>
            <a:r>
              <a:rPr lang="de-DE"/>
              <a:t>Modes 2 and 3 </a:t>
            </a:r>
            <a:r>
              <a:rPr lang="de-DE" err="1"/>
              <a:t>illustrate</a:t>
            </a:r>
            <a:r>
              <a:rPr lang="de-DE"/>
              <a:t> </a:t>
            </a:r>
            <a:r>
              <a:rPr lang="de-DE" err="1"/>
              <a:t>why</a:t>
            </a:r>
            <a:r>
              <a:rPr lang="de-DE"/>
              <a:t> </a:t>
            </a:r>
            <a:r>
              <a:rPr lang="de-DE" b="1" err="1"/>
              <a:t>transfer</a:t>
            </a:r>
            <a:r>
              <a:rPr lang="de-DE" b="1"/>
              <a:t> </a:t>
            </a:r>
            <a:r>
              <a:rPr lang="de-DE" b="1" err="1"/>
              <a:t>skills</a:t>
            </a:r>
            <a:r>
              <a:rPr lang="de-DE"/>
              <a:t>, </a:t>
            </a:r>
            <a:r>
              <a:rPr lang="de-DE" err="1"/>
              <a:t>societal</a:t>
            </a:r>
            <a:r>
              <a:rPr lang="de-DE"/>
              <a:t> </a:t>
            </a:r>
            <a:r>
              <a:rPr lang="de-DE" err="1"/>
              <a:t>engagement</a:t>
            </a:r>
            <a:r>
              <a:rPr lang="de-DE"/>
              <a:t> and </a:t>
            </a:r>
            <a:r>
              <a:rPr lang="de-DE" err="1"/>
              <a:t>cross-disciplinary</a:t>
            </a:r>
            <a:r>
              <a:rPr lang="de-DE"/>
              <a:t> </a:t>
            </a:r>
            <a:r>
              <a:rPr lang="de-DE" err="1"/>
              <a:t>cooperation</a:t>
            </a:r>
            <a:r>
              <a:rPr lang="de-DE"/>
              <a:t> </a:t>
            </a:r>
            <a:r>
              <a:rPr lang="de-DE" err="1"/>
              <a:t>are</a:t>
            </a:r>
            <a:r>
              <a:rPr lang="de-DE"/>
              <a:t> </a:t>
            </a:r>
            <a:r>
              <a:rPr lang="de-DE" err="1"/>
              <a:t>central</a:t>
            </a:r>
            <a:r>
              <a:rPr lang="de-DE"/>
              <a:t> </a:t>
            </a:r>
            <a:r>
              <a:rPr lang="de-DE" err="1"/>
              <a:t>components</a:t>
            </a:r>
            <a:r>
              <a:rPr lang="de-DE"/>
              <a:t> </a:t>
            </a:r>
            <a:r>
              <a:rPr lang="de-DE" err="1"/>
              <a:t>of</a:t>
            </a:r>
            <a:r>
              <a:rPr lang="de-DE"/>
              <a:t> modern </a:t>
            </a:r>
            <a:r>
              <a:rPr lang="de-DE" err="1"/>
              <a:t>research</a:t>
            </a:r>
            <a:r>
              <a:rPr lang="de-DE"/>
              <a:t> </a:t>
            </a:r>
            <a:r>
              <a:rPr lang="de-DE" err="1"/>
              <a:t>practice</a:t>
            </a:r>
            <a:r>
              <a:rPr lang="de-DE"/>
              <a:t>.</a:t>
            </a:r>
          </a:p>
          <a:p>
            <a:r>
              <a:rPr lang="de-DE" err="1"/>
              <a:t>For</a:t>
            </a:r>
            <a:r>
              <a:rPr lang="de-DE"/>
              <a:t> </a:t>
            </a:r>
            <a:r>
              <a:rPr lang="de-DE" err="1"/>
              <a:t>one’s</a:t>
            </a:r>
            <a:r>
              <a:rPr lang="de-DE"/>
              <a:t> own </a:t>
            </a:r>
            <a:r>
              <a:rPr lang="de-DE" err="1"/>
              <a:t>transfer</a:t>
            </a:r>
            <a:r>
              <a:rPr lang="de-DE"/>
              <a:t> </a:t>
            </a:r>
            <a:r>
              <a:rPr lang="de-DE" err="1"/>
              <a:t>work</a:t>
            </a:r>
            <a:r>
              <a:rPr lang="de-DE"/>
              <a:t>, </a:t>
            </a:r>
            <a:r>
              <a:rPr lang="de-DE" err="1"/>
              <a:t>this</a:t>
            </a:r>
            <a:r>
              <a:rPr lang="de-DE"/>
              <a:t> </a:t>
            </a:r>
            <a:r>
              <a:rPr lang="de-DE" err="1"/>
              <a:t>means</a:t>
            </a:r>
            <a:r>
              <a:rPr lang="de-DE"/>
              <a:t>:</a:t>
            </a:r>
          </a:p>
          <a:p>
            <a:pPr lvl="1"/>
            <a:r>
              <a:rPr lang="de-DE" err="1"/>
              <a:t>reflecting</a:t>
            </a:r>
            <a:r>
              <a:rPr lang="de-DE"/>
              <a:t> on </a:t>
            </a:r>
            <a:r>
              <a:rPr lang="de-DE" err="1"/>
              <a:t>one’s</a:t>
            </a:r>
            <a:r>
              <a:rPr lang="de-DE"/>
              <a:t> own </a:t>
            </a:r>
            <a:r>
              <a:rPr lang="de-DE" err="1"/>
              <a:t>disciplinary</a:t>
            </a:r>
            <a:r>
              <a:rPr lang="de-DE"/>
              <a:t> </a:t>
            </a:r>
            <a:r>
              <a:rPr lang="de-DE" err="1"/>
              <a:t>perspective</a:t>
            </a:r>
            <a:r>
              <a:rPr lang="de-DE"/>
              <a:t>,</a:t>
            </a:r>
          </a:p>
          <a:p>
            <a:pPr lvl="1"/>
            <a:r>
              <a:rPr lang="de-DE" err="1"/>
              <a:t>taking</a:t>
            </a:r>
            <a:r>
              <a:rPr lang="de-DE"/>
              <a:t> </a:t>
            </a:r>
            <a:r>
              <a:rPr lang="de-DE" err="1"/>
              <a:t>into</a:t>
            </a:r>
            <a:r>
              <a:rPr lang="de-DE"/>
              <a:t> </a:t>
            </a:r>
            <a:r>
              <a:rPr lang="de-DE" err="1"/>
              <a:t>account</a:t>
            </a:r>
            <a:r>
              <a:rPr lang="de-DE"/>
              <a:t> </a:t>
            </a:r>
            <a:r>
              <a:rPr lang="de-DE" err="1"/>
              <a:t>the</a:t>
            </a:r>
            <a:r>
              <a:rPr lang="de-DE"/>
              <a:t> </a:t>
            </a:r>
            <a:r>
              <a:rPr lang="de-DE" err="1"/>
              <a:t>needs</a:t>
            </a:r>
            <a:r>
              <a:rPr lang="de-DE"/>
              <a:t> </a:t>
            </a:r>
            <a:r>
              <a:rPr lang="de-DE" err="1"/>
              <a:t>of</a:t>
            </a:r>
            <a:r>
              <a:rPr lang="de-DE"/>
              <a:t> external </a:t>
            </a:r>
            <a:r>
              <a:rPr lang="de-DE" err="1"/>
              <a:t>stakeholders</a:t>
            </a:r>
            <a:r>
              <a:rPr lang="de-DE"/>
              <a:t>,</a:t>
            </a:r>
          </a:p>
          <a:p>
            <a:pPr lvl="1"/>
            <a:r>
              <a:rPr lang="de-DE"/>
              <a:t>and </a:t>
            </a:r>
            <a:r>
              <a:rPr lang="de-DE" err="1"/>
              <a:t>striving</a:t>
            </a:r>
            <a:r>
              <a:rPr lang="de-DE"/>
              <a:t> </a:t>
            </a:r>
            <a:r>
              <a:rPr lang="de-DE" err="1"/>
              <a:t>for</a:t>
            </a:r>
            <a:r>
              <a:rPr lang="de-DE"/>
              <a:t> </a:t>
            </a:r>
            <a:r>
              <a:rPr lang="de-DE" b="1" err="1"/>
              <a:t>co-evolutionary</a:t>
            </a:r>
            <a:r>
              <a:rPr lang="de-DE" b="1"/>
              <a:t> </a:t>
            </a:r>
            <a:r>
              <a:rPr lang="de-DE" b="1" err="1"/>
              <a:t>partnerships</a:t>
            </a:r>
            <a:r>
              <a:rPr lang="de-DE" b="1"/>
              <a:t> </a:t>
            </a:r>
            <a:r>
              <a:rPr lang="de-DE"/>
              <a:t>(e.g. </a:t>
            </a:r>
            <a:r>
              <a:rPr lang="de-DE" err="1"/>
              <a:t>with</a:t>
            </a:r>
            <a:r>
              <a:rPr lang="de-DE"/>
              <a:t> SMEs, </a:t>
            </a:r>
            <a:r>
              <a:rPr lang="de-DE" err="1"/>
              <a:t>local</a:t>
            </a:r>
            <a:r>
              <a:rPr lang="de-DE"/>
              <a:t> </a:t>
            </a:r>
            <a:r>
              <a:rPr lang="de-DE" err="1"/>
              <a:t>authorities</a:t>
            </a:r>
            <a:r>
              <a:rPr lang="de-DE"/>
              <a:t> </a:t>
            </a:r>
            <a:r>
              <a:rPr lang="de-DE" err="1"/>
              <a:t>or</a:t>
            </a:r>
            <a:r>
              <a:rPr lang="de-DE"/>
              <a:t> </a:t>
            </a:r>
            <a:r>
              <a:rPr lang="de-DE" err="1"/>
              <a:t>civil</a:t>
            </a:r>
            <a:r>
              <a:rPr lang="de-DE"/>
              <a:t> </a:t>
            </a:r>
            <a:r>
              <a:rPr lang="de-DE" err="1"/>
              <a:t>society</a:t>
            </a:r>
            <a:r>
              <a:rPr lang="de-DE"/>
              <a:t> </a:t>
            </a:r>
            <a:r>
              <a:rPr lang="de-DE" err="1"/>
              <a:t>organisations</a:t>
            </a:r>
            <a:r>
              <a:rPr lang="de-DE"/>
              <a:t>).</a:t>
            </a:r>
          </a:p>
          <a:p>
            <a:r>
              <a:rPr lang="de-DE"/>
              <a:t>Even </a:t>
            </a:r>
            <a:r>
              <a:rPr lang="de-DE" err="1"/>
              <a:t>if</a:t>
            </a:r>
            <a:r>
              <a:rPr lang="de-DE"/>
              <a:t> a </a:t>
            </a:r>
            <a:r>
              <a:rPr lang="de-DE" err="1"/>
              <a:t>concrete</a:t>
            </a:r>
            <a:r>
              <a:rPr lang="de-DE"/>
              <a:t> </a:t>
            </a:r>
            <a:r>
              <a:rPr lang="de-DE" err="1"/>
              <a:t>project</a:t>
            </a:r>
            <a:r>
              <a:rPr lang="de-DE"/>
              <a:t> </a:t>
            </a:r>
            <a:r>
              <a:rPr lang="de-DE" err="1"/>
              <a:t>does</a:t>
            </a:r>
            <a:r>
              <a:rPr lang="de-DE"/>
              <a:t> not </a:t>
            </a:r>
            <a:r>
              <a:rPr lang="de-DE" err="1"/>
              <a:t>emerge</a:t>
            </a:r>
            <a:r>
              <a:rPr lang="de-DE"/>
              <a:t> </a:t>
            </a:r>
            <a:r>
              <a:rPr lang="de-DE" err="1"/>
              <a:t>immediately</a:t>
            </a:r>
            <a:r>
              <a:rPr lang="de-DE"/>
              <a:t>, </a:t>
            </a:r>
            <a:r>
              <a:rPr lang="de-DE" err="1"/>
              <a:t>understanding</a:t>
            </a:r>
            <a:r>
              <a:rPr lang="de-DE"/>
              <a:t> </a:t>
            </a:r>
            <a:r>
              <a:rPr lang="de-DE" err="1"/>
              <a:t>these</a:t>
            </a:r>
            <a:r>
              <a:rPr lang="de-DE"/>
              <a:t> </a:t>
            </a:r>
            <a:r>
              <a:rPr lang="de-DE" err="1"/>
              <a:t>modes</a:t>
            </a:r>
            <a:r>
              <a:rPr lang="de-DE"/>
              <a:t> </a:t>
            </a:r>
            <a:r>
              <a:rPr lang="de-DE" err="1"/>
              <a:t>enables</a:t>
            </a:r>
            <a:r>
              <a:rPr lang="de-DE"/>
              <a:t> </a:t>
            </a:r>
            <a:r>
              <a:rPr lang="de-DE" err="1"/>
              <a:t>you</a:t>
            </a:r>
            <a:r>
              <a:rPr lang="de-DE"/>
              <a:t> </a:t>
            </a:r>
            <a:r>
              <a:rPr lang="en-US" b="1"/>
              <a:t>to strategically develop your own research approach</a:t>
            </a:r>
            <a:r>
              <a:rPr lang="de-DE" b="1"/>
              <a:t>.</a:t>
            </a:r>
          </a:p>
          <a:p>
            <a:r>
              <a:rPr lang="de-DE" b="1"/>
              <a:t>5. </a:t>
            </a:r>
            <a:r>
              <a:rPr lang="de-DE" b="1" err="1"/>
              <a:t>Examples</a:t>
            </a:r>
            <a:r>
              <a:rPr lang="de-DE" b="1"/>
              <a:t> / </a:t>
            </a:r>
            <a:r>
              <a:rPr lang="de-DE" b="1" err="1"/>
              <a:t>Application</a:t>
            </a:r>
            <a:r>
              <a:rPr lang="de-DE" b="1"/>
              <a:t> Scenarios (optional)</a:t>
            </a:r>
          </a:p>
          <a:p>
            <a:r>
              <a:rPr lang="de-DE"/>
              <a:t>A traditional </a:t>
            </a:r>
            <a:r>
              <a:rPr lang="de-DE" err="1"/>
              <a:t>disciplinary</a:t>
            </a:r>
            <a:r>
              <a:rPr lang="de-DE"/>
              <a:t> </a:t>
            </a:r>
            <a:r>
              <a:rPr lang="de-DE" err="1"/>
              <a:t>project</a:t>
            </a:r>
            <a:r>
              <a:rPr lang="de-DE"/>
              <a:t> (Mode 1) </a:t>
            </a:r>
            <a:r>
              <a:rPr lang="de-DE" err="1"/>
              <a:t>is</a:t>
            </a:r>
            <a:r>
              <a:rPr lang="de-DE"/>
              <a:t> </a:t>
            </a:r>
            <a:r>
              <a:rPr lang="de-DE" err="1"/>
              <a:t>expanded</a:t>
            </a:r>
            <a:r>
              <a:rPr lang="de-DE"/>
              <a:t> </a:t>
            </a:r>
            <a:r>
              <a:rPr lang="de-DE" err="1"/>
              <a:t>by</a:t>
            </a:r>
            <a:r>
              <a:rPr lang="de-DE"/>
              <a:t> </a:t>
            </a:r>
            <a:r>
              <a:rPr lang="de-DE" err="1"/>
              <a:t>involving</a:t>
            </a:r>
            <a:r>
              <a:rPr lang="de-DE"/>
              <a:t> </a:t>
            </a:r>
            <a:r>
              <a:rPr lang="de-DE" err="1"/>
              <a:t>partners</a:t>
            </a:r>
            <a:r>
              <a:rPr lang="de-DE"/>
              <a:t> </a:t>
            </a:r>
            <a:r>
              <a:rPr lang="de-DE" err="1"/>
              <a:t>from</a:t>
            </a:r>
            <a:r>
              <a:rPr lang="de-DE"/>
              <a:t> </a:t>
            </a:r>
            <a:r>
              <a:rPr lang="de-DE" err="1"/>
              <a:t>the</a:t>
            </a:r>
            <a:r>
              <a:rPr lang="de-DE"/>
              <a:t> </a:t>
            </a:r>
            <a:r>
              <a:rPr lang="de-DE" err="1"/>
              <a:t>field</a:t>
            </a:r>
            <a:r>
              <a:rPr lang="de-DE"/>
              <a:t> (Mode 2).</a:t>
            </a:r>
          </a:p>
          <a:p>
            <a:r>
              <a:rPr lang="de-DE"/>
              <a:t>A </a:t>
            </a:r>
            <a:r>
              <a:rPr lang="de-DE" err="1"/>
              <a:t>long</a:t>
            </a:r>
            <a:r>
              <a:rPr lang="de-DE"/>
              <a:t>-term </a:t>
            </a:r>
            <a:r>
              <a:rPr lang="de-DE" err="1"/>
              <a:t>innovation</a:t>
            </a:r>
            <a:r>
              <a:rPr lang="de-DE"/>
              <a:t> network </a:t>
            </a:r>
            <a:r>
              <a:rPr lang="de-DE" err="1"/>
              <a:t>between</a:t>
            </a:r>
            <a:r>
              <a:rPr lang="de-DE"/>
              <a:t> </a:t>
            </a:r>
            <a:r>
              <a:rPr lang="de-DE" err="1"/>
              <a:t>academia</a:t>
            </a:r>
            <a:r>
              <a:rPr lang="de-DE"/>
              <a:t>, </a:t>
            </a:r>
            <a:r>
              <a:rPr lang="de-DE" err="1"/>
              <a:t>industry</a:t>
            </a:r>
            <a:r>
              <a:rPr lang="de-DE"/>
              <a:t> and </a:t>
            </a:r>
            <a:r>
              <a:rPr lang="de-DE" err="1"/>
              <a:t>politics</a:t>
            </a:r>
            <a:r>
              <a:rPr lang="de-DE"/>
              <a:t> (Mode 3), in </a:t>
            </a:r>
            <a:r>
              <a:rPr lang="de-DE" err="1"/>
              <a:t>which</a:t>
            </a:r>
            <a:r>
              <a:rPr lang="de-DE"/>
              <a:t> </a:t>
            </a:r>
            <a:r>
              <a:rPr lang="de-DE" err="1"/>
              <a:t>new</a:t>
            </a:r>
            <a:r>
              <a:rPr lang="de-DE"/>
              <a:t> </a:t>
            </a:r>
            <a:r>
              <a:rPr lang="de-DE" err="1"/>
              <a:t>products</a:t>
            </a:r>
            <a:r>
              <a:rPr lang="de-DE"/>
              <a:t>, </a:t>
            </a:r>
            <a:r>
              <a:rPr lang="de-DE" err="1"/>
              <a:t>policy</a:t>
            </a:r>
            <a:r>
              <a:rPr lang="de-DE"/>
              <a:t> </a:t>
            </a:r>
            <a:r>
              <a:rPr lang="de-DE" err="1"/>
              <a:t>solutions</a:t>
            </a:r>
            <a:r>
              <a:rPr lang="de-DE"/>
              <a:t> </a:t>
            </a:r>
            <a:r>
              <a:rPr lang="de-DE" err="1"/>
              <a:t>or</a:t>
            </a:r>
            <a:r>
              <a:rPr lang="de-DE"/>
              <a:t> social </a:t>
            </a:r>
            <a:r>
              <a:rPr lang="de-DE" err="1"/>
              <a:t>formats</a:t>
            </a:r>
            <a:r>
              <a:rPr lang="de-DE"/>
              <a:t> </a:t>
            </a:r>
            <a:r>
              <a:rPr lang="de-DE" err="1"/>
              <a:t>are</a:t>
            </a:r>
            <a:r>
              <a:rPr lang="de-DE"/>
              <a:t> </a:t>
            </a:r>
            <a:r>
              <a:rPr lang="de-DE" err="1"/>
              <a:t>developed</a:t>
            </a:r>
            <a:r>
              <a:rPr lang="de-DE"/>
              <a:t>.</a:t>
            </a:r>
          </a:p>
          <a:p>
            <a:r>
              <a:rPr lang="de-DE" err="1"/>
              <a:t>Reflection</a:t>
            </a:r>
            <a:r>
              <a:rPr lang="de-DE"/>
              <a:t> on </a:t>
            </a:r>
            <a:r>
              <a:rPr lang="de-DE" err="1"/>
              <a:t>one’s</a:t>
            </a:r>
            <a:r>
              <a:rPr lang="de-DE"/>
              <a:t> own </a:t>
            </a:r>
            <a:r>
              <a:rPr lang="de-DE" err="1"/>
              <a:t>research</a:t>
            </a:r>
            <a:r>
              <a:rPr lang="de-DE"/>
              <a:t>: </a:t>
            </a:r>
            <a:r>
              <a:rPr lang="de-DE" err="1"/>
              <a:t>Which</a:t>
            </a:r>
            <a:r>
              <a:rPr lang="de-DE"/>
              <a:t> </a:t>
            </a:r>
            <a:r>
              <a:rPr lang="de-DE" err="1"/>
              <a:t>mode</a:t>
            </a:r>
            <a:r>
              <a:rPr lang="de-DE"/>
              <a:t> am I </a:t>
            </a:r>
            <a:r>
              <a:rPr lang="de-DE" err="1"/>
              <a:t>operating</a:t>
            </a:r>
            <a:r>
              <a:rPr lang="de-DE"/>
              <a:t> in? </a:t>
            </a:r>
            <a:r>
              <a:rPr lang="de-DE" err="1"/>
              <a:t>Where</a:t>
            </a:r>
            <a:r>
              <a:rPr lang="de-DE"/>
              <a:t> do I </a:t>
            </a:r>
            <a:r>
              <a:rPr lang="de-DE" err="1"/>
              <a:t>want</a:t>
            </a:r>
            <a:r>
              <a:rPr lang="de-DE"/>
              <a:t> </a:t>
            </a:r>
            <a:r>
              <a:rPr lang="de-DE" err="1"/>
              <a:t>to</a:t>
            </a:r>
            <a:r>
              <a:rPr lang="de-DE"/>
              <a:t> </a:t>
            </a:r>
            <a:r>
              <a:rPr lang="de-DE" err="1"/>
              <a:t>go</a:t>
            </a:r>
            <a:r>
              <a:rPr lang="de-DE"/>
              <a:t>?</a:t>
            </a:r>
          </a:p>
          <a:p>
            <a:endParaRPr lang="de-DE"/>
          </a:p>
          <a:p>
            <a:r>
              <a:rPr lang="de-DE" b="1"/>
              <a:t>References </a:t>
            </a:r>
          </a:p>
          <a:p>
            <a:r>
              <a:rPr lang="de-DE" err="1"/>
              <a:t>Callon</a:t>
            </a:r>
            <a:r>
              <a:rPr lang="de-DE"/>
              <a:t>, M., </a:t>
            </a:r>
            <a:r>
              <a:rPr lang="de-DE" err="1"/>
              <a:t>Lascoumes</a:t>
            </a:r>
            <a:r>
              <a:rPr lang="de-DE"/>
              <a:t>, P., &amp; </a:t>
            </a:r>
            <a:r>
              <a:rPr lang="de-DE" err="1"/>
              <a:t>Barthe</a:t>
            </a:r>
            <a:r>
              <a:rPr lang="de-DE"/>
              <a:t>, Y. (2009). </a:t>
            </a:r>
            <a:r>
              <a:rPr lang="de-DE" i="1" err="1"/>
              <a:t>Acting</a:t>
            </a:r>
            <a:r>
              <a:rPr lang="de-DE" i="1"/>
              <a:t> in an </a:t>
            </a:r>
            <a:r>
              <a:rPr lang="de-DE" i="1" err="1"/>
              <a:t>uncertain</a:t>
            </a:r>
            <a:r>
              <a:rPr lang="de-DE" i="1"/>
              <a:t> </a:t>
            </a:r>
            <a:r>
              <a:rPr lang="de-DE" i="1" err="1"/>
              <a:t>world</a:t>
            </a:r>
            <a:r>
              <a:rPr lang="de-DE" i="1"/>
              <a:t>: An </a:t>
            </a:r>
            <a:r>
              <a:rPr lang="de-DE" i="1" err="1"/>
              <a:t>essay</a:t>
            </a:r>
            <a:r>
              <a:rPr lang="de-DE" i="1"/>
              <a:t> on </a:t>
            </a:r>
            <a:r>
              <a:rPr lang="de-DE" i="1" err="1"/>
              <a:t>technical</a:t>
            </a:r>
            <a:r>
              <a:rPr lang="de-DE" i="1"/>
              <a:t> </a:t>
            </a:r>
            <a:r>
              <a:rPr lang="de-DE" i="1" err="1"/>
              <a:t>democracy</a:t>
            </a:r>
            <a:r>
              <a:rPr lang="de-DE"/>
              <a:t>. MIT Press.</a:t>
            </a:r>
          </a:p>
          <a:p>
            <a:r>
              <a:rPr lang="de-DE"/>
              <a:t>Campbell, D. F. J. &amp; </a:t>
            </a:r>
            <a:r>
              <a:rPr lang="de-DE" err="1"/>
              <a:t>Carayannis</a:t>
            </a:r>
            <a:r>
              <a:rPr lang="de-DE"/>
              <a:t>, E. G. (Eds.). (2006). Knowledge </a:t>
            </a:r>
            <a:r>
              <a:rPr lang="de-DE" err="1"/>
              <a:t>creation</a:t>
            </a:r>
            <a:r>
              <a:rPr lang="de-DE"/>
              <a:t>, </a:t>
            </a:r>
            <a:r>
              <a:rPr lang="de-DE" err="1"/>
              <a:t>diffusion</a:t>
            </a:r>
            <a:r>
              <a:rPr lang="de-DE"/>
              <a:t>, and </a:t>
            </a:r>
            <a:r>
              <a:rPr lang="de-DE" err="1"/>
              <a:t>use</a:t>
            </a:r>
            <a:r>
              <a:rPr lang="de-DE"/>
              <a:t> in</a:t>
            </a:r>
          </a:p>
          <a:p>
            <a:r>
              <a:rPr lang="de-DE" err="1"/>
              <a:t>innovation</a:t>
            </a:r>
            <a:r>
              <a:rPr lang="de-DE"/>
              <a:t> </a:t>
            </a:r>
            <a:r>
              <a:rPr lang="de-DE" err="1"/>
              <a:t>networks</a:t>
            </a:r>
            <a:r>
              <a:rPr lang="de-DE"/>
              <a:t> and </a:t>
            </a:r>
            <a:r>
              <a:rPr lang="de-DE" err="1"/>
              <a:t>knowledge</a:t>
            </a:r>
            <a:r>
              <a:rPr lang="de-DE"/>
              <a:t> </a:t>
            </a:r>
            <a:r>
              <a:rPr lang="de-DE" err="1"/>
              <a:t>clusters</a:t>
            </a:r>
            <a:r>
              <a:rPr lang="de-DE"/>
              <a:t>. A </a:t>
            </a:r>
            <a:r>
              <a:rPr lang="de-DE" err="1"/>
              <a:t>comparative</a:t>
            </a:r>
            <a:r>
              <a:rPr lang="de-DE"/>
              <a:t> </a:t>
            </a:r>
            <a:r>
              <a:rPr lang="de-DE" err="1"/>
              <a:t>systems</a:t>
            </a:r>
            <a:r>
              <a:rPr lang="de-DE"/>
              <a:t> </a:t>
            </a:r>
            <a:r>
              <a:rPr lang="de-DE" err="1"/>
              <a:t>approach</a:t>
            </a:r>
            <a:r>
              <a:rPr lang="de-DE"/>
              <a:t> </a:t>
            </a:r>
            <a:r>
              <a:rPr lang="de-DE" err="1"/>
              <a:t>across</a:t>
            </a:r>
            <a:r>
              <a:rPr lang="de-DE"/>
              <a:t> </a:t>
            </a:r>
            <a:r>
              <a:rPr lang="de-DE" err="1"/>
              <a:t>the</a:t>
            </a:r>
            <a:endParaRPr lang="de-DE"/>
          </a:p>
          <a:p>
            <a:r>
              <a:rPr lang="de-DE"/>
              <a:t>United States, Europe, and Asia (Technology, </a:t>
            </a:r>
            <a:r>
              <a:rPr lang="de-DE" err="1"/>
              <a:t>innovation</a:t>
            </a:r>
            <a:r>
              <a:rPr lang="de-DE"/>
              <a:t>, and </a:t>
            </a:r>
            <a:r>
              <a:rPr lang="de-DE" err="1"/>
              <a:t>knowledge</a:t>
            </a:r>
            <a:r>
              <a:rPr lang="de-DE"/>
              <a:t> </a:t>
            </a:r>
            <a:r>
              <a:rPr lang="de-DE" err="1"/>
              <a:t>management</a:t>
            </a:r>
            <a:r>
              <a:rPr lang="de-DE"/>
              <a:t>).</a:t>
            </a:r>
          </a:p>
          <a:p>
            <a:r>
              <a:rPr lang="de-DE" err="1"/>
              <a:t>Westport</a:t>
            </a:r>
            <a:r>
              <a:rPr lang="de-DE"/>
              <a:t>, </a:t>
            </a:r>
            <a:r>
              <a:rPr lang="de-DE" err="1"/>
              <a:t>Conn</a:t>
            </a:r>
            <a:r>
              <a:rPr lang="de-DE"/>
              <a:t>.: </a:t>
            </a:r>
            <a:r>
              <a:rPr lang="de-DE" err="1"/>
              <a:t>Praeger</a:t>
            </a:r>
            <a:r>
              <a:rPr lang="de-DE"/>
              <a:t> Publishers.</a:t>
            </a:r>
          </a:p>
          <a:p>
            <a:r>
              <a:rPr lang="de-DE" err="1"/>
              <a:t>Carayannis</a:t>
            </a:r>
            <a:r>
              <a:rPr lang="de-DE"/>
              <a:t>, E. &amp; Campbell, F.J. (2009). ‘Mode 3’ and ‘</a:t>
            </a:r>
            <a:r>
              <a:rPr lang="de-DE" err="1"/>
              <a:t>Quadruple</a:t>
            </a:r>
            <a:r>
              <a:rPr lang="de-DE"/>
              <a:t> Helix’: </a:t>
            </a:r>
            <a:r>
              <a:rPr lang="de-DE" err="1"/>
              <a:t>toward</a:t>
            </a:r>
            <a:r>
              <a:rPr lang="de-DE"/>
              <a:t> a 21st </a:t>
            </a:r>
            <a:r>
              <a:rPr lang="de-DE" err="1"/>
              <a:t>century</a:t>
            </a:r>
            <a:r>
              <a:rPr lang="de-DE"/>
              <a:t> </a:t>
            </a:r>
            <a:r>
              <a:rPr lang="de-DE" err="1"/>
              <a:t>fractal</a:t>
            </a:r>
            <a:r>
              <a:rPr lang="de-DE"/>
              <a:t> </a:t>
            </a:r>
            <a:r>
              <a:rPr lang="de-DE" err="1"/>
              <a:t>innovation</a:t>
            </a:r>
            <a:r>
              <a:rPr lang="de-DE"/>
              <a:t> </a:t>
            </a:r>
            <a:r>
              <a:rPr lang="de-DE" err="1"/>
              <a:t>ecosystem</a:t>
            </a:r>
            <a:r>
              <a:rPr lang="de-DE"/>
              <a:t>. Int. J. Technology Management, 46 (3/4), 201–234. </a:t>
            </a:r>
            <a:r>
              <a:rPr lang="de-DE">
                <a:hlinkClick r:id="rId3"/>
              </a:rPr>
              <a:t>https://doi.org/10.1504/IJTM.2009.023374</a:t>
            </a:r>
            <a:endParaRPr lang="de-DE"/>
          </a:p>
          <a:p>
            <a:r>
              <a:rPr lang="de-DE" err="1"/>
              <a:t>Carayannis</a:t>
            </a:r>
            <a:r>
              <a:rPr lang="de-DE"/>
              <a:t>, E. G., Barth, T. D., &amp; Campbell, D. F. J. (2012). The </a:t>
            </a:r>
            <a:r>
              <a:rPr lang="de-DE" err="1"/>
              <a:t>quintuple</a:t>
            </a:r>
            <a:r>
              <a:rPr lang="de-DE"/>
              <a:t> </a:t>
            </a:r>
            <a:r>
              <a:rPr lang="de-DE" err="1"/>
              <a:t>helix</a:t>
            </a:r>
            <a:r>
              <a:rPr lang="de-DE"/>
              <a:t> </a:t>
            </a:r>
            <a:r>
              <a:rPr lang="de-DE" err="1"/>
              <a:t>innovation</a:t>
            </a:r>
            <a:r>
              <a:rPr lang="de-DE"/>
              <a:t> </a:t>
            </a:r>
            <a:r>
              <a:rPr lang="de-DE" err="1"/>
              <a:t>model</a:t>
            </a:r>
            <a:r>
              <a:rPr lang="de-DE"/>
              <a:t>: Global </a:t>
            </a:r>
            <a:r>
              <a:rPr lang="de-DE" err="1"/>
              <a:t>warming</a:t>
            </a:r>
            <a:r>
              <a:rPr lang="de-DE"/>
              <a:t> </a:t>
            </a:r>
            <a:r>
              <a:rPr lang="de-DE" err="1"/>
              <a:t>as</a:t>
            </a:r>
            <a:r>
              <a:rPr lang="de-DE"/>
              <a:t> a </a:t>
            </a:r>
            <a:r>
              <a:rPr lang="de-DE" err="1"/>
              <a:t>challenge</a:t>
            </a:r>
            <a:r>
              <a:rPr lang="de-DE"/>
              <a:t> and </a:t>
            </a:r>
            <a:r>
              <a:rPr lang="de-DE" err="1"/>
              <a:t>driver</a:t>
            </a:r>
            <a:r>
              <a:rPr lang="de-DE"/>
              <a:t> </a:t>
            </a:r>
            <a:r>
              <a:rPr lang="de-DE" err="1"/>
              <a:t>for</a:t>
            </a:r>
            <a:r>
              <a:rPr lang="de-DE"/>
              <a:t> </a:t>
            </a:r>
            <a:r>
              <a:rPr lang="de-DE" err="1"/>
              <a:t>innovation</a:t>
            </a:r>
            <a:r>
              <a:rPr lang="de-DE"/>
              <a:t>. </a:t>
            </a:r>
            <a:r>
              <a:rPr lang="de-DE" i="1"/>
              <a:t>Journal </a:t>
            </a:r>
            <a:r>
              <a:rPr lang="de-DE" i="1" err="1"/>
              <a:t>of</a:t>
            </a:r>
            <a:r>
              <a:rPr lang="de-DE" i="1"/>
              <a:t> Innovation and Entrepreneurship, 1</a:t>
            </a:r>
            <a:r>
              <a:rPr lang="de-DE"/>
              <a:t>(1), </a:t>
            </a:r>
            <a:r>
              <a:rPr lang="de-DE" err="1"/>
              <a:t>Article</a:t>
            </a:r>
            <a:r>
              <a:rPr lang="de-DE"/>
              <a:t> 2.</a:t>
            </a:r>
            <a:r>
              <a:rPr lang="de-DE">
                <a:hlinkClick r:id="rId4"/>
              </a:rPr>
              <a:t> https://doi.org/10.1186/2192-5372-1-2</a:t>
            </a:r>
          </a:p>
          <a:p>
            <a:r>
              <a:rPr lang="de-DE"/>
              <a:t>Campbell, D. F. J., &amp; </a:t>
            </a:r>
            <a:r>
              <a:rPr lang="de-DE" err="1"/>
              <a:t>Carayannis</a:t>
            </a:r>
            <a:r>
              <a:rPr lang="de-DE"/>
              <a:t>, E. G. (2013a). </a:t>
            </a:r>
            <a:r>
              <a:rPr lang="de-DE" err="1"/>
              <a:t>Epistemic</a:t>
            </a:r>
            <a:r>
              <a:rPr lang="de-DE"/>
              <a:t> </a:t>
            </a:r>
            <a:r>
              <a:rPr lang="de-DE" err="1"/>
              <a:t>governance</a:t>
            </a:r>
            <a:r>
              <a:rPr lang="de-DE"/>
              <a:t> in </a:t>
            </a:r>
            <a:r>
              <a:rPr lang="de-DE" err="1"/>
              <a:t>higher</a:t>
            </a:r>
            <a:r>
              <a:rPr lang="de-DE"/>
              <a:t> </a:t>
            </a:r>
            <a:r>
              <a:rPr lang="de-DE" err="1"/>
              <a:t>education</a:t>
            </a:r>
            <a:r>
              <a:rPr lang="de-DE"/>
              <a:t>: Quality </a:t>
            </a:r>
            <a:r>
              <a:rPr lang="de-DE" err="1"/>
              <a:t>enhancement</a:t>
            </a:r>
            <a:r>
              <a:rPr lang="de-DE"/>
              <a:t> </a:t>
            </a:r>
            <a:r>
              <a:rPr lang="de-DE" err="1"/>
              <a:t>of</a:t>
            </a:r>
            <a:r>
              <a:rPr lang="de-DE"/>
              <a:t> </a:t>
            </a:r>
            <a:r>
              <a:rPr lang="de-DE" err="1"/>
              <a:t>universities</a:t>
            </a:r>
            <a:r>
              <a:rPr lang="de-DE"/>
              <a:t> </a:t>
            </a:r>
            <a:r>
              <a:rPr lang="de-DE" err="1"/>
              <a:t>for</a:t>
            </a:r>
            <a:r>
              <a:rPr lang="de-DE"/>
              <a:t> </a:t>
            </a:r>
            <a:r>
              <a:rPr lang="de-DE" err="1"/>
              <a:t>development</a:t>
            </a:r>
            <a:r>
              <a:rPr lang="de-DE"/>
              <a:t>. Springer Verlag. </a:t>
            </a:r>
          </a:p>
          <a:p>
            <a:r>
              <a:rPr lang="de-DE"/>
              <a:t>Gibbons, M., Limoges, C., Nowotny, H., Schwartzman S., Scott, P., </a:t>
            </a:r>
            <a:r>
              <a:rPr lang="de-DE" err="1"/>
              <a:t>Trow</a:t>
            </a:r>
            <a:r>
              <a:rPr lang="de-DE"/>
              <a:t>, M. (1994). The New </a:t>
            </a:r>
            <a:r>
              <a:rPr lang="de-DE" err="1"/>
              <a:t>Production</a:t>
            </a:r>
            <a:r>
              <a:rPr lang="de-DE"/>
              <a:t> </a:t>
            </a:r>
            <a:r>
              <a:rPr lang="de-DE" err="1"/>
              <a:t>Of</a:t>
            </a:r>
            <a:r>
              <a:rPr lang="de-DE"/>
              <a:t> Knowledge. The Dynamics </a:t>
            </a:r>
            <a:r>
              <a:rPr lang="de-DE" err="1"/>
              <a:t>of</a:t>
            </a:r>
            <a:r>
              <a:rPr lang="de-DE"/>
              <a:t> Science and Research in Contemporary Societies. SAGE. </a:t>
            </a:r>
          </a:p>
          <a:p>
            <a:r>
              <a:rPr lang="de-DE"/>
              <a:t>Nowotny, H., Scott, P., &amp; Gibbons, M. (2001). Re-</a:t>
            </a:r>
            <a:r>
              <a:rPr lang="de-DE" err="1"/>
              <a:t>thinking</a:t>
            </a:r>
            <a:r>
              <a:rPr lang="de-DE"/>
              <a:t> </a:t>
            </a:r>
            <a:r>
              <a:rPr lang="de-DE" err="1"/>
              <a:t>science</a:t>
            </a:r>
            <a:r>
              <a:rPr lang="de-DE"/>
              <a:t>: Knowledge and </a:t>
            </a:r>
            <a:r>
              <a:rPr lang="de-DE" err="1"/>
              <a:t>the</a:t>
            </a:r>
            <a:r>
              <a:rPr lang="de-DE"/>
              <a:t> </a:t>
            </a:r>
            <a:r>
              <a:rPr lang="de-DE" err="1"/>
              <a:t>public</a:t>
            </a:r>
            <a:r>
              <a:rPr lang="de-DE"/>
              <a:t> in an </a:t>
            </a:r>
            <a:r>
              <a:rPr lang="de-DE" err="1"/>
              <a:t>age</a:t>
            </a:r>
            <a:r>
              <a:rPr lang="de-DE"/>
              <a:t> </a:t>
            </a:r>
            <a:r>
              <a:rPr lang="de-DE" err="1"/>
              <a:t>of</a:t>
            </a:r>
            <a:r>
              <a:rPr lang="de-DE"/>
              <a:t> </a:t>
            </a:r>
            <a:r>
              <a:rPr lang="de-DE" err="1"/>
              <a:t>uncertainty</a:t>
            </a:r>
            <a:r>
              <a:rPr lang="de-DE"/>
              <a:t>. </a:t>
            </a:r>
            <a:r>
              <a:rPr lang="de-DE" err="1"/>
              <a:t>Polity</a:t>
            </a:r>
            <a:r>
              <a:rPr lang="de-DE"/>
              <a:t> Press.</a:t>
            </a:r>
          </a:p>
        </p:txBody>
      </p:sp>
      <p:sp>
        <p:nvSpPr>
          <p:cNvPr id="4" name="Foliennummernplatzhalter 3">
            <a:extLst>
              <a:ext uri="{FF2B5EF4-FFF2-40B4-BE49-F238E27FC236}">
                <a16:creationId xmlns:a16="http://schemas.microsoft.com/office/drawing/2014/main" id="{3D2BF4C0-DE1C-7618-E0B4-5FBC26D6E34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4398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310F9-C9E2-D57C-C2EB-90D39B48E0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B69F8F-05CD-6856-551B-34BD92479B6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450DD8-C187-99E0-CACD-2D6133E7199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historical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orientation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since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1950s.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highlights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 shift </a:t>
            </a:r>
            <a:r>
              <a:rPr lang="de-DE" sz="1200" b="0" i="0" u="none" strike="noStrike" cap="none" err="1">
                <a:solidFill>
                  <a:schemeClr val="dk1"/>
                </a:solidFill>
                <a:effectLst/>
                <a:latin typeface="Calibri"/>
                <a:ea typeface="Calibri"/>
                <a:cs typeface="Calibri"/>
                <a:sym typeface="Calibri"/>
              </a:rPr>
              <a:t>has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taken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primarily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towards</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understanding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socially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economically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politically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impactful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endeavour</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culminating</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mission-oriented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transformation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landscapes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en-US" sz="1200" b="0"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historical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perspective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helps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contextualise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demands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Transfer </a:t>
            </a:r>
            <a:r>
              <a:rPr lang="de-DE" sz="1200" b="0" i="0" u="none" strike="noStrike" cap="none" err="1">
                <a:solidFill>
                  <a:schemeClr val="dk1"/>
                </a:solidFill>
                <a:effectLst/>
                <a:latin typeface="Calibri"/>
                <a:ea typeface="Calibri"/>
                <a:cs typeface="Calibri"/>
                <a:sym typeface="Calibri"/>
              </a:rPr>
              <a:t>did</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emerge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suddenly</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result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developments</a:t>
            </a:r>
            <a:r>
              <a:rPr lang="de-DE" sz="1200" b="0" i="0" u="none" strike="noStrike" cap="none">
                <a:solidFill>
                  <a:schemeClr val="dk1"/>
                </a:solidFill>
                <a:effectLst/>
                <a:latin typeface="Calibri"/>
                <a:ea typeface="Calibri"/>
                <a:cs typeface="Calibri"/>
                <a:sym typeface="Calibri"/>
              </a:rPr>
              <a:t>. This </a:t>
            </a:r>
            <a:r>
              <a:rPr lang="de-DE" sz="1200" b="0" i="0" u="none" strike="noStrike" cap="none" err="1">
                <a:solidFill>
                  <a:schemeClr val="dk1"/>
                </a:solidFill>
                <a:effectLst/>
                <a:latin typeface="Calibri"/>
                <a:ea typeface="Calibri"/>
                <a:cs typeface="Calibri"/>
                <a:sym typeface="Calibri"/>
              </a:rPr>
              <a:t>enables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better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understand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logics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cooperation</a:t>
            </a:r>
            <a:r>
              <a:rPr lang="en-US" sz="1200" b="0" i="0" u="none" strike="noStrike" cap="none">
                <a:solidFill>
                  <a:schemeClr val="dk1"/>
                </a:solidFill>
                <a:effectLst/>
                <a:latin typeface="Calibri"/>
                <a:ea typeface="Calibri"/>
                <a:cs typeface="Calibri"/>
                <a:sym typeface="Calibri"/>
              </a:rPr>
              <a:t>, and expectations of impact have emerged.</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endParaRPr lang="en-US" sz="1200" b="1"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1. Research &amp; Development (</a:t>
            </a:r>
            <a:r>
              <a:rPr lang="de-DE" sz="1200" b="1" i="0" u="none" strike="noStrike" cap="none" err="1">
                <a:solidFill>
                  <a:schemeClr val="dk1"/>
                </a:solidFill>
                <a:effectLst/>
                <a:latin typeface="Calibri"/>
                <a:ea typeface="Calibri"/>
                <a:cs typeface="Calibri"/>
                <a:sym typeface="Calibri"/>
              </a:rPr>
              <a:t>from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1950s)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Dominance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basic</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 strong </a:t>
            </a:r>
            <a:r>
              <a:rPr lang="de-DE" sz="1200" b="0" i="0" u="none" strike="noStrike" cap="none" err="1">
                <a:solidFill>
                  <a:schemeClr val="dk1"/>
                </a:solidFill>
                <a:effectLst/>
                <a:latin typeface="Calibri"/>
                <a:ea typeface="Calibri"/>
                <a:cs typeface="Calibri"/>
                <a:sym typeface="Calibri"/>
              </a:rPr>
              <a:t>focus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excellence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understood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largely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autonomous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application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not a </a:t>
            </a:r>
            <a:r>
              <a:rPr lang="de-DE" sz="1200" b="0" i="0" u="none" strike="noStrike" cap="none" err="1">
                <a:solidFill>
                  <a:schemeClr val="dk1"/>
                </a:solidFill>
                <a:effectLst/>
                <a:latin typeface="Calibri"/>
                <a:ea typeface="Calibri"/>
                <a:cs typeface="Calibri"/>
                <a:sym typeface="Calibri"/>
              </a:rPr>
              <a:t>priority</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Quality </a:t>
            </a:r>
            <a:r>
              <a:rPr lang="de-DE" sz="1200" b="0" i="0" u="none" strike="noStrike" cap="none" err="1">
                <a:solidFill>
                  <a:schemeClr val="dk1"/>
                </a:solidFill>
                <a:effectLst/>
                <a:latin typeface="Calibri"/>
                <a:ea typeface="Calibri"/>
                <a:cs typeface="Calibri"/>
                <a:sym typeface="Calibri"/>
              </a:rPr>
              <a:t>criteria</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based</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disciplinary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standards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takes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sporadically</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Research primarily aims to enhance knowledge rather than focusing on practical application.</a:t>
            </a:r>
          </a:p>
          <a:p>
            <a:pPr rtl="0" fontAlgn="base"/>
            <a:r>
              <a:rPr lang="de-DE" sz="1200" b="1" i="0" u="none" strike="noStrike" cap="none">
                <a:solidFill>
                  <a:schemeClr val="dk1"/>
                </a:solidFill>
                <a:effectLst/>
                <a:latin typeface="Calibri"/>
                <a:ea typeface="Calibri"/>
                <a:cs typeface="Calibri"/>
                <a:sym typeface="Calibri"/>
              </a:rPr>
              <a:t>2. Innovative Systems &amp; </a:t>
            </a:r>
            <a:r>
              <a:rPr lang="de-DE" sz="1200" b="1" i="0" u="none" strike="noStrike" cap="none" err="1">
                <a:solidFill>
                  <a:schemeClr val="dk1"/>
                </a:solidFill>
                <a:effectLst/>
                <a:latin typeface="Calibri"/>
                <a:ea typeface="Calibri"/>
                <a:cs typeface="Calibri"/>
                <a:sym typeface="Calibri"/>
              </a:rPr>
              <a:t>Commercialisation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from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1980s)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Application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orientation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guiding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principle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intended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commercially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exploitable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provide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impetus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development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 linear </a:t>
            </a:r>
            <a:r>
              <a:rPr lang="de-DE" sz="1200" b="0" i="0" u="none" strike="noStrike" cap="none" err="1">
                <a:solidFill>
                  <a:schemeClr val="dk1"/>
                </a:solidFill>
                <a:effectLst/>
                <a:latin typeface="Calibri"/>
                <a:ea typeface="Calibri"/>
                <a:cs typeface="Calibri"/>
                <a:sym typeface="Calibri"/>
              </a:rPr>
              <a:t>understanding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dominates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generates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industry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utilises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others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Cooperation</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among academia, public institutions, and businesses is increasing.</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Research </a:t>
            </a:r>
            <a:r>
              <a:rPr lang="de-DE" sz="1200" b="0" i="0" u="none" strike="noStrike" cap="none" err="1">
                <a:solidFill>
                  <a:schemeClr val="dk1"/>
                </a:solidFill>
                <a:effectLst/>
                <a:latin typeface="Calibri"/>
                <a:ea typeface="Calibri"/>
                <a:cs typeface="Calibri"/>
                <a:sym typeface="Calibri"/>
              </a:rPr>
              <a:t>gains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significance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political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objective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Mission-</a:t>
            </a:r>
            <a:r>
              <a:rPr lang="de-DE" sz="1200" b="1" i="0" u="none" strike="noStrike" cap="none" err="1">
                <a:solidFill>
                  <a:schemeClr val="dk1"/>
                </a:solidFill>
                <a:effectLst/>
                <a:latin typeface="Calibri"/>
                <a:ea typeface="Calibri"/>
                <a:cs typeface="Calibri"/>
                <a:sym typeface="Calibri"/>
              </a:rPr>
              <a:t>Oriented</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Socio</a:t>
            </a:r>
            <a:r>
              <a:rPr lang="de-DE" sz="1200" b="1" i="0" u="none" strike="noStrike" cap="none">
                <a:solidFill>
                  <a:schemeClr val="dk1"/>
                </a:solidFill>
                <a:effectLst/>
                <a:latin typeface="Calibri"/>
                <a:ea typeface="Calibri"/>
                <a:cs typeface="Calibri"/>
                <a:sym typeface="Calibri"/>
              </a:rPr>
              <a:t>-Technical Transformation (</a:t>
            </a:r>
            <a:r>
              <a:rPr lang="de-DE" sz="1200" b="1" i="0" u="none" strike="noStrike" cap="none" err="1">
                <a:solidFill>
                  <a:schemeClr val="dk1"/>
                </a:solidFill>
                <a:effectLst/>
                <a:latin typeface="Calibri"/>
                <a:ea typeface="Calibri"/>
                <a:cs typeface="Calibri"/>
                <a:sym typeface="Calibri"/>
              </a:rPr>
              <a:t>from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2010s)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focused</a:t>
            </a:r>
            <a:r>
              <a:rPr lang="de-DE" sz="1200" b="0"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challenges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(e.g. </a:t>
            </a:r>
            <a:r>
              <a:rPr lang="de-DE" sz="1200" b="0" i="0" u="none" strike="noStrike" cap="none" err="1">
                <a:solidFill>
                  <a:schemeClr val="dk1"/>
                </a:solidFill>
                <a:effectLst/>
                <a:latin typeface="Calibri"/>
                <a:ea typeface="Calibri"/>
                <a:cs typeface="Calibri"/>
                <a:sym typeface="Calibri"/>
              </a:rPr>
              <a:t>sustainability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mobility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digitalisation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Third Mission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an integral </a:t>
            </a:r>
            <a:r>
              <a:rPr lang="de-DE" sz="1200" b="0" i="0" u="none" strike="noStrike" cap="none" err="1">
                <a:solidFill>
                  <a:schemeClr val="dk1"/>
                </a:solidFill>
                <a:effectLst/>
                <a:latin typeface="Calibri"/>
                <a:ea typeface="Calibri"/>
                <a:cs typeface="Calibri"/>
                <a:sym typeface="Calibri"/>
              </a:rPr>
              <a:t>guiding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principle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Knowledge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bidirectional</a:t>
            </a:r>
            <a:r>
              <a:rPr lang="de-DE" sz="1200" b="1" i="0" u="none" strike="noStrike" cap="none">
                <a:solidFill>
                  <a:schemeClr val="dk1"/>
                </a:solidFill>
                <a:effectLst/>
                <a:latin typeface="Calibri"/>
                <a:ea typeface="Calibri"/>
                <a:cs typeface="Calibri"/>
                <a:sym typeface="Calibri"/>
              </a:rPr>
              <a:t> and interdependent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cooperates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politics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on an </a:t>
            </a:r>
            <a:r>
              <a:rPr lang="de-DE" sz="1200" b="0" i="0" u="none" strike="noStrike" cap="none" err="1">
                <a:solidFill>
                  <a:schemeClr val="dk1"/>
                </a:solidFill>
                <a:effectLst/>
                <a:latin typeface="Calibri"/>
                <a:ea typeface="Calibri"/>
                <a:cs typeface="Calibri"/>
                <a:sym typeface="Calibri"/>
              </a:rPr>
              <a:t>equal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footing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focus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systemic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collaborative</a:t>
            </a:r>
            <a:r>
              <a:rPr lang="de-DE" sz="1200" b="0" i="0" u="none" strike="noStrike" cap="none">
                <a:solidFill>
                  <a:schemeClr val="dk1"/>
                </a:solidFill>
                <a:effectLst/>
                <a:latin typeface="Calibri"/>
                <a:ea typeface="Calibri"/>
                <a:cs typeface="Calibri"/>
                <a:sym typeface="Calibri"/>
              </a:rPr>
              <a:t> problem-</a:t>
            </a:r>
            <a:r>
              <a:rPr lang="de-DE" sz="1200" b="0" i="0" u="none" strike="noStrike" cap="none" err="1">
                <a:solidFill>
                  <a:schemeClr val="dk1"/>
                </a:solidFill>
                <a:effectLst/>
                <a:latin typeface="Calibri"/>
                <a:ea typeface="Calibri"/>
                <a:cs typeface="Calibri"/>
                <a:sym typeface="Calibri"/>
              </a:rPr>
              <a:t>solving</a:t>
            </a:r>
            <a:r>
              <a:rPr lang="de-DE" sz="1200" b="0" i="0" u="none" strike="noStrike" cap="none">
                <a:solidFill>
                  <a:schemeClr val="dk1"/>
                </a:solidFill>
                <a:effectLst/>
                <a:latin typeface="Calibri"/>
                <a:ea typeface="Calibri"/>
                <a:cs typeface="Calibri"/>
                <a:sym typeface="Calibri"/>
              </a:rPr>
              <a:t> and social </a:t>
            </a:r>
            <a:r>
              <a:rPr lang="de-DE" sz="1200" b="0" i="0" u="none" strike="noStrike" cap="none" err="1">
                <a:solidFill>
                  <a:schemeClr val="dk1"/>
                </a:solidFill>
                <a:effectLst/>
                <a:latin typeface="Calibri"/>
                <a:ea typeface="Calibri"/>
                <a:cs typeface="Calibri"/>
                <a:sym typeface="Calibri"/>
              </a:rPr>
              <a:t>impact</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Research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active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driver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transformation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 / Third </a:t>
            </a:r>
            <a:r>
              <a:rPr lang="en-US" sz="1200" b="1" i="0" u="none" strike="noStrike" cap="none">
                <a:solidFill>
                  <a:schemeClr val="dk1"/>
                </a:solidFill>
                <a:effectLst/>
                <a:latin typeface="Calibri"/>
                <a:ea typeface="Calibri"/>
                <a:cs typeface="Calibri"/>
                <a:sym typeface="Calibri"/>
              </a:rPr>
              <a:t>Mission​</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This </a:t>
            </a:r>
            <a:r>
              <a:rPr lang="de-DE" sz="1200" b="0" i="0" u="none" strike="noStrike" cap="none" err="1">
                <a:solidFill>
                  <a:schemeClr val="dk1"/>
                </a:solidFill>
                <a:effectLst/>
                <a:latin typeface="Calibri"/>
                <a:ea typeface="Calibri"/>
                <a:cs typeface="Calibri"/>
                <a:sym typeface="Calibri"/>
              </a:rPr>
              <a:t>development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shows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further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move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forward</a:t>
            </a:r>
            <a:r>
              <a:rPr lang="de-DE" sz="1200" b="1" i="0" u="none" strike="noStrike" cap="none">
                <a:solidFill>
                  <a:schemeClr val="dk1"/>
                </a:solidFill>
                <a:effectLst/>
                <a:latin typeface="Calibri"/>
                <a:ea typeface="Calibri"/>
                <a:cs typeface="Calibri"/>
                <a:sym typeface="Calibri"/>
              </a:rPr>
              <a:t> in time,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broader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range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stakeholders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becomes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becoming</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important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en-US" sz="1200" b="0" i="0" u="none" strike="noStrike" cap="none">
                <a:solidFill>
                  <a:schemeClr val="dk1"/>
                </a:solidFill>
                <a:effectLst/>
                <a:latin typeface="Calibri"/>
                <a:ea typeface="Calibri"/>
                <a:cs typeface="Calibri"/>
                <a:sym typeface="Calibri"/>
              </a:rPr>
              <a:t>Mission-oriented approaches guide today’s knowledge transfer 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make</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concrete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solving</a:t>
            </a:r>
            <a:r>
              <a:rPr lang="de-DE" sz="1200" b="0" i="0" u="none" strike="noStrike" cap="none">
                <a:solidFill>
                  <a:schemeClr val="dk1"/>
                </a:solidFill>
                <a:effectLst/>
                <a:latin typeface="Calibri"/>
                <a:ea typeface="Calibri"/>
                <a:cs typeface="Calibri"/>
                <a:sym typeface="Calibri"/>
              </a:rPr>
              <a:t> global and </a:t>
            </a:r>
            <a:r>
              <a:rPr lang="de-DE" sz="1200" b="0" i="0" u="none" strike="noStrike" cap="none" err="1">
                <a:solidFill>
                  <a:schemeClr val="dk1"/>
                </a:solidFill>
                <a:effectLst/>
                <a:latin typeface="Calibri"/>
                <a:ea typeface="Calibri"/>
                <a:cs typeface="Calibri"/>
                <a:sym typeface="Calibri"/>
              </a:rPr>
              <a:t>local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challenges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possible, but also </a:t>
            </a:r>
            <a:r>
              <a:rPr lang="de-DE" sz="1200" b="1" i="0" u="none" strike="noStrike" cap="none" err="1">
                <a:solidFill>
                  <a:schemeClr val="dk1"/>
                </a:solidFill>
                <a:effectLst/>
                <a:latin typeface="Calibri"/>
                <a:ea typeface="Calibri"/>
                <a:cs typeface="Calibri"/>
                <a:sym typeface="Calibri"/>
              </a:rPr>
              <a:t>expected</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systematically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embedded</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in </a:t>
            </a:r>
            <a:r>
              <a:rPr lang="de-DE" sz="1200" b="0" i="0" u="none" strike="noStrike" cap="none" err="1">
                <a:solidFill>
                  <a:schemeClr val="dk1"/>
                </a:solidFill>
                <a:effectLst/>
                <a:latin typeface="Calibri"/>
                <a:ea typeface="Calibri"/>
                <a:cs typeface="Calibri"/>
                <a:sym typeface="Calibri"/>
              </a:rPr>
              <a:t>funding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programmes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policy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networks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supports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realistic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positioning</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Where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does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one’s</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field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stand </a:t>
            </a:r>
            <a:r>
              <a:rPr lang="de-DE" sz="1200" b="0" i="0" u="none" strike="noStrike" cap="none" err="1">
                <a:solidFill>
                  <a:schemeClr val="dk1"/>
                </a:solidFill>
                <a:effectLst/>
                <a:latin typeface="Calibri"/>
                <a:ea typeface="Calibri"/>
                <a:cs typeface="Calibri"/>
                <a:sym typeface="Calibri"/>
              </a:rPr>
              <a:t>historically</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What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expectations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does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5.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Scenarios (optional)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1950s–1970s: </a:t>
            </a:r>
            <a:r>
              <a:rPr lang="de-DE" sz="1200" b="0" i="0" u="none" strike="noStrike" cap="none" err="1">
                <a:solidFill>
                  <a:schemeClr val="dk1"/>
                </a:solidFill>
                <a:effectLst/>
                <a:latin typeface="Calibri"/>
                <a:ea typeface="Calibri"/>
                <a:cs typeface="Calibri"/>
                <a:sym typeface="Calibri"/>
              </a:rPr>
              <a:t>conducting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basic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physical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without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immediate </a:t>
            </a:r>
            <a:r>
              <a:rPr lang="de-DE" sz="1200" b="0" i="0" u="none" strike="noStrike" cap="none" err="1">
                <a:solidFill>
                  <a:schemeClr val="dk1"/>
                </a:solidFill>
                <a:effectLst/>
                <a:latin typeface="Calibri"/>
                <a:ea typeface="Calibri"/>
                <a:cs typeface="Calibri"/>
                <a:sym typeface="Calibri"/>
              </a:rPr>
              <a:t>expectation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apply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1980s–2000s: </a:t>
            </a:r>
            <a:r>
              <a:rPr lang="de-DE" sz="1200" b="0" i="0" u="none" strike="noStrike" cap="none" err="1">
                <a:solidFill>
                  <a:schemeClr val="dk1"/>
                </a:solidFill>
                <a:effectLst/>
                <a:latin typeface="Calibri"/>
                <a:ea typeface="Calibri"/>
                <a:cs typeface="Calibri"/>
                <a:sym typeface="Calibri"/>
              </a:rPr>
              <a:t>commercialisation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medical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establishment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corporate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partnerships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Since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2010s,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missions</a:t>
            </a:r>
            <a:r>
              <a:rPr lang="de-DE" sz="1200" b="0" i="0" u="none" strike="noStrike" cap="none">
                <a:solidFill>
                  <a:schemeClr val="dk1"/>
                </a:solidFill>
                <a:effectLst/>
                <a:latin typeface="Calibri"/>
                <a:ea typeface="Calibri"/>
                <a:cs typeface="Calibri"/>
                <a:sym typeface="Calibri"/>
              </a:rPr>
              <a:t> such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‘Energy Transition’, ‘Health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All’ and ‘Climate-Neutral Cities’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explicitly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called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impact</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r>
              <a:rPr lang="de-DE" b="1"/>
              <a:t>References </a:t>
            </a:r>
          </a:p>
          <a:p>
            <a:r>
              <a:rPr lang="de-DE" err="1"/>
              <a:t>Borowiecki</a:t>
            </a:r>
            <a:r>
              <a:rPr lang="de-DE"/>
              <a:t>, K. J., &amp; </a:t>
            </a:r>
            <a:r>
              <a:rPr lang="de-DE" err="1"/>
              <a:t>Paunov</a:t>
            </a:r>
            <a:r>
              <a:rPr lang="de-DE"/>
              <a:t>, C. (2018). </a:t>
            </a:r>
            <a:r>
              <a:rPr lang="de-DE" i="1" err="1"/>
              <a:t>Fostering</a:t>
            </a:r>
            <a:r>
              <a:rPr lang="de-DE" i="1"/>
              <a:t> </a:t>
            </a:r>
            <a:r>
              <a:rPr lang="de-DE" i="1" err="1"/>
              <a:t>innovation</a:t>
            </a:r>
            <a:r>
              <a:rPr lang="de-DE" i="1"/>
              <a:t> in </a:t>
            </a:r>
            <a:r>
              <a:rPr lang="de-DE" i="1" err="1"/>
              <a:t>less-developed</a:t>
            </a:r>
            <a:r>
              <a:rPr lang="de-DE" i="1"/>
              <a:t> and </a:t>
            </a:r>
            <a:r>
              <a:rPr lang="de-DE" i="1" err="1"/>
              <a:t>low</a:t>
            </a:r>
            <a:r>
              <a:rPr lang="de-DE" i="1"/>
              <a:t> </a:t>
            </a:r>
            <a:r>
              <a:rPr lang="de-DE" i="1" err="1"/>
              <a:t>institutional</a:t>
            </a:r>
            <a:r>
              <a:rPr lang="de-DE" i="1"/>
              <a:t> </a:t>
            </a:r>
            <a:r>
              <a:rPr lang="de-DE" i="1" err="1"/>
              <a:t>capacity</a:t>
            </a:r>
            <a:r>
              <a:rPr lang="de-DE" i="1"/>
              <a:t> </a:t>
            </a:r>
            <a:r>
              <a:rPr lang="de-DE" i="1" err="1"/>
              <a:t>regions</a:t>
            </a:r>
            <a:r>
              <a:rPr lang="de-DE" i="1"/>
              <a:t> </a:t>
            </a:r>
            <a:r>
              <a:rPr lang="de-DE"/>
              <a:t>(OECD Science, Technology and Industry Working Papers, 2018/10). OECD Publishing.</a:t>
            </a:r>
            <a:r>
              <a:rPr lang="de-DE">
                <a:hlinkClick r:id="rId3"/>
              </a:rPr>
              <a:t> https://doi.org/10.1787/d98a8c22-en</a:t>
            </a:r>
          </a:p>
          <a:p>
            <a:r>
              <a:rPr lang="de-DE"/>
              <a:t>OECD, &amp; Eurostat. (2018). </a:t>
            </a:r>
            <a:r>
              <a:rPr lang="de-DE" i="1"/>
              <a:t>Oslo Manual 2018: Guidelines </a:t>
            </a:r>
            <a:r>
              <a:rPr lang="de-DE" i="1" err="1"/>
              <a:t>for</a:t>
            </a:r>
            <a:r>
              <a:rPr lang="de-DE" i="1"/>
              <a:t> </a:t>
            </a:r>
            <a:r>
              <a:rPr lang="de-DE" i="1" err="1"/>
              <a:t>collecting</a:t>
            </a:r>
            <a:r>
              <a:rPr lang="de-DE" i="1"/>
              <a:t>, </a:t>
            </a:r>
            <a:r>
              <a:rPr lang="de-DE" i="1" err="1"/>
              <a:t>reporting</a:t>
            </a:r>
            <a:r>
              <a:rPr lang="de-DE" i="1"/>
              <a:t> and </a:t>
            </a:r>
            <a:r>
              <a:rPr lang="de-DE" i="1" err="1"/>
              <a:t>using</a:t>
            </a:r>
            <a:r>
              <a:rPr lang="de-DE" i="1"/>
              <a:t> </a:t>
            </a:r>
            <a:r>
              <a:rPr lang="de-DE" i="1" err="1"/>
              <a:t>data</a:t>
            </a:r>
            <a:r>
              <a:rPr lang="de-DE" i="1"/>
              <a:t> on </a:t>
            </a:r>
            <a:r>
              <a:rPr lang="de-DE" i="1" err="1"/>
              <a:t>innovation</a:t>
            </a:r>
            <a:r>
              <a:rPr lang="de-DE" i="1"/>
              <a:t> </a:t>
            </a:r>
            <a:r>
              <a:rPr lang="de-DE"/>
              <a:t>(4th </a:t>
            </a:r>
            <a:r>
              <a:rPr lang="de-DE" err="1"/>
              <a:t>ed</a:t>
            </a:r>
            <a:r>
              <a:rPr lang="de-DE"/>
              <a:t>.). OECD Publishing.</a:t>
            </a:r>
            <a:r>
              <a:rPr lang="de-DE">
                <a:hlinkClick r:id="rId4"/>
              </a:rPr>
              <a:t> https://doi.org/10.1787/9789264304604-en</a:t>
            </a:r>
          </a:p>
          <a:p>
            <a:r>
              <a:rPr lang="de-DE"/>
              <a:t>Schot, J., &amp; </a:t>
            </a:r>
            <a:r>
              <a:rPr lang="de-DE" err="1"/>
              <a:t>Steinmueller</a:t>
            </a:r>
            <a:r>
              <a:rPr lang="de-DE"/>
              <a:t>, W. E. (2018). </a:t>
            </a:r>
            <a:r>
              <a:rPr lang="de-DE" err="1"/>
              <a:t>Three</a:t>
            </a:r>
            <a:r>
              <a:rPr lang="de-DE"/>
              <a:t> </a:t>
            </a:r>
            <a:r>
              <a:rPr lang="de-DE" err="1"/>
              <a:t>frames</a:t>
            </a:r>
            <a:r>
              <a:rPr lang="de-DE"/>
              <a:t> </a:t>
            </a:r>
            <a:r>
              <a:rPr lang="de-DE" err="1"/>
              <a:t>for</a:t>
            </a:r>
            <a:r>
              <a:rPr lang="de-DE"/>
              <a:t> </a:t>
            </a:r>
            <a:r>
              <a:rPr lang="de-DE" err="1"/>
              <a:t>innovation</a:t>
            </a:r>
            <a:r>
              <a:rPr lang="de-DE"/>
              <a:t> </a:t>
            </a:r>
            <a:r>
              <a:rPr lang="de-DE" err="1"/>
              <a:t>policy</a:t>
            </a:r>
            <a:r>
              <a:rPr lang="de-DE"/>
              <a:t>: R&amp;D, </a:t>
            </a:r>
            <a:r>
              <a:rPr lang="de-DE" err="1"/>
              <a:t>systems</a:t>
            </a:r>
            <a:r>
              <a:rPr lang="de-DE"/>
              <a:t> </a:t>
            </a:r>
            <a:r>
              <a:rPr lang="de-DE" err="1"/>
              <a:t>of</a:t>
            </a:r>
            <a:r>
              <a:rPr lang="de-DE"/>
              <a:t> </a:t>
            </a:r>
            <a:r>
              <a:rPr lang="de-DE" err="1"/>
              <a:t>innovation</a:t>
            </a:r>
            <a:r>
              <a:rPr lang="de-DE"/>
              <a:t> and transformative </a:t>
            </a:r>
            <a:r>
              <a:rPr lang="de-DE" err="1"/>
              <a:t>change</a:t>
            </a:r>
            <a:r>
              <a:rPr lang="de-DE"/>
              <a:t>. </a:t>
            </a:r>
            <a:r>
              <a:rPr lang="de-DE" i="1"/>
              <a:t>Research Policy, 47</a:t>
            </a:r>
            <a:r>
              <a:rPr lang="de-DE"/>
              <a:t>(9), 1554–1567.</a:t>
            </a:r>
            <a:r>
              <a:rPr lang="de-DE">
                <a:hlinkClick r:id="rId5"/>
              </a:rPr>
              <a:t> https://doi.org/10.1016/j.respol.2018.08.011</a:t>
            </a:r>
          </a:p>
          <a:p>
            <a:r>
              <a:rPr lang="de-DE"/>
              <a:t>Rodríguez, H., Fisher, E., &amp; </a:t>
            </a:r>
            <a:r>
              <a:rPr lang="de-DE" err="1"/>
              <a:t>Schuurbiers</a:t>
            </a:r>
            <a:r>
              <a:rPr lang="de-DE"/>
              <a:t>, D. (2013). </a:t>
            </a:r>
            <a:r>
              <a:rPr lang="de-DE" err="1"/>
              <a:t>Integrating</a:t>
            </a:r>
            <a:r>
              <a:rPr lang="de-DE"/>
              <a:t> </a:t>
            </a:r>
            <a:r>
              <a:rPr lang="de-DE" err="1"/>
              <a:t>science</a:t>
            </a:r>
            <a:r>
              <a:rPr lang="de-DE"/>
              <a:t> and </a:t>
            </a:r>
            <a:r>
              <a:rPr lang="de-DE" err="1"/>
              <a:t>society</a:t>
            </a:r>
            <a:r>
              <a:rPr lang="de-DE"/>
              <a:t> in European Framework Programmes: Trends in </a:t>
            </a:r>
            <a:r>
              <a:rPr lang="de-DE" err="1"/>
              <a:t>project</a:t>
            </a:r>
            <a:r>
              <a:rPr lang="de-DE"/>
              <a:t>-level </a:t>
            </a:r>
            <a:r>
              <a:rPr lang="de-DE" err="1"/>
              <a:t>solicitations</a:t>
            </a:r>
            <a:r>
              <a:rPr lang="de-DE"/>
              <a:t>. </a:t>
            </a:r>
            <a:r>
              <a:rPr lang="de-DE" i="1"/>
              <a:t>Research Policy, 42</a:t>
            </a:r>
            <a:r>
              <a:rPr lang="de-DE"/>
              <a:t>(5), 1126–1137.</a:t>
            </a:r>
            <a:r>
              <a:rPr lang="de-DE">
                <a:hlinkClick r:id="rId6"/>
              </a:rPr>
              <a:t> https://doi.org/10.1016/j.respol.2013.02.006</a:t>
            </a:r>
            <a:endParaRPr lang="de-DE"/>
          </a:p>
          <a:p>
            <a:r>
              <a:rPr lang="de-DE"/>
              <a:t>Schütz, F. (2020). </a:t>
            </a:r>
            <a:r>
              <a:rPr lang="de-DE" i="1"/>
              <a:t>The </a:t>
            </a:r>
            <a:r>
              <a:rPr lang="de-DE" i="1" err="1"/>
              <a:t>business</a:t>
            </a:r>
            <a:r>
              <a:rPr lang="de-DE" i="1"/>
              <a:t> </a:t>
            </a:r>
            <a:r>
              <a:rPr lang="de-DE" i="1" err="1"/>
              <a:t>model</a:t>
            </a:r>
            <a:r>
              <a:rPr lang="de-DE" i="1"/>
              <a:t> </a:t>
            </a:r>
            <a:r>
              <a:rPr lang="de-DE" i="1" err="1"/>
              <a:t>of</a:t>
            </a:r>
            <a:r>
              <a:rPr lang="de-DE" i="1"/>
              <a:t> </a:t>
            </a:r>
            <a:r>
              <a:rPr lang="de-DE" i="1" err="1"/>
              <a:t>collaborative</a:t>
            </a:r>
            <a:r>
              <a:rPr lang="de-DE" i="1"/>
              <a:t> </a:t>
            </a:r>
            <a:r>
              <a:rPr lang="de-DE" i="1" err="1"/>
              <a:t>innovation</a:t>
            </a:r>
            <a:r>
              <a:rPr lang="de-DE" i="1"/>
              <a:t>: An </a:t>
            </a:r>
            <a:r>
              <a:rPr lang="de-DE" i="1" err="1"/>
              <a:t>empirical</a:t>
            </a:r>
            <a:r>
              <a:rPr lang="de-DE" i="1"/>
              <a:t> </a:t>
            </a:r>
            <a:r>
              <a:rPr lang="de-DE" i="1" err="1"/>
              <a:t>analysis</a:t>
            </a:r>
            <a:r>
              <a:rPr lang="de-DE" i="1"/>
              <a:t> </a:t>
            </a:r>
            <a:r>
              <a:rPr lang="de-DE" i="1" err="1"/>
              <a:t>of</a:t>
            </a:r>
            <a:r>
              <a:rPr lang="de-DE" i="1"/>
              <a:t> </a:t>
            </a:r>
            <a:r>
              <a:rPr lang="de-DE" i="1" err="1"/>
              <a:t>functional</a:t>
            </a:r>
            <a:r>
              <a:rPr lang="de-DE" i="1"/>
              <a:t> </a:t>
            </a:r>
            <a:r>
              <a:rPr lang="de-DE" i="1" err="1"/>
              <a:t>roles</a:t>
            </a:r>
            <a:r>
              <a:rPr lang="de-DE" i="1"/>
              <a:t> in </a:t>
            </a:r>
            <a:r>
              <a:rPr lang="de-DE" i="1" err="1"/>
              <a:t>quadruple</a:t>
            </a:r>
            <a:r>
              <a:rPr lang="de-DE" i="1"/>
              <a:t> </a:t>
            </a:r>
            <a:r>
              <a:rPr lang="de-DE" i="1" err="1"/>
              <a:t>helix</a:t>
            </a:r>
            <a:r>
              <a:rPr lang="de-DE" i="1"/>
              <a:t> </a:t>
            </a:r>
            <a:r>
              <a:rPr lang="de-DE" i="1" err="1"/>
              <a:t>innovation</a:t>
            </a:r>
            <a:r>
              <a:rPr lang="de-DE" i="1"/>
              <a:t> </a:t>
            </a:r>
            <a:r>
              <a:rPr lang="de-DE" i="1" err="1"/>
              <a:t>processes</a:t>
            </a:r>
            <a:r>
              <a:rPr lang="de-DE" i="1"/>
              <a:t> </a:t>
            </a:r>
            <a:r>
              <a:rPr lang="de-DE"/>
              <a:t>[PhD </a:t>
            </a:r>
            <a:r>
              <a:rPr lang="de-DE" err="1"/>
              <a:t>thesis</a:t>
            </a:r>
            <a:r>
              <a:rPr lang="de-DE"/>
              <a:t>]. Fraunhofer-Gesellschaft. </a:t>
            </a:r>
          </a:p>
        </p:txBody>
      </p:sp>
      <p:sp>
        <p:nvSpPr>
          <p:cNvPr id="4" name="Foliennummernplatzhalter 3">
            <a:extLst>
              <a:ext uri="{FF2B5EF4-FFF2-40B4-BE49-F238E27FC236}">
                <a16:creationId xmlns:a16="http://schemas.microsoft.com/office/drawing/2014/main" id="{0DFEB053-DF2A-A7E2-7235-C7474D354AA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7529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8E973-88AA-44BA-C61C-A29B1778FAB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52E5A9A-EE93-0FC4-17E6-86C828C45F9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B7C64C-27D4-B7B8-1B29-1EEAC6CB5B6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slide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illustrates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today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fulfil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three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responsibility</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teaching</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research</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Third Mission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Whilst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teaching</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represent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traditional </a:t>
            </a:r>
            <a:r>
              <a:rPr lang="de-DE" sz="1200" b="0" i="0" u="none" strike="noStrike" cap="none" err="1">
                <a:solidFill>
                  <a:schemeClr val="dk1"/>
                </a:solidFill>
                <a:effectLst/>
                <a:latin typeface="Calibri"/>
                <a:ea typeface="Calibri"/>
                <a:cs typeface="Calibri"/>
                <a:sym typeface="Calibri"/>
              </a:rPr>
              <a:t>core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missions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describes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economy</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politics</a:t>
            </a:r>
            <a:r>
              <a:rPr lang="en-US" sz="1200" b="0" i="0" u="none" strike="noStrike" cap="none">
                <a:solidFill>
                  <a:schemeClr val="dk1"/>
                </a:solidFill>
                <a:effectLst/>
                <a:latin typeface="Calibri"/>
                <a:ea typeface="Calibri"/>
                <a:cs typeface="Calibri"/>
                <a:sym typeface="Calibri"/>
              </a:rPr>
              <a:t>.​</a:t>
            </a:r>
          </a:p>
          <a:p>
            <a:pPr rtl="0" fontAlgn="base"/>
            <a:r>
              <a:rPr lang="en-US" sz="1200" b="0" i="0" u="none" strike="noStrike" cap="none">
                <a:solidFill>
                  <a:schemeClr val="dk1"/>
                </a:solidFill>
                <a:effectLst/>
                <a:latin typeface="Calibri"/>
                <a:ea typeface="Calibri"/>
                <a:cs typeface="Calibri"/>
                <a:sym typeface="Calibri"/>
              </a:rPr>
              <a:t>2</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Contextualisation</a:t>
            </a:r>
            <a:endParaRPr lang="de-DE" sz="1200" b="1" i="0" u="none" strike="noStrike" cap="none">
              <a:solidFill>
                <a:schemeClr val="dk1"/>
              </a:solidFill>
              <a:effectLst/>
              <a:latin typeface="Calibri"/>
              <a:ea typeface="Calibri"/>
              <a:cs typeface="Calibri"/>
              <a:sym typeface="Calibri"/>
            </a:endParaRPr>
          </a:p>
          <a:p>
            <a:pPr rtl="0" fontAlgn="base"/>
            <a:r>
              <a:rPr lang="de-DE" sz="1200" b="0" i="0" u="none" strike="noStrike" cap="none">
                <a:solidFill>
                  <a:schemeClr val="dk1"/>
                </a:solidFill>
                <a:effectLst/>
                <a:latin typeface="Calibri"/>
                <a:ea typeface="Calibri"/>
                <a:cs typeface="Calibri"/>
                <a:sym typeface="Calibri"/>
              </a:rPr>
              <a:t>The Third Mission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relevant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workshop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because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lays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foundation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modern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describes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fulfil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responsibility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towards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challenges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actively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feed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back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conducted</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isolation</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embedded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transformation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p>
          <a:p>
            <a:pPr rtl="0" fontAlgn="base"/>
            <a:r>
              <a:rPr lang="de-DE" sz="1200" b="1" i="0" u="none" strike="noStrike" cap="none" err="1">
                <a:solidFill>
                  <a:schemeClr val="dk1"/>
                </a:solidFill>
                <a:effectLst/>
                <a:latin typeface="Calibri"/>
                <a:ea typeface="Calibri"/>
                <a:cs typeface="Calibri"/>
                <a:sym typeface="Calibri"/>
              </a:rPr>
              <a:t>Overview</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Diagram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left</a:t>
            </a:r>
            <a:r>
              <a:rPr lang="de-DE" sz="1200" b="1"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Higher </a:t>
            </a:r>
            <a:r>
              <a:rPr lang="de-DE" sz="1200" b="0" i="0" u="none" strike="noStrike" cap="none" err="1">
                <a:solidFill>
                  <a:schemeClr val="dk1"/>
                </a:solidFill>
                <a:effectLst/>
                <a:latin typeface="Calibri"/>
                <a:ea typeface="Calibri"/>
                <a:cs typeface="Calibri"/>
                <a:sym typeface="Calibri"/>
              </a:rPr>
              <a:t>education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institutions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three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missions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Teaching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training</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students​</a:t>
            </a:r>
          </a:p>
          <a:p>
            <a:pPr rtl="0" fontAlgn="base"/>
            <a:r>
              <a:rPr lang="de-DE" sz="1200" b="1" i="0" u="none" strike="noStrike" cap="none">
                <a:solidFill>
                  <a:schemeClr val="dk1"/>
                </a:solidFill>
                <a:effectLst/>
                <a:latin typeface="Calibri"/>
                <a:ea typeface="Calibri"/>
                <a:cs typeface="Calibri"/>
                <a:sym typeface="Calibri"/>
              </a:rPr>
              <a:t>Research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generating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knowledge​</a:t>
            </a:r>
          </a:p>
          <a:p>
            <a:pPr rtl="0" fontAlgn="base"/>
            <a:r>
              <a:rPr lang="de-DE" sz="1200" b="1" i="0" u="none" strike="noStrike" cap="none">
                <a:solidFill>
                  <a:schemeClr val="dk1"/>
                </a:solidFill>
                <a:effectLst/>
                <a:latin typeface="Calibri"/>
                <a:ea typeface="Calibri"/>
                <a:cs typeface="Calibri"/>
                <a:sym typeface="Calibri"/>
              </a:rPr>
              <a:t>Third Mission </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 and </a:t>
            </a:r>
            <a:r>
              <a:rPr lang="en-US" sz="1200" b="0" i="0" u="none" strike="noStrike" cap="none">
                <a:solidFill>
                  <a:schemeClr val="dk1"/>
                </a:solidFill>
                <a:effectLst/>
                <a:latin typeface="Calibri"/>
                <a:ea typeface="Calibri"/>
                <a:cs typeface="Calibri"/>
                <a:sym typeface="Calibri"/>
              </a:rPr>
              <a:t>politics</a:t>
            </a:r>
          </a:p>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diagram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shows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overlap</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Research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incorporated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teaching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 Third Mission links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teaching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practice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 Third Mission </a:t>
            </a:r>
            <a:r>
              <a:rPr lang="de-DE" sz="1200" b="0" i="0" u="none" strike="noStrike" cap="none" err="1">
                <a:solidFill>
                  <a:schemeClr val="dk1"/>
                </a:solidFill>
                <a:effectLst/>
                <a:latin typeface="Calibri"/>
                <a:ea typeface="Calibri"/>
                <a:cs typeface="Calibri"/>
                <a:sym typeface="Calibri"/>
              </a:rPr>
              <a:t>expands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traditional </a:t>
            </a:r>
            <a:r>
              <a:rPr lang="de-DE" sz="1200" b="0" i="0" u="none" strike="noStrike" cap="none" err="1">
                <a:solidFill>
                  <a:schemeClr val="dk1"/>
                </a:solidFill>
                <a:effectLst/>
                <a:latin typeface="Calibri"/>
                <a:ea typeface="Calibri"/>
                <a:cs typeface="Calibri"/>
                <a:sym typeface="Calibri"/>
              </a:rPr>
              <a:t>model</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formalises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taken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place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informally</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err="1">
                <a:solidFill>
                  <a:schemeClr val="dk1"/>
                </a:solidFill>
                <a:effectLst/>
                <a:latin typeface="Calibri"/>
                <a:ea typeface="Calibri"/>
                <a:cs typeface="Calibri"/>
                <a:sym typeface="Calibri"/>
              </a:rPr>
              <a:t>Triangular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Diagram</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right</a:t>
            </a:r>
            <a:r>
              <a:rPr lang="de-DE" sz="1200" b="1"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 Third Mission </a:t>
            </a:r>
            <a:r>
              <a:rPr lang="de-DE" sz="1200" b="0" i="0" u="none" strike="noStrike" cap="none" err="1">
                <a:solidFill>
                  <a:schemeClr val="dk1"/>
                </a:solidFill>
                <a:effectLst/>
                <a:latin typeface="Calibri"/>
                <a:ea typeface="Calibri"/>
                <a:cs typeface="Calibri"/>
                <a:sym typeface="Calibri"/>
              </a:rPr>
              <a:t>encompasses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wide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range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fields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activity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including</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Knowledge </a:t>
            </a:r>
            <a:r>
              <a:rPr lang="de-DE" sz="1200" b="1" i="0" u="none" strike="noStrike" cap="none" err="1">
                <a:solidFill>
                  <a:schemeClr val="dk1"/>
                </a:solidFill>
                <a:effectLst/>
                <a:latin typeface="Calibri"/>
                <a:ea typeface="Calibri"/>
                <a:cs typeface="Calibri"/>
                <a:sym typeface="Calibri"/>
              </a:rPr>
              <a:t>transfer</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t>
            </a:r>
            <a:r>
              <a:rPr lang="de-DE" sz="1200" b="0" i="0" u="none" strike="noStrike" cap="none" err="1">
                <a:solidFill>
                  <a:schemeClr val="dk1"/>
                </a:solidFill>
                <a:effectLst/>
                <a:latin typeface="Calibri"/>
                <a:ea typeface="Calibri"/>
                <a:cs typeface="Calibri"/>
                <a:sym typeface="Calibri"/>
              </a:rPr>
              <a:t>central</a:t>
            </a:r>
            <a:r>
              <a:rPr lang="de-DE" sz="1200" b="0" i="0" u="none" strike="noStrike" cap="none">
                <a:solidFill>
                  <a:schemeClr val="dk1"/>
                </a:solidFill>
                <a:effectLst/>
                <a:latin typeface="Calibri"/>
                <a:ea typeface="Calibri"/>
                <a:cs typeface="Calibri"/>
                <a:sym typeface="Calibri"/>
              </a:rPr>
              <a:t> hub)</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Start-ups &amp;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err="1">
                <a:solidFill>
                  <a:schemeClr val="dk1"/>
                </a:solidFill>
                <a:effectLst/>
                <a:latin typeface="Calibri"/>
                <a:ea typeface="Calibri"/>
                <a:cs typeface="Calibri"/>
                <a:sym typeface="Calibri"/>
              </a:rPr>
              <a:t>Lifelong</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learning</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Science </a:t>
            </a:r>
            <a:r>
              <a:rPr lang="de-DE" sz="1200" b="0" i="0" u="none" strike="noStrike" cap="none" err="1">
                <a:solidFill>
                  <a:schemeClr val="dk1"/>
                </a:solidFill>
                <a:effectLst/>
                <a:latin typeface="Calibri"/>
                <a:ea typeface="Calibri"/>
                <a:cs typeface="Calibri"/>
                <a:sym typeface="Calibri"/>
              </a:rPr>
              <a:t>communication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err="1">
                <a:solidFill>
                  <a:schemeClr val="dk1"/>
                </a:solidFill>
                <a:effectLst/>
                <a:latin typeface="Calibri"/>
                <a:ea typeface="Calibri"/>
                <a:cs typeface="Calibri"/>
                <a:sym typeface="Calibri"/>
              </a:rPr>
              <a:t>Social</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engagement</a:t>
            </a:r>
            <a:endParaRPr lang="de-DE" sz="1200" b="0" i="0" u="none" strike="noStrike" cap="none">
              <a:solidFill>
                <a:schemeClr val="dk1"/>
              </a:solidFill>
              <a:effectLst/>
              <a:latin typeface="Calibri"/>
              <a:ea typeface="Calibri"/>
              <a:cs typeface="Calibri"/>
              <a:sym typeface="Calibri"/>
            </a:endParaRPr>
          </a:p>
          <a:p>
            <a:pPr rtl="0" fontAlgn="base"/>
            <a:r>
              <a:rPr lang="de-DE" sz="1200" b="1" i="0" u="none" strike="noStrike" cap="none" err="1">
                <a:solidFill>
                  <a:schemeClr val="dk1"/>
                </a:solidFill>
                <a:effectLst/>
                <a:latin typeface="Calibri"/>
                <a:ea typeface="Calibri"/>
                <a:cs typeface="Calibri"/>
                <a:sym typeface="Calibri"/>
              </a:rPr>
              <a:t>Continuing</a:t>
            </a:r>
            <a:r>
              <a:rPr lang="de-DE" sz="1200" b="1" i="0" u="none" strike="noStrike" cap="none">
                <a:solidFill>
                  <a:schemeClr val="dk1"/>
                </a:solidFill>
                <a:effectLst/>
                <a:latin typeface="Calibri"/>
                <a:ea typeface="Calibri"/>
                <a:cs typeface="Calibri"/>
                <a:sym typeface="Calibri"/>
              </a:rPr>
              <a:t> Professional </a:t>
            </a:r>
            <a:r>
              <a:rPr lang="en-US" sz="1200" b="1" i="0" u="none" strike="noStrike" cap="none">
                <a:solidFill>
                  <a:schemeClr val="dk1"/>
                </a:solidFill>
                <a:effectLst/>
                <a:latin typeface="Calibri"/>
                <a:ea typeface="Calibri"/>
                <a:cs typeface="Calibri"/>
                <a:sym typeface="Calibri"/>
              </a:rPr>
              <a:t>Development</a:t>
            </a:r>
            <a:br>
              <a:rPr lang="en-US" sz="1200" b="0" i="0" u="none" strike="noStrike" cap="none">
                <a:solidFill>
                  <a:schemeClr val="dk1"/>
                </a:solidFill>
                <a:effectLst/>
                <a:latin typeface="Calibri"/>
                <a:ea typeface="Calibri"/>
                <a:cs typeface="Calibri"/>
                <a:sym typeface="Calibri"/>
              </a:rPr>
            </a:br>
            <a:r>
              <a:rPr lang="de-DE" sz="1200" b="0" i="0" u="none" strike="noStrike" cap="none">
                <a:solidFill>
                  <a:schemeClr val="dk1"/>
                </a:solidFill>
                <a:effectLst/>
                <a:latin typeface="Calibri"/>
                <a:ea typeface="Calibri"/>
                <a:cs typeface="Calibri"/>
                <a:sym typeface="Calibri"/>
              </a:rPr>
              <a:t>At </a:t>
            </a:r>
            <a:r>
              <a:rPr lang="de-DE" sz="1200" b="0" i="0" u="none" strike="noStrike" cap="none" err="1">
                <a:solidFill>
                  <a:schemeClr val="dk1"/>
                </a:solidFill>
                <a:effectLst/>
                <a:latin typeface="Calibri"/>
                <a:ea typeface="Calibri"/>
                <a:cs typeface="Calibri"/>
                <a:sym typeface="Calibri"/>
              </a:rPr>
              <a:t>its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links </a:t>
            </a:r>
            <a:r>
              <a:rPr lang="de-DE" sz="1200" b="0" i="0" u="none" strike="noStrike" cap="none" err="1">
                <a:solidFill>
                  <a:schemeClr val="dk1"/>
                </a:solidFill>
                <a:effectLst/>
                <a:latin typeface="Calibri"/>
                <a:ea typeface="Calibri"/>
                <a:cs typeface="Calibri"/>
                <a:sym typeface="Calibri"/>
              </a:rPr>
              <a:t>academic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needs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creates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spaces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dialogue</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further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education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Science Transfer/Third </a:t>
            </a:r>
            <a:r>
              <a:rPr lang="en-US" sz="1200" b="1" i="0" u="none" strike="noStrike" cap="none">
                <a:solidFill>
                  <a:schemeClr val="dk1"/>
                </a:solidFill>
                <a:effectLst/>
                <a:latin typeface="Calibri"/>
                <a:ea typeface="Calibri"/>
                <a:cs typeface="Calibri"/>
                <a:sym typeface="Calibri"/>
              </a:rPr>
              <a:t>Mission</a:t>
            </a:r>
          </a:p>
          <a:p>
            <a:pPr rtl="0" fontAlgn="base"/>
            <a:r>
              <a:rPr lang="de-DE" sz="1200" b="0" i="0" u="none" strike="noStrike" cap="none" err="1">
                <a:solidFill>
                  <a:schemeClr val="dk1"/>
                </a:solidFill>
                <a:effectLst/>
                <a:latin typeface="Calibri"/>
                <a:ea typeface="Calibri"/>
                <a:cs typeface="Calibri"/>
                <a:sym typeface="Calibri"/>
              </a:rPr>
              <a:t>Since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2010s</a:t>
            </a:r>
            <a:r>
              <a:rPr lang="en-US" sz="1200" b="0" i="0" u="none" strike="noStrike" cap="none">
                <a:solidFill>
                  <a:schemeClr val="dk1"/>
                </a:solidFill>
                <a:effectLst/>
                <a:latin typeface="Calibri"/>
                <a:ea typeface="Calibri"/>
                <a:cs typeface="Calibri"/>
                <a:sym typeface="Calibri"/>
              </a:rPr>
              <a:t>,</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activities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emerged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1" i="0" u="none" strike="noStrike" cap="none">
                <a:solidFill>
                  <a:schemeClr val="dk1"/>
                </a:solidFill>
                <a:effectLst/>
                <a:latin typeface="Calibri"/>
                <a:ea typeface="Calibri"/>
                <a:cs typeface="Calibri"/>
                <a:sym typeface="Calibri"/>
              </a:rPr>
              <a:t>a </a:t>
            </a:r>
            <a:r>
              <a:rPr lang="de-DE" sz="1200" b="1" i="0" u="none" strike="noStrike" cap="none" err="1">
                <a:solidFill>
                  <a:schemeClr val="dk1"/>
                </a:solidFill>
                <a:effectLst/>
                <a:latin typeface="Calibri"/>
                <a:ea typeface="Calibri"/>
                <a:cs typeface="Calibri"/>
                <a:sym typeface="Calibri"/>
              </a:rPr>
              <a:t>distinct</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mission</a:t>
            </a:r>
            <a:r>
              <a:rPr lang="de-DE" sz="1200" b="1"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their</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right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They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reflect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expectation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should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actively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solving</a:t>
            </a:r>
            <a:r>
              <a:rPr lang="de-DE" sz="1200" b="1" i="0" u="none" strike="noStrike" cap="none">
                <a:solidFill>
                  <a:schemeClr val="dk1"/>
                </a:solidFill>
                <a:effectLst/>
                <a:latin typeface="Calibri"/>
                <a:ea typeface="Calibri"/>
                <a:cs typeface="Calibri"/>
                <a:sym typeface="Calibri"/>
              </a:rPr>
              <a:t> global and </a:t>
            </a:r>
            <a:r>
              <a:rPr lang="de-DE" sz="1200" b="1" i="0" u="none" strike="noStrike" cap="none" err="1">
                <a:solidFill>
                  <a:schemeClr val="dk1"/>
                </a:solidFill>
                <a:effectLst/>
                <a:latin typeface="Calibri"/>
                <a:ea typeface="Calibri"/>
                <a:cs typeface="Calibri"/>
                <a:sym typeface="Calibri"/>
              </a:rPr>
              <a:t>local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challenges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Here,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understood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 </a:t>
            </a:r>
            <a:r>
              <a:rPr lang="de-DE" sz="1200" b="1" i="0" u="none" strike="noStrike" cap="none" err="1">
                <a:solidFill>
                  <a:schemeClr val="dk1"/>
                </a:solidFill>
                <a:effectLst/>
                <a:latin typeface="Calibri"/>
                <a:ea typeface="Calibri"/>
                <a:cs typeface="Calibri"/>
                <a:sym typeface="Calibri"/>
              </a:rPr>
              <a:t>two-way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process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flows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outwards</a:t>
            </a:r>
            <a:r>
              <a:rPr lang="de-DE" sz="1200" b="0" i="0" u="none" strike="noStrike" cap="none">
                <a:solidFill>
                  <a:schemeClr val="dk1"/>
                </a:solidFill>
                <a:effectLst/>
                <a:latin typeface="Calibri"/>
                <a:ea typeface="Calibri"/>
                <a:cs typeface="Calibri"/>
                <a:sym typeface="Calibri"/>
              </a:rPr>
              <a:t>, but </a:t>
            </a:r>
            <a:r>
              <a:rPr lang="de-DE" sz="1200" b="0" i="0" u="none" strike="noStrike" cap="none" err="1">
                <a:solidFill>
                  <a:schemeClr val="dk1"/>
                </a:solidFill>
                <a:effectLst/>
                <a:latin typeface="Calibri"/>
                <a:ea typeface="Calibri"/>
                <a:cs typeface="Calibri"/>
                <a:sym typeface="Calibri"/>
              </a:rPr>
              <a:t>insights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practice</a:t>
            </a:r>
            <a:r>
              <a:rPr lang="de-DE" sz="1200" b="0" i="0" u="none" strike="noStrike" cap="none">
                <a:solidFill>
                  <a:schemeClr val="dk1"/>
                </a:solidFill>
                <a:effectLst/>
                <a:latin typeface="Calibri"/>
                <a:ea typeface="Calibri"/>
                <a:cs typeface="Calibri"/>
                <a:sym typeface="Calibri"/>
              </a:rPr>
              <a:t> also </a:t>
            </a:r>
            <a:r>
              <a:rPr lang="de-DE" sz="1200" b="0" i="0" u="none" strike="noStrike" cap="none" err="1">
                <a:solidFill>
                  <a:schemeClr val="dk1"/>
                </a:solidFill>
                <a:effectLst/>
                <a:latin typeface="Calibri"/>
                <a:ea typeface="Calibri"/>
                <a:cs typeface="Calibri"/>
                <a:sym typeface="Calibri"/>
              </a:rPr>
              <a:t>flow</a:t>
            </a:r>
            <a:r>
              <a:rPr lang="de-DE" sz="1200" b="0" i="0" u="none" strike="noStrike" cap="none">
                <a:solidFill>
                  <a:schemeClr val="dk1"/>
                </a:solidFill>
                <a:effectLst/>
                <a:latin typeface="Calibri"/>
                <a:ea typeface="Calibri"/>
                <a:cs typeface="Calibri"/>
                <a:sym typeface="Calibri"/>
              </a:rPr>
              <a:t> back </a:t>
            </a:r>
            <a:r>
              <a:rPr lang="de-DE" sz="1200" b="0" i="0" u="none" strike="noStrike" cap="none" err="1">
                <a:solidFill>
                  <a:schemeClr val="dk1"/>
                </a:solidFill>
                <a:effectLst/>
                <a:latin typeface="Calibri"/>
                <a:ea typeface="Calibri"/>
                <a:cs typeface="Calibri"/>
                <a:sym typeface="Calibri"/>
              </a:rPr>
              <a:t>into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teaching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Universities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increasingly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partners</a:t>
            </a:r>
            <a:r>
              <a:rPr lang="de-DE" sz="1200" b="1" i="0" u="none" strike="noStrike" cap="none">
                <a:solidFill>
                  <a:schemeClr val="dk1"/>
                </a:solidFill>
                <a:effectLst/>
                <a:latin typeface="Calibri"/>
                <a:ea typeface="Calibri"/>
                <a:cs typeface="Calibri"/>
                <a:sym typeface="Calibri"/>
              </a:rPr>
              <a:t> in </a:t>
            </a:r>
            <a:r>
              <a:rPr lang="de-DE" sz="1200" b="1" i="0" u="none" strike="noStrike" cap="none" err="1">
                <a:solidFill>
                  <a:schemeClr val="dk1"/>
                </a:solidFill>
                <a:effectLst/>
                <a:latin typeface="Calibri"/>
                <a:ea typeface="Calibri"/>
                <a:cs typeface="Calibri"/>
                <a:sym typeface="Calibri"/>
              </a:rPr>
              <a:t>innovation</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transformation</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regions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systems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researchers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means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operates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expanded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sphere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responsibility</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one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effective</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only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academically</a:t>
            </a:r>
            <a:r>
              <a:rPr lang="de-DE" sz="1200" b="0" i="0" u="none" strike="noStrike" cap="none">
                <a:solidFill>
                  <a:schemeClr val="dk1"/>
                </a:solidFill>
                <a:effectLst/>
                <a:latin typeface="Calibri"/>
                <a:ea typeface="Calibri"/>
                <a:cs typeface="Calibri"/>
                <a:sym typeface="Calibri"/>
              </a:rPr>
              <a:t> but also </a:t>
            </a:r>
            <a:r>
              <a:rPr lang="de-DE" sz="1200" b="0" i="0" u="none" strike="noStrike" cap="none" err="1">
                <a:solidFill>
                  <a:schemeClr val="dk1"/>
                </a:solidFill>
                <a:effectLst/>
                <a:latin typeface="Calibri"/>
                <a:ea typeface="Calibri"/>
                <a:cs typeface="Calibri"/>
                <a:sym typeface="Calibri"/>
              </a:rPr>
              <a:t>socially</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 </a:t>
            </a:r>
            <a:r>
              <a:rPr lang="de-DE" sz="1200" b="1" i="0" u="none" strike="noStrike" cap="none" err="1">
                <a:solidFill>
                  <a:schemeClr val="dk1"/>
                </a:solidFill>
                <a:effectLst/>
                <a:latin typeface="Calibri"/>
                <a:ea typeface="Calibri"/>
                <a:cs typeface="Calibri"/>
                <a:sym typeface="Calibri"/>
              </a:rPr>
              <a:t>Application</a:t>
            </a:r>
            <a:r>
              <a:rPr lang="de-DE" sz="1200" b="1" i="0" u="none" strike="noStrike" cap="none">
                <a:solidFill>
                  <a:schemeClr val="dk1"/>
                </a:solidFill>
                <a:effectLst/>
                <a:latin typeface="Calibri"/>
                <a:ea typeface="Calibri"/>
                <a:cs typeface="Calibri"/>
                <a:sym typeface="Calibri"/>
              </a:rPr>
              <a:t> Scenarios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Collaboration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local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authorities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sustainable</a:t>
            </a:r>
            <a:r>
              <a:rPr lang="de-DE" sz="1200" b="0" i="0" u="none" strike="noStrike" cap="none">
                <a:solidFill>
                  <a:schemeClr val="dk1"/>
                </a:solidFill>
                <a:effectLst/>
                <a:latin typeface="Calibri"/>
                <a:ea typeface="Calibri"/>
                <a:cs typeface="Calibri"/>
                <a:sym typeface="Calibri"/>
              </a:rPr>
              <a:t> urban </a:t>
            </a:r>
            <a:r>
              <a:rPr lang="de-DE" sz="1200" b="0" i="0" u="none" strike="noStrike" cap="none" err="1">
                <a:solidFill>
                  <a:schemeClr val="dk1"/>
                </a:solidFill>
                <a:effectLst/>
                <a:latin typeface="Calibri"/>
                <a:ea typeface="Calibri"/>
                <a:cs typeface="Calibri"/>
                <a:sym typeface="Calibri"/>
              </a:rPr>
              <a:t>solutions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High-profile outreach </a:t>
            </a:r>
            <a:r>
              <a:rPr lang="de-DE" sz="1200" b="0" i="0" u="none" strike="noStrike" cap="none" err="1">
                <a:solidFill>
                  <a:schemeClr val="dk1"/>
                </a:solidFill>
                <a:effectLst/>
                <a:latin typeface="Calibri"/>
                <a:ea typeface="Calibri"/>
                <a:cs typeface="Calibri"/>
                <a:sym typeface="Calibri"/>
              </a:rPr>
              <a:t>formats</a:t>
            </a:r>
            <a:r>
              <a:rPr lang="de-DE" sz="1200" b="0" i="0" u="none" strike="noStrike" cap="none">
                <a:solidFill>
                  <a:schemeClr val="dk1"/>
                </a:solidFill>
                <a:effectLst/>
                <a:latin typeface="Calibri"/>
                <a:ea typeface="Calibri"/>
                <a:cs typeface="Calibri"/>
                <a:sym typeface="Calibri"/>
              </a:rPr>
              <a:t> such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slams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citizen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science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projects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public</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Training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businesses</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technologies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 </a:t>
            </a:r>
            <a:r>
              <a:rPr lang="de-DE" sz="1200" b="0" i="0" u="none" strike="noStrike" cap="none" err="1">
                <a:solidFill>
                  <a:schemeClr val="dk1"/>
                </a:solidFill>
                <a:effectLst/>
                <a:latin typeface="Calibri"/>
                <a:ea typeface="Calibri"/>
                <a:cs typeface="Calibri"/>
                <a:sym typeface="Calibri"/>
              </a:rPr>
              <a:t>business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University </a:t>
            </a:r>
            <a:r>
              <a:rPr lang="de-DE" sz="1200" b="0" i="0" u="none" strike="noStrike" cap="none" err="1">
                <a:solidFill>
                  <a:schemeClr val="dk1"/>
                </a:solidFill>
                <a:effectLst/>
                <a:latin typeface="Calibri"/>
                <a:ea typeface="Calibri"/>
                <a:cs typeface="Calibri"/>
                <a:sym typeface="Calibri"/>
              </a:rPr>
              <a:t>start-up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centres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support </a:t>
            </a:r>
            <a:r>
              <a:rPr lang="de-DE" sz="1200" b="0" i="0" u="none" strike="noStrike" cap="none" err="1">
                <a:solidFill>
                  <a:schemeClr val="dk1"/>
                </a:solidFill>
                <a:effectLst/>
                <a:latin typeface="Calibri"/>
                <a:ea typeface="Calibri"/>
                <a:cs typeface="Calibri"/>
                <a:sym typeface="Calibri"/>
              </a:rPr>
              <a:t>innovation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processes</a:t>
            </a:r>
            <a:r>
              <a:rPr lang="de-DE" sz="1200" b="0" i="0" u="none" strike="noStrike" cap="none">
                <a:solidFill>
                  <a:schemeClr val="dk1"/>
                </a:solidFill>
                <a:effectLst/>
                <a:latin typeface="Calibri"/>
                <a:ea typeface="Calibri"/>
                <a:cs typeface="Calibri"/>
                <a:sym typeface="Calibri"/>
              </a:rPr>
              <a:t> (Third Mission ↔ Innovation).</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208DA553-7F4D-98B0-3E06-64CB8D1373C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802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40242111-41BC-984C-A911-2C05317863C9}"/>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747104A9-5B75-EA18-FE28-2D8C0B993D07}"/>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069C78B3-D18D-F39E-D035-8EA08E67A5A8}"/>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0" i="0" u="none" strike="noStrike" cap="none">
                <a:solidFill>
                  <a:schemeClr val="dk1"/>
                </a:solidFill>
                <a:effectLst/>
                <a:latin typeface="Calibri"/>
                <a:ea typeface="Calibri"/>
                <a:cs typeface="Calibri"/>
                <a:sym typeface="Calibri"/>
              </a:rPr>
              <a:t>The </a:t>
            </a:r>
            <a:r>
              <a:rPr lang="de-DE" sz="1200" b="0" i="0" u="none" strike="noStrike" cap="none" err="1">
                <a:solidFill>
                  <a:schemeClr val="dk1"/>
                </a:solidFill>
                <a:effectLst/>
                <a:latin typeface="Calibri"/>
                <a:ea typeface="Calibri"/>
                <a:cs typeface="Calibri"/>
                <a:sym typeface="Calibri"/>
              </a:rPr>
              <a:t>goal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reach</a:t>
            </a:r>
            <a:r>
              <a:rPr lang="de-DE" sz="1200" b="0" i="0" u="none" strike="noStrike" cap="none">
                <a:solidFill>
                  <a:schemeClr val="dk1"/>
                </a:solidFill>
                <a:effectLst/>
                <a:latin typeface="Calibri"/>
                <a:ea typeface="Calibri"/>
                <a:cs typeface="Calibri"/>
                <a:sym typeface="Calibri"/>
              </a:rPr>
              <a:t> a </a:t>
            </a:r>
            <a:r>
              <a:rPr lang="de-DE" sz="1200" b="1" i="0" u="none" strike="noStrike" cap="none" err="1">
                <a:solidFill>
                  <a:schemeClr val="dk1"/>
                </a:solidFill>
                <a:effectLst/>
                <a:latin typeface="Calibri"/>
                <a:ea typeface="Calibri"/>
                <a:cs typeface="Calibri"/>
                <a:sym typeface="Calibri"/>
              </a:rPr>
              <a:t>common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understanding</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term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asked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their</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terms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examples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or</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brief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descriptions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These will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collected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either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directly</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prepared</a:t>
            </a:r>
            <a:r>
              <a:rPr lang="de-DE" sz="1200" b="0" i="0" u="none" strike="noStrike" cap="none">
                <a:solidFill>
                  <a:schemeClr val="dk1"/>
                </a:solidFill>
                <a:effectLst/>
                <a:latin typeface="Calibri"/>
                <a:ea typeface="Calibri"/>
                <a:cs typeface="Calibri"/>
                <a:sym typeface="Calibri"/>
              </a:rPr>
              <a:t> Miro </a:t>
            </a:r>
            <a:r>
              <a:rPr lang="de-DE" sz="1200" b="0" i="0" u="none" strike="noStrike" cap="none" err="1">
                <a:solidFill>
                  <a:schemeClr val="dk1"/>
                </a:solidFill>
                <a:effectLst/>
                <a:latin typeface="Calibri"/>
                <a:ea typeface="Calibri"/>
                <a:cs typeface="Calibri"/>
                <a:sym typeface="Calibri"/>
              </a:rPr>
              <a:t>board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verbally</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plenary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session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goal</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identify</a:t>
            </a:r>
            <a:r>
              <a:rPr lang="de-DE" sz="1200" b="0" i="0" u="none" strike="noStrike" cap="none">
                <a:solidFill>
                  <a:schemeClr val="dk1"/>
                </a:solidFill>
                <a:effectLst/>
                <a:latin typeface="Calibri"/>
                <a:ea typeface="Calibri"/>
                <a:cs typeface="Calibri"/>
                <a:sym typeface="Calibri"/>
              </a:rPr>
              <a:t> initial </a:t>
            </a:r>
            <a:r>
              <a:rPr lang="de-DE" sz="1200" b="1" i="0" u="none" strike="noStrike" cap="none" err="1">
                <a:solidFill>
                  <a:schemeClr val="dk1"/>
                </a:solidFill>
                <a:effectLst/>
                <a:latin typeface="Calibri"/>
                <a:ea typeface="Calibri"/>
                <a:cs typeface="Calibri"/>
                <a:sym typeface="Calibri"/>
              </a:rPr>
              <a:t>common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points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reference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on </a:t>
            </a:r>
            <a:r>
              <a:rPr lang="de-DE" sz="1200" b="0" i="0" u="none" strike="noStrike" cap="none" err="1">
                <a:solidFill>
                  <a:schemeClr val="dk1"/>
                </a:solidFill>
                <a:effectLst/>
                <a:latin typeface="Calibri"/>
                <a:ea typeface="Calibri"/>
                <a:cs typeface="Calibri"/>
                <a:sym typeface="Calibri"/>
              </a:rPr>
              <a:t>which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subsequent </a:t>
            </a:r>
            <a:r>
              <a:rPr lang="de-DE" sz="1200" b="0" i="0" u="none" strike="noStrike" cap="none" err="1">
                <a:solidFill>
                  <a:schemeClr val="dk1"/>
                </a:solidFill>
                <a:effectLst/>
                <a:latin typeface="Calibri"/>
                <a:ea typeface="Calibri"/>
                <a:cs typeface="Calibri"/>
                <a:sym typeface="Calibri"/>
              </a:rPr>
              <a:t>inputs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built</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r>
              <a:rPr lang="de-DE" u="sng"/>
              <a:t>Image </a:t>
            </a:r>
            <a:r>
              <a:rPr lang="de-DE" u="sng" err="1"/>
              <a:t>sources</a:t>
            </a:r>
            <a:endParaRPr lang="de-DE" u="sng"/>
          </a:p>
          <a:p>
            <a:pPr marL="0" lvl="0" indent="0" algn="l" rtl="0">
              <a:spcBef>
                <a:spcPts val="0"/>
              </a:spcBef>
              <a:spcAft>
                <a:spcPts val="0"/>
              </a:spcAft>
              <a:buNone/>
            </a:pPr>
            <a:r>
              <a:rPr lang="de-DE" err="1"/>
              <a:t>Photo</a:t>
            </a:r>
            <a:r>
              <a:rPr lang="de-DE"/>
              <a:t>: </a:t>
            </a:r>
            <a:r>
              <a:rPr lang="de-DE" err="1"/>
              <a:t>Unsplash</a:t>
            </a:r>
            <a:endParaRPr/>
          </a:p>
        </p:txBody>
      </p:sp>
      <p:sp>
        <p:nvSpPr>
          <p:cNvPr id="120" name="Google Shape;120;p2:notes">
            <a:extLst>
              <a:ext uri="{FF2B5EF4-FFF2-40B4-BE49-F238E27FC236}">
                <a16:creationId xmlns:a16="http://schemas.microsoft.com/office/drawing/2014/main" id="{BDD29EDF-8E87-4929-07A6-3D7AB7296F1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1526905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9475D-6C39-0AA4-6ECC-06EEEF992DC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B35D39-BD79-A51C-E2AB-84D077FBFE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43A5A6-8FA8-A8C2-1051-F7F30C788F75}"/>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Key Message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the Slide</a:t>
            </a:r>
          </a:p>
          <a:p>
            <a:pPr rtl="0" fontAlgn="base"/>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 </a:t>
            </a:r>
            <a:r>
              <a:rPr lang="de-DE" sz="1200" b="0" i="0" u="none" strike="noStrike" cap="none" err="1">
                <a:solidFill>
                  <a:schemeClr val="dk1"/>
                </a:solidFill>
                <a:effectLst/>
                <a:latin typeface="Calibri"/>
                <a:ea typeface="Calibri"/>
                <a:cs typeface="Calibri"/>
                <a:sym typeface="Calibri"/>
              </a:rPr>
              <a:t>complex</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reciprocal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transferring</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adapting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methods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involves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various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stakeholders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aims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achieve</a:t>
            </a:r>
            <a:r>
              <a:rPr lang="de-DE" sz="1200" b="0" i="0" u="none" strike="noStrike" cap="none">
                <a:solidFill>
                  <a:schemeClr val="dk1"/>
                </a:solidFill>
                <a:effectLst/>
                <a:latin typeface="Calibri"/>
                <a:ea typeface="Calibri"/>
                <a:cs typeface="Calibri"/>
                <a:sym typeface="Calibri"/>
              </a:rPr>
              <a:t> social </a:t>
            </a:r>
            <a:r>
              <a:rPr lang="de-DE" sz="1200" b="0" i="0" u="none" strike="noStrike" cap="none" err="1">
                <a:solidFill>
                  <a:schemeClr val="dk1"/>
                </a:solidFill>
                <a:effectLst/>
                <a:latin typeface="Calibri"/>
                <a:ea typeface="Calibri"/>
                <a:cs typeface="Calibri"/>
                <a:sym typeface="Calibri"/>
              </a:rPr>
              <a:t>impact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Embedding in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Thematic</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Context</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essential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workshop</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participants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understand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is</a:t>
            </a:r>
            <a:r>
              <a:rPr lang="de-DE" sz="1200" b="1" i="0" u="none" strike="noStrike" cap="none">
                <a:solidFill>
                  <a:schemeClr val="dk1"/>
                </a:solidFill>
                <a:effectLst/>
                <a:latin typeface="Calibri"/>
                <a:ea typeface="Calibri"/>
                <a:cs typeface="Calibri"/>
                <a:sym typeface="Calibri"/>
              </a:rPr>
              <a:t> not </a:t>
            </a:r>
            <a:r>
              <a:rPr lang="de-DE" sz="1200" b="1" i="0" u="none" strike="noStrike" cap="none" err="1">
                <a:solidFill>
                  <a:schemeClr val="dk1"/>
                </a:solidFill>
                <a:effectLst/>
                <a:latin typeface="Calibri"/>
                <a:ea typeface="Calibri"/>
                <a:cs typeface="Calibri"/>
                <a:sym typeface="Calibri"/>
              </a:rPr>
              <a:t>merely</a:t>
            </a:r>
            <a:r>
              <a:rPr lang="de-DE" sz="1200" b="1" i="0" u="none" strike="noStrike" cap="none">
                <a:solidFill>
                  <a:schemeClr val="dk1"/>
                </a:solidFill>
                <a:effectLst/>
                <a:latin typeface="Calibri"/>
                <a:ea typeface="Calibri"/>
                <a:cs typeface="Calibri"/>
                <a:sym typeface="Calibri"/>
              </a:rPr>
              <a:t> a </a:t>
            </a:r>
            <a:r>
              <a:rPr lang="de-DE" sz="1200" b="1" i="0" u="none" strike="noStrike" cap="none" err="1">
                <a:solidFill>
                  <a:schemeClr val="dk1"/>
                </a:solidFill>
                <a:effectLst/>
                <a:latin typeface="Calibri"/>
                <a:ea typeface="Calibri"/>
                <a:cs typeface="Calibri"/>
                <a:sym typeface="Calibri"/>
              </a:rPr>
              <a:t>one-way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passing</a:t>
            </a:r>
            <a:r>
              <a:rPr lang="de-DE" sz="1200" b="1" i="0" u="none" strike="noStrike" cap="none">
                <a:solidFill>
                  <a:schemeClr val="dk1"/>
                </a:solidFill>
                <a:effectLst/>
                <a:latin typeface="Calibri"/>
                <a:ea typeface="Calibri"/>
                <a:cs typeface="Calibri"/>
                <a:sym typeface="Calibri"/>
              </a:rPr>
              <a:t> 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knowledge</a:t>
            </a:r>
            <a:r>
              <a:rPr lang="de-DE" sz="1200" b="0" i="0" u="none" strike="noStrike" cap="none">
                <a:solidFill>
                  <a:schemeClr val="dk1"/>
                </a:solidFill>
                <a:effectLst/>
                <a:latin typeface="Calibri"/>
                <a:ea typeface="Calibri"/>
                <a:cs typeface="Calibri"/>
                <a:sym typeface="Calibri"/>
              </a:rPr>
              <a:t>, but a </a:t>
            </a:r>
            <a:r>
              <a:rPr lang="de-DE" sz="1200" b="0" i="0" u="none" strike="noStrike" cap="none" err="1">
                <a:solidFill>
                  <a:schemeClr val="dk1"/>
                </a:solidFill>
                <a:effectLst/>
                <a:latin typeface="Calibri"/>
                <a:ea typeface="Calibri"/>
                <a:cs typeface="Calibri"/>
                <a:sym typeface="Calibri"/>
              </a:rPr>
              <a:t>collaborative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dynamic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process</a:t>
            </a:r>
            <a:r>
              <a:rPr lang="de-DE" sz="1200" b="0" i="0" u="none" strike="noStrike" cap="none">
                <a:solidFill>
                  <a:schemeClr val="dk1"/>
                </a:solidFill>
                <a:effectLst/>
                <a:latin typeface="Calibri"/>
                <a:ea typeface="Calibri"/>
                <a:cs typeface="Calibri"/>
                <a:sym typeface="Calibri"/>
              </a:rPr>
              <a:t>. This </a:t>
            </a:r>
            <a:r>
              <a:rPr lang="de-DE" sz="1200" b="0" i="0" u="none" strike="noStrike" cap="none" err="1">
                <a:solidFill>
                  <a:schemeClr val="dk1"/>
                </a:solidFill>
                <a:effectLst/>
                <a:latin typeface="Calibri"/>
                <a:ea typeface="Calibri"/>
                <a:cs typeface="Calibri"/>
                <a:sym typeface="Calibri"/>
              </a:rPr>
              <a:t>understanding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a:t>
            </a:r>
            <a:r>
              <a:rPr lang="de-DE" b="0" i="0" err="1">
                <a:solidFill>
                  <a:srgbClr val="1C1C1C"/>
                </a:solidFill>
                <a:effectLst/>
                <a:latin typeface="Inter"/>
              </a:rPr>
              <a:t>orms</a:t>
            </a:r>
            <a:r>
              <a:rPr lang="de-DE" b="0" i="0">
                <a:solidFill>
                  <a:srgbClr val="1C1C1C"/>
                </a:solidFill>
                <a:effectLst/>
                <a:latin typeface="Inter"/>
              </a:rPr>
              <a:t> </a:t>
            </a:r>
            <a:r>
              <a:rPr lang="de-DE" b="0" i="0" err="1">
                <a:solidFill>
                  <a:srgbClr val="1C1C1C"/>
                </a:solidFill>
                <a:effectLst/>
                <a:latin typeface="Inter"/>
              </a:rPr>
              <a:t>the</a:t>
            </a:r>
            <a:r>
              <a:rPr lang="de-DE" b="0" i="0">
                <a:solidFill>
                  <a:srgbClr val="1C1C1C"/>
                </a:solidFill>
                <a:effectLst/>
                <a:latin typeface="Inter"/>
              </a:rPr>
              <a:t> </a:t>
            </a:r>
            <a:r>
              <a:rPr lang="de-DE" b="0" i="0" err="1">
                <a:solidFill>
                  <a:srgbClr val="1C1C1C"/>
                </a:solidFill>
                <a:effectLst/>
                <a:latin typeface="Inter"/>
              </a:rPr>
              <a:t>basis</a:t>
            </a:r>
            <a:r>
              <a:rPr lang="de-DE" b="0" i="0">
                <a:solidFill>
                  <a:srgbClr val="1C1C1C"/>
                </a:solidFill>
                <a:effectLst/>
                <a:latin typeface="Inter"/>
              </a:rPr>
              <a:t>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developing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their</a:t>
            </a:r>
            <a:r>
              <a:rPr lang="de-DE" sz="1200" b="0" i="0" u="none" strike="noStrike" cap="none">
                <a:solidFill>
                  <a:schemeClr val="dk1"/>
                </a:solidFill>
                <a:effectLst/>
                <a:latin typeface="Calibri"/>
                <a:ea typeface="Calibri"/>
                <a:cs typeface="Calibri"/>
                <a:sym typeface="Calibri"/>
              </a:rPr>
              <a:t> own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strategies</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for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practical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implementation</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line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Explanation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en-US" sz="1200" b="1" i="0" u="none" strike="noStrike" cap="none">
                <a:solidFill>
                  <a:schemeClr val="dk1"/>
                </a:solidFill>
                <a:effectLst/>
                <a:latin typeface="Calibri"/>
                <a:ea typeface="Calibri"/>
                <a:cs typeface="Calibri"/>
                <a:sym typeface="Calibri"/>
              </a:rPr>
              <a:t>Slide</a:t>
            </a:r>
            <a:r>
              <a:rPr lang="de-DE" sz="1200" b="1" i="0" u="none" strike="noStrike" cap="none">
                <a:solidFill>
                  <a:schemeClr val="dk1"/>
                </a:solidFill>
                <a:effectLst/>
                <a:latin typeface="Calibri"/>
                <a:ea typeface="Calibri"/>
                <a:cs typeface="Calibri"/>
                <a:sym typeface="Calibri"/>
              </a:rPr>
              <a:t>’s Content</a:t>
            </a:r>
            <a:endParaRPr lang="en-US" sz="1200" b="1"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Transfer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knowledge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Knowledge, </a:t>
            </a:r>
            <a:r>
              <a:rPr lang="de-DE" sz="1200" b="0" i="0" u="none" strike="noStrike" cap="none" err="1">
                <a:solidFill>
                  <a:schemeClr val="dk1"/>
                </a:solidFill>
                <a:effectLst/>
                <a:latin typeface="Calibri"/>
                <a:ea typeface="Calibri"/>
                <a:cs typeface="Calibri"/>
                <a:sym typeface="Calibri"/>
              </a:rPr>
              <a:t>results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methods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products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transferred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from</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one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another</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Assessment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Not </a:t>
            </a:r>
            <a:r>
              <a:rPr lang="de-DE" sz="1200" b="0" i="0" u="none" strike="noStrike" cap="none" err="1">
                <a:solidFill>
                  <a:schemeClr val="dk1"/>
                </a:solidFill>
                <a:effectLst/>
                <a:latin typeface="Calibri"/>
                <a:ea typeface="Calibri"/>
                <a:cs typeface="Calibri"/>
                <a:sym typeface="Calibri"/>
              </a:rPr>
              <a:t>every</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works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must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assessed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whether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relevant </a:t>
            </a:r>
            <a:r>
              <a:rPr lang="de-DE" sz="1200" b="0" i="0" u="none" strike="noStrike" cap="none" err="1">
                <a:solidFill>
                  <a:schemeClr val="dk1"/>
                </a:solidFill>
                <a:effectLst/>
                <a:latin typeface="Calibri"/>
                <a:ea typeface="Calibri"/>
                <a:cs typeface="Calibri"/>
                <a:sym typeface="Calibri"/>
              </a:rPr>
              <a:t>aspects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are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comparable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between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source and </a:t>
            </a:r>
            <a:r>
              <a:rPr lang="de-DE" sz="1200" b="0" i="0" u="none" strike="noStrike" cap="none" err="1">
                <a:solidFill>
                  <a:schemeClr val="dk1"/>
                </a:solidFill>
                <a:effectLst/>
                <a:latin typeface="Calibri"/>
                <a:ea typeface="Calibri"/>
                <a:cs typeface="Calibri"/>
                <a:sym typeface="Calibri"/>
              </a:rPr>
              <a:t>target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contexts</a:t>
            </a:r>
            <a:r>
              <a:rPr lang="de-DE" sz="1200" b="0" i="0" u="none" strike="noStrike" cap="none">
                <a:solidFill>
                  <a:schemeClr val="dk1"/>
                </a:solidFill>
                <a:effectLst/>
                <a:latin typeface="Calibri"/>
                <a:ea typeface="Calibri"/>
                <a:cs typeface="Calibri"/>
                <a:sym typeface="Calibri"/>
              </a:rPr>
              <a:t> (Adler et al., 2017)</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err="1">
                <a:solidFill>
                  <a:schemeClr val="dk1"/>
                </a:solidFill>
                <a:effectLst/>
                <a:latin typeface="Calibri"/>
                <a:ea typeface="Calibri"/>
                <a:cs typeface="Calibri"/>
                <a:sym typeface="Calibri"/>
              </a:rPr>
              <a:t>Reciprocity</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Knowledge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adapted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expanded</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modified</a:t>
            </a:r>
            <a:r>
              <a:rPr lang="de-DE" sz="1200" b="0" i="0" u="none" strike="noStrike" cap="none">
                <a:solidFill>
                  <a:schemeClr val="dk1"/>
                </a:solidFill>
                <a:effectLst/>
                <a:latin typeface="Calibri"/>
                <a:ea typeface="Calibri"/>
                <a:cs typeface="Calibri"/>
                <a:sym typeface="Calibri"/>
              </a:rPr>
              <a:t> in </a:t>
            </a:r>
            <a:r>
              <a:rPr lang="de-DE" sz="1200" b="0" i="0" u="none" strike="noStrike" cap="none" err="1">
                <a:solidFill>
                  <a:schemeClr val="dk1"/>
                </a:solidFill>
                <a:effectLst/>
                <a:latin typeface="Calibri"/>
                <a:ea typeface="Calibri"/>
                <a:cs typeface="Calibri"/>
                <a:sym typeface="Calibri"/>
              </a:rPr>
              <a:t>new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contexts</a:t>
            </a:r>
            <a:r>
              <a:rPr lang="de-DE" sz="1200" b="0" i="0" u="none" strike="noStrike" cap="none">
                <a:solidFill>
                  <a:schemeClr val="dk1"/>
                </a:solidFill>
                <a:effectLst/>
                <a:latin typeface="Calibri"/>
                <a:ea typeface="Calibri"/>
                <a:cs typeface="Calibri"/>
                <a:sym typeface="Calibri"/>
              </a:rPr>
              <a:t> (Nagy et al., 2020)</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Involvement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various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stakeholders</a:t>
            </a:r>
            <a:r>
              <a:rPr lang="de-DE" sz="1200" b="1" i="0" u="none" strike="noStrike" cap="none">
                <a:solidFill>
                  <a:schemeClr val="dk1"/>
                </a:solidFill>
                <a:effectLst/>
                <a:latin typeface="Calibri"/>
                <a:ea typeface="Calibri"/>
                <a:cs typeface="Calibri"/>
                <a:sym typeface="Calibri"/>
              </a:rPr>
              <a:t>: </a:t>
            </a:r>
            <a:r>
              <a:rPr lang="en-US" sz="1200" b="0" i="0" u="none" strike="noStrike" cap="none">
                <a:solidFill>
                  <a:schemeClr val="dk1"/>
                </a:solidFill>
                <a:effectLst/>
                <a:latin typeface="Calibri"/>
                <a:ea typeface="Calibri"/>
                <a:cs typeface="Calibri"/>
                <a:sym typeface="Calibri"/>
              </a:rPr>
              <a:t>New contexts and stakeholders play a crucial role in influencing the adaptation and application of knowledge.</a:t>
            </a:r>
          </a:p>
          <a:p>
            <a:pPr rtl="0" fontAlgn="base"/>
            <a:r>
              <a:rPr lang="de-DE" sz="1200" b="1" i="0" u="none" strike="noStrike" cap="none">
                <a:solidFill>
                  <a:schemeClr val="dk1"/>
                </a:solidFill>
                <a:effectLst/>
                <a:latin typeface="Calibri"/>
                <a:ea typeface="Calibri"/>
                <a:cs typeface="Calibri"/>
                <a:sym typeface="Calibri"/>
              </a:rPr>
              <a:t>Non-linear </a:t>
            </a:r>
            <a:r>
              <a:rPr lang="de-DE" sz="1200" b="1" i="0" u="none" strike="noStrike" cap="none" err="1">
                <a:solidFill>
                  <a:schemeClr val="dk1"/>
                </a:solidFill>
                <a:effectLst/>
                <a:latin typeface="Calibri"/>
                <a:ea typeface="Calibri"/>
                <a:cs typeface="Calibri"/>
                <a:sym typeface="Calibri"/>
              </a:rPr>
              <a:t>dynamics</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complex</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often</a:t>
            </a:r>
            <a:r>
              <a:rPr lang="de-DE" sz="1200" b="0" i="0" u="none" strike="noStrike" cap="none">
                <a:solidFill>
                  <a:schemeClr val="dk1"/>
                </a:solidFill>
                <a:effectLst/>
                <a:latin typeface="Calibri"/>
                <a:ea typeface="Calibri"/>
                <a:cs typeface="Calibri"/>
                <a:sym typeface="Calibri"/>
              </a:rPr>
              <a:t> iterative and </a:t>
            </a:r>
            <a:r>
              <a:rPr lang="de-DE" sz="1200" b="0" i="0" u="none" strike="noStrike" cap="none" err="1">
                <a:solidFill>
                  <a:schemeClr val="dk1"/>
                </a:solidFill>
                <a:effectLst/>
                <a:latin typeface="Calibri"/>
                <a:ea typeface="Calibri"/>
                <a:cs typeface="Calibri"/>
                <a:sym typeface="Calibri"/>
              </a:rPr>
              <a:t>requires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continuous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adjustments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Higher </a:t>
            </a:r>
            <a:r>
              <a:rPr lang="de-DE" sz="1200" b="1" i="0" u="none" strike="noStrike" cap="none" err="1">
                <a:solidFill>
                  <a:schemeClr val="dk1"/>
                </a:solidFill>
                <a:effectLst/>
                <a:latin typeface="Calibri"/>
                <a:ea typeface="Calibri"/>
                <a:cs typeface="Calibri"/>
                <a:sym typeface="Calibri"/>
              </a:rPr>
              <a:t>education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policy</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framework</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understood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within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framework</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as</a:t>
            </a:r>
            <a:r>
              <a:rPr lang="de-DE" sz="1200" b="0" i="0" u="none" strike="noStrike" cap="none">
                <a:solidFill>
                  <a:schemeClr val="dk1"/>
                </a:solidFill>
                <a:effectLst/>
                <a:latin typeface="Calibri"/>
                <a:ea typeface="Calibri"/>
                <a:cs typeface="Calibri"/>
                <a:sym typeface="Calibri"/>
              </a:rPr>
              <a:t> an </a:t>
            </a:r>
            <a:r>
              <a:rPr lang="de-DE" sz="1200" b="0" i="0" u="none" strike="noStrike" cap="none" err="1">
                <a:solidFill>
                  <a:schemeClr val="dk1"/>
                </a:solidFill>
                <a:effectLst/>
                <a:latin typeface="Calibri"/>
                <a:ea typeface="Calibri"/>
                <a:cs typeface="Calibri"/>
                <a:sym typeface="Calibri"/>
              </a:rPr>
              <a:t>instrument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that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adds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value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society</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for</a:t>
            </a:r>
            <a:r>
              <a:rPr lang="de-DE" sz="1200" b="1" i="0" u="none" strike="noStrike" cap="none">
                <a:solidFill>
                  <a:schemeClr val="dk1"/>
                </a:solidFill>
                <a:effectLst/>
                <a:latin typeface="Calibri"/>
                <a:ea typeface="Calibri"/>
                <a:cs typeface="Calibri"/>
                <a:sym typeface="Calibri"/>
              </a:rPr>
              <a:t> Knowledge Transfer/Third </a:t>
            </a:r>
            <a:r>
              <a:rPr lang="en-US" sz="1200" b="1" i="0" u="none" strike="noStrike" cap="none">
                <a:solidFill>
                  <a:schemeClr val="dk1"/>
                </a:solidFill>
                <a:effectLst/>
                <a:latin typeface="Calibri"/>
                <a:ea typeface="Calibri"/>
                <a:cs typeface="Calibri"/>
                <a:sym typeface="Calibri"/>
              </a:rPr>
              <a:t>Mission​</a:t>
            </a:r>
            <a:endParaRPr lang="en-US" sz="1200" b="1"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enables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scientific</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findings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directly</a:t>
            </a:r>
            <a:r>
              <a:rPr lang="de-DE" sz="1200" b="1"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translated</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into</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socially</a:t>
            </a:r>
            <a:r>
              <a:rPr lang="de-DE" sz="1200" b="1" i="0" u="none" strike="noStrike" cap="none">
                <a:solidFill>
                  <a:schemeClr val="dk1"/>
                </a:solidFill>
                <a:effectLst/>
                <a:latin typeface="Calibri"/>
                <a:ea typeface="Calibri"/>
                <a:cs typeface="Calibri"/>
                <a:sym typeface="Calibri"/>
              </a:rPr>
              <a:t> relevant </a:t>
            </a:r>
            <a:r>
              <a:rPr lang="de-DE" sz="1200" b="1" i="0" u="none" strike="noStrike" cap="none" err="1">
                <a:solidFill>
                  <a:schemeClr val="dk1"/>
                </a:solidFill>
                <a:effectLst/>
                <a:latin typeface="Calibri"/>
                <a:ea typeface="Calibri"/>
                <a:cs typeface="Calibri"/>
                <a:sym typeface="Calibri"/>
              </a:rPr>
              <a:t>solutions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 </a:t>
            </a:r>
            <a:r>
              <a:rPr lang="de-DE" sz="1200" b="0" i="0" u="none" strike="noStrike" cap="none" err="1">
                <a:solidFill>
                  <a:schemeClr val="dk1"/>
                </a:solidFill>
                <a:effectLst/>
                <a:latin typeface="Calibri"/>
                <a:ea typeface="Calibri"/>
                <a:cs typeface="Calibri"/>
                <a:sym typeface="Calibri"/>
              </a:rPr>
              <a:t>reflective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understanding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transfer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promotes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collaborative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work</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between</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academia</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practice</a:t>
            </a:r>
            <a:r>
              <a:rPr lang="de-DE" sz="1200" b="1" i="0" u="none" strike="noStrike" cap="none">
                <a:solidFill>
                  <a:schemeClr val="dk1"/>
                </a:solidFill>
                <a:effectLst/>
                <a:latin typeface="Calibri"/>
                <a:ea typeface="Calibri"/>
                <a:cs typeface="Calibri"/>
                <a:sym typeface="Calibri"/>
              </a:rPr>
              <a:t> </a:t>
            </a:r>
            <a:r>
              <a:rPr lang="de-DE" sz="1200" b="0" i="0" u="none" strike="noStrike" cap="none">
                <a:solidFill>
                  <a:schemeClr val="dk1"/>
                </a:solidFill>
                <a:effectLst/>
                <a:latin typeface="Calibri"/>
                <a:ea typeface="Calibri"/>
                <a:cs typeface="Calibri"/>
                <a:sym typeface="Calibri"/>
              </a:rPr>
              <a:t>and </a:t>
            </a:r>
            <a:r>
              <a:rPr lang="de-DE" sz="1200" b="0" i="0" u="none" strike="noStrike" cap="none" err="1">
                <a:solidFill>
                  <a:schemeClr val="dk1"/>
                </a:solidFill>
                <a:effectLst/>
                <a:latin typeface="Calibri"/>
                <a:ea typeface="Calibri"/>
                <a:cs typeface="Calibri"/>
                <a:sym typeface="Calibri"/>
              </a:rPr>
              <a:t>demonstrates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research</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contribute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solving</a:t>
            </a:r>
            <a:r>
              <a:rPr lang="de-DE" sz="1200" b="0" i="0" u="none" strike="noStrike" cap="none">
                <a:solidFill>
                  <a:schemeClr val="dk1"/>
                </a:solidFill>
                <a:effectLst/>
                <a:latin typeface="Calibri"/>
                <a:ea typeface="Calibri"/>
                <a:cs typeface="Calibri"/>
                <a:sym typeface="Calibri"/>
              </a:rPr>
              <a:t> real-</a:t>
            </a:r>
            <a:r>
              <a:rPr lang="de-DE" sz="1200" b="0" i="0" u="none" strike="noStrike" cap="none" err="1">
                <a:solidFill>
                  <a:schemeClr val="dk1"/>
                </a:solidFill>
                <a:effectLst/>
                <a:latin typeface="Calibri"/>
                <a:ea typeface="Calibri"/>
                <a:cs typeface="Calibri"/>
                <a:sym typeface="Calibri"/>
              </a:rPr>
              <a:t>world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a:t>
            </a:r>
            <a:r>
              <a:rPr lang="de-DE" sz="1200" b="0" i="0" u="none" strike="noStrike" cap="none" err="1">
                <a:solidFill>
                  <a:schemeClr val="dk1"/>
                </a:solidFill>
                <a:effectLst/>
                <a:latin typeface="Calibri"/>
                <a:ea typeface="Calibri"/>
                <a:cs typeface="Calibri"/>
                <a:sym typeface="Calibri"/>
              </a:rPr>
              <a:t>thus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becomes</a:t>
            </a:r>
            <a:r>
              <a:rPr lang="de-DE" sz="1200" b="0" i="0" u="none" strike="noStrike" cap="none">
                <a:solidFill>
                  <a:schemeClr val="dk1"/>
                </a:solidFill>
                <a:effectLst/>
                <a:latin typeface="Calibri"/>
                <a:ea typeface="Calibri"/>
                <a:cs typeface="Calibri"/>
                <a:sym typeface="Calibri"/>
              </a:rPr>
              <a:t> an integral </a:t>
            </a:r>
            <a:r>
              <a:rPr lang="de-DE" sz="1200" b="0" i="0" u="none" strike="noStrike" cap="none" err="1">
                <a:solidFill>
                  <a:schemeClr val="dk1"/>
                </a:solidFill>
                <a:effectLst/>
                <a:latin typeface="Calibri"/>
                <a:ea typeface="Calibri"/>
                <a:cs typeface="Calibri"/>
                <a:sym typeface="Calibri"/>
              </a:rPr>
              <a:t>part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of</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Third Mission: </a:t>
            </a:r>
            <a:r>
              <a:rPr lang="de-DE" sz="1200" b="0" i="0" u="none" strike="noStrike" cap="none" err="1">
                <a:solidFill>
                  <a:schemeClr val="dk1"/>
                </a:solidFill>
                <a:effectLst/>
                <a:latin typeface="Calibri"/>
                <a:ea typeface="Calibri"/>
                <a:cs typeface="Calibri"/>
                <a:sym typeface="Calibri"/>
              </a:rPr>
              <a:t>it</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generates</a:t>
            </a:r>
            <a:r>
              <a:rPr lang="de-DE" sz="1200" b="0"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societal</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impact</a:t>
            </a:r>
            <a:r>
              <a:rPr lang="de-DE" sz="1200" b="1" i="0" u="none" strike="noStrike" cap="none">
                <a:solidFill>
                  <a:schemeClr val="dk1"/>
                </a:solidFill>
                <a:effectLst/>
                <a:latin typeface="Calibri"/>
                <a:ea typeface="Calibri"/>
                <a:cs typeface="Calibri"/>
                <a:sym typeface="Calibri"/>
              </a:rPr>
              <a:t> and </a:t>
            </a:r>
            <a:r>
              <a:rPr lang="de-DE" sz="1200" b="1" i="0" u="none" strike="noStrike" cap="none" err="1">
                <a:solidFill>
                  <a:schemeClr val="dk1"/>
                </a:solidFill>
                <a:effectLst/>
                <a:latin typeface="Calibri"/>
                <a:ea typeface="Calibri"/>
                <a:cs typeface="Calibri"/>
                <a:sym typeface="Calibri"/>
              </a:rPr>
              <a:t>strengthens</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the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relevance</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of</a:t>
            </a:r>
            <a:r>
              <a:rPr lang="de-DE" sz="1200" b="1" i="0" u="none" strike="noStrike" cap="none">
                <a:solidFill>
                  <a:schemeClr val="dk1"/>
                </a:solidFill>
                <a:effectLst/>
                <a:latin typeface="Calibri"/>
                <a:ea typeface="Calibri"/>
                <a:cs typeface="Calibri"/>
                <a:sym typeface="Calibri"/>
              </a:rPr>
              <a:t> </a:t>
            </a:r>
            <a:r>
              <a:rPr lang="de-DE" sz="1200" b="1" i="0" u="none" strike="noStrike" cap="none" err="1">
                <a:solidFill>
                  <a:schemeClr val="dk1"/>
                </a:solidFill>
                <a:effectLst/>
                <a:latin typeface="Calibri"/>
                <a:ea typeface="Calibri"/>
                <a:cs typeface="Calibri"/>
                <a:sym typeface="Calibri"/>
              </a:rPr>
              <a:t>one’s</a:t>
            </a:r>
            <a:r>
              <a:rPr lang="de-DE" sz="1200" b="1" i="0" u="none" strike="noStrike" cap="none">
                <a:solidFill>
                  <a:schemeClr val="dk1"/>
                </a:solidFill>
                <a:effectLst/>
                <a:latin typeface="Calibri"/>
                <a:ea typeface="Calibri"/>
                <a:cs typeface="Calibri"/>
                <a:sym typeface="Calibri"/>
              </a:rPr>
              <a:t> own </a:t>
            </a:r>
            <a:r>
              <a:rPr lang="de-DE" sz="1200" b="1" i="0" u="none" strike="noStrike" cap="none" err="1">
                <a:solidFill>
                  <a:schemeClr val="dk1"/>
                </a:solidFill>
                <a:effectLst/>
                <a:latin typeface="Calibri"/>
                <a:ea typeface="Calibri"/>
                <a:cs typeface="Calibri"/>
                <a:sym typeface="Calibri"/>
              </a:rPr>
              <a:t>research</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endParaRPr>
          </a:p>
          <a:p>
            <a:r>
              <a:rPr lang="de-DE" b="1"/>
              <a:t>References</a:t>
            </a:r>
          </a:p>
          <a:p>
            <a:r>
              <a:rPr lang="en-US"/>
              <a:t>Adler, C., Hirsch </a:t>
            </a:r>
            <a:r>
              <a:rPr lang="en-US" err="1"/>
              <a:t>Hadorn</a:t>
            </a:r>
            <a:r>
              <a:rPr lang="en-US"/>
              <a:t>, G., </a:t>
            </a:r>
            <a:r>
              <a:rPr lang="en-US" err="1"/>
              <a:t>Breu</a:t>
            </a:r>
            <a:r>
              <a:rPr lang="en-US"/>
              <a:t>, T., </a:t>
            </a:r>
            <a:r>
              <a:rPr lang="en-US" err="1"/>
              <a:t>Wiesmann</a:t>
            </a:r>
            <a:r>
              <a:rPr lang="en-US"/>
              <a:t>, U., &amp; Pohl, C. (2017). </a:t>
            </a:r>
            <a:r>
              <a:rPr lang="en-US" err="1"/>
              <a:t>Conceptualising</a:t>
            </a:r>
            <a:r>
              <a:rPr lang="en-US"/>
              <a:t> the transfer of knowledge across cases in transdisciplinary research. Sustainability Science, 13, 179–190. </a:t>
            </a:r>
            <a:r>
              <a:rPr lang="en-US">
                <a:hlinkClick r:id="rId3"/>
              </a:rPr>
              <a:t>https://doi.org/10.1007/s11625-017-0444-2</a:t>
            </a:r>
            <a:r>
              <a:rPr lang="en-US"/>
              <a:t> </a:t>
            </a:r>
            <a:endParaRPr lang="de-DE"/>
          </a:p>
          <a:p>
            <a:r>
              <a:rPr lang="en-US"/>
              <a:t>Nagy, E., </a:t>
            </a:r>
            <a:r>
              <a:rPr lang="en-US" err="1"/>
              <a:t>Ransiek</a:t>
            </a:r>
            <a:r>
              <a:rPr lang="en-US"/>
              <a:t>, A., Schäfer, M., Lux, A., Bergmann, M., Jahn, T., Marg, O., &amp; Theiler, L. (2020). Transfer as a reciprocal process: How to foster receptivity to results of transdisciplinary research. Environmental Science &amp; Policy, 104, 148–160.</a:t>
            </a:r>
            <a:r>
              <a:rPr lang="en-US">
                <a:hlinkClick r:id="rId4"/>
              </a:rPr>
              <a:t> https://doi.org/10.1016/j.envsci.2019.11.007</a:t>
            </a:r>
            <a:r>
              <a:rPr lang="en-US"/>
              <a:t> </a:t>
            </a:r>
            <a:endParaRPr lang="de-DE"/>
          </a:p>
          <a:p>
            <a:endParaRPr lang="de-DE"/>
          </a:p>
        </p:txBody>
      </p:sp>
      <p:sp>
        <p:nvSpPr>
          <p:cNvPr id="4" name="Foliennummernplatzhalter 3">
            <a:extLst>
              <a:ext uri="{FF2B5EF4-FFF2-40B4-BE49-F238E27FC236}">
                <a16:creationId xmlns:a16="http://schemas.microsoft.com/office/drawing/2014/main" id="{05E243F4-4D7C-1EA1-EFBF-DBBE1E8B0A1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13864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raKo_Titelfolie">
    <p:spTree>
      <p:nvGrpSpPr>
        <p:cNvPr id="1" name=""/>
        <p:cNvGrpSpPr/>
        <p:nvPr/>
      </p:nvGrpSpPr>
      <p:grpSpPr>
        <a:xfrm>
          <a:off x="0" y="0"/>
          <a:ext cx="0" cy="0"/>
          <a:chOff x="0" y="0"/>
          <a:chExt cx="0" cy="0"/>
        </a:xfrm>
      </p:grpSpPr>
      <p:pic>
        <p:nvPicPr>
          <p:cNvPr id="3" name="Grafik 2" descr="Ein Bild, das Text, Screenshot, Design enthält.&#10;&#10;KI-generierte Inhalte können fehlerhaft sein.">
            <a:extLst>
              <a:ext uri="{FF2B5EF4-FFF2-40B4-BE49-F238E27FC236}">
                <a16:creationId xmlns:a16="http://schemas.microsoft.com/office/drawing/2014/main" id="{AE5F055E-0E07-2124-8FB5-881EBDD870E6}"/>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14" name="Rechteck: abgerundete Ecken 13">
            <a:extLst>
              <a:ext uri="{FF2B5EF4-FFF2-40B4-BE49-F238E27FC236}">
                <a16:creationId xmlns:a16="http://schemas.microsoft.com/office/drawing/2014/main" id="{5D7D6262-2A6B-A27C-CA27-940F7C6D04CB}"/>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375020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4F900152-034E-57DA-E9AA-A3E4F35693D4}"/>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‹Nr.›</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132866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73593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‹Nr.›</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25.06.2026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Edit master title format</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Edit master text format</a:t>
            </a:r>
          </a:p>
          <a:p>
            <a:pPr lvl="1"/>
            <a:r>
              <a:rPr lang="de-DE"/>
              <a:t>Second level</a:t>
            </a:r>
          </a:p>
          <a:p>
            <a:pPr lvl="2"/>
            <a:r>
              <a:rPr lang="de-DE"/>
              <a:t>Third level</a:t>
            </a:r>
          </a:p>
          <a:p>
            <a:pPr lvl="3"/>
            <a:r>
              <a:rPr lang="de-DE"/>
              <a:t>Fourth level</a:t>
            </a:r>
          </a:p>
          <a:p>
            <a:pPr lvl="4"/>
            <a:r>
              <a:rPr lang="de-DE"/>
              <a:t>Fifth level</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t>‹Nr.›</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683" r:id="rId3"/>
    <p:sldLayoutId id="2147483692" r:id="rId4"/>
    <p:sldLayoutId id="2147483695" r:id="rId5"/>
    <p:sldLayoutId id="2147483694" r:id="rId6"/>
    <p:sldLayoutId id="2147483702" r:id="rId7"/>
    <p:sldLayoutId id="2147483682" r:id="rId8"/>
    <p:sldLayoutId id="2147483688" r:id="rId9"/>
    <p:sldLayoutId id="2147483685"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0.sv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3RgUR2nVcjs" TargetMode="External"/><Relationship Id="rId2" Type="http://schemas.openxmlformats.org/officeDocument/2006/relationships/notesSlide" Target="../notesSlides/notesSlide36.xml"/><Relationship Id="rId1" Type="http://schemas.openxmlformats.org/officeDocument/2006/relationships/slideLayout" Target="../slideLayouts/slideLayout8.xml"/><Relationship Id="rId5" Type="http://schemas.openxmlformats.org/officeDocument/2006/relationships/hyperlink" Target="https://www.youtube.com/watch?v=opacsyO6giY" TargetMode="External"/><Relationship Id="rId4" Type="http://schemas.openxmlformats.org/officeDocument/2006/relationships/image" Target="../media/image31.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9.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553BD-AB54-34CB-5907-83F8C1BBBC95}"/>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94EA7D0F-69E7-5E05-8703-070D1AA89698}"/>
              </a:ext>
            </a:extLst>
          </p:cNvPr>
          <p:cNvSpPr>
            <a:spLocks noGrp="1"/>
          </p:cNvSpPr>
          <p:nvPr>
            <p:ph type="subTitle" idx="1"/>
          </p:nvPr>
        </p:nvSpPr>
        <p:spPr/>
        <p:txBody>
          <a:bodyPr vert="horz" lIns="91440" tIns="45720" rIns="91440" bIns="45720" rtlCol="0" anchor="t">
            <a:normAutofit fontScale="92500"/>
          </a:bodyPr>
          <a:lstStyle/>
          <a:p>
            <a:pPr>
              <a:lnSpc>
                <a:spcPct val="100000"/>
              </a:lnSpc>
              <a:spcBef>
                <a:spcPts val="600"/>
              </a:spcBef>
            </a:pPr>
            <a:r>
              <a:rPr lang="en-US"/>
              <a:t>Models And Methods for Translating Research Findings into Practice While Tailoring to Specific Target Groups.</a:t>
            </a:r>
          </a:p>
        </p:txBody>
      </p:sp>
      <p:sp>
        <p:nvSpPr>
          <p:cNvPr id="6" name="Titel 5">
            <a:extLst>
              <a:ext uri="{FF2B5EF4-FFF2-40B4-BE49-F238E27FC236}">
                <a16:creationId xmlns:a16="http://schemas.microsoft.com/office/drawing/2014/main" id="{B027FF9E-2892-4899-DF68-DBFF500C4522}"/>
              </a:ext>
            </a:extLst>
          </p:cNvPr>
          <p:cNvSpPr>
            <a:spLocks noGrp="1"/>
          </p:cNvSpPr>
          <p:nvPr>
            <p:ph type="ctrTitle"/>
          </p:nvPr>
        </p:nvSpPr>
        <p:spPr/>
        <p:txBody>
          <a:bodyPr>
            <a:normAutofit/>
          </a:bodyPr>
          <a:lstStyle/>
          <a:p>
            <a:pPr>
              <a:lnSpc>
                <a:spcPct val="100000"/>
              </a:lnSpc>
            </a:pPr>
            <a:r>
              <a:rPr lang="de-DE"/>
              <a:t>Putting Science </a:t>
            </a:r>
            <a:r>
              <a:rPr lang="de-DE" err="1"/>
              <a:t>into</a:t>
            </a:r>
            <a:r>
              <a:rPr lang="de-DE"/>
              <a:t> Practice </a:t>
            </a:r>
          </a:p>
        </p:txBody>
      </p:sp>
      <p:sp>
        <p:nvSpPr>
          <p:cNvPr id="3" name="Textplatzhalter 2">
            <a:extLst>
              <a:ext uri="{FF2B5EF4-FFF2-40B4-BE49-F238E27FC236}">
                <a16:creationId xmlns:a16="http://schemas.microsoft.com/office/drawing/2014/main" id="{ED325197-7608-D933-E1FB-6EA3864EEF5F}"/>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543971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7A7FC-3B80-3DF9-5EF0-091A9414A060}"/>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0DCF56EC-2D15-CBB5-9A56-5D52D292733E}"/>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buClr>
                <a:srgbClr val="00AADE"/>
              </a:buClr>
              <a:buSzPts val="3600"/>
              <a:buFontTx/>
            </a:pPr>
            <a:r>
              <a:rPr lang="de-DE">
                <a:solidFill>
                  <a:srgbClr val="3B3B3B"/>
                </a:solidFill>
                <a:latin typeface="Nunito SemiBold"/>
              </a:rPr>
              <a:t>Transfer – Definition</a:t>
            </a:r>
            <a:endParaRPr lang="de-DE" sz="3600">
              <a:solidFill>
                <a:schemeClr val="accent1"/>
              </a:solidFill>
            </a:endParaRPr>
          </a:p>
        </p:txBody>
      </p:sp>
      <p:sp>
        <p:nvSpPr>
          <p:cNvPr id="3" name="Foliennummernplatzhalter 2">
            <a:extLst>
              <a:ext uri="{FF2B5EF4-FFF2-40B4-BE49-F238E27FC236}">
                <a16:creationId xmlns:a16="http://schemas.microsoft.com/office/drawing/2014/main" id="{2B9A5A14-CFB8-1576-44D3-1FB45CBF0AE6}"/>
              </a:ext>
            </a:extLst>
          </p:cNvPr>
          <p:cNvSpPr>
            <a:spLocks noGrp="1"/>
          </p:cNvSpPr>
          <p:nvPr>
            <p:ph type="sldNum" sz="quarter" idx="12"/>
          </p:nvPr>
        </p:nvSpPr>
        <p:spPr/>
        <p:txBody>
          <a:bodyPr/>
          <a:lstStyle/>
          <a:p>
            <a:fld id="{F145060A-2239-4736-BEED-7C05F6B3C6E1}" type="slidenum">
              <a:rPr lang="de-DE" noProof="0" smtClean="0"/>
              <a:t>10</a:t>
            </a:fld>
            <a:endParaRPr lang="de-DE" noProof="0"/>
          </a:p>
        </p:txBody>
      </p:sp>
      <p:sp>
        <p:nvSpPr>
          <p:cNvPr id="4" name="Inhaltsplatzhalter 3">
            <a:extLst>
              <a:ext uri="{FF2B5EF4-FFF2-40B4-BE49-F238E27FC236}">
                <a16:creationId xmlns:a16="http://schemas.microsoft.com/office/drawing/2014/main" id="{94EAF52D-6910-B9C2-0225-A3F5726F8681}"/>
              </a:ext>
            </a:extLst>
          </p:cNvPr>
          <p:cNvSpPr>
            <a:spLocks noGrp="1"/>
          </p:cNvSpPr>
          <p:nvPr>
            <p:ph idx="1"/>
          </p:nvPr>
        </p:nvSpPr>
        <p:spPr>
          <a:xfrm>
            <a:off x="838200" y="1816100"/>
            <a:ext cx="7924800" cy="3886200"/>
          </a:xfrm>
        </p:spPr>
        <p:txBody>
          <a:bodyPr>
            <a:noAutofit/>
          </a:bodyPr>
          <a:lstStyle/>
          <a:p>
            <a:pPr marL="252000">
              <a:lnSpc>
                <a:spcPts val="1680"/>
              </a:lnSpc>
              <a:spcBef>
                <a:spcPts val="900"/>
              </a:spcBef>
            </a:pPr>
            <a:r>
              <a:rPr lang="de-DE" sz="1400" noProof="0">
                <a:solidFill>
                  <a:schemeClr val="accent1"/>
                </a:solidFill>
                <a:latin typeface="+mj-lt"/>
              </a:rPr>
              <a:t>Definition </a:t>
            </a:r>
            <a:r>
              <a:rPr lang="de-DE" sz="1400" noProof="0" err="1">
                <a:solidFill>
                  <a:schemeClr val="accent1"/>
                </a:solidFill>
                <a:latin typeface="+mj-lt"/>
              </a:rPr>
              <a:t>of</a:t>
            </a:r>
            <a:r>
              <a:rPr lang="de-DE" sz="1400" noProof="0">
                <a:solidFill>
                  <a:schemeClr val="accent1"/>
                </a:solidFill>
                <a:latin typeface="+mj-lt"/>
              </a:rPr>
              <a:t> </a:t>
            </a:r>
            <a:r>
              <a:rPr lang="de-DE" sz="1400">
                <a:solidFill>
                  <a:schemeClr val="accent1"/>
                </a:solidFill>
                <a:latin typeface="+mj-lt"/>
              </a:rPr>
              <a:t>T</a:t>
            </a:r>
            <a:r>
              <a:rPr lang="de-DE" sz="1400" noProof="0" err="1">
                <a:solidFill>
                  <a:schemeClr val="accent1"/>
                </a:solidFill>
                <a:latin typeface="+mj-lt"/>
              </a:rPr>
              <a:t>ransfer</a:t>
            </a:r>
            <a:r>
              <a:rPr lang="de-DE" sz="1400" noProof="0">
                <a:solidFill>
                  <a:schemeClr val="accent1"/>
                </a:solidFill>
                <a:latin typeface="+mj-lt"/>
              </a:rPr>
              <a:t>: </a:t>
            </a:r>
            <a:r>
              <a:rPr lang="en-US" sz="1400" noProof="0"/>
              <a:t>The process of sharing knowledge and insights across various cases or contexts.</a:t>
            </a:r>
          </a:p>
          <a:p>
            <a:pPr marL="252000">
              <a:lnSpc>
                <a:spcPts val="1680"/>
              </a:lnSpc>
              <a:spcBef>
                <a:spcPts val="900"/>
              </a:spcBef>
            </a:pPr>
            <a:r>
              <a:rPr lang="de-DE" sz="1400" noProof="0">
                <a:solidFill>
                  <a:schemeClr val="accent1"/>
                </a:solidFill>
                <a:latin typeface="+mj-lt"/>
              </a:rPr>
              <a:t>Challenge </a:t>
            </a:r>
            <a:r>
              <a:rPr lang="de-DE" sz="1400" noProof="0" err="1">
                <a:solidFill>
                  <a:schemeClr val="accent1"/>
                </a:solidFill>
                <a:latin typeface="+mj-lt"/>
              </a:rPr>
              <a:t>of</a:t>
            </a:r>
            <a:r>
              <a:rPr lang="de-DE" sz="1400" noProof="0">
                <a:solidFill>
                  <a:schemeClr val="accent1"/>
                </a:solidFill>
                <a:latin typeface="+mj-lt"/>
              </a:rPr>
              <a:t> </a:t>
            </a:r>
            <a:r>
              <a:rPr lang="de-DE" sz="1400">
                <a:solidFill>
                  <a:schemeClr val="accent1"/>
                </a:solidFill>
                <a:latin typeface="+mj-lt"/>
              </a:rPr>
              <a:t>T</a:t>
            </a:r>
            <a:r>
              <a:rPr lang="de-DE" sz="1400" noProof="0" err="1">
                <a:solidFill>
                  <a:schemeClr val="accent1"/>
                </a:solidFill>
                <a:latin typeface="+mj-lt"/>
              </a:rPr>
              <a:t>ransfer</a:t>
            </a:r>
            <a:r>
              <a:rPr lang="de-DE" sz="1400" noProof="0">
                <a:solidFill>
                  <a:schemeClr val="accent1"/>
                </a:solidFill>
                <a:latin typeface="+mj-lt"/>
              </a:rPr>
              <a:t>: </a:t>
            </a:r>
            <a:r>
              <a:rPr lang="de-DE" sz="1400" noProof="0" err="1"/>
              <a:t>It</a:t>
            </a:r>
            <a:r>
              <a:rPr lang="de-DE" sz="1400" noProof="0"/>
              <a:t> </a:t>
            </a:r>
            <a:r>
              <a:rPr lang="de-DE" sz="1400" noProof="0" err="1"/>
              <a:t>must</a:t>
            </a:r>
            <a:r>
              <a:rPr lang="de-DE" sz="1400" noProof="0"/>
              <a:t> </a:t>
            </a:r>
            <a:r>
              <a:rPr lang="de-DE" sz="1400" noProof="0" err="1"/>
              <a:t>be</a:t>
            </a:r>
            <a:r>
              <a:rPr lang="de-DE" sz="1400" noProof="0"/>
              <a:t> </a:t>
            </a:r>
            <a:r>
              <a:rPr lang="de-DE" sz="1400" noProof="0" err="1"/>
              <a:t>assessed</a:t>
            </a:r>
            <a:r>
              <a:rPr lang="de-DE" sz="1400" noProof="0"/>
              <a:t> </a:t>
            </a:r>
            <a:r>
              <a:rPr lang="de-DE" sz="1400" noProof="0" err="1"/>
              <a:t>whether</a:t>
            </a:r>
            <a:r>
              <a:rPr lang="de-DE" sz="1400" noProof="0"/>
              <a:t> </a:t>
            </a:r>
            <a:r>
              <a:rPr lang="de-DE" sz="1400" noProof="0" err="1"/>
              <a:t>the</a:t>
            </a:r>
            <a:r>
              <a:rPr lang="de-DE" sz="1400" noProof="0"/>
              <a:t> </a:t>
            </a:r>
            <a:r>
              <a:rPr lang="de-DE" sz="1400" noProof="0" err="1"/>
              <a:t>cases</a:t>
            </a:r>
            <a:r>
              <a:rPr lang="de-DE" sz="1400" noProof="0"/>
              <a:t> </a:t>
            </a:r>
            <a:r>
              <a:rPr lang="de-DE" sz="1400" noProof="0" err="1"/>
              <a:t>share</a:t>
            </a:r>
            <a:r>
              <a:rPr lang="de-DE" sz="1400" noProof="0"/>
              <a:t> </a:t>
            </a:r>
            <a:r>
              <a:rPr lang="de-DE" sz="1400" noProof="0" err="1"/>
              <a:t>sufficiently</a:t>
            </a:r>
            <a:r>
              <a:rPr lang="de-DE" sz="1400" noProof="0"/>
              <a:t> </a:t>
            </a:r>
            <a:r>
              <a:rPr lang="de-DE" sz="1400" noProof="0" err="1"/>
              <a:t>similar</a:t>
            </a:r>
            <a:r>
              <a:rPr lang="de-DE" sz="1400" noProof="0"/>
              <a:t> relevant </a:t>
            </a:r>
            <a:r>
              <a:rPr lang="de-DE" sz="1400" noProof="0" err="1"/>
              <a:t>aspects</a:t>
            </a:r>
            <a:r>
              <a:rPr lang="de-DE" sz="1400" noProof="0"/>
              <a:t> </a:t>
            </a:r>
            <a:r>
              <a:rPr lang="de-DE" sz="1400" noProof="0" err="1"/>
              <a:t>to</a:t>
            </a:r>
            <a:r>
              <a:rPr lang="de-DE" sz="1400" noProof="0"/>
              <a:t> </a:t>
            </a:r>
            <a:r>
              <a:rPr lang="de-DE" sz="1400" noProof="0" err="1"/>
              <a:t>enable</a:t>
            </a:r>
            <a:r>
              <a:rPr lang="de-DE" sz="1400" noProof="0"/>
              <a:t> </a:t>
            </a:r>
            <a:r>
              <a:rPr lang="de-DE" sz="1400" noProof="0" err="1"/>
              <a:t>knowledge</a:t>
            </a:r>
            <a:r>
              <a:rPr lang="de-DE" sz="1400" noProof="0"/>
              <a:t> </a:t>
            </a:r>
            <a:r>
              <a:rPr lang="de-DE" sz="1400" noProof="0" err="1"/>
              <a:t>to</a:t>
            </a:r>
            <a:r>
              <a:rPr lang="de-DE" sz="1400" noProof="0"/>
              <a:t> </a:t>
            </a:r>
            <a:r>
              <a:rPr lang="de-DE" sz="1400" noProof="0" err="1"/>
              <a:t>be</a:t>
            </a:r>
            <a:r>
              <a:rPr lang="de-DE" sz="1400" noProof="0"/>
              <a:t> </a:t>
            </a:r>
            <a:r>
              <a:rPr lang="de-DE" sz="1400" noProof="0" err="1"/>
              <a:t>successfully</a:t>
            </a:r>
            <a:r>
              <a:rPr lang="de-DE" sz="1400" noProof="0"/>
              <a:t> </a:t>
            </a:r>
            <a:r>
              <a:rPr lang="de-DE" sz="1400" noProof="0" err="1"/>
              <a:t>transferred</a:t>
            </a:r>
            <a:r>
              <a:rPr lang="de-DE" sz="1400" noProof="0"/>
              <a:t> (Adler et al., 2017).</a:t>
            </a:r>
          </a:p>
          <a:p>
            <a:pPr marL="252000">
              <a:lnSpc>
                <a:spcPts val="1680"/>
              </a:lnSpc>
              <a:spcBef>
                <a:spcPts val="900"/>
              </a:spcBef>
            </a:pPr>
            <a:r>
              <a:rPr lang="de-DE" sz="1400" noProof="0" err="1">
                <a:solidFill>
                  <a:schemeClr val="accent1"/>
                </a:solidFill>
                <a:latin typeface="+mj-lt"/>
              </a:rPr>
              <a:t>Reciprocal</a:t>
            </a:r>
            <a:r>
              <a:rPr lang="de-DE" sz="1400" noProof="0">
                <a:solidFill>
                  <a:schemeClr val="accent1"/>
                </a:solidFill>
                <a:latin typeface="+mj-lt"/>
              </a:rPr>
              <a:t> </a:t>
            </a:r>
            <a:r>
              <a:rPr lang="de-DE" sz="1400">
                <a:solidFill>
                  <a:schemeClr val="accent1"/>
                </a:solidFill>
                <a:latin typeface="+mj-lt"/>
              </a:rPr>
              <a:t>P</a:t>
            </a:r>
            <a:r>
              <a:rPr lang="de-DE" sz="1400" noProof="0" err="1">
                <a:solidFill>
                  <a:schemeClr val="accent1"/>
                </a:solidFill>
                <a:latin typeface="+mj-lt"/>
              </a:rPr>
              <a:t>rocess</a:t>
            </a:r>
            <a:r>
              <a:rPr lang="de-DE" sz="1400" noProof="0">
                <a:solidFill>
                  <a:schemeClr val="accent1"/>
                </a:solidFill>
                <a:latin typeface="+mj-lt"/>
              </a:rPr>
              <a:t>: </a:t>
            </a:r>
            <a:r>
              <a:rPr lang="de-DE" sz="1400" noProof="0"/>
              <a:t>Knowledge </a:t>
            </a:r>
            <a:r>
              <a:rPr lang="de-DE" sz="1400" noProof="0" err="1"/>
              <a:t>is</a:t>
            </a:r>
            <a:r>
              <a:rPr lang="de-DE" sz="1400" noProof="0"/>
              <a:t> not </a:t>
            </a:r>
            <a:r>
              <a:rPr lang="de-DE" sz="1400" noProof="0" err="1"/>
              <a:t>merely</a:t>
            </a:r>
            <a:r>
              <a:rPr lang="de-DE" sz="1400" noProof="0"/>
              <a:t> </a:t>
            </a:r>
            <a:r>
              <a:rPr lang="de-DE" sz="1400" noProof="0" err="1"/>
              <a:t>transferred</a:t>
            </a:r>
            <a:r>
              <a:rPr lang="de-DE" sz="1400" noProof="0"/>
              <a:t>, but </a:t>
            </a:r>
            <a:r>
              <a:rPr lang="de-DE" sz="1400" noProof="0" err="1"/>
              <a:t>adapted</a:t>
            </a:r>
            <a:r>
              <a:rPr lang="de-DE" sz="1400" noProof="0"/>
              <a:t>, </a:t>
            </a:r>
            <a:r>
              <a:rPr lang="de-DE" sz="1400" noProof="0" err="1"/>
              <a:t>expanded</a:t>
            </a:r>
            <a:r>
              <a:rPr lang="de-DE" sz="1400" noProof="0"/>
              <a:t>, and </a:t>
            </a:r>
            <a:r>
              <a:rPr lang="de-DE" sz="1400" noProof="0" err="1"/>
              <a:t>modified</a:t>
            </a:r>
            <a:r>
              <a:rPr lang="de-DE" sz="1400" noProof="0"/>
              <a:t> in </a:t>
            </a:r>
            <a:r>
              <a:rPr lang="de-DE" sz="1400" noProof="0" err="1"/>
              <a:t>new</a:t>
            </a:r>
            <a:r>
              <a:rPr lang="de-DE" sz="1400" noProof="0"/>
              <a:t> </a:t>
            </a:r>
            <a:r>
              <a:rPr lang="de-DE" sz="1400" noProof="0" err="1"/>
              <a:t>contexts</a:t>
            </a:r>
            <a:r>
              <a:rPr lang="de-DE" sz="1400" noProof="0"/>
              <a:t> (Nagy et al., 2020).</a:t>
            </a:r>
          </a:p>
          <a:p>
            <a:pPr marL="252000">
              <a:lnSpc>
                <a:spcPts val="1680"/>
              </a:lnSpc>
              <a:spcBef>
                <a:spcPts val="900"/>
              </a:spcBef>
            </a:pPr>
            <a:r>
              <a:rPr lang="de-DE" sz="1400" noProof="0">
                <a:solidFill>
                  <a:schemeClr val="accent1"/>
                </a:solidFill>
                <a:latin typeface="+mj-lt"/>
              </a:rPr>
              <a:t>Involvement </a:t>
            </a:r>
            <a:r>
              <a:rPr lang="de-DE" sz="1400" noProof="0" err="1">
                <a:solidFill>
                  <a:schemeClr val="accent1"/>
                </a:solidFill>
                <a:latin typeface="+mj-lt"/>
              </a:rPr>
              <a:t>of</a:t>
            </a:r>
            <a:r>
              <a:rPr lang="de-DE" sz="1400" noProof="0">
                <a:solidFill>
                  <a:schemeClr val="accent1"/>
                </a:solidFill>
                <a:latin typeface="+mj-lt"/>
              </a:rPr>
              <a:t> </a:t>
            </a:r>
            <a:r>
              <a:rPr lang="de-DE" sz="1400">
                <a:solidFill>
                  <a:schemeClr val="accent1"/>
                </a:solidFill>
                <a:latin typeface="+mj-lt"/>
              </a:rPr>
              <a:t>V</a:t>
            </a:r>
            <a:r>
              <a:rPr lang="de-DE" sz="1400" noProof="0" err="1">
                <a:solidFill>
                  <a:schemeClr val="accent1"/>
                </a:solidFill>
                <a:latin typeface="+mj-lt"/>
              </a:rPr>
              <a:t>arious</a:t>
            </a:r>
            <a:r>
              <a:rPr lang="de-DE" sz="1400" noProof="0">
                <a:solidFill>
                  <a:schemeClr val="accent1"/>
                </a:solidFill>
                <a:latin typeface="+mj-lt"/>
              </a:rPr>
              <a:t> </a:t>
            </a:r>
            <a:r>
              <a:rPr lang="de-DE" sz="1400">
                <a:solidFill>
                  <a:schemeClr val="accent1"/>
                </a:solidFill>
                <a:latin typeface="+mj-lt"/>
              </a:rPr>
              <a:t>St</a:t>
            </a:r>
            <a:r>
              <a:rPr lang="de-DE" sz="1400" noProof="0" err="1">
                <a:solidFill>
                  <a:schemeClr val="accent1"/>
                </a:solidFill>
                <a:latin typeface="+mj-lt"/>
              </a:rPr>
              <a:t>akeholders</a:t>
            </a:r>
            <a:r>
              <a:rPr lang="de-DE" sz="1400" noProof="0">
                <a:solidFill>
                  <a:schemeClr val="accent1"/>
                </a:solidFill>
                <a:latin typeface="+mj-lt"/>
              </a:rPr>
              <a:t>: </a:t>
            </a:r>
            <a:r>
              <a:rPr lang="de-DE" sz="1400" noProof="0"/>
              <a:t>New </a:t>
            </a:r>
            <a:r>
              <a:rPr lang="de-DE" sz="1400" noProof="0" err="1"/>
              <a:t>contexts</a:t>
            </a:r>
            <a:r>
              <a:rPr lang="de-DE" sz="1400" noProof="0"/>
              <a:t> and </a:t>
            </a:r>
            <a:r>
              <a:rPr lang="de-DE" sz="1400" noProof="0" err="1"/>
              <a:t>stakeholders</a:t>
            </a:r>
            <a:r>
              <a:rPr lang="de-DE" sz="1400" noProof="0"/>
              <a:t> </a:t>
            </a:r>
            <a:r>
              <a:rPr lang="de-DE" sz="1400" noProof="0" err="1"/>
              <a:t>play</a:t>
            </a:r>
            <a:r>
              <a:rPr lang="de-DE" sz="1400" noProof="0"/>
              <a:t> a </a:t>
            </a:r>
            <a:r>
              <a:rPr lang="de-DE" sz="1400" noProof="0" err="1"/>
              <a:t>key</a:t>
            </a:r>
            <a:r>
              <a:rPr lang="de-DE" sz="1400" noProof="0"/>
              <a:t> </a:t>
            </a:r>
            <a:r>
              <a:rPr lang="de-DE" sz="1400" noProof="0" err="1"/>
              <a:t>role</a:t>
            </a:r>
            <a:r>
              <a:rPr lang="de-DE" sz="1400" noProof="0"/>
              <a:t> in </a:t>
            </a:r>
            <a:r>
              <a:rPr lang="de-DE" sz="1400" noProof="0" err="1"/>
              <a:t>the</a:t>
            </a:r>
            <a:r>
              <a:rPr lang="de-DE" sz="1400" noProof="0"/>
              <a:t> </a:t>
            </a:r>
            <a:r>
              <a:rPr lang="de-DE" sz="1400" noProof="0" err="1"/>
              <a:t>successful</a:t>
            </a:r>
            <a:r>
              <a:rPr lang="de-DE" sz="1400" noProof="0"/>
              <a:t> </a:t>
            </a:r>
            <a:r>
              <a:rPr lang="de-DE" sz="1400" noProof="0" err="1"/>
              <a:t>adaptation</a:t>
            </a:r>
            <a:r>
              <a:rPr lang="de-DE" sz="1400" noProof="0"/>
              <a:t> and </a:t>
            </a:r>
            <a:r>
              <a:rPr lang="de-DE" sz="1400" noProof="0" err="1"/>
              <a:t>utilisation</a:t>
            </a:r>
            <a:r>
              <a:rPr lang="de-DE" sz="1400" noProof="0"/>
              <a:t> </a:t>
            </a:r>
            <a:r>
              <a:rPr lang="de-DE" sz="1400" noProof="0" err="1"/>
              <a:t>of</a:t>
            </a:r>
            <a:r>
              <a:rPr lang="de-DE" sz="1400" noProof="0"/>
              <a:t> </a:t>
            </a:r>
            <a:r>
              <a:rPr lang="de-DE" sz="1400" noProof="0" err="1"/>
              <a:t>knowledge</a:t>
            </a:r>
            <a:r>
              <a:rPr lang="de-DE" sz="1400" noProof="0"/>
              <a:t>.</a:t>
            </a:r>
          </a:p>
          <a:p>
            <a:pPr marL="252000">
              <a:lnSpc>
                <a:spcPts val="1680"/>
              </a:lnSpc>
              <a:spcBef>
                <a:spcPts val="900"/>
              </a:spcBef>
            </a:pPr>
            <a:r>
              <a:rPr lang="de-DE" sz="1400" noProof="0">
                <a:solidFill>
                  <a:schemeClr val="accent1"/>
                </a:solidFill>
                <a:latin typeface="+mj-lt"/>
              </a:rPr>
              <a:t>Non-</a:t>
            </a:r>
            <a:r>
              <a:rPr lang="de-DE" sz="1400">
                <a:solidFill>
                  <a:schemeClr val="accent1"/>
                </a:solidFill>
                <a:latin typeface="+mj-lt"/>
              </a:rPr>
              <a:t>Li</a:t>
            </a:r>
            <a:r>
              <a:rPr lang="de-DE" sz="1400" noProof="0" err="1">
                <a:solidFill>
                  <a:schemeClr val="accent1"/>
                </a:solidFill>
                <a:latin typeface="+mj-lt"/>
              </a:rPr>
              <a:t>near</a:t>
            </a:r>
            <a:r>
              <a:rPr lang="de-DE" sz="1400" noProof="0">
                <a:solidFill>
                  <a:schemeClr val="accent1"/>
                </a:solidFill>
                <a:latin typeface="+mj-lt"/>
              </a:rPr>
              <a:t> </a:t>
            </a:r>
            <a:r>
              <a:rPr lang="de-DE" sz="1400">
                <a:solidFill>
                  <a:schemeClr val="accent1"/>
                </a:solidFill>
                <a:latin typeface="+mj-lt"/>
              </a:rPr>
              <a:t>D</a:t>
            </a:r>
            <a:r>
              <a:rPr lang="de-DE" sz="1400" noProof="0" err="1">
                <a:solidFill>
                  <a:schemeClr val="accent1"/>
                </a:solidFill>
                <a:latin typeface="+mj-lt"/>
              </a:rPr>
              <a:t>ynamics</a:t>
            </a:r>
            <a:r>
              <a:rPr lang="de-DE" sz="1400" noProof="0">
                <a:solidFill>
                  <a:schemeClr val="accent1"/>
                </a:solidFill>
                <a:latin typeface="+mj-lt"/>
              </a:rPr>
              <a:t>: </a:t>
            </a:r>
            <a:r>
              <a:rPr lang="de-DE" sz="1400" noProof="0"/>
              <a:t>Knowledge </a:t>
            </a:r>
            <a:r>
              <a:rPr lang="de-DE" sz="1400" noProof="0" err="1"/>
              <a:t>transfer</a:t>
            </a:r>
            <a:r>
              <a:rPr lang="de-DE" sz="1400" noProof="0"/>
              <a:t> </a:t>
            </a:r>
            <a:r>
              <a:rPr lang="de-DE" sz="1400" noProof="0" err="1"/>
              <a:t>is</a:t>
            </a:r>
            <a:r>
              <a:rPr lang="de-DE" sz="1400" noProof="0"/>
              <a:t> a </a:t>
            </a:r>
            <a:r>
              <a:rPr lang="de-DE" sz="1400" noProof="0" err="1"/>
              <a:t>complex</a:t>
            </a:r>
            <a:r>
              <a:rPr lang="de-DE" sz="1400" noProof="0"/>
              <a:t> </a:t>
            </a:r>
            <a:r>
              <a:rPr lang="de-DE" sz="1400" noProof="0" err="1"/>
              <a:t>process</a:t>
            </a:r>
            <a:r>
              <a:rPr lang="de-DE" sz="1400" noProof="0"/>
              <a:t> </a:t>
            </a:r>
            <a:r>
              <a:rPr lang="de-DE" sz="1400" noProof="0" err="1"/>
              <a:t>that</a:t>
            </a:r>
            <a:r>
              <a:rPr lang="de-DE" sz="1400" noProof="0"/>
              <a:t> </a:t>
            </a:r>
            <a:r>
              <a:rPr lang="de-DE" sz="1400" noProof="0" err="1"/>
              <a:t>often</a:t>
            </a:r>
            <a:r>
              <a:rPr lang="de-DE" sz="1400" noProof="0"/>
              <a:t> </a:t>
            </a:r>
            <a:r>
              <a:rPr lang="de-DE" sz="1400" noProof="0" err="1"/>
              <a:t>does</a:t>
            </a:r>
            <a:r>
              <a:rPr lang="de-DE" sz="1400" noProof="0"/>
              <a:t> not </a:t>
            </a:r>
            <a:r>
              <a:rPr lang="de-DE" sz="1400" noProof="0" err="1"/>
              <a:t>proceed</a:t>
            </a:r>
            <a:r>
              <a:rPr lang="de-DE" sz="1400" noProof="0"/>
              <a:t> </a:t>
            </a:r>
            <a:r>
              <a:rPr lang="de-DE" sz="1400" noProof="0" err="1"/>
              <a:t>linearly</a:t>
            </a:r>
            <a:r>
              <a:rPr lang="de-DE" sz="1400" noProof="0"/>
              <a:t> and </a:t>
            </a:r>
            <a:r>
              <a:rPr lang="de-DE" sz="1400" noProof="0" err="1"/>
              <a:t>requires</a:t>
            </a:r>
            <a:r>
              <a:rPr lang="de-DE" sz="1400" noProof="0"/>
              <a:t> </a:t>
            </a:r>
            <a:r>
              <a:rPr lang="de-DE" sz="1400" noProof="0" err="1"/>
              <a:t>continuous</a:t>
            </a:r>
            <a:r>
              <a:rPr lang="de-DE" sz="1400" noProof="0"/>
              <a:t> </a:t>
            </a:r>
            <a:r>
              <a:rPr lang="de-DE" sz="1400" noProof="0" err="1"/>
              <a:t>adaptation</a:t>
            </a:r>
            <a:r>
              <a:rPr lang="de-DE" sz="1400" noProof="0"/>
              <a:t>.</a:t>
            </a:r>
          </a:p>
          <a:p>
            <a:pPr marL="252000">
              <a:lnSpc>
                <a:spcPts val="1680"/>
              </a:lnSpc>
              <a:spcBef>
                <a:spcPts val="900"/>
              </a:spcBef>
            </a:pPr>
            <a:r>
              <a:rPr lang="de-DE" sz="1400" noProof="0">
                <a:solidFill>
                  <a:schemeClr val="accent1"/>
                </a:solidFill>
                <a:latin typeface="+mj-lt"/>
              </a:rPr>
              <a:t>Higher </a:t>
            </a:r>
            <a:r>
              <a:rPr lang="de-DE" sz="1400">
                <a:solidFill>
                  <a:schemeClr val="accent1"/>
                </a:solidFill>
                <a:latin typeface="+mj-lt"/>
              </a:rPr>
              <a:t>E</a:t>
            </a:r>
            <a:r>
              <a:rPr lang="de-DE" sz="1400" noProof="0" err="1">
                <a:solidFill>
                  <a:schemeClr val="accent1"/>
                </a:solidFill>
                <a:latin typeface="+mj-lt"/>
              </a:rPr>
              <a:t>ducation</a:t>
            </a:r>
            <a:r>
              <a:rPr lang="de-DE" sz="1400" noProof="0">
                <a:solidFill>
                  <a:schemeClr val="accent1"/>
                </a:solidFill>
                <a:latin typeface="+mj-lt"/>
              </a:rPr>
              <a:t> </a:t>
            </a:r>
            <a:r>
              <a:rPr lang="de-DE" sz="1400">
                <a:solidFill>
                  <a:schemeClr val="accent1"/>
                </a:solidFill>
                <a:latin typeface="+mj-lt"/>
              </a:rPr>
              <a:t>P</a:t>
            </a:r>
            <a:r>
              <a:rPr lang="de-DE" sz="1400" noProof="0" err="1">
                <a:solidFill>
                  <a:schemeClr val="accent1"/>
                </a:solidFill>
                <a:latin typeface="+mj-lt"/>
              </a:rPr>
              <a:t>olicy</a:t>
            </a:r>
            <a:r>
              <a:rPr lang="de-DE" sz="1400" noProof="0">
                <a:solidFill>
                  <a:schemeClr val="accent1"/>
                </a:solidFill>
                <a:latin typeface="+mj-lt"/>
              </a:rPr>
              <a:t> Framework: </a:t>
            </a:r>
            <a:r>
              <a:rPr lang="de-DE" sz="1400" noProof="0"/>
              <a:t>The Third Mission </a:t>
            </a:r>
            <a:r>
              <a:rPr lang="de-DE" sz="1400" noProof="0" err="1"/>
              <a:t>serves</a:t>
            </a:r>
            <a:r>
              <a:rPr lang="de-DE" sz="1400" noProof="0"/>
              <a:t> </a:t>
            </a:r>
            <a:r>
              <a:rPr lang="de-DE" sz="1400" noProof="0" err="1"/>
              <a:t>as</a:t>
            </a:r>
            <a:r>
              <a:rPr lang="de-DE" sz="1400" noProof="0"/>
              <a:t> </a:t>
            </a:r>
            <a:r>
              <a:rPr lang="de-DE" sz="1400" noProof="0" err="1"/>
              <a:t>the</a:t>
            </a:r>
            <a:r>
              <a:rPr lang="de-DE" sz="1400" noProof="0"/>
              <a:t> </a:t>
            </a:r>
            <a:r>
              <a:rPr lang="de-DE" sz="1400" noProof="0" err="1"/>
              <a:t>overarching</a:t>
            </a:r>
            <a:r>
              <a:rPr lang="de-DE" sz="1400" noProof="0"/>
              <a:t> </a:t>
            </a:r>
            <a:r>
              <a:rPr lang="de-DE" sz="1400" noProof="0" err="1"/>
              <a:t>purpose</a:t>
            </a:r>
            <a:r>
              <a:rPr lang="de-DE" sz="1400" noProof="0"/>
              <a:t> </a:t>
            </a:r>
            <a:r>
              <a:rPr lang="de-DE" sz="1400" noProof="0" err="1"/>
              <a:t>of</a:t>
            </a:r>
            <a:r>
              <a:rPr lang="de-DE" sz="1400" noProof="0"/>
              <a:t> </a:t>
            </a:r>
            <a:r>
              <a:rPr lang="de-DE" sz="1400" noProof="0" err="1"/>
              <a:t>transfer</a:t>
            </a:r>
            <a:r>
              <a:rPr lang="de-DE" sz="1400" noProof="0"/>
              <a:t>. </a:t>
            </a:r>
          </a:p>
          <a:p>
            <a:pPr marL="252000">
              <a:lnSpc>
                <a:spcPts val="1680"/>
              </a:lnSpc>
              <a:spcBef>
                <a:spcPts val="900"/>
              </a:spcBef>
            </a:pPr>
            <a:r>
              <a:rPr lang="de-DE" sz="1400" noProof="0" err="1">
                <a:solidFill>
                  <a:schemeClr val="accent1"/>
                </a:solidFill>
                <a:latin typeface="+mj-lt"/>
              </a:rPr>
              <a:t>Objective</a:t>
            </a:r>
            <a:r>
              <a:rPr lang="de-DE" sz="1400" noProof="0">
                <a:solidFill>
                  <a:schemeClr val="accent1"/>
                </a:solidFill>
                <a:latin typeface="+mj-lt"/>
              </a:rPr>
              <a:t> </a:t>
            </a:r>
            <a:r>
              <a:rPr lang="de-DE" sz="1400" noProof="0" err="1">
                <a:solidFill>
                  <a:schemeClr val="accent1"/>
                </a:solidFill>
                <a:latin typeface="+mj-lt"/>
              </a:rPr>
              <a:t>of</a:t>
            </a:r>
            <a:r>
              <a:rPr lang="de-DE" sz="1400" noProof="0">
                <a:solidFill>
                  <a:schemeClr val="accent1"/>
                </a:solidFill>
                <a:latin typeface="+mj-lt"/>
              </a:rPr>
              <a:t> </a:t>
            </a:r>
            <a:r>
              <a:rPr lang="de-DE" sz="1400">
                <a:solidFill>
                  <a:schemeClr val="accent1"/>
                </a:solidFill>
                <a:latin typeface="+mj-lt"/>
              </a:rPr>
              <a:t>T</a:t>
            </a:r>
            <a:r>
              <a:rPr lang="de-DE" sz="1400" noProof="0" err="1">
                <a:solidFill>
                  <a:schemeClr val="accent1"/>
                </a:solidFill>
                <a:latin typeface="+mj-lt"/>
              </a:rPr>
              <a:t>ransfer</a:t>
            </a:r>
            <a:r>
              <a:rPr lang="de-DE" sz="1400" noProof="0">
                <a:solidFill>
                  <a:schemeClr val="accent1"/>
                </a:solidFill>
                <a:latin typeface="+mj-lt"/>
              </a:rPr>
              <a:t>: </a:t>
            </a:r>
            <a:r>
              <a:rPr lang="de-DE" sz="1400" noProof="0" err="1"/>
              <a:t>Developing</a:t>
            </a:r>
            <a:r>
              <a:rPr lang="de-DE" sz="1400" noProof="0"/>
              <a:t> </a:t>
            </a:r>
            <a:r>
              <a:rPr lang="de-DE" sz="1400" noProof="0" err="1"/>
              <a:t>sustainable</a:t>
            </a:r>
            <a:r>
              <a:rPr lang="de-DE" sz="1400" noProof="0"/>
              <a:t> </a:t>
            </a:r>
            <a:r>
              <a:rPr lang="de-DE" sz="1400" noProof="0" err="1"/>
              <a:t>solutions</a:t>
            </a:r>
            <a:r>
              <a:rPr lang="de-DE" sz="1400" noProof="0"/>
              <a:t> </a:t>
            </a:r>
            <a:r>
              <a:rPr lang="de-DE" sz="1400" noProof="0" err="1"/>
              <a:t>for</a:t>
            </a:r>
            <a:r>
              <a:rPr lang="de-DE" sz="1400" noProof="0"/>
              <a:t> </a:t>
            </a:r>
            <a:r>
              <a:rPr lang="de-DE" sz="1400" noProof="0" err="1"/>
              <a:t>societal</a:t>
            </a:r>
            <a:r>
              <a:rPr lang="de-DE" sz="1400" noProof="0"/>
              <a:t> </a:t>
            </a:r>
            <a:r>
              <a:rPr lang="de-DE" sz="1400" noProof="0" err="1"/>
              <a:t>issues</a:t>
            </a:r>
            <a:r>
              <a:rPr lang="de-DE" sz="1400" noProof="0"/>
              <a:t> </a:t>
            </a:r>
            <a:r>
              <a:rPr lang="de-DE" sz="1400" err="1"/>
              <a:t>by</a:t>
            </a:r>
            <a:r>
              <a:rPr lang="de-DE" sz="1400"/>
              <a:t> </a:t>
            </a:r>
            <a:r>
              <a:rPr lang="de-DE" sz="1400" noProof="0" err="1"/>
              <a:t>integrating</a:t>
            </a:r>
            <a:r>
              <a:rPr lang="de-DE" sz="1400" noProof="0"/>
              <a:t> and </a:t>
            </a:r>
            <a:r>
              <a:rPr lang="de-DE" sz="1400" noProof="0" err="1"/>
              <a:t>adapting</a:t>
            </a:r>
            <a:r>
              <a:rPr lang="de-DE" sz="1400" noProof="0"/>
              <a:t> </a:t>
            </a:r>
            <a:r>
              <a:rPr lang="de-DE" sz="1400" noProof="0" err="1"/>
              <a:t>knowledge</a:t>
            </a:r>
            <a:r>
              <a:rPr lang="de-DE" sz="1400" noProof="0"/>
              <a:t> in </a:t>
            </a:r>
            <a:r>
              <a:rPr lang="de-DE" sz="1400" noProof="0" err="1"/>
              <a:t>various</a:t>
            </a:r>
            <a:r>
              <a:rPr lang="de-DE" sz="1400" noProof="0"/>
              <a:t> </a:t>
            </a:r>
            <a:r>
              <a:rPr lang="de-DE" sz="1400" noProof="0" err="1"/>
              <a:t>contexts</a:t>
            </a:r>
            <a:r>
              <a:rPr lang="de-DE" sz="1400" i="1" noProof="0">
                <a:latin typeface="+mj-lt"/>
              </a:rPr>
              <a:t>.</a:t>
            </a:r>
          </a:p>
        </p:txBody>
      </p:sp>
      <p:sp>
        <p:nvSpPr>
          <p:cNvPr id="12" name="Textfeld 11">
            <a:extLst>
              <a:ext uri="{FF2B5EF4-FFF2-40B4-BE49-F238E27FC236}">
                <a16:creationId xmlns:a16="http://schemas.microsoft.com/office/drawing/2014/main" id="{B5334083-7807-7450-5253-7924887EE281}"/>
              </a:ext>
            </a:extLst>
          </p:cNvPr>
          <p:cNvSpPr txBox="1"/>
          <p:nvPr/>
        </p:nvSpPr>
        <p:spPr>
          <a:xfrm>
            <a:off x="8669593" y="5701610"/>
            <a:ext cx="1737318" cy="200055"/>
          </a:xfrm>
          <a:prstGeom prst="rect">
            <a:avLst/>
          </a:prstGeom>
          <a:noFill/>
        </p:spPr>
        <p:txBody>
          <a:bodyPr wrap="square" lIns="91440" tIns="45720" rIns="91440" bIns="45720" anchor="t">
            <a:spAutoFit/>
          </a:bodyPr>
          <a:lstStyle/>
          <a:p>
            <a:pPr>
              <a:spcBef>
                <a:spcPts val="200"/>
              </a:spcBef>
              <a:defRPr/>
            </a:pP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Adler </a:t>
            </a:r>
            <a:r>
              <a:rPr lang="en-US" sz="700">
                <a:latin typeface="+mn-lt"/>
                <a:ea typeface="Calibri"/>
                <a:cs typeface="Calibri"/>
              </a:rPr>
              <a:t>et al. (2017); </a:t>
            </a: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Nagy </a:t>
            </a:r>
            <a:r>
              <a:rPr lang="en-US" sz="700">
                <a:latin typeface="+mn-lt"/>
                <a:ea typeface="Calibri"/>
                <a:cs typeface="Calibri"/>
              </a:rPr>
              <a:t>et al. (2020)</a:t>
            </a:r>
            <a:endParaRPr lang="en-US" sz="700" b="0" i="0" u="none" strike="noStrike" kern="0" cap="none" spc="0" normalizeH="0" baseline="0" noProof="0">
              <a:ln>
                <a:noFill/>
              </a:ln>
              <a:solidFill>
                <a:srgbClr val="000000"/>
              </a:solidFill>
              <a:effectLst/>
              <a:uLnTx/>
              <a:uFillTx/>
              <a:latin typeface="+mn-lt"/>
              <a:ea typeface="Calibri"/>
              <a:cs typeface="Calibri"/>
            </a:endParaRPr>
          </a:p>
        </p:txBody>
      </p:sp>
      <p:sp>
        <p:nvSpPr>
          <p:cNvPr id="8" name="Ellipse 7">
            <a:extLst>
              <a:ext uri="{FF2B5EF4-FFF2-40B4-BE49-F238E27FC236}">
                <a16:creationId xmlns:a16="http://schemas.microsoft.com/office/drawing/2014/main" id="{942B7CEF-7639-B487-EAA1-E87128743020}"/>
              </a:ext>
            </a:extLst>
          </p:cNvPr>
          <p:cNvSpPr/>
          <p:nvPr/>
        </p:nvSpPr>
        <p:spPr>
          <a:xfrm rot="18000000">
            <a:off x="9479030" y="945962"/>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6" name="Grafik 5" descr="Ein Bild, das Uhr, Schrift, Grafiken, Design enthält.&#10;&#10;KI-generierte Inhalte können fehlerhaft sein.">
            <a:extLst>
              <a:ext uri="{FF2B5EF4-FFF2-40B4-BE49-F238E27FC236}">
                <a16:creationId xmlns:a16="http://schemas.microsoft.com/office/drawing/2014/main" id="{BD630422-ECD7-9ED9-5B8E-1C177732DCDB}"/>
              </a:ext>
            </a:extLst>
          </p:cNvPr>
          <p:cNvPicPr>
            <a:picLocks noChangeAspect="1"/>
          </p:cNvPicPr>
          <p:nvPr/>
        </p:nvPicPr>
        <p:blipFill>
          <a:blip r:embed="rId3"/>
          <a:stretch>
            <a:fillRect/>
          </a:stretch>
        </p:blipFill>
        <p:spPr>
          <a:xfrm>
            <a:off x="9976762" y="1902690"/>
            <a:ext cx="2323027" cy="3052619"/>
          </a:xfrm>
          <a:prstGeom prst="rect">
            <a:avLst/>
          </a:prstGeom>
        </p:spPr>
      </p:pic>
    </p:spTree>
    <p:extLst>
      <p:ext uri="{BB962C8B-B14F-4D97-AF65-F5344CB8AC3E}">
        <p14:creationId xmlns:p14="http://schemas.microsoft.com/office/powerpoint/2010/main" val="4147981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5E7FEF2C-0268-8CDC-2713-C57C91B3FE32}"/>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F1DEEFE0-22F9-BD3C-4B6E-1761289BB015}"/>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 </a:t>
            </a:r>
            <a:r>
              <a:rPr kumimoji="0" lang="de-DE" sz="3200" b="0" i="0" u="none" strike="noStrike" kern="1200" cap="none" spc="0" normalizeH="0" baseline="0" noProof="0" err="1">
                <a:ln>
                  <a:noFill/>
                </a:ln>
                <a:solidFill>
                  <a:srgbClr val="3B3B3B"/>
                </a:solidFill>
                <a:effectLst/>
                <a:uLnTx/>
                <a:uFillTx/>
                <a:latin typeface="Nunito SemiBold"/>
                <a:ea typeface="+mj-ea"/>
                <a:cs typeface="+mj-cs"/>
              </a:rPr>
              <a:t>Concepts</a:t>
            </a:r>
            <a:r>
              <a:rPr kumimoji="0" lang="de-DE" sz="3200" b="0" i="0" u="none" strike="noStrike" kern="1200" cap="none" spc="0" normalizeH="0" baseline="0" noProof="0">
                <a:ln>
                  <a:noFill/>
                </a:ln>
                <a:solidFill>
                  <a:srgbClr val="3B3B3B"/>
                </a:solidFill>
                <a:effectLst/>
                <a:uLnTx/>
                <a:uFillTx/>
                <a:latin typeface="Nunito SemiBold"/>
                <a:ea typeface="+mj-ea"/>
                <a:cs typeface="+mj-cs"/>
              </a:rPr>
              <a:t>: </a:t>
            </a:r>
            <a:r>
              <a:rPr kumimoji="0" lang="de-DE" sz="3200" b="0" i="0" u="none" strike="noStrike" kern="1200" cap="none" spc="0" normalizeH="0" baseline="0" noProof="0">
                <a:ln>
                  <a:noFill/>
                </a:ln>
                <a:solidFill>
                  <a:schemeClr val="accent1"/>
                </a:solidFill>
                <a:effectLst/>
                <a:uLnTx/>
                <a:uFillTx/>
                <a:latin typeface="Nunito SemiBold"/>
                <a:ea typeface="+mj-ea"/>
                <a:cs typeface="+mj-cs"/>
              </a:rPr>
              <a:t>Linear &amp; </a:t>
            </a:r>
            <a:r>
              <a:rPr kumimoji="0" lang="de-DE" sz="3200" b="0" i="0" u="none" strike="noStrike" kern="1200" cap="none" spc="0" normalizeH="0" baseline="0" noProof="0" err="1">
                <a:ln>
                  <a:noFill/>
                </a:ln>
                <a:solidFill>
                  <a:schemeClr val="accent1"/>
                </a:solidFill>
                <a:effectLst/>
                <a:uLnTx/>
                <a:uFillTx/>
                <a:latin typeface="Nunito SemiBold"/>
                <a:ea typeface="+mj-ea"/>
                <a:cs typeface="+mj-cs"/>
              </a:rPr>
              <a:t>One-way</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DDAC2759-0A61-3452-115B-EAA48F225188}"/>
              </a:ext>
            </a:extLst>
          </p:cNvPr>
          <p:cNvSpPr>
            <a:spLocks noGrp="1"/>
          </p:cNvSpPr>
          <p:nvPr>
            <p:ph type="sldNum" sz="quarter" idx="12"/>
          </p:nvPr>
        </p:nvSpPr>
        <p:spPr/>
        <p:txBody>
          <a:bodyPr/>
          <a:lstStyle/>
          <a:p>
            <a:fld id="{F145060A-2239-4736-BEED-7C05F6B3C6E1}" type="slidenum">
              <a:rPr lang="de-DE" noProof="0" smtClean="0"/>
              <a:t>11</a:t>
            </a:fld>
            <a:endParaRPr lang="de-DE" noProof="0"/>
          </a:p>
        </p:txBody>
      </p:sp>
      <p:sp>
        <p:nvSpPr>
          <p:cNvPr id="3" name="Textfeld 2">
            <a:extLst>
              <a:ext uri="{FF2B5EF4-FFF2-40B4-BE49-F238E27FC236}">
                <a16:creationId xmlns:a16="http://schemas.microsoft.com/office/drawing/2014/main" id="{D22D1D9F-C526-3156-673F-40145002EAF2}"/>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Illustration adapted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pic>
        <p:nvPicPr>
          <p:cNvPr id="6" name="Picture 5">
            <a:extLst>
              <a:ext uri="{FF2B5EF4-FFF2-40B4-BE49-F238E27FC236}">
                <a16:creationId xmlns:a16="http://schemas.microsoft.com/office/drawing/2014/main" id="{1F3D920F-0F91-197D-D18B-07EC7C1CAE15}"/>
              </a:ext>
            </a:extLst>
          </p:cNvPr>
          <p:cNvPicPr>
            <a:picLocks noChangeAspect="1"/>
          </p:cNvPicPr>
          <p:nvPr/>
        </p:nvPicPr>
        <p:blipFill>
          <a:blip r:embed="rId3"/>
          <a:srcRect r="1144" b="6736"/>
          <a:stretch>
            <a:fillRect/>
          </a:stretch>
        </p:blipFill>
        <p:spPr>
          <a:xfrm>
            <a:off x="2321455" y="2483908"/>
            <a:ext cx="7316229" cy="1901054"/>
          </a:xfrm>
          <a:prstGeom prst="rect">
            <a:avLst/>
          </a:prstGeom>
        </p:spPr>
      </p:pic>
    </p:spTree>
    <p:extLst>
      <p:ext uri="{BB962C8B-B14F-4D97-AF65-F5344CB8AC3E}">
        <p14:creationId xmlns:p14="http://schemas.microsoft.com/office/powerpoint/2010/main" val="58281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8318E0CE-36D5-3388-F0CF-21F877A92AEB}"/>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A2E70069-2EC1-3987-803C-F0B722701A3B}"/>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 </a:t>
            </a:r>
            <a:r>
              <a:rPr kumimoji="0" lang="de-DE" sz="3200" b="0" i="0" u="none" strike="noStrike" kern="1200" cap="none" spc="0" normalizeH="0" baseline="0" noProof="0" err="1">
                <a:ln>
                  <a:noFill/>
                </a:ln>
                <a:solidFill>
                  <a:srgbClr val="3B3B3B"/>
                </a:solidFill>
                <a:effectLst/>
                <a:uLnTx/>
                <a:uFillTx/>
                <a:latin typeface="Nunito SemiBold"/>
                <a:ea typeface="+mj-ea"/>
                <a:cs typeface="+mj-cs"/>
              </a:rPr>
              <a:t>Concepts</a:t>
            </a:r>
            <a:r>
              <a:rPr kumimoji="0" lang="de-DE" sz="3200" b="0" i="0" u="none" strike="noStrike" kern="1200" cap="none" spc="0" normalizeH="0" baseline="0" noProof="0">
                <a:ln>
                  <a:noFill/>
                </a:ln>
                <a:solidFill>
                  <a:srgbClr val="3B3B3B"/>
                </a:solidFill>
                <a:effectLst/>
                <a:uLnTx/>
                <a:uFillTx/>
                <a:latin typeface="Nunito SemiBold"/>
                <a:ea typeface="+mj-ea"/>
                <a:cs typeface="+mj-cs"/>
              </a:rPr>
              <a:t>: </a:t>
            </a:r>
            <a:r>
              <a:rPr kumimoji="0" lang="de-DE" sz="3200" b="0" i="0" u="none" strike="noStrike" kern="1200" cap="none" spc="0" normalizeH="0" baseline="0" noProof="0" err="1">
                <a:ln>
                  <a:noFill/>
                </a:ln>
                <a:solidFill>
                  <a:schemeClr val="accent1"/>
                </a:solidFill>
                <a:effectLst/>
                <a:uLnTx/>
                <a:uFillTx/>
                <a:latin typeface="Nunito SemiBold"/>
                <a:ea typeface="+mj-ea"/>
                <a:cs typeface="+mj-cs"/>
              </a:rPr>
              <a:t>Bidirectional</a:t>
            </a:r>
            <a:r>
              <a:rPr kumimoji="0" lang="de-DE" sz="3200" b="0" i="0" u="none" strike="noStrike" kern="1200" cap="none" spc="0" normalizeH="0" baseline="0" noProof="0">
                <a:ln>
                  <a:noFill/>
                </a:ln>
                <a:solidFill>
                  <a:schemeClr val="accent1"/>
                </a:solidFill>
                <a:effectLst/>
                <a:uLnTx/>
                <a:uFillTx/>
                <a:latin typeface="Nunito SemiBold"/>
                <a:ea typeface="+mj-ea"/>
                <a:cs typeface="+mj-cs"/>
              </a:rPr>
              <a:t> &amp; Interdependent</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E804E3F1-DB7C-3D1B-78BB-4FF908A17E91}"/>
              </a:ext>
            </a:extLst>
          </p:cNvPr>
          <p:cNvSpPr>
            <a:spLocks noGrp="1"/>
          </p:cNvSpPr>
          <p:nvPr>
            <p:ph type="sldNum" sz="quarter" idx="12"/>
          </p:nvPr>
        </p:nvSpPr>
        <p:spPr/>
        <p:txBody>
          <a:bodyPr/>
          <a:lstStyle/>
          <a:p>
            <a:fld id="{F145060A-2239-4736-BEED-7C05F6B3C6E1}" type="slidenum">
              <a:rPr lang="de-DE" noProof="0" smtClean="0"/>
              <a:t>12</a:t>
            </a:fld>
            <a:endParaRPr lang="de-DE" noProof="0"/>
          </a:p>
        </p:txBody>
      </p:sp>
      <p:cxnSp>
        <p:nvCxnSpPr>
          <p:cNvPr id="14" name="Gerade Verbindung mit Pfeil 13">
            <a:extLst>
              <a:ext uri="{FF2B5EF4-FFF2-40B4-BE49-F238E27FC236}">
                <a16:creationId xmlns:a16="http://schemas.microsoft.com/office/drawing/2014/main" id="{66DF3F4D-C31D-D872-7F81-5190A5F77A03}"/>
              </a:ext>
            </a:extLst>
          </p:cNvPr>
          <p:cNvCxnSpPr>
            <a:cxnSpLocks/>
          </p:cNvCxnSpPr>
          <p:nvPr/>
        </p:nvCxnSpPr>
        <p:spPr>
          <a:xfrm>
            <a:off x="3242128" y="2251338"/>
            <a:ext cx="5715000"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 name="Gerade Verbindung mit Pfeil 5">
            <a:extLst>
              <a:ext uri="{FF2B5EF4-FFF2-40B4-BE49-F238E27FC236}">
                <a16:creationId xmlns:a16="http://schemas.microsoft.com/office/drawing/2014/main" id="{CF4C1483-21E7-C7F9-FE5F-FD65461DE48C}"/>
              </a:ext>
            </a:extLst>
          </p:cNvPr>
          <p:cNvCxnSpPr>
            <a:cxnSpLocks/>
          </p:cNvCxnSpPr>
          <p:nvPr/>
        </p:nvCxnSpPr>
        <p:spPr>
          <a:xfrm flipH="1">
            <a:off x="3195638" y="5173889"/>
            <a:ext cx="58007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Textfeld 14">
            <a:extLst>
              <a:ext uri="{FF2B5EF4-FFF2-40B4-BE49-F238E27FC236}">
                <a16:creationId xmlns:a16="http://schemas.microsoft.com/office/drawing/2014/main" id="{9470C5F9-56BD-A84F-E84D-C6BEBA4B661A}"/>
              </a:ext>
            </a:extLst>
          </p:cNvPr>
          <p:cNvSpPr txBox="1"/>
          <p:nvPr/>
        </p:nvSpPr>
        <p:spPr>
          <a:xfrm>
            <a:off x="3267528" y="2271287"/>
            <a:ext cx="5591175" cy="338554"/>
          </a:xfrm>
          <a:prstGeom prst="rect">
            <a:avLst/>
          </a:prstGeom>
          <a:noFill/>
        </p:spPr>
        <p:txBody>
          <a:bodyPr wrap="square" rtlCol="0">
            <a:spAutoFit/>
          </a:bodyPr>
          <a:lstStyle/>
          <a:p>
            <a:pPr algn="ctr"/>
            <a:r>
              <a:rPr lang="de-DE" sz="1600">
                <a:solidFill>
                  <a:schemeClr val="accent1"/>
                </a:solidFill>
                <a:latin typeface="+mj-lt"/>
              </a:rPr>
              <a:t>t</a:t>
            </a:r>
            <a:r>
              <a:rPr lang="de-DE" sz="1600" noProof="0" err="1">
                <a:solidFill>
                  <a:schemeClr val="accent1"/>
                </a:solidFill>
                <a:latin typeface="+mj-lt"/>
              </a:rPr>
              <a:t>echnology</a:t>
            </a:r>
            <a:r>
              <a:rPr lang="de-DE" sz="1600" noProof="0">
                <a:solidFill>
                  <a:schemeClr val="accent1"/>
                </a:solidFill>
                <a:latin typeface="+mj-lt"/>
              </a:rPr>
              <a:t> push</a:t>
            </a:r>
          </a:p>
        </p:txBody>
      </p:sp>
      <p:sp>
        <p:nvSpPr>
          <p:cNvPr id="16" name="Textfeld 15">
            <a:extLst>
              <a:ext uri="{FF2B5EF4-FFF2-40B4-BE49-F238E27FC236}">
                <a16:creationId xmlns:a16="http://schemas.microsoft.com/office/drawing/2014/main" id="{31471639-D8B1-A51C-9856-8E8CD1C017E7}"/>
              </a:ext>
            </a:extLst>
          </p:cNvPr>
          <p:cNvSpPr txBox="1"/>
          <p:nvPr/>
        </p:nvSpPr>
        <p:spPr>
          <a:xfrm>
            <a:off x="3308349" y="4882784"/>
            <a:ext cx="5591175" cy="338554"/>
          </a:xfrm>
          <a:prstGeom prst="rect">
            <a:avLst/>
          </a:prstGeom>
          <a:noFill/>
        </p:spPr>
        <p:txBody>
          <a:bodyPr wrap="square" rtlCol="0">
            <a:spAutoFit/>
          </a:bodyPr>
          <a:lstStyle/>
          <a:p>
            <a:pPr algn="ctr"/>
            <a:r>
              <a:rPr lang="de-DE" sz="1600">
                <a:solidFill>
                  <a:schemeClr val="accent1"/>
                </a:solidFill>
                <a:latin typeface="+mj-lt"/>
              </a:rPr>
              <a:t>m</a:t>
            </a:r>
            <a:r>
              <a:rPr lang="de-DE" sz="1600" noProof="0" err="1">
                <a:solidFill>
                  <a:schemeClr val="accent1"/>
                </a:solidFill>
                <a:latin typeface="+mj-lt"/>
              </a:rPr>
              <a:t>arket</a:t>
            </a:r>
            <a:r>
              <a:rPr lang="de-DE" sz="1600" noProof="0">
                <a:solidFill>
                  <a:schemeClr val="accent1"/>
                </a:solidFill>
                <a:latin typeface="+mj-lt"/>
              </a:rPr>
              <a:t> pull</a:t>
            </a:r>
          </a:p>
        </p:txBody>
      </p:sp>
      <p:sp>
        <p:nvSpPr>
          <p:cNvPr id="5" name="Textfeld 4">
            <a:extLst>
              <a:ext uri="{FF2B5EF4-FFF2-40B4-BE49-F238E27FC236}">
                <a16:creationId xmlns:a16="http://schemas.microsoft.com/office/drawing/2014/main" id="{2D299625-6A8F-8F77-01EA-E6E954A9D6DE}"/>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Illustration adapted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pic>
        <p:nvPicPr>
          <p:cNvPr id="3" name="Picture 5">
            <a:extLst>
              <a:ext uri="{FF2B5EF4-FFF2-40B4-BE49-F238E27FC236}">
                <a16:creationId xmlns:a16="http://schemas.microsoft.com/office/drawing/2014/main" id="{4D7EFEF8-281A-3CEA-5C6B-4F78AD3A6F55}"/>
              </a:ext>
            </a:extLst>
          </p:cNvPr>
          <p:cNvPicPr>
            <a:picLocks noChangeAspect="1"/>
          </p:cNvPicPr>
          <p:nvPr/>
        </p:nvPicPr>
        <p:blipFill>
          <a:blip r:embed="rId3"/>
          <a:srcRect r="1144" b="6736"/>
          <a:stretch>
            <a:fillRect/>
          </a:stretch>
        </p:blipFill>
        <p:spPr>
          <a:xfrm>
            <a:off x="2321455" y="2742322"/>
            <a:ext cx="7316229" cy="1901054"/>
          </a:xfrm>
          <a:prstGeom prst="rect">
            <a:avLst/>
          </a:prstGeom>
        </p:spPr>
      </p:pic>
      <p:sp>
        <p:nvSpPr>
          <p:cNvPr id="7" name="Rechteck 6">
            <a:extLst>
              <a:ext uri="{FF2B5EF4-FFF2-40B4-BE49-F238E27FC236}">
                <a16:creationId xmlns:a16="http://schemas.microsoft.com/office/drawing/2014/main" id="{78BD75D3-53A9-C81A-DDD1-EAE102DEACA6}"/>
              </a:ext>
            </a:extLst>
          </p:cNvPr>
          <p:cNvSpPr/>
          <p:nvPr/>
        </p:nvSpPr>
        <p:spPr>
          <a:xfrm>
            <a:off x="3856383" y="3339548"/>
            <a:ext cx="1530626" cy="5918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22C2136E-87FD-4788-65E0-386A16176A56}"/>
              </a:ext>
            </a:extLst>
          </p:cNvPr>
          <p:cNvSpPr/>
          <p:nvPr/>
        </p:nvSpPr>
        <p:spPr>
          <a:xfrm>
            <a:off x="6747033" y="3429000"/>
            <a:ext cx="1530626" cy="5918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5293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7BA61-F648-8F3C-DFEB-32D881E8FB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7D4353-3D51-0723-D7AC-A7D67D04AAFD}"/>
              </a:ext>
            </a:extLst>
          </p:cNvPr>
          <p:cNvSpPr>
            <a:spLocks noGrp="1"/>
          </p:cNvSpPr>
          <p:nvPr>
            <p:ph type="title"/>
          </p:nvPr>
        </p:nvSpPr>
        <p:spPr/>
        <p:txBody>
          <a:bodyPr/>
          <a:lstStyle/>
          <a:p>
            <a:r>
              <a:rPr lang="de-DE" noProof="0"/>
              <a:t>Knowledge Transfer Models: </a:t>
            </a:r>
            <a:br>
              <a:rPr lang="de-DE" noProof="0"/>
            </a:br>
            <a:r>
              <a:rPr lang="de-DE" noProof="0"/>
              <a:t>The </a:t>
            </a:r>
            <a:r>
              <a:rPr lang="de-DE" err="1"/>
              <a:t>Quadruple</a:t>
            </a:r>
            <a:r>
              <a:rPr lang="de-DE"/>
              <a:t> Helix Model</a:t>
            </a:r>
            <a:endParaRPr lang="de-DE" noProof="0"/>
          </a:p>
        </p:txBody>
      </p:sp>
      <p:sp>
        <p:nvSpPr>
          <p:cNvPr id="13" name="Foliennummernplatzhalter 12">
            <a:extLst>
              <a:ext uri="{FF2B5EF4-FFF2-40B4-BE49-F238E27FC236}">
                <a16:creationId xmlns:a16="http://schemas.microsoft.com/office/drawing/2014/main" id="{F140AFC6-0D6C-5C0A-CB9F-8D99BD115C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13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E92344DE-A903-D281-EA66-4BF363B2E3B2}"/>
              </a:ext>
            </a:extLst>
          </p:cNvPr>
          <p:cNvSpPr>
            <a:spLocks noGrp="1"/>
          </p:cNvSpPr>
          <p:nvPr>
            <p:ph idx="13"/>
          </p:nvPr>
        </p:nvSpPr>
        <p:spPr>
          <a:xfrm>
            <a:off x="6096001" y="2371725"/>
            <a:ext cx="5080000" cy="2914650"/>
          </a:xfrm>
        </p:spPr>
        <p:txBody>
          <a:bodyPr>
            <a:normAutofit/>
          </a:bodyPr>
          <a:lstStyle/>
          <a:p>
            <a:pPr marL="0" indent="0">
              <a:lnSpc>
                <a:spcPct val="150000"/>
              </a:lnSpc>
              <a:spcBef>
                <a:spcPts val="0"/>
              </a:spcBef>
              <a:buNone/>
            </a:pPr>
            <a:r>
              <a:rPr lang="de-DE" sz="1400">
                <a:solidFill>
                  <a:schemeClr val="accent1"/>
                </a:solidFill>
              </a:rPr>
              <a:t>The </a:t>
            </a:r>
            <a:r>
              <a:rPr lang="de-DE" sz="1400" err="1">
                <a:solidFill>
                  <a:schemeClr val="accent1"/>
                </a:solidFill>
              </a:rPr>
              <a:t>Quadruple</a:t>
            </a:r>
            <a:r>
              <a:rPr lang="de-DE" sz="1400">
                <a:solidFill>
                  <a:schemeClr val="accent1"/>
                </a:solidFill>
              </a:rPr>
              <a:t> Helix </a:t>
            </a:r>
            <a:r>
              <a:rPr lang="de-DE" sz="1400" err="1">
                <a:solidFill>
                  <a:schemeClr val="accent1"/>
                </a:solidFill>
              </a:rPr>
              <a:t>model</a:t>
            </a:r>
            <a:r>
              <a:rPr lang="de-DE" sz="1400">
                <a:solidFill>
                  <a:schemeClr val="accent1"/>
                </a:solidFill>
              </a:rPr>
              <a:t> </a:t>
            </a:r>
            <a:r>
              <a:rPr lang="de-DE" sz="1400" err="1"/>
              <a:t>explains</a:t>
            </a:r>
            <a:r>
              <a:rPr lang="de-DE" sz="1400"/>
              <a:t> </a:t>
            </a:r>
            <a:r>
              <a:rPr lang="de-DE" sz="1400" err="1"/>
              <a:t>how</a:t>
            </a:r>
            <a:r>
              <a:rPr lang="de-DE" sz="1400"/>
              <a:t> </a:t>
            </a:r>
            <a:r>
              <a:rPr lang="de-DE" sz="1400" err="1"/>
              <a:t>collaborative</a:t>
            </a:r>
            <a:r>
              <a:rPr lang="de-DE" sz="1400"/>
              <a:t> </a:t>
            </a:r>
            <a:r>
              <a:rPr lang="en-US" sz="1400"/>
              <a:t>innovation arises from the interaction among</a:t>
            </a:r>
            <a:r>
              <a:rPr lang="de-DE" sz="1400"/>
              <a:t> </a:t>
            </a:r>
            <a:r>
              <a:rPr lang="de-DE" sz="1400" err="1">
                <a:latin typeface="+mj-lt"/>
              </a:rPr>
              <a:t>science</a:t>
            </a:r>
            <a:r>
              <a:rPr lang="de-DE" sz="1400">
                <a:latin typeface="+mj-lt"/>
              </a:rPr>
              <a:t>, </a:t>
            </a:r>
            <a:r>
              <a:rPr lang="de-DE" sz="1400" err="1">
                <a:latin typeface="+mj-lt"/>
              </a:rPr>
              <a:t>business</a:t>
            </a:r>
            <a:r>
              <a:rPr lang="de-DE" sz="1400">
                <a:latin typeface="+mj-lt"/>
              </a:rPr>
              <a:t>, </a:t>
            </a:r>
            <a:r>
              <a:rPr lang="de-DE" sz="1400" err="1">
                <a:latin typeface="+mj-lt"/>
              </a:rPr>
              <a:t>politics</a:t>
            </a:r>
            <a:r>
              <a:rPr lang="de-DE" sz="1400">
                <a:latin typeface="+mj-lt"/>
              </a:rPr>
              <a:t>, and </a:t>
            </a:r>
            <a:r>
              <a:rPr lang="de-DE" sz="1400" err="1">
                <a:latin typeface="+mj-lt"/>
              </a:rPr>
              <a:t>civil</a:t>
            </a:r>
            <a:r>
              <a:rPr lang="de-DE" sz="1400">
                <a:latin typeface="+mj-lt"/>
              </a:rPr>
              <a:t> </a:t>
            </a:r>
            <a:r>
              <a:rPr lang="de-DE" sz="1400" err="1">
                <a:latin typeface="+mj-lt"/>
              </a:rPr>
              <a:t>society</a:t>
            </a:r>
            <a:r>
              <a:rPr lang="de-DE" sz="1400"/>
              <a:t>. </a:t>
            </a:r>
            <a:r>
              <a:rPr lang="de-DE" sz="1400" err="1"/>
              <a:t>It</a:t>
            </a:r>
            <a:r>
              <a:rPr lang="de-DE" sz="1400"/>
              <a:t> </a:t>
            </a:r>
            <a:r>
              <a:rPr lang="de-DE" sz="1400" err="1"/>
              <a:t>builds</a:t>
            </a:r>
            <a:r>
              <a:rPr lang="de-DE" sz="1400"/>
              <a:t> upon </a:t>
            </a:r>
            <a:r>
              <a:rPr lang="de-DE" sz="1400" err="1"/>
              <a:t>the</a:t>
            </a:r>
            <a:r>
              <a:rPr lang="de-DE" sz="1400"/>
              <a:t> Triple Helix </a:t>
            </a:r>
            <a:r>
              <a:rPr lang="de-DE" sz="1400" err="1"/>
              <a:t>model</a:t>
            </a:r>
            <a:r>
              <a:rPr lang="de-DE" sz="1400"/>
              <a:t> </a:t>
            </a:r>
            <a:r>
              <a:rPr lang="en-US" sz="1400"/>
              <a:t>by including civil society and highlighting the joint, multidirectional exchange among</a:t>
            </a:r>
            <a:r>
              <a:rPr lang="de-DE" sz="1400"/>
              <a:t> all </a:t>
            </a:r>
            <a:r>
              <a:rPr lang="de-DE" sz="1400" err="1"/>
              <a:t>stakeholders</a:t>
            </a:r>
            <a:r>
              <a:rPr lang="de-DE" sz="1400"/>
              <a:t>. This </a:t>
            </a:r>
            <a:r>
              <a:rPr lang="de-DE" sz="1400" err="1"/>
              <a:t>leads</a:t>
            </a:r>
            <a:r>
              <a:rPr lang="de-DE" sz="1400"/>
              <a:t> </a:t>
            </a:r>
            <a:r>
              <a:rPr lang="de-DE" sz="1400" err="1"/>
              <a:t>to</a:t>
            </a:r>
            <a:r>
              <a:rPr lang="de-DE" sz="1400"/>
              <a:t> </a:t>
            </a:r>
            <a:r>
              <a:rPr lang="de-DE" sz="1400" err="1"/>
              <a:t>needs-based</a:t>
            </a:r>
            <a:r>
              <a:rPr lang="de-DE" sz="1400"/>
              <a:t> </a:t>
            </a:r>
            <a:r>
              <a:rPr lang="de-DE" sz="1400" err="1"/>
              <a:t>solutions</a:t>
            </a:r>
            <a:r>
              <a:rPr lang="de-DE" sz="1400"/>
              <a:t>. The </a:t>
            </a:r>
            <a:r>
              <a:rPr lang="de-DE" sz="1400" err="1"/>
              <a:t>model</a:t>
            </a:r>
            <a:r>
              <a:rPr lang="de-DE" sz="1400"/>
              <a:t> </a:t>
            </a:r>
            <a:r>
              <a:rPr lang="de-DE" sz="1400" err="1"/>
              <a:t>promotes</a:t>
            </a:r>
            <a:r>
              <a:rPr lang="de-DE" sz="1400"/>
              <a:t> </a:t>
            </a:r>
            <a:r>
              <a:rPr lang="de-DE" sz="1400" err="1">
                <a:latin typeface="+mj-lt"/>
              </a:rPr>
              <a:t>innovation</a:t>
            </a:r>
            <a:r>
              <a:rPr lang="de-DE" sz="1400">
                <a:latin typeface="+mj-lt"/>
              </a:rPr>
              <a:t> </a:t>
            </a:r>
            <a:r>
              <a:rPr lang="de-DE" sz="1400" err="1">
                <a:latin typeface="+mj-lt"/>
              </a:rPr>
              <a:t>networks</a:t>
            </a:r>
            <a:r>
              <a:rPr lang="de-DE" sz="1400">
                <a:latin typeface="+mj-lt"/>
              </a:rPr>
              <a:t> </a:t>
            </a:r>
            <a:r>
              <a:rPr lang="de-DE" sz="1400" err="1">
                <a:latin typeface="+mj-lt"/>
              </a:rPr>
              <a:t>or</a:t>
            </a:r>
            <a:r>
              <a:rPr lang="de-DE" sz="1400">
                <a:latin typeface="+mj-lt"/>
              </a:rPr>
              <a:t> </a:t>
            </a:r>
            <a:r>
              <a:rPr lang="de-DE" sz="1400" err="1">
                <a:latin typeface="+mj-lt"/>
              </a:rPr>
              <a:t>ecosystems</a:t>
            </a:r>
            <a:r>
              <a:rPr lang="de-DE" sz="1400">
                <a:latin typeface="+mj-lt"/>
              </a:rPr>
              <a:t> </a:t>
            </a:r>
            <a:r>
              <a:rPr lang="de-DE" sz="1400"/>
              <a:t>in </a:t>
            </a:r>
            <a:r>
              <a:rPr lang="de-DE" sz="1400" err="1"/>
              <a:t>which</a:t>
            </a:r>
            <a:r>
              <a:rPr lang="de-DE" sz="1400"/>
              <a:t> </a:t>
            </a:r>
            <a:r>
              <a:rPr lang="de-DE" sz="1400" err="1"/>
              <a:t>research</a:t>
            </a:r>
            <a:r>
              <a:rPr lang="de-DE" sz="1400"/>
              <a:t> </a:t>
            </a:r>
            <a:r>
              <a:rPr lang="de-DE" sz="1400" err="1"/>
              <a:t>institutions</a:t>
            </a:r>
            <a:r>
              <a:rPr lang="de-DE" sz="1400"/>
              <a:t> </a:t>
            </a:r>
            <a:r>
              <a:rPr lang="de-DE" sz="1400" err="1"/>
              <a:t>can</a:t>
            </a:r>
            <a:r>
              <a:rPr lang="de-DE" sz="1400"/>
              <a:t> </a:t>
            </a:r>
            <a:r>
              <a:rPr lang="de-DE" sz="1400" err="1"/>
              <a:t>play</a:t>
            </a:r>
            <a:r>
              <a:rPr lang="de-DE" sz="1400"/>
              <a:t> a </a:t>
            </a:r>
            <a:r>
              <a:rPr lang="de-DE" sz="1400" err="1"/>
              <a:t>central</a:t>
            </a:r>
            <a:r>
              <a:rPr lang="de-DE" sz="1400"/>
              <a:t> </a:t>
            </a:r>
            <a:r>
              <a:rPr lang="de-DE" sz="1400" err="1"/>
              <a:t>role</a:t>
            </a:r>
            <a:r>
              <a:rPr lang="de-DE" sz="1400"/>
              <a:t>. </a:t>
            </a:r>
          </a:p>
        </p:txBody>
      </p:sp>
      <p:sp>
        <p:nvSpPr>
          <p:cNvPr id="3" name="Textfeld 2">
            <a:extLst>
              <a:ext uri="{FF2B5EF4-FFF2-40B4-BE49-F238E27FC236}">
                <a16:creationId xmlns:a16="http://schemas.microsoft.com/office/drawing/2014/main" id="{69C378C3-70C4-E062-052F-B18B2A262B73}"/>
              </a:ext>
            </a:extLst>
          </p:cNvPr>
          <p:cNvSpPr txBox="1"/>
          <p:nvPr/>
        </p:nvSpPr>
        <p:spPr>
          <a:xfrm>
            <a:off x="838200" y="5557042"/>
            <a:ext cx="1097973" cy="200055"/>
          </a:xfrm>
          <a:prstGeom prst="rect">
            <a:avLst/>
          </a:prstGeom>
          <a:noFill/>
        </p:spPr>
        <p:txBody>
          <a:bodyPr wrap="square" lIns="91440" tIns="45720" rIns="91440" bIns="45720" rtlCol="0" anchor="t">
            <a:spAutoFit/>
          </a:bodyPr>
          <a:lstStyle/>
          <a:p>
            <a:r>
              <a:rPr lang="de-DE" sz="700" noProof="0">
                <a:latin typeface="+mn-lt"/>
              </a:rPr>
              <a:t>Schütz </a:t>
            </a:r>
            <a:r>
              <a:rPr lang="de-DE" sz="700">
                <a:latin typeface="+mn-lt"/>
              </a:rPr>
              <a:t>et al. (2018) </a:t>
            </a:r>
            <a:endParaRPr lang="de-DE" sz="700" noProof="0">
              <a:latin typeface="+mn-lt"/>
            </a:endParaRPr>
          </a:p>
        </p:txBody>
      </p:sp>
      <p:pic>
        <p:nvPicPr>
          <p:cNvPr id="10" name="Picture 9">
            <a:extLst>
              <a:ext uri="{FF2B5EF4-FFF2-40B4-BE49-F238E27FC236}">
                <a16:creationId xmlns:a16="http://schemas.microsoft.com/office/drawing/2014/main" id="{C43DB1A3-BCD6-1C88-6D7A-A606A94C8BA3}"/>
              </a:ext>
            </a:extLst>
          </p:cNvPr>
          <p:cNvPicPr>
            <a:picLocks noChangeAspect="1"/>
          </p:cNvPicPr>
          <p:nvPr/>
        </p:nvPicPr>
        <p:blipFill>
          <a:blip r:embed="rId3"/>
          <a:stretch>
            <a:fillRect/>
          </a:stretch>
        </p:blipFill>
        <p:spPr>
          <a:xfrm>
            <a:off x="587375" y="1709209"/>
            <a:ext cx="3781425" cy="3810000"/>
          </a:xfrm>
          <a:prstGeom prst="rect">
            <a:avLst/>
          </a:prstGeom>
        </p:spPr>
      </p:pic>
    </p:spTree>
    <p:extLst>
      <p:ext uri="{BB962C8B-B14F-4D97-AF65-F5344CB8AC3E}">
        <p14:creationId xmlns:p14="http://schemas.microsoft.com/office/powerpoint/2010/main" val="3275512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391F1-D080-12EB-E6E2-39C49D58A8D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843A555-7180-D362-B8AE-86488A6A21F5}"/>
              </a:ext>
            </a:extLst>
          </p:cNvPr>
          <p:cNvSpPr>
            <a:spLocks noGrp="1"/>
          </p:cNvSpPr>
          <p:nvPr>
            <p:ph type="title"/>
          </p:nvPr>
        </p:nvSpPr>
        <p:spPr>
          <a:xfrm>
            <a:off x="838200" y="383231"/>
            <a:ext cx="9108688" cy="1048039"/>
          </a:xfrm>
        </p:spPr>
        <p:txBody>
          <a:bodyPr>
            <a:normAutofit/>
          </a:bodyPr>
          <a:lstStyle/>
          <a:p>
            <a:r>
              <a:rPr lang="de-DE" noProof="0" err="1">
                <a:latin typeface="+mn-lt"/>
              </a:rPr>
              <a:t>Exercise</a:t>
            </a:r>
            <a:r>
              <a:rPr lang="de-DE" noProof="0">
                <a:latin typeface="+mn-lt"/>
              </a:rPr>
              <a:t>: </a:t>
            </a:r>
            <a:r>
              <a:rPr lang="de-DE" noProof="0" err="1"/>
              <a:t>Thinking</a:t>
            </a:r>
            <a:r>
              <a:rPr lang="de-DE" noProof="0"/>
              <a:t> </a:t>
            </a:r>
            <a:r>
              <a:rPr lang="de-DE" noProof="0" err="1"/>
              <a:t>Within</a:t>
            </a:r>
            <a:r>
              <a:rPr lang="de-DE" noProof="0"/>
              <a:t> </a:t>
            </a:r>
            <a:r>
              <a:rPr lang="de-DE" noProof="0" err="1"/>
              <a:t>the</a:t>
            </a:r>
            <a:r>
              <a:rPr lang="de-DE" noProof="0"/>
              <a:t> </a:t>
            </a:r>
            <a:r>
              <a:rPr lang="de-DE" noProof="0" err="1"/>
              <a:t>Scope</a:t>
            </a:r>
            <a:r>
              <a:rPr lang="de-DE" noProof="0"/>
              <a:t> </a:t>
            </a:r>
            <a:r>
              <a:rPr lang="de-DE"/>
              <a:t>o</a:t>
            </a:r>
            <a:r>
              <a:rPr lang="de-DE" noProof="0"/>
              <a:t>f </a:t>
            </a:r>
            <a:r>
              <a:rPr lang="de-DE"/>
              <a:t>t</a:t>
            </a:r>
            <a:r>
              <a:rPr lang="de-DE" noProof="0"/>
              <a:t>he </a:t>
            </a:r>
            <a:r>
              <a:rPr lang="de-DE" err="1"/>
              <a:t>Quadruple</a:t>
            </a:r>
            <a:r>
              <a:rPr lang="de-DE"/>
              <a:t> Helix</a:t>
            </a:r>
            <a:endParaRPr lang="de-DE" noProof="0"/>
          </a:p>
        </p:txBody>
      </p:sp>
      <p:sp>
        <p:nvSpPr>
          <p:cNvPr id="17" name="Foliennummernplatzhalter 16">
            <a:extLst>
              <a:ext uri="{FF2B5EF4-FFF2-40B4-BE49-F238E27FC236}">
                <a16:creationId xmlns:a16="http://schemas.microsoft.com/office/drawing/2014/main" id="{B0BC1536-B0AD-5721-2310-7304CEE519DB}"/>
              </a:ext>
            </a:extLst>
          </p:cNvPr>
          <p:cNvSpPr>
            <a:spLocks noGrp="1"/>
          </p:cNvSpPr>
          <p:nvPr>
            <p:ph type="sldNum" sz="quarter" idx="12"/>
          </p:nvPr>
        </p:nvSpPr>
        <p:spPr/>
        <p:txBody>
          <a:bodyPr/>
          <a:lstStyle/>
          <a:p>
            <a:fld id="{F145060A-2239-4736-BEED-7C05F6B3C6E1}" type="slidenum">
              <a:rPr lang="de-DE" noProof="0" smtClean="0"/>
              <a:t>14</a:t>
            </a:fld>
            <a:endParaRPr lang="de-DE" noProof="0"/>
          </a:p>
        </p:txBody>
      </p:sp>
      <p:sp>
        <p:nvSpPr>
          <p:cNvPr id="16" name="Rechteck: abgerundete Ecken 15">
            <a:extLst>
              <a:ext uri="{FF2B5EF4-FFF2-40B4-BE49-F238E27FC236}">
                <a16:creationId xmlns:a16="http://schemas.microsoft.com/office/drawing/2014/main" id="{6E2A256C-8EBB-17F1-8F4B-8F54C25DB503}"/>
              </a:ext>
            </a:extLst>
          </p:cNvPr>
          <p:cNvSpPr/>
          <p:nvPr/>
        </p:nvSpPr>
        <p:spPr>
          <a:xfrm>
            <a:off x="6686794" y="1513493"/>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Which</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disciplines</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and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sectors</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are</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relevant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to</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your</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research</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a:t>
            </a:r>
          </a:p>
        </p:txBody>
      </p:sp>
      <p:sp>
        <p:nvSpPr>
          <p:cNvPr id="18" name="Rechteck: abgerundete Ecken 17">
            <a:extLst>
              <a:ext uri="{FF2B5EF4-FFF2-40B4-BE49-F238E27FC236}">
                <a16:creationId xmlns:a16="http://schemas.microsoft.com/office/drawing/2014/main" id="{792EA781-E5FA-7E7E-AEE0-AEF800031594}"/>
              </a:ext>
            </a:extLst>
          </p:cNvPr>
          <p:cNvSpPr/>
          <p:nvPr/>
        </p:nvSpPr>
        <p:spPr>
          <a:xfrm>
            <a:off x="8952304" y="3223090"/>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algn="ctr">
              <a:defRPr/>
            </a:pP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Which</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areas</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of</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the</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lang="de-DE" sz="1600" i="1" err="1">
                <a:solidFill>
                  <a:srgbClr val="3B3B3B"/>
                </a:solidFill>
                <a:latin typeface="Nunito SemiBold"/>
              </a:rPr>
              <a:t>Quadruple</a:t>
            </a:r>
            <a:r>
              <a:rPr lang="de-DE" sz="1600" i="1">
                <a:solidFill>
                  <a:srgbClr val="3B3B3B"/>
                </a:solidFill>
                <a:latin typeface="Nunito SemiBold"/>
              </a:rPr>
              <a:t> Helix </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do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you</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include</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in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your</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research</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approach</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a:t>
            </a:r>
          </a:p>
        </p:txBody>
      </p:sp>
      <p:pic>
        <p:nvPicPr>
          <p:cNvPr id="4" name="Grafik 3" descr="Ein Bild, das Grafiken, Kreis, Screenshot, Schrift enthält.&#10;&#10;KI-generierte Inhalte können fehlerhaft sein.">
            <a:extLst>
              <a:ext uri="{FF2B5EF4-FFF2-40B4-BE49-F238E27FC236}">
                <a16:creationId xmlns:a16="http://schemas.microsoft.com/office/drawing/2014/main" id="{DDD3F474-53FC-958F-3834-8B1614E26E1E}"/>
              </a:ext>
            </a:extLst>
          </p:cNvPr>
          <p:cNvPicPr>
            <a:picLocks noChangeAspect="1"/>
          </p:cNvPicPr>
          <p:nvPr/>
        </p:nvPicPr>
        <p:blipFill>
          <a:blip r:embed="rId3"/>
          <a:stretch>
            <a:fillRect/>
          </a:stretch>
        </p:blipFill>
        <p:spPr>
          <a:xfrm>
            <a:off x="10092169" y="365125"/>
            <a:ext cx="1595005" cy="1595005"/>
          </a:xfrm>
          <a:prstGeom prst="rect">
            <a:avLst/>
          </a:prstGeom>
        </p:spPr>
      </p:pic>
      <p:pic>
        <p:nvPicPr>
          <p:cNvPr id="5" name="Picture 4">
            <a:extLst>
              <a:ext uri="{FF2B5EF4-FFF2-40B4-BE49-F238E27FC236}">
                <a16:creationId xmlns:a16="http://schemas.microsoft.com/office/drawing/2014/main" id="{328BB172-2CF1-B5DC-0467-4B46E654C28A}"/>
              </a:ext>
            </a:extLst>
          </p:cNvPr>
          <p:cNvPicPr>
            <a:picLocks noChangeAspect="1"/>
          </p:cNvPicPr>
          <p:nvPr/>
        </p:nvPicPr>
        <p:blipFill>
          <a:blip r:embed="rId4"/>
          <a:stretch>
            <a:fillRect/>
          </a:stretch>
        </p:blipFill>
        <p:spPr>
          <a:xfrm>
            <a:off x="385003" y="1719943"/>
            <a:ext cx="5706993" cy="4049486"/>
          </a:xfrm>
          <a:prstGeom prst="rect">
            <a:avLst/>
          </a:prstGeom>
        </p:spPr>
      </p:pic>
    </p:spTree>
    <p:extLst>
      <p:ext uri="{BB962C8B-B14F-4D97-AF65-F5344CB8AC3E}">
        <p14:creationId xmlns:p14="http://schemas.microsoft.com/office/powerpoint/2010/main" val="2338293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352F-6D6D-FB41-F863-7DBC2ECD78C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4ABB139-2057-C071-99DF-9488194FBB29}"/>
              </a:ext>
            </a:extLst>
          </p:cNvPr>
          <p:cNvSpPr>
            <a:spLocks noGrp="1"/>
          </p:cNvSpPr>
          <p:nvPr>
            <p:ph type="title"/>
          </p:nvPr>
        </p:nvSpPr>
        <p:spPr>
          <a:xfrm>
            <a:off x="838200" y="365125"/>
            <a:ext cx="7093017" cy="1048039"/>
          </a:xfrm>
        </p:spPr>
        <p:txBody>
          <a:bodyPr>
            <a:normAutofit/>
          </a:bodyPr>
          <a:lstStyle/>
          <a:p>
            <a:r>
              <a:rPr lang="de-DE" noProof="0" err="1">
                <a:latin typeface="+mn-lt"/>
              </a:rPr>
              <a:t>Reflection</a:t>
            </a:r>
            <a:r>
              <a:rPr lang="de-DE" noProof="0">
                <a:latin typeface="+mn-lt"/>
              </a:rPr>
              <a:t>: </a:t>
            </a:r>
            <a:r>
              <a:rPr lang="de-DE" noProof="0" err="1"/>
              <a:t>Exercise</a:t>
            </a:r>
            <a:r>
              <a:rPr lang="de-DE" noProof="0"/>
              <a:t> Q4</a:t>
            </a:r>
          </a:p>
        </p:txBody>
      </p:sp>
      <p:sp>
        <p:nvSpPr>
          <p:cNvPr id="17" name="Foliennummernplatzhalter 16">
            <a:extLst>
              <a:ext uri="{FF2B5EF4-FFF2-40B4-BE49-F238E27FC236}">
                <a16:creationId xmlns:a16="http://schemas.microsoft.com/office/drawing/2014/main" id="{60C75EE3-1D42-D029-CF05-E60A1BC6D402}"/>
              </a:ext>
            </a:extLst>
          </p:cNvPr>
          <p:cNvSpPr>
            <a:spLocks noGrp="1"/>
          </p:cNvSpPr>
          <p:nvPr>
            <p:ph type="sldNum" sz="quarter" idx="12"/>
          </p:nvPr>
        </p:nvSpPr>
        <p:spPr/>
        <p:txBody>
          <a:bodyPr/>
          <a:lstStyle/>
          <a:p>
            <a:fld id="{F145060A-2239-4736-BEED-7C05F6B3C6E1}" type="slidenum">
              <a:rPr lang="de-DE" noProof="0" smtClean="0"/>
              <a:t>15</a:t>
            </a:fld>
            <a:endParaRPr lang="de-DE" noProof="0"/>
          </a:p>
        </p:txBody>
      </p:sp>
      <p:sp>
        <p:nvSpPr>
          <p:cNvPr id="6" name="Inhaltsplatzhalter 2">
            <a:extLst>
              <a:ext uri="{FF2B5EF4-FFF2-40B4-BE49-F238E27FC236}">
                <a16:creationId xmlns:a16="http://schemas.microsoft.com/office/drawing/2014/main" id="{47D7130A-8F11-D5B4-FA81-C5359AFD3410}"/>
              </a:ext>
            </a:extLst>
          </p:cNvPr>
          <p:cNvSpPr txBox="1">
            <a:spLocks noGrp="1"/>
          </p:cNvSpPr>
          <p:nvPr>
            <p:ph idx="1"/>
          </p:nvPr>
        </p:nvSpPr>
        <p:spPr>
          <a:xfrm>
            <a:off x="838201" y="2295525"/>
            <a:ext cx="6867524" cy="362902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defRPr/>
            </a:pP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How</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did</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the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lang="de-DE" sz="1800" i="1" err="1">
                <a:solidFill>
                  <a:srgbClr val="3B3B3B"/>
                </a:solidFill>
                <a:latin typeface="Nunito SemiBold"/>
                <a:sym typeface="Arial"/>
              </a:rPr>
              <a:t>Quadruple</a:t>
            </a:r>
            <a:r>
              <a:rPr lang="de-DE" sz="1800" i="1">
                <a:solidFill>
                  <a:srgbClr val="3B3B3B"/>
                </a:solidFill>
                <a:latin typeface="Nunito SemiBold"/>
                <a:sym typeface="Arial"/>
              </a:rPr>
              <a:t> Helix Model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of</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lang="de-DE" sz="1800" i="1">
                <a:solidFill>
                  <a:srgbClr val="3B3B3B"/>
                </a:solidFill>
                <a:latin typeface="Nunito SemiBold"/>
                <a:sym typeface="Arial"/>
              </a:rPr>
              <a:t>C</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ollaboration</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influence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the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approach</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to</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finding</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solution</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a:t>
            </a: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What</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challenges</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arose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during</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the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integration</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of</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different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perspectives</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a:t>
            </a: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What</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advantages</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does</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the</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transdisciplinary</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approach</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offer</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compared</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to</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purely</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interdisciplinary</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approach</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p>
        </p:txBody>
      </p:sp>
      <p:sp>
        <p:nvSpPr>
          <p:cNvPr id="4" name="Textfeld 2">
            <a:extLst>
              <a:ext uri="{FF2B5EF4-FFF2-40B4-BE49-F238E27FC236}">
                <a16:creationId xmlns:a16="http://schemas.microsoft.com/office/drawing/2014/main" id="{D2EE14F4-E068-C7B7-6013-0F7329E247F8}"/>
              </a:ext>
            </a:extLst>
          </p:cNvPr>
          <p:cNvSpPr txBox="1"/>
          <p:nvPr/>
        </p:nvSpPr>
        <p:spPr>
          <a:xfrm>
            <a:off x="7931217" y="5314164"/>
            <a:ext cx="1185638"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700">
                <a:latin typeface="+mn-lt"/>
              </a:rPr>
              <a:t>Schütz et al. (2018) </a:t>
            </a:r>
            <a:endParaRPr lang="de-DE" sz="700" noProof="0">
              <a:latin typeface="+mn-lt"/>
            </a:endParaRPr>
          </a:p>
        </p:txBody>
      </p:sp>
      <p:pic>
        <p:nvPicPr>
          <p:cNvPr id="5" name="Picture 4">
            <a:extLst>
              <a:ext uri="{FF2B5EF4-FFF2-40B4-BE49-F238E27FC236}">
                <a16:creationId xmlns:a16="http://schemas.microsoft.com/office/drawing/2014/main" id="{9146A6A1-9CD7-4CF2-8298-44026DD8B8FA}"/>
              </a:ext>
            </a:extLst>
          </p:cNvPr>
          <p:cNvPicPr>
            <a:picLocks noChangeAspect="1"/>
          </p:cNvPicPr>
          <p:nvPr/>
        </p:nvPicPr>
        <p:blipFill>
          <a:blip r:embed="rId3"/>
          <a:stretch>
            <a:fillRect/>
          </a:stretch>
        </p:blipFill>
        <p:spPr>
          <a:xfrm>
            <a:off x="7572375" y="1423459"/>
            <a:ext cx="3781425" cy="3810000"/>
          </a:xfrm>
          <a:prstGeom prst="rect">
            <a:avLst/>
          </a:prstGeom>
        </p:spPr>
      </p:pic>
    </p:spTree>
    <p:extLst>
      <p:ext uri="{BB962C8B-B14F-4D97-AF65-F5344CB8AC3E}">
        <p14:creationId xmlns:p14="http://schemas.microsoft.com/office/powerpoint/2010/main" val="1497333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6A31-E54F-AB9F-6476-B5681980A335}"/>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771678B2-8E0C-4929-7B86-483CADF8491F}"/>
              </a:ext>
            </a:extLst>
          </p:cNvPr>
          <p:cNvSpPr>
            <a:spLocks noGrp="1"/>
          </p:cNvSpPr>
          <p:nvPr>
            <p:ph type="body" sz="quarter" idx="13"/>
          </p:nvPr>
        </p:nvSpPr>
        <p:spPr/>
        <p:txBody>
          <a:bodyPr/>
          <a:lstStyle/>
          <a:p>
            <a:r>
              <a:rPr lang="de-DE" noProof="0"/>
              <a:t>Coffee Break</a:t>
            </a:r>
          </a:p>
        </p:txBody>
      </p:sp>
      <p:sp>
        <p:nvSpPr>
          <p:cNvPr id="6" name="Foliennummernplatzhalter 5">
            <a:extLst>
              <a:ext uri="{FF2B5EF4-FFF2-40B4-BE49-F238E27FC236}">
                <a16:creationId xmlns:a16="http://schemas.microsoft.com/office/drawing/2014/main" id="{46469856-FB82-F30C-38FB-A32202765D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16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C56FE17F-180D-8F6D-5830-A0161EC60950}"/>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1322189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4AA94-3CA4-15A9-EB9C-ADD667FD3F11}"/>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C00D937E-7EEB-37EF-60D7-3831191E308E}"/>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1669FBE0-4DCC-F702-BAC2-66B98C4CDA49}"/>
              </a:ext>
            </a:extLst>
          </p:cNvPr>
          <p:cNvSpPr>
            <a:spLocks noGrp="1"/>
          </p:cNvSpPr>
          <p:nvPr>
            <p:ph type="title"/>
          </p:nvPr>
        </p:nvSpPr>
        <p:spPr/>
        <p:txBody>
          <a:bodyPr/>
          <a:lstStyle/>
          <a:p>
            <a:r>
              <a:rPr lang="de-DE" err="1"/>
              <a:t>What</a:t>
            </a:r>
            <a:r>
              <a:rPr lang="de-DE"/>
              <a:t> </a:t>
            </a:r>
            <a:r>
              <a:rPr lang="de-DE" err="1"/>
              <a:t>Does</a:t>
            </a:r>
            <a:r>
              <a:rPr lang="de-DE"/>
              <a:t> ‘Transfer’ Mean in </a:t>
            </a:r>
            <a:r>
              <a:rPr lang="de-DE" err="1"/>
              <a:t>Your</a:t>
            </a:r>
            <a:r>
              <a:rPr lang="de-DE"/>
              <a:t> World? </a:t>
            </a:r>
            <a:endParaRPr lang="de-DE" noProof="0"/>
          </a:p>
        </p:txBody>
      </p:sp>
      <p:sp>
        <p:nvSpPr>
          <p:cNvPr id="7" name="Foliennummernplatzhalter 6">
            <a:extLst>
              <a:ext uri="{FF2B5EF4-FFF2-40B4-BE49-F238E27FC236}">
                <a16:creationId xmlns:a16="http://schemas.microsoft.com/office/drawing/2014/main" id="{CFE6A9E0-82B2-862F-B87B-8C02EAEDEE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17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D9999B77-16E1-AA8B-ED2E-35CAF94432D4}"/>
              </a:ext>
            </a:extLst>
          </p:cNvPr>
          <p:cNvSpPr/>
          <p:nvPr/>
        </p:nvSpPr>
        <p:spPr>
          <a:xfrm>
            <a:off x="838200" y="1926695"/>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1C12FF4F-513E-53C7-4DA6-BCE7B6086F0A}"/>
              </a:ext>
            </a:extLst>
          </p:cNvPr>
          <p:cNvSpPr txBox="1">
            <a:spLocks/>
          </p:cNvSpPr>
          <p:nvPr/>
        </p:nvSpPr>
        <p:spPr>
          <a:xfrm>
            <a:off x="4876800" y="2305050"/>
            <a:ext cx="6311899" cy="36196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To</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what</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extent</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is</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your</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day-to-day</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work</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as</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researcher</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shaped</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by</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transfer</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activities</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err="1">
                <a:ln>
                  <a:noFill/>
                </a:ln>
                <a:solidFill>
                  <a:srgbClr val="3B3B3B"/>
                </a:solidFill>
                <a:effectLst/>
                <a:uLnTx/>
                <a:uFillTx/>
                <a:ea typeface="+mn-ea"/>
                <a:cs typeface="+mn-cs"/>
                <a:sym typeface="Arial"/>
              </a:rPr>
              <a:t>Join</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the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discussion</a:t>
            </a:r>
            <a:r>
              <a:rPr kumimoji="0" lang="de-DE" sz="1400" b="0" i="0" u="none" strike="noStrike" kern="1200" cap="none" spc="0" normalizeH="0" baseline="0" noProof="0">
                <a:ln>
                  <a:noFill/>
                </a:ln>
                <a:solidFill>
                  <a:srgbClr val="3B3B3B"/>
                </a:solidFill>
                <a:effectLst/>
                <a:uLnTx/>
                <a:uFillTx/>
                <a:ea typeface="+mn-ea"/>
                <a:cs typeface="+mn-cs"/>
                <a:sym typeface="Arial"/>
              </a:rPr>
              <a:t> on </a:t>
            </a:r>
            <a:r>
              <a:rPr kumimoji="0" lang="de-DE" sz="1400" b="0" i="0" u="none" strike="noStrike" kern="1200" cap="none" spc="0" normalizeH="0" baseline="0" noProof="0" err="1">
                <a:ln>
                  <a:noFill/>
                </a:ln>
                <a:solidFill>
                  <a:srgbClr val="3B3B3B"/>
                </a:solidFill>
                <a:effectLst/>
                <a:uLnTx/>
                <a:uFillTx/>
                <a:ea typeface="+mn-ea"/>
                <a:cs typeface="+mn-cs"/>
                <a:sym typeface="Arial"/>
              </a:rPr>
              <a:t>what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transfer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means</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to</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you</a:t>
            </a:r>
            <a:r>
              <a:rPr kumimoji="0" lang="de-DE" sz="1400" b="0" i="0" u="none" strike="noStrike" kern="1200" cap="none" spc="0" normalizeH="0" baseline="0" noProof="0">
                <a:ln>
                  <a:noFill/>
                </a:ln>
                <a:solidFill>
                  <a:srgbClr val="3B3B3B"/>
                </a:solidFill>
                <a:effectLst/>
                <a:uLnTx/>
                <a:uFillTx/>
                <a:ea typeface="+mn-ea"/>
                <a:cs typeface="+mn-cs"/>
                <a:sym typeface="Arial"/>
              </a:rPr>
              <a:t> and </a:t>
            </a:r>
            <a:r>
              <a:rPr kumimoji="0" lang="de-DE" sz="1400" b="0" i="0" u="none" strike="noStrike" kern="1200" cap="none" spc="0" normalizeH="0" baseline="0" noProof="0" err="1">
                <a:ln>
                  <a:noFill/>
                </a:ln>
                <a:solidFill>
                  <a:srgbClr val="3B3B3B"/>
                </a:solidFill>
                <a:effectLst/>
                <a:uLnTx/>
                <a:uFillTx/>
                <a:ea typeface="+mn-ea"/>
                <a:cs typeface="+mn-cs"/>
                <a:sym typeface="Arial"/>
              </a:rPr>
              <a:t>what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factors</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make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transfer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activities</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easier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or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more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difficult</a:t>
            </a:r>
            <a:r>
              <a:rPr kumimoji="0" lang="de-DE" sz="1400" b="0" i="0" u="none" strike="noStrike" kern="1200" cap="none" spc="0" normalizeH="0" baseline="0" noProof="0">
                <a:ln>
                  <a:noFill/>
                </a:ln>
                <a:solidFill>
                  <a:srgbClr val="3B3B3B"/>
                </a:solidFill>
                <a:effectLst/>
                <a:uLnTx/>
                <a:uFillTx/>
                <a:ea typeface="+mn-ea"/>
                <a:cs typeface="+mn-cs"/>
                <a:sym typeface="Arial"/>
              </a:rPr>
              <a:t> in </a:t>
            </a:r>
            <a:r>
              <a:rPr kumimoji="0" lang="de-DE" sz="1400" b="0" i="0" u="none" strike="noStrike" kern="1200" cap="none" spc="0" normalizeH="0" baseline="0" noProof="0" err="1">
                <a:ln>
                  <a:noFill/>
                </a:ln>
                <a:solidFill>
                  <a:srgbClr val="3B3B3B"/>
                </a:solidFill>
                <a:effectLst/>
                <a:uLnTx/>
                <a:uFillTx/>
                <a:ea typeface="+mn-ea"/>
                <a:cs typeface="+mn-cs"/>
                <a:sym typeface="Arial"/>
              </a:rPr>
              <a:t>your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field</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of</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work</a:t>
            </a:r>
            <a:r>
              <a:rPr kumimoji="0" lang="de-DE" sz="1400" b="0" i="0" u="none" strike="noStrike" kern="1200" cap="none" spc="0" normalizeH="0" baseline="0" noProof="0">
                <a:ln>
                  <a:noFill/>
                </a:ln>
                <a:solidFill>
                  <a:srgbClr val="3B3B3B"/>
                </a:solidFill>
                <a:effectLst/>
                <a:uLnTx/>
                <a:uFillTx/>
                <a:ea typeface="+mn-ea"/>
                <a:cs typeface="+mn-cs"/>
                <a:sym typeface="Arial"/>
              </a:rPr>
              <a: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ea typeface="+mn-ea"/>
                <a:cs typeface="+mn-cs"/>
                <a:sym typeface="Arial"/>
              </a:rPr>
              <a:t>Think </a:t>
            </a:r>
            <a:r>
              <a:rPr kumimoji="0" lang="de-DE" sz="1400" b="0" i="0" u="none" strike="noStrike" kern="1200" cap="none" spc="0" normalizeH="0" baseline="0" noProof="0" err="1">
                <a:ln>
                  <a:noFill/>
                </a:ln>
                <a:solidFill>
                  <a:srgbClr val="3B3B3B"/>
                </a:solidFill>
                <a:effectLst/>
                <a:uLnTx/>
                <a:uFillTx/>
                <a:ea typeface="+mn-ea"/>
                <a:cs typeface="+mn-cs"/>
                <a:sym typeface="Arial"/>
              </a:rPr>
              <a:t>about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lang="de-DE" sz="1400" err="1">
                <a:solidFill>
                  <a:srgbClr val="3B3B3B"/>
                </a:solidFill>
              </a:rPr>
              <a:t>your</a:t>
            </a:r>
            <a:r>
              <a:rPr lang="de-DE" sz="1400">
                <a:solidFill>
                  <a:srgbClr val="3B3B3B"/>
                </a:solidFill>
              </a:rPr>
              <a:t> </a:t>
            </a:r>
            <a:r>
              <a:rPr kumimoji="0" lang="de-DE" sz="1400" b="0" i="0" u="none" strike="noStrike" kern="1200" cap="none" spc="0" normalizeH="0" baseline="0" noProof="0" err="1">
                <a:ln>
                  <a:noFill/>
                </a:ln>
                <a:solidFill>
                  <a:srgbClr val="3B3B3B"/>
                </a:solidFill>
                <a:effectLst/>
                <a:uLnTx/>
                <a:uFillTx/>
                <a:ea typeface="+mn-ea"/>
                <a:cs typeface="+mn-cs"/>
                <a:sym typeface="Arial"/>
              </a:rPr>
              <a:t>most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important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current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research</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topic</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or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project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lang="de-DE" sz="1400">
                <a:solidFill>
                  <a:srgbClr val="3B3B3B"/>
                </a:solidFill>
              </a:rPr>
              <a:t>W</a:t>
            </a:r>
            <a:r>
              <a:rPr kumimoji="0" lang="de-DE" sz="1400" b="0" i="0" u="none" strike="noStrike" kern="1200" cap="none" spc="0" normalizeH="0" baseline="0" noProof="0">
                <a:ln>
                  <a:noFill/>
                </a:ln>
                <a:solidFill>
                  <a:srgbClr val="3B3B3B"/>
                </a:solidFill>
                <a:effectLst/>
                <a:uLnTx/>
                <a:uFillTx/>
                <a:ea typeface="+mn-ea"/>
                <a:cs typeface="+mn-cs"/>
                <a:sym typeface="Arial"/>
              </a:rPr>
              <a:t>hat potential </a:t>
            </a:r>
            <a:r>
              <a:rPr kumimoji="0" lang="de-DE" sz="1400" b="0" i="0" u="none" strike="noStrike" kern="1200" cap="none" spc="0" normalizeH="0" baseline="0" noProof="0" err="1">
                <a:ln>
                  <a:noFill/>
                </a:ln>
                <a:solidFill>
                  <a:srgbClr val="3B3B3B"/>
                </a:solidFill>
                <a:effectLst/>
                <a:uLnTx/>
                <a:uFillTx/>
                <a:ea typeface="+mn-ea"/>
                <a:cs typeface="+mn-cs"/>
                <a:sym typeface="Arial"/>
              </a:rPr>
              <a:t>for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transdisciplinary</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collaboration</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have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you</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yet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to</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explore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Which</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other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academic</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disciplines</a:t>
            </a:r>
            <a:r>
              <a:rPr kumimoji="0" lang="de-DE" sz="1400" b="0" i="0" u="none" strike="noStrike" kern="1200" cap="none" spc="0" normalizeH="0" baseline="0" noProof="0">
                <a:ln>
                  <a:noFill/>
                </a:ln>
                <a:solidFill>
                  <a:srgbClr val="3B3B3B"/>
                </a:solidFill>
                <a:effectLst/>
                <a:uLnTx/>
                <a:uFillTx/>
                <a:ea typeface="+mn-ea"/>
                <a:cs typeface="+mn-cs"/>
                <a:sym typeface="Arial"/>
              </a:rPr>
              <a:t> and </a:t>
            </a:r>
            <a:r>
              <a:rPr kumimoji="0" lang="de-DE" sz="1400" b="0" i="0" u="none" strike="noStrike" kern="1200" cap="none" spc="0" normalizeH="0" baseline="0" noProof="0" err="1">
                <a:ln>
                  <a:noFill/>
                </a:ln>
                <a:solidFill>
                  <a:srgbClr val="3B3B3B"/>
                </a:solidFill>
                <a:effectLst/>
                <a:uLnTx/>
                <a:uFillTx/>
                <a:ea typeface="+mn-ea"/>
                <a:cs typeface="+mn-cs"/>
                <a:sym typeface="Arial"/>
              </a:rPr>
              <a:t>which</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practitioners</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could</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you</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involve</a:t>
            </a:r>
            <a:r>
              <a:rPr kumimoji="0" lang="de-DE" sz="1400" b="0" i="0" u="none" strike="noStrike" kern="1200" cap="none" spc="0" normalizeH="0" baseline="0" noProof="0">
                <a:ln>
                  <a:noFill/>
                </a:ln>
                <a:solidFill>
                  <a:srgbClr val="3B3B3B"/>
                </a:solidFill>
                <a:effectLst/>
                <a:uLnTx/>
                <a:uFillTx/>
                <a:ea typeface="+mn-ea"/>
                <a:cs typeface="+mn-cs"/>
                <a:sym typeface="Arial"/>
              </a:rPr>
              <a:t>, and </a:t>
            </a:r>
            <a:r>
              <a:rPr kumimoji="0" lang="de-DE" sz="1400" b="0" i="0" u="none" strike="noStrike" kern="1200" cap="none" spc="0" normalizeH="0" baseline="0" noProof="0" err="1">
                <a:ln>
                  <a:noFill/>
                </a:ln>
                <a:solidFill>
                  <a:srgbClr val="3B3B3B"/>
                </a:solidFill>
                <a:effectLst/>
                <a:uLnTx/>
                <a:uFillTx/>
                <a:ea typeface="+mn-ea"/>
                <a:cs typeface="+mn-cs"/>
                <a:sym typeface="Arial"/>
              </a:rPr>
              <a:t>what</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added</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value</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would</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their</a:t>
            </a:r>
            <a:r>
              <a:rPr kumimoji="0" lang="de-DE" sz="1400" b="0" i="0" u="none" strike="noStrike" kern="1200" cap="none" spc="0" normalizeH="0" baseline="0" noProof="0">
                <a:ln>
                  <a:noFill/>
                </a:ln>
                <a:solidFill>
                  <a:srgbClr val="3B3B3B"/>
                </a:solidFill>
                <a:effectLst/>
                <a:uLnTx/>
                <a:uFillTx/>
                <a:ea typeface="+mn-ea"/>
                <a:cs typeface="+mn-cs"/>
                <a:sym typeface="Arial"/>
              </a:rPr>
              <a:t> </a:t>
            </a:r>
            <a:r>
              <a:rPr kumimoji="0" lang="de-DE" sz="1400" b="0" i="0" u="none" strike="noStrike" kern="1200" cap="none" spc="0" normalizeH="0" baseline="0" noProof="0" err="1">
                <a:ln>
                  <a:noFill/>
                </a:ln>
                <a:solidFill>
                  <a:srgbClr val="3B3B3B"/>
                </a:solidFill>
                <a:effectLst/>
                <a:uLnTx/>
                <a:uFillTx/>
                <a:ea typeface="+mn-ea"/>
                <a:cs typeface="+mn-cs"/>
                <a:sym typeface="Arial"/>
              </a:rPr>
              <a:t>participation</a:t>
            </a:r>
            <a:r>
              <a:rPr kumimoji="0" lang="de-DE" sz="1400" b="0" i="0" u="none" strike="noStrike" kern="1200" cap="none" spc="0" normalizeH="0" baseline="0" noProof="0">
                <a:ln>
                  <a:noFill/>
                </a:ln>
                <a:solidFill>
                  <a:srgbClr val="3B3B3B"/>
                </a:solidFill>
                <a:effectLst/>
                <a:uLnTx/>
                <a:uFillTx/>
                <a:ea typeface="+mn-ea"/>
                <a:cs typeface="+mn-cs"/>
                <a:sym typeface="Arial"/>
              </a:rPr>
              <a:t> bring?</a:t>
            </a:r>
            <a:endParaRPr lang="de-DE" sz="1400" b="0" i="0" u="none" strike="noStrike" kern="1200" cap="none" spc="0" normalizeH="0" baseline="0" noProof="0">
              <a:ln>
                <a:noFill/>
              </a:ln>
              <a:solidFill>
                <a:srgbClr val="3B3B3B"/>
              </a:solidFill>
              <a:effectLst/>
              <a:uLnTx/>
              <a:uFillTx/>
            </a:endParaRP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0" lang="de-DE" sz="2000" b="0" i="0" u="none" strike="noStrike" kern="1200" cap="none" spc="0" normalizeH="0" baseline="0" noProof="0">
              <a:ln>
                <a:noFill/>
              </a:ln>
              <a:solidFill>
                <a:srgbClr val="3B3B3B"/>
              </a:solidFill>
              <a:effectLst/>
              <a:uLnTx/>
              <a:uFillTx/>
              <a:latin typeface="Nunito SemiBold"/>
              <a:ea typeface="+mn-ea"/>
              <a:cs typeface="+mn-cs"/>
              <a:sym typeface="Arial"/>
            </a:endParaRPr>
          </a:p>
        </p:txBody>
      </p:sp>
    </p:spTree>
    <p:extLst>
      <p:ext uri="{BB962C8B-B14F-4D97-AF65-F5344CB8AC3E}">
        <p14:creationId xmlns:p14="http://schemas.microsoft.com/office/powerpoint/2010/main" val="2371011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AD13-E8A8-7280-F22E-DA47D266A618}"/>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6886718D-1778-69ED-A347-A8214B77DF1A}"/>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2AFB628F-F586-FF01-81BA-5E38E45E2323}"/>
              </a:ext>
            </a:extLst>
          </p:cNvPr>
          <p:cNvSpPr>
            <a:spLocks noGrp="1"/>
          </p:cNvSpPr>
          <p:nvPr>
            <p:ph type="title"/>
          </p:nvPr>
        </p:nvSpPr>
        <p:spPr/>
        <p:txBody>
          <a:bodyPr/>
          <a:lstStyle/>
          <a:p>
            <a:r>
              <a:rPr lang="de-DE"/>
              <a:t>My Transfer World</a:t>
            </a:r>
            <a:endParaRPr lang="en-US"/>
          </a:p>
        </p:txBody>
      </p:sp>
      <p:sp>
        <p:nvSpPr>
          <p:cNvPr id="7" name="Foliennummernplatzhalter 6">
            <a:extLst>
              <a:ext uri="{FF2B5EF4-FFF2-40B4-BE49-F238E27FC236}">
                <a16:creationId xmlns:a16="http://schemas.microsoft.com/office/drawing/2014/main" id="{D8D639E3-782B-8337-633D-FB6DC3D3AD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18</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4241666C-E808-3196-42C9-58DE597073E5}"/>
              </a:ext>
            </a:extLst>
          </p:cNvPr>
          <p:cNvSpPr/>
          <p:nvPr/>
        </p:nvSpPr>
        <p:spPr>
          <a:xfrm>
            <a:off x="838200" y="1921119"/>
            <a:ext cx="3244362" cy="3244362"/>
          </a:xfrm>
          <a:prstGeom prst="ellipse">
            <a:avLst/>
          </a:prstGeom>
          <a:blipFill>
            <a:blip r:embed="rId3"/>
            <a:srcRect/>
            <a:stretch>
              <a:fillRect t="-36348" r="-2558"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F5FA8CE8-671B-D3A3-F950-BD887474118D}"/>
              </a:ext>
            </a:extLst>
          </p:cNvPr>
          <p:cNvSpPr txBox="1">
            <a:spLocks/>
          </p:cNvSpPr>
          <p:nvPr/>
        </p:nvSpPr>
        <p:spPr>
          <a:xfrm>
            <a:off x="4876800" y="2197100"/>
            <a:ext cx="6311899" cy="37275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My transfer </a:t>
            </a:r>
            <a:r>
              <a:rPr lang="de-DE" sz="1800" i="1">
                <a:solidFill>
                  <a:srgbClr val="3B3B3B"/>
                </a:solidFill>
                <a:latin typeface="Nunito SemiBold"/>
              </a:rPr>
              <a:t>activities </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are…</a:t>
            </a: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I would like to...</a:t>
            </a:r>
            <a:endParaRPr lang="de-DE" sz="1800" b="0" i="1" u="none" strike="noStrike" kern="1200" cap="none" spc="0" normalizeH="0" baseline="0" noProof="0">
              <a:ln>
                <a:noFill/>
              </a:ln>
              <a:solidFill>
                <a:srgbClr val="3B3B3B"/>
              </a:solidFill>
              <a:effectLst/>
              <a:uLnTx/>
              <a:uFillTx/>
              <a:latin typeface="Nunito SemiBold"/>
            </a:endParaRP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Barriers</a:t>
            </a:r>
            <a:endParaRPr lang="de-DE" sz="1800" b="0" i="1" u="none" strike="noStrike" kern="1200" cap="none" spc="0" normalizeH="0" baseline="0" noProof="0">
              <a:ln>
                <a:noFill/>
              </a:ln>
              <a:solidFill>
                <a:srgbClr val="3B3B3B"/>
              </a:solidFill>
              <a:effectLst/>
              <a:uLnTx/>
              <a:uFillTx/>
              <a:latin typeface="Nunito SemiBold"/>
            </a:endParaRP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Enabling factors</a:t>
            </a:r>
            <a:endParaRPr lang="de-DE" sz="1800" b="0" i="1" u="none" strike="noStrike" kern="1200" cap="none" spc="0" normalizeH="0" baseline="0" noProof="0">
              <a:ln>
                <a:noFill/>
              </a:ln>
              <a:solidFill>
                <a:srgbClr val="3B3B3B"/>
              </a:solidFill>
              <a:effectLst/>
              <a:uLnTx/>
              <a:uFillTx/>
              <a:latin typeface="Nunito SemiBold"/>
            </a:endParaRPr>
          </a:p>
        </p:txBody>
      </p:sp>
    </p:spTree>
    <p:extLst>
      <p:ext uri="{BB962C8B-B14F-4D97-AF65-F5344CB8AC3E}">
        <p14:creationId xmlns:p14="http://schemas.microsoft.com/office/powerpoint/2010/main" val="705552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C9B5-66D4-12BD-11D7-E8F27AD2FE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422EF5EC-53EF-5ED3-21DC-97149949E4EC}"/>
              </a:ext>
            </a:extLst>
          </p:cNvPr>
          <p:cNvSpPr>
            <a:spLocks noGrp="1"/>
          </p:cNvSpPr>
          <p:nvPr>
            <p:ph type="body" sz="quarter" idx="13"/>
          </p:nvPr>
        </p:nvSpPr>
        <p:spPr/>
        <p:txBody>
          <a:bodyPr>
            <a:normAutofit/>
          </a:bodyPr>
          <a:lstStyle/>
          <a:p>
            <a:pPr>
              <a:lnSpc>
                <a:spcPct val="100000"/>
              </a:lnSpc>
              <a:spcBef>
                <a:spcPts val="300"/>
              </a:spcBef>
            </a:pPr>
            <a:r>
              <a:rPr lang="de-DE" sz="4400" b="0" i="0" u="none" strike="noStrike">
                <a:solidFill>
                  <a:srgbClr val="00B0F0"/>
                </a:solidFill>
                <a:effectLst/>
              </a:rPr>
              <a:t>What social value does my research offer?</a:t>
            </a:r>
          </a:p>
        </p:txBody>
      </p:sp>
      <p:sp>
        <p:nvSpPr>
          <p:cNvPr id="2" name="Foliennummernplatzhalter 5">
            <a:extLst>
              <a:ext uri="{FF2B5EF4-FFF2-40B4-BE49-F238E27FC236}">
                <a16:creationId xmlns:a16="http://schemas.microsoft.com/office/drawing/2014/main" id="{82BC899D-50C6-6732-FD37-CC03FEC53390}"/>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19</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2427190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EB5F5-FEA7-9A86-48B1-3C80EB7334CC}"/>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789842D8-9E8E-94B4-3DB4-240E3BA5A787}"/>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958F4B1A-53F1-0CB5-F045-050E40DB0145}"/>
              </a:ext>
            </a:extLst>
          </p:cNvPr>
          <p:cNvSpPr>
            <a:spLocks noGrp="1"/>
          </p:cNvSpPr>
          <p:nvPr>
            <p:ph type="title"/>
          </p:nvPr>
        </p:nvSpPr>
        <p:spPr/>
        <p:txBody>
          <a:bodyPr/>
          <a:lstStyle/>
          <a:p>
            <a:r>
              <a:rPr lang="de-DE" noProof="0"/>
              <a:t>My Research – My Impact</a:t>
            </a:r>
          </a:p>
        </p:txBody>
      </p:sp>
      <p:sp>
        <p:nvSpPr>
          <p:cNvPr id="7" name="Foliennummernplatzhalter 6">
            <a:extLst>
              <a:ext uri="{FF2B5EF4-FFF2-40B4-BE49-F238E27FC236}">
                <a16:creationId xmlns:a16="http://schemas.microsoft.com/office/drawing/2014/main" id="{65C982AF-D69B-3592-39F0-A5DDD7765B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432CA645-58CE-2BD0-E0BB-3A1E8DCA915A}"/>
              </a:ext>
            </a:extLst>
          </p:cNvPr>
          <p:cNvSpPr>
            <a:spLocks/>
          </p:cNvSpPr>
          <p:nvPr/>
        </p:nvSpPr>
        <p:spPr>
          <a:xfrm>
            <a:off x="838200" y="1908000"/>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2AE42FC0-0614-45FA-470E-9F29FA2871F2}"/>
              </a:ext>
            </a:extLst>
          </p:cNvPr>
          <p:cNvSpPr txBox="1">
            <a:spLocks/>
          </p:cNvSpPr>
          <p:nvPr/>
        </p:nvSpPr>
        <p:spPr>
          <a:xfrm>
            <a:off x="4876801" y="2247900"/>
            <a:ext cx="6012872" cy="36767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800" b="0" i="0" u="none" strike="noStrike" kern="1200" cap="none" spc="0" normalizeH="0" baseline="0" noProof="0" err="1">
                <a:ln>
                  <a:noFill/>
                </a:ln>
                <a:solidFill>
                  <a:srgbClr val="3B3B3B"/>
                </a:solidFill>
                <a:effectLst/>
                <a:uLnTx/>
                <a:uFillTx/>
                <a:latin typeface="Nunito SemiBold"/>
                <a:ea typeface="+mn-ea"/>
                <a:cs typeface="+mn-cs"/>
                <a:sym typeface="Arial"/>
              </a:rPr>
              <a:t>Objectives</a:t>
            </a:r>
            <a:endParaRPr kumimoji="0" lang="de-DE" sz="1800" b="0" i="0" u="none" strike="noStrike" kern="1200" cap="none" spc="0" normalizeH="0" baseline="0" noProof="0">
              <a:ln>
                <a:noFill/>
              </a:ln>
              <a:solidFill>
                <a:srgbClr val="3B3B3B"/>
              </a:solidFill>
              <a:effectLst/>
              <a:uLnTx/>
              <a:uFillTx/>
              <a:latin typeface="Nunito SemiBold"/>
              <a:ea typeface="+mn-ea"/>
              <a:cs typeface="+mn-cs"/>
              <a:sym typeface="Arial"/>
            </a:endParaRP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In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this</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workshop</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researchers</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develop</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individual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strategies</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to</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increase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societal</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impact</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of</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their</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research</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beyond</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academic</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context</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Participants</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learn</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to</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recognise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and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further</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develop</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potential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of</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their</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research</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for</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society</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and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economy</a:t>
            </a:r>
            <a:r>
              <a:rPr lang="de-DE">
                <a:solidFill>
                  <a:srgbClr val="3B3B3B"/>
                </a:solidFill>
                <a:latin typeface="Nunito Light"/>
              </a:rPr>
              <a:t>. This will</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enable</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them</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en-US" sz="1600" b="0" i="0" u="none" strike="noStrike" kern="1200" cap="none" spc="0" normalizeH="0" baseline="0" noProof="0">
                <a:ln>
                  <a:noFill/>
                </a:ln>
                <a:solidFill>
                  <a:srgbClr val="3B3B3B"/>
                </a:solidFill>
                <a:effectLst/>
                <a:uLnTx/>
                <a:uFillTx/>
                <a:latin typeface="Nunito Light"/>
                <a:ea typeface="+mn-ea"/>
                <a:cs typeface="+mn-cs"/>
                <a:sym typeface="Arial"/>
              </a:rPr>
              <a:t>to draft their own research proposals and third-party funding pitches successfully</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a:t>
            </a:r>
          </a:p>
        </p:txBody>
      </p:sp>
    </p:spTree>
    <p:extLst>
      <p:ext uri="{BB962C8B-B14F-4D97-AF65-F5344CB8AC3E}">
        <p14:creationId xmlns:p14="http://schemas.microsoft.com/office/powerpoint/2010/main" val="757719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72C84A6C-39C6-3CB3-F034-6A08160ED99F}"/>
            </a:ext>
          </a:extLst>
        </p:cNvPr>
        <p:cNvGrpSpPr/>
        <p:nvPr/>
      </p:nvGrpSpPr>
      <p:grpSpPr>
        <a:xfrm>
          <a:off x="0" y="0"/>
          <a:ext cx="0" cy="0"/>
          <a:chOff x="0" y="0"/>
          <a:chExt cx="0" cy="0"/>
        </a:xfrm>
      </p:grpSpPr>
      <p:sp>
        <p:nvSpPr>
          <p:cNvPr id="9" name="Ellipse 8">
            <a:extLst>
              <a:ext uri="{FF2B5EF4-FFF2-40B4-BE49-F238E27FC236}">
                <a16:creationId xmlns:a16="http://schemas.microsoft.com/office/drawing/2014/main" id="{68476799-C849-D0F1-E1A2-499395B22573}"/>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D34920BD-6C82-1690-496D-E7CA411D8A34}"/>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Science Policy Guidelines and Funding Guidelines</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DE82E788-6B64-DECB-C247-820754E56306}"/>
              </a:ext>
            </a:extLst>
          </p:cNvPr>
          <p:cNvSpPr>
            <a:spLocks noGrp="1"/>
          </p:cNvSpPr>
          <p:nvPr>
            <p:ph type="sldNum" sz="quarter" idx="12"/>
          </p:nvPr>
        </p:nvSpPr>
        <p:spPr/>
        <p:txBody>
          <a:bodyPr/>
          <a:lstStyle/>
          <a:p>
            <a:fld id="{F145060A-2239-4736-BEED-7C05F6B3C6E1}" type="slidenum">
              <a:rPr lang="de-DE" noProof="0" smtClean="0"/>
              <a:t>20</a:t>
            </a:fld>
            <a:endParaRPr lang="de-DE" noProof="0"/>
          </a:p>
        </p:txBody>
      </p:sp>
      <p:sp>
        <p:nvSpPr>
          <p:cNvPr id="11" name="Ellipse 10">
            <a:extLst>
              <a:ext uri="{FF2B5EF4-FFF2-40B4-BE49-F238E27FC236}">
                <a16:creationId xmlns:a16="http://schemas.microsoft.com/office/drawing/2014/main" id="{0C8D2092-4E47-FD00-C0F3-5620028808E8}"/>
              </a:ext>
            </a:extLst>
          </p:cNvPr>
          <p:cNvSpPr/>
          <p:nvPr/>
        </p:nvSpPr>
        <p:spPr>
          <a:xfrm>
            <a:off x="838200" y="1921119"/>
            <a:ext cx="3894221" cy="3894221"/>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7" name="Rechteck: abgerundete Ecken 16">
            <a:extLst>
              <a:ext uri="{FF2B5EF4-FFF2-40B4-BE49-F238E27FC236}">
                <a16:creationId xmlns:a16="http://schemas.microsoft.com/office/drawing/2014/main" id="{AE45F6CD-7481-9960-91A9-0808C007E4ED}"/>
              </a:ext>
            </a:extLst>
          </p:cNvPr>
          <p:cNvSpPr/>
          <p:nvPr/>
        </p:nvSpPr>
        <p:spPr>
          <a:xfrm>
            <a:off x="8612797" y="1772999"/>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No chance for the ivory tower!</a:t>
            </a:r>
            <a:endParaRPr kumimoji="0" lang="de-DE" sz="1600" b="0" i="1" u="none" strike="noStrike" kern="0" cap="none" spc="0" normalizeH="0" baseline="0" noProof="0">
              <a:ln>
                <a:noFill/>
              </a:ln>
              <a:solidFill>
                <a:srgbClr val="3B3B3B"/>
              </a:solidFill>
              <a:effectLst/>
              <a:uLnTx/>
              <a:uFillTx/>
              <a:ea typeface="+mn-ea"/>
              <a:cs typeface="+mn-cs"/>
              <a:sym typeface="Arial"/>
            </a:endParaRPr>
          </a:p>
        </p:txBody>
      </p:sp>
      <p:pic>
        <p:nvPicPr>
          <p:cNvPr id="6" name="Grafik 5" descr="Mittelalterlicher Turm Silhouette">
            <a:extLst>
              <a:ext uri="{FF2B5EF4-FFF2-40B4-BE49-F238E27FC236}">
                <a16:creationId xmlns:a16="http://schemas.microsoft.com/office/drawing/2014/main" id="{4C9CC9E0-52B1-B406-6DD2-FD3C1B8CD8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493877" y="3411422"/>
            <a:ext cx="2233067" cy="2233067"/>
          </a:xfrm>
          <a:prstGeom prst="rect">
            <a:avLst/>
          </a:prstGeom>
        </p:spPr>
      </p:pic>
    </p:spTree>
    <p:extLst>
      <p:ext uri="{BB962C8B-B14F-4D97-AF65-F5344CB8AC3E}">
        <p14:creationId xmlns:p14="http://schemas.microsoft.com/office/powerpoint/2010/main" val="2983816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2E50A-E627-E05F-92D5-2794FA3E21D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0568949-3A23-0E13-8389-6FC45D3CDC14}"/>
              </a:ext>
            </a:extLst>
          </p:cNvPr>
          <p:cNvSpPr>
            <a:spLocks noGrp="1"/>
          </p:cNvSpPr>
          <p:nvPr>
            <p:ph type="title"/>
          </p:nvPr>
        </p:nvSpPr>
        <p:spPr/>
        <p:txBody>
          <a:bodyPr/>
          <a:lstStyle/>
          <a:p>
            <a:r>
              <a:rPr lang="de-DE" noProof="0"/>
              <a:t>Position Paper on Application Orientation</a:t>
            </a:r>
          </a:p>
        </p:txBody>
      </p:sp>
      <p:sp>
        <p:nvSpPr>
          <p:cNvPr id="17" name="Foliennummernplatzhalter 16">
            <a:extLst>
              <a:ext uri="{FF2B5EF4-FFF2-40B4-BE49-F238E27FC236}">
                <a16:creationId xmlns:a16="http://schemas.microsoft.com/office/drawing/2014/main" id="{2950F30B-594B-1974-5653-04AA78B57890}"/>
              </a:ext>
            </a:extLst>
          </p:cNvPr>
          <p:cNvSpPr>
            <a:spLocks noGrp="1"/>
          </p:cNvSpPr>
          <p:nvPr>
            <p:ph type="sldNum" sz="quarter" idx="12"/>
          </p:nvPr>
        </p:nvSpPr>
        <p:spPr/>
        <p:txBody>
          <a:bodyPr/>
          <a:lstStyle/>
          <a:p>
            <a:fld id="{F145060A-2239-4736-BEED-7C05F6B3C6E1}" type="slidenum">
              <a:rPr lang="de-DE" noProof="0" smtClean="0"/>
              <a:t>21</a:t>
            </a:fld>
            <a:endParaRPr lang="de-DE" noProof="0"/>
          </a:p>
        </p:txBody>
      </p:sp>
      <p:sp>
        <p:nvSpPr>
          <p:cNvPr id="12" name="Rechteck 11">
            <a:extLst>
              <a:ext uri="{FF2B5EF4-FFF2-40B4-BE49-F238E27FC236}">
                <a16:creationId xmlns:a16="http://schemas.microsoft.com/office/drawing/2014/main" id="{FC595B26-028D-1192-CA92-FEC1D002C929}"/>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C1CA1785-488D-10F8-DA1F-DAE3606D95CA}"/>
              </a:ext>
            </a:extLst>
          </p:cNvPr>
          <p:cNvPicPr>
            <a:picLocks noChangeAspect="1"/>
          </p:cNvPicPr>
          <p:nvPr/>
        </p:nvPicPr>
        <p:blipFill>
          <a:blip r:embed="rId3"/>
          <a:srcRect/>
          <a:stretch/>
        </p:blipFill>
        <p:spPr>
          <a:xfrm>
            <a:off x="964141" y="1804697"/>
            <a:ext cx="2561948" cy="3588543"/>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99B4B82A-8060-6F5A-ED99-00130FD248B2}"/>
              </a:ext>
            </a:extLst>
          </p:cNvPr>
          <p:cNvSpPr>
            <a:spLocks noGrp="1"/>
          </p:cNvSpPr>
          <p:nvPr>
            <p:ph idx="1"/>
          </p:nvPr>
        </p:nvSpPr>
        <p:spPr>
          <a:xfrm>
            <a:off x="4111725" y="2232329"/>
            <a:ext cx="6556376" cy="3172817"/>
          </a:xfrm>
        </p:spPr>
        <p:txBody>
          <a:bodyPr>
            <a:normAutofit/>
          </a:bodyPr>
          <a:lstStyle/>
          <a:p>
            <a:pPr>
              <a:lnSpc>
                <a:spcPct val="110000"/>
              </a:lnSpc>
            </a:pPr>
            <a:r>
              <a:rPr lang="de-DE"/>
              <a:t>The </a:t>
            </a:r>
            <a:r>
              <a:rPr lang="de-DE" err="1"/>
              <a:t>growing</a:t>
            </a:r>
            <a:r>
              <a:rPr lang="de-DE"/>
              <a:t> </a:t>
            </a:r>
            <a:r>
              <a:rPr lang="de-DE" err="1"/>
              <a:t>importance</a:t>
            </a:r>
            <a:r>
              <a:rPr lang="de-DE"/>
              <a:t> </a:t>
            </a:r>
            <a:r>
              <a:rPr lang="de-DE" err="1"/>
              <a:t>of</a:t>
            </a:r>
            <a:r>
              <a:rPr lang="de-DE"/>
              <a:t> </a:t>
            </a:r>
            <a:r>
              <a:rPr lang="de-DE" err="1"/>
              <a:t>research</a:t>
            </a:r>
            <a:r>
              <a:rPr lang="de-DE"/>
              <a:t> relevant </a:t>
            </a:r>
            <a:r>
              <a:rPr lang="de-DE" err="1"/>
              <a:t>to</a:t>
            </a:r>
            <a:r>
              <a:rPr lang="de-DE"/>
              <a:t> </a:t>
            </a:r>
            <a:r>
              <a:rPr lang="de-DE" err="1"/>
              <a:t>practice</a:t>
            </a:r>
            <a:r>
              <a:rPr lang="de-DE"/>
              <a:t> and </a:t>
            </a:r>
            <a:r>
              <a:rPr lang="de-DE" err="1"/>
              <a:t>its</a:t>
            </a:r>
            <a:r>
              <a:rPr lang="de-DE"/>
              <a:t> </a:t>
            </a:r>
            <a:r>
              <a:rPr lang="de-DE" err="1"/>
              <a:t>application</a:t>
            </a:r>
            <a:r>
              <a:rPr lang="de-DE"/>
              <a:t> </a:t>
            </a:r>
            <a:r>
              <a:rPr lang="de-DE" err="1"/>
              <a:t>orientation</a:t>
            </a:r>
            <a:r>
              <a:rPr lang="de-DE"/>
              <a:t>.</a:t>
            </a:r>
          </a:p>
          <a:p>
            <a:pPr>
              <a:lnSpc>
                <a:spcPct val="110000"/>
              </a:lnSpc>
            </a:pPr>
            <a:r>
              <a:rPr lang="de-DE" err="1"/>
              <a:t>Identifying</a:t>
            </a:r>
            <a:r>
              <a:rPr lang="de-DE"/>
              <a:t> </a:t>
            </a:r>
            <a:r>
              <a:rPr lang="de-DE" err="1"/>
              <a:t>practical</a:t>
            </a:r>
            <a:r>
              <a:rPr lang="de-DE"/>
              <a:t> </a:t>
            </a:r>
            <a:r>
              <a:rPr lang="de-DE" err="1"/>
              <a:t>problems</a:t>
            </a:r>
            <a:r>
              <a:rPr lang="de-DE"/>
              <a:t> and </a:t>
            </a:r>
            <a:r>
              <a:rPr lang="de-DE" err="1"/>
              <a:t>translating</a:t>
            </a:r>
            <a:r>
              <a:rPr lang="de-DE"/>
              <a:t> </a:t>
            </a:r>
            <a:r>
              <a:rPr lang="de-DE" err="1"/>
              <a:t>them</a:t>
            </a:r>
            <a:r>
              <a:rPr lang="de-DE"/>
              <a:t> </a:t>
            </a:r>
            <a:r>
              <a:rPr lang="de-DE" err="1"/>
              <a:t>into</a:t>
            </a:r>
            <a:r>
              <a:rPr lang="de-DE"/>
              <a:t> </a:t>
            </a:r>
            <a:r>
              <a:rPr lang="de-DE" err="1"/>
              <a:t>research</a:t>
            </a:r>
            <a:br>
              <a:rPr lang="de-DE"/>
            </a:br>
            <a:r>
              <a:rPr lang="de-DE" err="1"/>
              <a:t>questions</a:t>
            </a:r>
            <a:r>
              <a:rPr lang="de-DE"/>
              <a:t> </a:t>
            </a:r>
          </a:p>
          <a:p>
            <a:pPr>
              <a:lnSpc>
                <a:spcPct val="110000"/>
              </a:lnSpc>
            </a:pPr>
            <a:r>
              <a:rPr lang="de-DE" err="1"/>
              <a:t>Cooperation</a:t>
            </a:r>
            <a:r>
              <a:rPr lang="de-DE"/>
              <a:t> </a:t>
            </a:r>
            <a:r>
              <a:rPr lang="de-DE" err="1"/>
              <a:t>with</a:t>
            </a:r>
            <a:r>
              <a:rPr lang="de-DE"/>
              <a:t> </a:t>
            </a:r>
            <a:r>
              <a:rPr lang="de-DE" err="1"/>
              <a:t>industry</a:t>
            </a:r>
            <a:r>
              <a:rPr lang="de-DE"/>
              <a:t> and </a:t>
            </a:r>
            <a:r>
              <a:rPr lang="de-DE" err="1"/>
              <a:t>society</a:t>
            </a:r>
            <a:r>
              <a:rPr lang="de-DE"/>
              <a:t>, </a:t>
            </a:r>
            <a:r>
              <a:rPr lang="de-DE" err="1"/>
              <a:t>communicating</a:t>
            </a:r>
            <a:r>
              <a:rPr lang="de-DE"/>
              <a:t> </a:t>
            </a:r>
            <a:r>
              <a:rPr lang="de-DE" err="1"/>
              <a:t>results</a:t>
            </a:r>
            <a:r>
              <a:rPr lang="de-DE"/>
              <a:t> </a:t>
            </a:r>
            <a:br>
              <a:rPr lang="de-DE"/>
            </a:br>
            <a:r>
              <a:rPr lang="de-DE" err="1"/>
              <a:t>communicate</a:t>
            </a:r>
            <a:r>
              <a:rPr lang="de-DE"/>
              <a:t> </a:t>
            </a:r>
          </a:p>
          <a:p>
            <a:pPr>
              <a:lnSpc>
                <a:spcPct val="110000"/>
              </a:lnSpc>
            </a:pPr>
            <a:r>
              <a:rPr lang="de-DE" i="1" err="1"/>
              <a:t>Opportunities</a:t>
            </a:r>
            <a:r>
              <a:rPr lang="de-DE" i="1"/>
              <a:t>: </a:t>
            </a:r>
            <a:r>
              <a:rPr lang="de-DE"/>
              <a:t>New </a:t>
            </a:r>
            <a:r>
              <a:rPr lang="de-DE" err="1"/>
              <a:t>collaborations</a:t>
            </a:r>
            <a:r>
              <a:rPr lang="de-DE"/>
              <a:t>, </a:t>
            </a:r>
            <a:r>
              <a:rPr lang="de-DE" err="1"/>
              <a:t>expanded</a:t>
            </a:r>
            <a:r>
              <a:rPr lang="de-DE"/>
              <a:t> </a:t>
            </a:r>
            <a:r>
              <a:rPr lang="de-DE" err="1"/>
              <a:t>career</a:t>
            </a:r>
            <a:r>
              <a:rPr lang="de-DE"/>
              <a:t> </a:t>
            </a:r>
            <a:r>
              <a:rPr lang="de-DE" err="1"/>
              <a:t>opportunities</a:t>
            </a:r>
            <a:r>
              <a:rPr lang="de-DE"/>
              <a:t>, and additional </a:t>
            </a:r>
            <a:r>
              <a:rPr lang="de-DE" err="1"/>
              <a:t>funding</a:t>
            </a:r>
            <a:r>
              <a:rPr lang="de-DE"/>
              <a:t> </a:t>
            </a:r>
          </a:p>
          <a:p>
            <a:pPr marL="0" indent="0">
              <a:lnSpc>
                <a:spcPct val="110000"/>
              </a:lnSpc>
              <a:buNone/>
            </a:pPr>
            <a:endParaRPr lang="de-DE"/>
          </a:p>
        </p:txBody>
      </p:sp>
      <p:sp>
        <p:nvSpPr>
          <p:cNvPr id="6" name="Textfeld 5">
            <a:extLst>
              <a:ext uri="{FF2B5EF4-FFF2-40B4-BE49-F238E27FC236}">
                <a16:creationId xmlns:a16="http://schemas.microsoft.com/office/drawing/2014/main" id="{46E2B8BA-0E1E-5AF5-5E11-51BDC0B40657}"/>
              </a:ext>
            </a:extLst>
          </p:cNvPr>
          <p:cNvSpPr txBox="1"/>
          <p:nvPr/>
        </p:nvSpPr>
        <p:spPr>
          <a:xfrm>
            <a:off x="838200" y="5573412"/>
            <a:ext cx="1394404"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Nunito Light"/>
                <a:ea typeface="Calibri"/>
                <a:cs typeface="Segoe UI"/>
              </a:rPr>
              <a:t>German Research Council (2020)</a:t>
            </a:r>
            <a:endParaRPr lang="de-DE" sz="700" b="0" i="0" u="none" strike="noStrike" kern="0" cap="none" spc="0" normalizeH="0" baseline="0" noProof="0">
              <a:ln>
                <a:noFill/>
              </a:ln>
              <a:solidFill>
                <a:schemeClr val="tx2"/>
              </a:solidFill>
              <a:effectLst/>
              <a:uLnTx/>
              <a:uFillTx/>
              <a:latin typeface="Nunito Light"/>
              <a:ea typeface="Calibri" panose="020F0502020204030204" pitchFamily="34" charset="0"/>
              <a:cs typeface="Segoe UI"/>
            </a:endParaRPr>
          </a:p>
        </p:txBody>
      </p:sp>
    </p:spTree>
    <p:extLst>
      <p:ext uri="{BB962C8B-B14F-4D97-AF65-F5344CB8AC3E}">
        <p14:creationId xmlns:p14="http://schemas.microsoft.com/office/powerpoint/2010/main" val="2362006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8B706-6513-3468-CAC8-97A1FA8A5B4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A4BD3A1-E5BF-ED89-686E-C5E1398ACA33}"/>
              </a:ext>
            </a:extLst>
          </p:cNvPr>
          <p:cNvSpPr>
            <a:spLocks noGrp="1"/>
          </p:cNvSpPr>
          <p:nvPr>
            <p:ph type="title"/>
          </p:nvPr>
        </p:nvSpPr>
        <p:spPr/>
        <p:txBody>
          <a:bodyPr/>
          <a:lstStyle/>
          <a:p>
            <a:r>
              <a:rPr lang="de-DE" noProof="0"/>
              <a:t>Future Strategy for Research and Innovation</a:t>
            </a:r>
          </a:p>
        </p:txBody>
      </p:sp>
      <p:sp>
        <p:nvSpPr>
          <p:cNvPr id="17" name="Foliennummernplatzhalter 16">
            <a:extLst>
              <a:ext uri="{FF2B5EF4-FFF2-40B4-BE49-F238E27FC236}">
                <a16:creationId xmlns:a16="http://schemas.microsoft.com/office/drawing/2014/main" id="{6F39CF04-1EC2-9301-7FE1-155A0C5287EC}"/>
              </a:ext>
            </a:extLst>
          </p:cNvPr>
          <p:cNvSpPr>
            <a:spLocks noGrp="1"/>
          </p:cNvSpPr>
          <p:nvPr>
            <p:ph type="sldNum" sz="quarter" idx="12"/>
          </p:nvPr>
        </p:nvSpPr>
        <p:spPr/>
        <p:txBody>
          <a:bodyPr/>
          <a:lstStyle/>
          <a:p>
            <a:fld id="{F145060A-2239-4736-BEED-7C05F6B3C6E1}" type="slidenum">
              <a:rPr lang="de-DE" noProof="0" smtClean="0"/>
              <a:t>22</a:t>
            </a:fld>
            <a:endParaRPr lang="de-DE" noProof="0"/>
          </a:p>
        </p:txBody>
      </p:sp>
      <p:sp>
        <p:nvSpPr>
          <p:cNvPr id="12" name="Rechteck 11">
            <a:extLst>
              <a:ext uri="{FF2B5EF4-FFF2-40B4-BE49-F238E27FC236}">
                <a16:creationId xmlns:a16="http://schemas.microsoft.com/office/drawing/2014/main" id="{3E203DF9-B518-C6D1-AB58-68FCC9C9FDB2}"/>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21524172-EB54-9B5A-CA2D-C829408DC4D0}"/>
              </a:ext>
            </a:extLst>
          </p:cNvPr>
          <p:cNvPicPr>
            <a:picLocks noChangeAspect="1"/>
          </p:cNvPicPr>
          <p:nvPr/>
        </p:nvPicPr>
        <p:blipFill>
          <a:blip r:embed="rId3"/>
          <a:srcRect/>
          <a:stretch/>
        </p:blipFill>
        <p:spPr>
          <a:xfrm>
            <a:off x="964141" y="1823501"/>
            <a:ext cx="2561948" cy="3550934"/>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E08F553-A895-50A3-38D5-81424724BAAA}"/>
              </a:ext>
            </a:extLst>
          </p:cNvPr>
          <p:cNvSpPr>
            <a:spLocks noGrp="1"/>
          </p:cNvSpPr>
          <p:nvPr>
            <p:ph idx="1"/>
          </p:nvPr>
        </p:nvSpPr>
        <p:spPr>
          <a:xfrm>
            <a:off x="4102099" y="1823501"/>
            <a:ext cx="7251699" cy="3854165"/>
          </a:xfrm>
        </p:spPr>
        <p:txBody>
          <a:bodyPr>
            <a:normAutofit/>
          </a:bodyPr>
          <a:lstStyle/>
          <a:p>
            <a:pPr marL="0" indent="0">
              <a:lnSpc>
                <a:spcPct val="110000"/>
              </a:lnSpc>
              <a:buNone/>
            </a:pPr>
            <a:endParaRPr lang="de-DE" sz="1800" noProof="0">
              <a:latin typeface="+mj-lt"/>
            </a:endParaRPr>
          </a:p>
          <a:p>
            <a:pPr marL="0" indent="0">
              <a:lnSpc>
                <a:spcPct val="110000"/>
              </a:lnSpc>
              <a:buNone/>
            </a:pPr>
            <a:r>
              <a:rPr lang="de-DE" sz="1800" noProof="0">
                <a:latin typeface="+mj-lt"/>
              </a:rPr>
              <a:t>Key Future Areas: </a:t>
            </a:r>
          </a:p>
          <a:p>
            <a:pPr marL="0" indent="0">
              <a:lnSpc>
                <a:spcPct val="110000"/>
              </a:lnSpc>
              <a:buNone/>
            </a:pPr>
            <a:endParaRPr lang="de-DE" noProof="0"/>
          </a:p>
          <a:p>
            <a:pPr marL="0" indent="0">
              <a:lnSpc>
                <a:spcPct val="110000"/>
              </a:lnSpc>
              <a:buNone/>
            </a:pPr>
            <a:r>
              <a:rPr lang="de-DE"/>
              <a:t>1. Support </a:t>
            </a:r>
            <a:r>
              <a:rPr lang="de-DE" err="1"/>
              <a:t>for</a:t>
            </a:r>
            <a:r>
              <a:rPr lang="de-DE"/>
              <a:t> </a:t>
            </a:r>
            <a:r>
              <a:rPr lang="de-DE" err="1"/>
              <a:t>early-career</a:t>
            </a:r>
            <a:r>
              <a:rPr lang="de-DE"/>
              <a:t> </a:t>
            </a:r>
            <a:r>
              <a:rPr lang="de-DE" err="1"/>
              <a:t>researchers</a:t>
            </a:r>
            <a:endParaRPr lang="de-DE"/>
          </a:p>
          <a:p>
            <a:pPr marL="0" indent="0">
              <a:lnSpc>
                <a:spcPct val="110000"/>
              </a:lnSpc>
              <a:buNone/>
            </a:pPr>
            <a:r>
              <a:rPr lang="de-DE"/>
              <a:t>2. Agile </a:t>
            </a:r>
            <a:r>
              <a:rPr lang="de-DE" err="1"/>
              <a:t>research</a:t>
            </a:r>
            <a:r>
              <a:rPr lang="de-DE"/>
              <a:t> and </a:t>
            </a:r>
            <a:r>
              <a:rPr lang="de-DE" err="1"/>
              <a:t>innovation</a:t>
            </a:r>
            <a:r>
              <a:rPr lang="de-DE"/>
              <a:t> </a:t>
            </a:r>
            <a:r>
              <a:rPr lang="de-DE" err="1"/>
              <a:t>policies</a:t>
            </a:r>
            <a:endParaRPr lang="de-DE"/>
          </a:p>
          <a:p>
            <a:pPr marL="0" indent="0">
              <a:lnSpc>
                <a:spcPct val="110000"/>
              </a:lnSpc>
              <a:buNone/>
            </a:pPr>
            <a:r>
              <a:rPr lang="de-DE"/>
              <a:t>3. </a:t>
            </a:r>
            <a:r>
              <a:rPr lang="de-DE" err="1"/>
              <a:t>Strengthening</a:t>
            </a:r>
            <a:r>
              <a:rPr lang="de-DE"/>
              <a:t> </a:t>
            </a:r>
            <a:r>
              <a:rPr lang="de-DE" err="1"/>
              <a:t>participation</a:t>
            </a:r>
            <a:r>
              <a:rPr lang="de-DE"/>
              <a:t> in </a:t>
            </a:r>
            <a:r>
              <a:rPr lang="de-DE" err="1"/>
              <a:t>research</a:t>
            </a:r>
            <a:r>
              <a:rPr lang="de-DE"/>
              <a:t> and </a:t>
            </a:r>
            <a:r>
              <a:rPr lang="de-DE" err="1"/>
              <a:t>innovation</a:t>
            </a:r>
            <a:endParaRPr lang="de-DE"/>
          </a:p>
          <a:p>
            <a:pPr marL="0" indent="0">
              <a:lnSpc>
                <a:spcPct val="110000"/>
              </a:lnSpc>
              <a:buNone/>
            </a:pPr>
            <a:r>
              <a:rPr lang="de-DE"/>
              <a:t>4. </a:t>
            </a:r>
            <a:r>
              <a:rPr lang="de-DE" err="1"/>
              <a:t>Social</a:t>
            </a:r>
            <a:r>
              <a:rPr lang="de-DE"/>
              <a:t> </a:t>
            </a:r>
            <a:r>
              <a:rPr lang="de-DE" err="1"/>
              <a:t>resilience</a:t>
            </a:r>
            <a:r>
              <a:rPr lang="de-DE"/>
              <a:t>, </a:t>
            </a:r>
            <a:r>
              <a:rPr lang="de-DE" err="1"/>
              <a:t>diversity</a:t>
            </a:r>
            <a:r>
              <a:rPr lang="de-DE"/>
              <a:t>, and </a:t>
            </a:r>
            <a:r>
              <a:rPr lang="de-DE" err="1"/>
              <a:t>cohesion</a:t>
            </a:r>
            <a:endParaRPr lang="de-DE"/>
          </a:p>
          <a:p>
            <a:pPr marL="0" indent="0">
              <a:lnSpc>
                <a:spcPct val="110000"/>
              </a:lnSpc>
              <a:buNone/>
            </a:pPr>
            <a:r>
              <a:rPr lang="de-DE"/>
              <a:t>5. </a:t>
            </a:r>
            <a:r>
              <a:rPr lang="de-DE" err="1"/>
              <a:t>Resource-efficient</a:t>
            </a:r>
            <a:r>
              <a:rPr lang="de-DE"/>
              <a:t> and </a:t>
            </a:r>
            <a:r>
              <a:rPr lang="de-DE" err="1"/>
              <a:t>circular</a:t>
            </a:r>
            <a:r>
              <a:rPr lang="de-DE"/>
              <a:t> </a:t>
            </a:r>
            <a:r>
              <a:rPr lang="de-DE" err="1"/>
              <a:t>industry</a:t>
            </a:r>
            <a:endParaRPr lang="de-DE"/>
          </a:p>
          <a:p>
            <a:pPr marL="0" indent="0">
              <a:lnSpc>
                <a:spcPct val="110000"/>
              </a:lnSpc>
              <a:buNone/>
            </a:pPr>
            <a:r>
              <a:rPr lang="de-DE"/>
              <a:t>6. Digital and </a:t>
            </a:r>
            <a:r>
              <a:rPr lang="de-DE" err="1"/>
              <a:t>technological</a:t>
            </a:r>
            <a:r>
              <a:rPr lang="de-DE"/>
              <a:t> </a:t>
            </a:r>
            <a:r>
              <a:rPr lang="de-DE" err="1"/>
              <a:t>sovereignty</a:t>
            </a:r>
            <a:endParaRPr lang="de-DE"/>
          </a:p>
        </p:txBody>
      </p:sp>
      <p:sp>
        <p:nvSpPr>
          <p:cNvPr id="5" name="Textfeld 4">
            <a:extLst>
              <a:ext uri="{FF2B5EF4-FFF2-40B4-BE49-F238E27FC236}">
                <a16:creationId xmlns:a16="http://schemas.microsoft.com/office/drawing/2014/main" id="{02ADD58C-9A47-7043-F459-78E5B48B5498}"/>
              </a:ext>
            </a:extLst>
          </p:cNvPr>
          <p:cNvSpPr txBox="1"/>
          <p:nvPr/>
        </p:nvSpPr>
        <p:spPr>
          <a:xfrm>
            <a:off x="942975" y="5582937"/>
            <a:ext cx="1308680"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mn-lt"/>
                <a:ea typeface="Calibri"/>
                <a:cs typeface="Calibri"/>
              </a:rPr>
              <a:t>The Federal Government (2023)</a:t>
            </a:r>
            <a:endParaRPr lang="en-US"/>
          </a:p>
        </p:txBody>
      </p:sp>
    </p:spTree>
    <p:extLst>
      <p:ext uri="{BB962C8B-B14F-4D97-AF65-F5344CB8AC3E}">
        <p14:creationId xmlns:p14="http://schemas.microsoft.com/office/powerpoint/2010/main" val="895115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7B79A-3CC5-D507-7778-50FF230EFCE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25094A7-198F-9F40-5A6E-7ACB31B15F65}"/>
              </a:ext>
            </a:extLst>
          </p:cNvPr>
          <p:cNvSpPr>
            <a:spLocks noGrp="1"/>
          </p:cNvSpPr>
          <p:nvPr>
            <p:ph type="title"/>
          </p:nvPr>
        </p:nvSpPr>
        <p:spPr/>
        <p:txBody>
          <a:bodyPr/>
          <a:lstStyle/>
          <a:p>
            <a:r>
              <a:rPr lang="de-DE" noProof="0"/>
              <a:t>High-Tech Agenda Germany</a:t>
            </a:r>
          </a:p>
        </p:txBody>
      </p:sp>
      <p:sp>
        <p:nvSpPr>
          <p:cNvPr id="17" name="Foliennummernplatzhalter 16">
            <a:extLst>
              <a:ext uri="{FF2B5EF4-FFF2-40B4-BE49-F238E27FC236}">
                <a16:creationId xmlns:a16="http://schemas.microsoft.com/office/drawing/2014/main" id="{2FE45CB4-C2E7-E52F-FE0F-8C072005ADAB}"/>
              </a:ext>
            </a:extLst>
          </p:cNvPr>
          <p:cNvSpPr>
            <a:spLocks noGrp="1"/>
          </p:cNvSpPr>
          <p:nvPr>
            <p:ph type="sldNum" sz="quarter" idx="12"/>
          </p:nvPr>
        </p:nvSpPr>
        <p:spPr/>
        <p:txBody>
          <a:bodyPr/>
          <a:lstStyle/>
          <a:p>
            <a:fld id="{F145060A-2239-4736-BEED-7C05F6B3C6E1}" type="slidenum">
              <a:rPr lang="de-DE" noProof="0" smtClean="0"/>
              <a:t>23</a:t>
            </a:fld>
            <a:endParaRPr lang="de-DE" noProof="0"/>
          </a:p>
        </p:txBody>
      </p:sp>
      <p:sp>
        <p:nvSpPr>
          <p:cNvPr id="12" name="Rechteck 11">
            <a:extLst>
              <a:ext uri="{FF2B5EF4-FFF2-40B4-BE49-F238E27FC236}">
                <a16:creationId xmlns:a16="http://schemas.microsoft.com/office/drawing/2014/main" id="{157E6D6E-AEAA-6E1C-BC1B-1ABDC78B9D45}"/>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AE947C9B-46CA-7C60-2445-C69791E6F3D1}"/>
              </a:ext>
            </a:extLst>
          </p:cNvPr>
          <p:cNvPicPr>
            <a:picLocks noChangeAspect="1"/>
          </p:cNvPicPr>
          <p:nvPr/>
        </p:nvPicPr>
        <p:blipFill>
          <a:blip r:embed="rId3"/>
          <a:srcRect/>
          <a:stretch/>
        </p:blipFill>
        <p:spPr>
          <a:xfrm>
            <a:off x="964141" y="1788525"/>
            <a:ext cx="2561948" cy="3620886"/>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BEA99CF-A488-B12C-4FFD-6CBD05572D05}"/>
              </a:ext>
            </a:extLst>
          </p:cNvPr>
          <p:cNvSpPr>
            <a:spLocks noGrp="1"/>
          </p:cNvSpPr>
          <p:nvPr>
            <p:ph idx="1"/>
          </p:nvPr>
        </p:nvSpPr>
        <p:spPr>
          <a:xfrm>
            <a:off x="4102100" y="2056780"/>
            <a:ext cx="7125760" cy="3620886"/>
          </a:xfrm>
        </p:spPr>
        <p:txBody>
          <a:bodyPr vert="horz" lIns="91440" tIns="45720" rIns="91440" bIns="45720" rtlCol="0" anchor="t">
            <a:normAutofit/>
          </a:bodyPr>
          <a:lstStyle/>
          <a:p>
            <a:pPr marL="0" indent="0">
              <a:lnSpc>
                <a:spcPct val="110000"/>
              </a:lnSpc>
              <a:buNone/>
            </a:pPr>
            <a:r>
              <a:rPr lang="de-DE" noProof="0"/>
              <a:t>The High-Tech Agenda Germany </a:t>
            </a:r>
            <a:r>
              <a:rPr lang="de-DE" noProof="0" err="1"/>
              <a:t>aims</a:t>
            </a:r>
            <a:r>
              <a:rPr lang="de-DE" noProof="0"/>
              <a:t> </a:t>
            </a:r>
            <a:r>
              <a:rPr lang="de-DE" noProof="0" err="1"/>
              <a:t>to</a:t>
            </a:r>
            <a:r>
              <a:rPr lang="de-DE" noProof="0"/>
              <a:t> </a:t>
            </a:r>
            <a:r>
              <a:rPr lang="de-DE" noProof="0" err="1"/>
              <a:t>strengthen</a:t>
            </a:r>
            <a:r>
              <a:rPr lang="de-DE" noProof="0"/>
              <a:t> </a:t>
            </a:r>
            <a:r>
              <a:rPr lang="de-DE" noProof="0" err="1"/>
              <a:t>Germany’s</a:t>
            </a:r>
            <a:r>
              <a:rPr lang="de-DE" noProof="0"/>
              <a:t> </a:t>
            </a:r>
            <a:r>
              <a:rPr lang="de-DE" noProof="0" err="1"/>
              <a:t>position</a:t>
            </a:r>
            <a:r>
              <a:rPr lang="de-DE" noProof="0"/>
              <a:t> </a:t>
            </a:r>
            <a:r>
              <a:rPr lang="de-DE" noProof="0" err="1"/>
              <a:t>as</a:t>
            </a:r>
            <a:r>
              <a:rPr lang="de-DE" noProof="0"/>
              <a:t> a </a:t>
            </a:r>
            <a:r>
              <a:rPr lang="de-DE" noProof="0" err="1"/>
              <a:t>leading</a:t>
            </a:r>
            <a:r>
              <a:rPr lang="de-DE" noProof="0"/>
              <a:t> </a:t>
            </a:r>
            <a:r>
              <a:rPr lang="de-DE" noProof="0" err="1"/>
              <a:t>centre</a:t>
            </a:r>
            <a:r>
              <a:rPr lang="de-DE" noProof="0"/>
              <a:t> </a:t>
            </a:r>
            <a:r>
              <a:rPr lang="de-DE" noProof="0" err="1"/>
              <a:t>of</a:t>
            </a:r>
            <a:r>
              <a:rPr lang="de-DE" noProof="0"/>
              <a:t> </a:t>
            </a:r>
            <a:r>
              <a:rPr lang="de-DE" noProof="0" err="1"/>
              <a:t>innovation</a:t>
            </a:r>
            <a:r>
              <a:rPr lang="de-DE" noProof="0"/>
              <a:t> and </a:t>
            </a:r>
            <a:r>
              <a:rPr lang="de-DE" noProof="0" err="1"/>
              <a:t>technology</a:t>
            </a:r>
            <a:r>
              <a:rPr lang="de-DE" noProof="0"/>
              <a:t>, </a:t>
            </a:r>
            <a:r>
              <a:rPr lang="de-DE" noProof="0" err="1"/>
              <a:t>securing</a:t>
            </a:r>
            <a:r>
              <a:rPr lang="en-US" noProof="0"/>
              <a:t> competitiveness, value creation,</a:t>
            </a:r>
            <a:r>
              <a:rPr lang="de-DE" noProof="0"/>
              <a:t> and </a:t>
            </a:r>
            <a:r>
              <a:rPr lang="de-DE" noProof="0" err="1"/>
              <a:t>technological</a:t>
            </a:r>
            <a:r>
              <a:rPr lang="de-DE" noProof="0"/>
              <a:t> </a:t>
            </a:r>
            <a:r>
              <a:rPr lang="de-DE" noProof="0" err="1"/>
              <a:t>sovereignty</a:t>
            </a:r>
            <a:r>
              <a:rPr lang="de-DE" noProof="0"/>
              <a:t>. The </a:t>
            </a:r>
            <a:r>
              <a:rPr lang="de-DE" noProof="0" err="1"/>
              <a:t>focus</a:t>
            </a:r>
            <a:r>
              <a:rPr lang="de-DE" noProof="0"/>
              <a:t> </a:t>
            </a:r>
            <a:r>
              <a:rPr lang="de-DE" noProof="0" err="1"/>
              <a:t>is</a:t>
            </a:r>
            <a:r>
              <a:rPr lang="de-DE" noProof="0"/>
              <a:t> on </a:t>
            </a:r>
            <a:r>
              <a:rPr lang="de-DE" noProof="0" err="1"/>
              <a:t>six</a:t>
            </a:r>
            <a:r>
              <a:rPr lang="de-DE" noProof="0"/>
              <a:t> </a:t>
            </a:r>
            <a:r>
              <a:rPr lang="de-DE" noProof="0" err="1"/>
              <a:t>key</a:t>
            </a:r>
            <a:r>
              <a:rPr lang="de-DE" noProof="0"/>
              <a:t> </a:t>
            </a:r>
            <a:r>
              <a:rPr lang="de-DE" noProof="0" err="1"/>
              <a:t>technologies</a:t>
            </a:r>
            <a:r>
              <a:rPr lang="de-DE" noProof="0"/>
              <a:t> — </a:t>
            </a:r>
            <a:r>
              <a:rPr lang="de-DE" noProof="0" err="1"/>
              <a:t>including</a:t>
            </a:r>
            <a:r>
              <a:rPr lang="de-DE" noProof="0"/>
              <a:t> </a:t>
            </a:r>
            <a:r>
              <a:rPr lang="de-DE" err="1"/>
              <a:t>artificial</a:t>
            </a:r>
            <a:r>
              <a:rPr lang="de-DE"/>
              <a:t> </a:t>
            </a:r>
            <a:r>
              <a:rPr lang="de-DE" noProof="0" err="1"/>
              <a:t>intelligence</a:t>
            </a:r>
            <a:r>
              <a:rPr lang="de-DE" noProof="0"/>
              <a:t>, </a:t>
            </a:r>
            <a:r>
              <a:rPr lang="de-DE" noProof="0" err="1"/>
              <a:t>microelectronics</a:t>
            </a:r>
            <a:r>
              <a:rPr lang="de-DE" noProof="0"/>
              <a:t>, </a:t>
            </a:r>
            <a:r>
              <a:rPr lang="de-DE" noProof="0" err="1"/>
              <a:t>quantum</a:t>
            </a:r>
            <a:r>
              <a:rPr lang="de-DE" noProof="0"/>
              <a:t> </a:t>
            </a:r>
            <a:r>
              <a:rPr lang="de-DE" noProof="0" err="1"/>
              <a:t>technologies</a:t>
            </a:r>
            <a:r>
              <a:rPr lang="de-DE" noProof="0"/>
              <a:t>, </a:t>
            </a:r>
            <a:r>
              <a:rPr lang="de-DE" noProof="0" err="1"/>
              <a:t>biotechnology</a:t>
            </a:r>
            <a:r>
              <a:rPr lang="de-DE" noProof="0"/>
              <a:t>, </a:t>
            </a:r>
            <a:r>
              <a:rPr lang="de-DE" noProof="0" err="1"/>
              <a:t>climate</a:t>
            </a:r>
            <a:r>
              <a:rPr lang="de-DE" noProof="0"/>
              <a:t>-neutral </a:t>
            </a:r>
            <a:r>
              <a:rPr lang="de-DE" noProof="0" err="1"/>
              <a:t>energy</a:t>
            </a:r>
            <a:r>
              <a:rPr lang="de-DE" noProof="0"/>
              <a:t> and </a:t>
            </a:r>
            <a:r>
              <a:rPr lang="de-DE" noProof="0" err="1"/>
              <a:t>climate-friendly</a:t>
            </a:r>
            <a:r>
              <a:rPr lang="de-DE" noProof="0"/>
              <a:t> </a:t>
            </a:r>
            <a:r>
              <a:rPr lang="de-DE" noProof="0" err="1"/>
              <a:t>mobility</a:t>
            </a:r>
            <a:r>
              <a:rPr lang="de-DE" noProof="0"/>
              <a:t> — </a:t>
            </a:r>
            <a:r>
              <a:rPr lang="de-DE" noProof="0" err="1"/>
              <a:t>to</a:t>
            </a:r>
            <a:r>
              <a:rPr lang="de-DE" noProof="0"/>
              <a:t> bring </a:t>
            </a:r>
            <a:r>
              <a:rPr lang="de-DE" noProof="0" err="1"/>
              <a:t>them</a:t>
            </a:r>
            <a:r>
              <a:rPr lang="de-DE" noProof="0"/>
              <a:t> </a:t>
            </a:r>
            <a:r>
              <a:rPr lang="de-DE" noProof="0" err="1"/>
              <a:t>to</a:t>
            </a:r>
            <a:r>
              <a:rPr lang="de-DE" noProof="0"/>
              <a:t> </a:t>
            </a:r>
            <a:r>
              <a:rPr lang="de-DE" noProof="0" err="1"/>
              <a:t>market</a:t>
            </a:r>
            <a:r>
              <a:rPr lang="de-DE" noProof="0"/>
              <a:t> </a:t>
            </a:r>
            <a:r>
              <a:rPr lang="de-DE" noProof="0" err="1"/>
              <a:t>quickly</a:t>
            </a:r>
            <a:r>
              <a:rPr lang="de-DE" noProof="0"/>
              <a:t> and in </a:t>
            </a:r>
            <a:r>
              <a:rPr lang="de-DE" noProof="0" err="1"/>
              <a:t>practical</a:t>
            </a:r>
            <a:r>
              <a:rPr lang="de-DE" noProof="0"/>
              <a:t> </a:t>
            </a:r>
            <a:r>
              <a:rPr lang="de-DE" noProof="0" err="1"/>
              <a:t>ways</a:t>
            </a:r>
            <a:r>
              <a:rPr lang="de-DE" noProof="0"/>
              <a:t>. A </a:t>
            </a:r>
            <a:r>
              <a:rPr lang="de-DE" noProof="0" err="1"/>
              <a:t>central</a:t>
            </a:r>
            <a:r>
              <a:rPr lang="de-DE" noProof="0"/>
              <a:t> </a:t>
            </a:r>
            <a:r>
              <a:rPr lang="de-DE" noProof="0" err="1"/>
              <a:t>focus</a:t>
            </a:r>
            <a:r>
              <a:rPr lang="de-DE" noProof="0"/>
              <a:t> </a:t>
            </a:r>
            <a:r>
              <a:rPr lang="de-DE" noProof="0" err="1"/>
              <a:t>of</a:t>
            </a:r>
            <a:r>
              <a:rPr lang="de-DE" noProof="0"/>
              <a:t> </a:t>
            </a:r>
            <a:r>
              <a:rPr lang="de-DE" noProof="0" err="1"/>
              <a:t>the</a:t>
            </a:r>
            <a:r>
              <a:rPr lang="de-DE" noProof="0"/>
              <a:t> Agenda </a:t>
            </a:r>
            <a:r>
              <a:rPr lang="de-DE" noProof="0" err="1"/>
              <a:t>is</a:t>
            </a:r>
            <a:r>
              <a:rPr lang="de-DE" noProof="0"/>
              <a:t> </a:t>
            </a:r>
            <a:r>
              <a:rPr lang="de-DE" noProof="0" err="1"/>
              <a:t>targeted</a:t>
            </a:r>
            <a:r>
              <a:rPr lang="de-DE" noProof="0"/>
              <a:t> </a:t>
            </a:r>
            <a:r>
              <a:rPr lang="de-DE" noProof="0" err="1"/>
              <a:t>knowledge</a:t>
            </a:r>
            <a:r>
              <a:rPr lang="de-DE" noProof="0"/>
              <a:t> and </a:t>
            </a:r>
            <a:r>
              <a:rPr lang="de-DE" noProof="0" err="1"/>
              <a:t>technology</a:t>
            </a:r>
            <a:r>
              <a:rPr lang="de-DE" noProof="0"/>
              <a:t> </a:t>
            </a:r>
            <a:r>
              <a:rPr lang="de-DE" noProof="0" err="1"/>
              <a:t>transfer</a:t>
            </a:r>
            <a:r>
              <a:rPr lang="de-DE" noProof="0"/>
              <a:t>: </a:t>
            </a:r>
            <a:r>
              <a:rPr lang="de-DE" noProof="0" err="1"/>
              <a:t>research</a:t>
            </a:r>
            <a:r>
              <a:rPr lang="de-DE" noProof="0"/>
              <a:t> </a:t>
            </a:r>
            <a:r>
              <a:rPr lang="de-DE" noProof="0" err="1"/>
              <a:t>findings</a:t>
            </a:r>
            <a:r>
              <a:rPr lang="de-DE" noProof="0"/>
              <a:t> </a:t>
            </a:r>
            <a:r>
              <a:rPr lang="de-DE" noProof="0" err="1"/>
              <a:t>should</a:t>
            </a:r>
            <a:r>
              <a:rPr lang="de-DE" noProof="0"/>
              <a:t> not </a:t>
            </a:r>
            <a:r>
              <a:rPr lang="de-DE" noProof="0" err="1"/>
              <a:t>be</a:t>
            </a:r>
            <a:r>
              <a:rPr lang="de-DE" noProof="0"/>
              <a:t> </a:t>
            </a:r>
            <a:r>
              <a:rPr lang="de-DE" noProof="0" err="1"/>
              <a:t>left</a:t>
            </a:r>
            <a:r>
              <a:rPr lang="de-DE" noProof="0"/>
              <a:t> </a:t>
            </a:r>
            <a:r>
              <a:rPr lang="de-DE" noProof="0" err="1"/>
              <a:t>to</a:t>
            </a:r>
            <a:r>
              <a:rPr lang="de-DE" noProof="0"/>
              <a:t> </a:t>
            </a:r>
            <a:r>
              <a:rPr lang="de-DE" noProof="0" err="1"/>
              <a:t>gather</a:t>
            </a:r>
            <a:r>
              <a:rPr lang="de-DE" noProof="0"/>
              <a:t> </a:t>
            </a:r>
            <a:r>
              <a:rPr lang="de-DE" noProof="0" err="1"/>
              <a:t>dust</a:t>
            </a:r>
            <a:r>
              <a:rPr lang="en-US" noProof="0"/>
              <a:t> but rather be rapidly translated into products and services through cooperation among science, industry, politics,</a:t>
            </a:r>
            <a:r>
              <a:rPr lang="de-DE" noProof="0"/>
              <a:t> and </a:t>
            </a:r>
            <a:r>
              <a:rPr lang="de-DE" noProof="0" err="1"/>
              <a:t>society</a:t>
            </a:r>
            <a:r>
              <a:rPr lang="de-DE" noProof="0"/>
              <a:t>. </a:t>
            </a:r>
          </a:p>
        </p:txBody>
      </p:sp>
      <p:sp>
        <p:nvSpPr>
          <p:cNvPr id="6" name="Textfeld 4">
            <a:extLst>
              <a:ext uri="{FF2B5EF4-FFF2-40B4-BE49-F238E27FC236}">
                <a16:creationId xmlns:a16="http://schemas.microsoft.com/office/drawing/2014/main" id="{8141B6E2-E71C-2F8E-694F-85C50C85F661}"/>
              </a:ext>
            </a:extLst>
          </p:cNvPr>
          <p:cNvSpPr txBox="1"/>
          <p:nvPr/>
        </p:nvSpPr>
        <p:spPr>
          <a:xfrm>
            <a:off x="962025" y="5573412"/>
            <a:ext cx="1308680"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mn-lt"/>
                <a:ea typeface="Calibri"/>
                <a:cs typeface="Calibri"/>
              </a:rPr>
              <a:t>The Federal Government (2025)</a:t>
            </a:r>
            <a:endParaRPr lang="en-US">
              <a:solidFill>
                <a:schemeClr val="tx2"/>
              </a:solidFill>
            </a:endParaRPr>
          </a:p>
        </p:txBody>
      </p:sp>
    </p:spTree>
    <p:extLst>
      <p:ext uri="{BB962C8B-B14F-4D97-AF65-F5344CB8AC3E}">
        <p14:creationId xmlns:p14="http://schemas.microsoft.com/office/powerpoint/2010/main" val="3715641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9C832-B09B-B16C-F516-589E4AF94D28}"/>
            </a:ext>
          </a:extLst>
        </p:cNvPr>
        <p:cNvGrpSpPr/>
        <p:nvPr/>
      </p:nvGrpSpPr>
      <p:grpSpPr>
        <a:xfrm>
          <a:off x="0" y="0"/>
          <a:ext cx="0" cy="0"/>
          <a:chOff x="0" y="0"/>
          <a:chExt cx="0" cy="0"/>
        </a:xfrm>
      </p:grpSpPr>
      <p:sp>
        <p:nvSpPr>
          <p:cNvPr id="7" name="Inhaltsplatzhalter 6">
            <a:extLst>
              <a:ext uri="{FF2B5EF4-FFF2-40B4-BE49-F238E27FC236}">
                <a16:creationId xmlns:a16="http://schemas.microsoft.com/office/drawing/2014/main" id="{C4296AA0-06F9-699A-06D4-43E399E27944}"/>
              </a:ext>
            </a:extLst>
          </p:cNvPr>
          <p:cNvSpPr>
            <a:spLocks noGrp="1"/>
          </p:cNvSpPr>
          <p:nvPr>
            <p:ph idx="1"/>
          </p:nvPr>
        </p:nvSpPr>
        <p:spPr>
          <a:xfrm>
            <a:off x="838199" y="1905000"/>
            <a:ext cx="8099067" cy="3581399"/>
          </a:xfrm>
        </p:spPr>
        <p:txBody>
          <a:bodyPr>
            <a:normAutofit/>
          </a:bodyPr>
          <a:lstStyle/>
          <a:p>
            <a:pPr marL="0" lvl="0" indent="0">
              <a:lnSpc>
                <a:spcPct val="100000"/>
              </a:lnSpc>
              <a:spcBef>
                <a:spcPts val="0"/>
              </a:spcBef>
              <a:buClr>
                <a:srgbClr val="000000"/>
              </a:buClr>
              <a:buNone/>
              <a:defRPr/>
            </a:pPr>
            <a:r>
              <a:rPr lang="de-DE" i="1" kern="0">
                <a:latin typeface="+mj-lt"/>
                <a:ea typeface="Arial"/>
                <a:cs typeface="Arial"/>
              </a:rPr>
              <a:t>“</a:t>
            </a:r>
            <a:r>
              <a:rPr lang="de-DE" i="1" kern="0" err="1">
                <a:latin typeface="+mj-lt"/>
                <a:ea typeface="Arial"/>
                <a:cs typeface="Arial"/>
              </a:rPr>
              <a:t>Responsible</a:t>
            </a:r>
            <a:r>
              <a:rPr lang="de-DE" i="1" kern="0">
                <a:latin typeface="+mj-lt"/>
                <a:ea typeface="Arial"/>
                <a:cs typeface="Arial"/>
              </a:rPr>
              <a:t> Research and Innovation </a:t>
            </a:r>
            <a:r>
              <a:rPr lang="de-DE" i="1" kern="0">
                <a:solidFill>
                  <a:srgbClr val="000000"/>
                </a:solidFill>
                <a:ea typeface="Arial"/>
                <a:cs typeface="Arial"/>
              </a:rPr>
              <a:t>is a transparent, interactive process through which societal stakeholders and innovators listen to one another with regard to the (ethical) acceptability, sustainability and societal desirability of the innovation process and its marketable </a:t>
            </a:r>
            <a:r>
              <a:rPr lang="de-DE" i="1" kern="0" err="1">
                <a:solidFill>
                  <a:srgbClr val="000000"/>
                </a:solidFill>
                <a:ea typeface="Arial"/>
                <a:cs typeface="Arial"/>
              </a:rPr>
              <a:t>products</a:t>
            </a:r>
            <a:r>
              <a:rPr lang="de-DE" i="1" kern="0">
                <a:solidFill>
                  <a:srgbClr val="000000"/>
                </a:solidFill>
                <a:ea typeface="Arial"/>
                <a:cs typeface="Arial"/>
              </a:rPr>
              <a:t> (</a:t>
            </a:r>
            <a:r>
              <a:rPr lang="de-DE" i="1" kern="0" err="1">
                <a:solidFill>
                  <a:srgbClr val="000000"/>
                </a:solidFill>
                <a:ea typeface="Arial"/>
                <a:cs typeface="Arial"/>
              </a:rPr>
              <a:t>to</a:t>
            </a:r>
            <a:r>
              <a:rPr lang="de-DE" i="1" kern="0">
                <a:solidFill>
                  <a:srgbClr val="000000"/>
                </a:solidFill>
                <a:ea typeface="Arial"/>
                <a:cs typeface="Arial"/>
              </a:rPr>
              <a:t> enable the appropriate integration of scientific and technological advances into our society).”</a:t>
            </a:r>
            <a:endParaRPr lang="de-DE" kern="0">
              <a:solidFill>
                <a:srgbClr val="000000"/>
              </a:solidFill>
              <a:cs typeface="Arial"/>
            </a:endParaRPr>
          </a:p>
          <a:p>
            <a:pPr marL="0" lvl="0" indent="0">
              <a:lnSpc>
                <a:spcPct val="100000"/>
              </a:lnSpc>
              <a:spcBef>
                <a:spcPts val="0"/>
              </a:spcBef>
              <a:buClr>
                <a:srgbClr val="000000"/>
              </a:buClr>
              <a:buNone/>
              <a:defRPr/>
            </a:pPr>
            <a:endParaRPr lang="de-DE" kern="0">
              <a:solidFill>
                <a:srgbClr val="000000"/>
              </a:solidFill>
              <a:ea typeface="Arial"/>
              <a:cs typeface="Arial"/>
            </a:endParaRPr>
          </a:p>
          <a:p>
            <a:pPr marL="0" lvl="0" indent="0">
              <a:lnSpc>
                <a:spcPct val="100000"/>
              </a:lnSpc>
              <a:spcBef>
                <a:spcPts val="0"/>
              </a:spcBef>
              <a:buClr>
                <a:srgbClr val="000000"/>
              </a:buClr>
              <a:buNone/>
              <a:defRPr/>
            </a:pPr>
            <a:endParaRPr lang="de-DE" kern="0">
              <a:solidFill>
                <a:srgbClr val="000000"/>
              </a:solidFill>
              <a:ea typeface="Arial"/>
              <a:cs typeface="Arial"/>
            </a:endParaRPr>
          </a:p>
          <a:p>
            <a:pPr marL="0" lvl="0" indent="0">
              <a:lnSpc>
                <a:spcPct val="100000"/>
              </a:lnSpc>
              <a:spcBef>
                <a:spcPts val="0"/>
              </a:spcBef>
              <a:buClr>
                <a:srgbClr val="000000"/>
              </a:buClr>
              <a:buNone/>
              <a:defRPr/>
            </a:pPr>
            <a:endParaRPr lang="de-DE" kern="0">
              <a:solidFill>
                <a:srgbClr val="000000"/>
              </a:solidFill>
              <a:ea typeface="Arial"/>
              <a:cs typeface="Arial"/>
            </a:endParaRPr>
          </a:p>
          <a:p>
            <a:pPr marL="0" lvl="0" indent="0">
              <a:lnSpc>
                <a:spcPct val="100000"/>
              </a:lnSpc>
              <a:spcBef>
                <a:spcPts val="0"/>
              </a:spcBef>
              <a:buClr>
                <a:srgbClr val="000000"/>
              </a:buClr>
              <a:buNone/>
              <a:defRPr/>
            </a:pPr>
            <a:r>
              <a:rPr lang="de-DE" kern="0">
                <a:solidFill>
                  <a:srgbClr val="000000"/>
                </a:solidFill>
                <a:ea typeface="Arial"/>
                <a:cs typeface="Arial"/>
              </a:rPr>
              <a:t>“</a:t>
            </a:r>
            <a:r>
              <a:rPr lang="de-DE" kern="0" err="1">
                <a:latin typeface="+mj-lt"/>
                <a:ea typeface="Arial"/>
                <a:cs typeface="Arial"/>
              </a:rPr>
              <a:t>Responsible</a:t>
            </a:r>
            <a:r>
              <a:rPr lang="de-DE" kern="0">
                <a:latin typeface="+mj-lt"/>
                <a:ea typeface="Arial"/>
                <a:cs typeface="Arial"/>
              </a:rPr>
              <a:t> </a:t>
            </a:r>
            <a:r>
              <a:rPr lang="de-DE" kern="0" err="1">
                <a:latin typeface="+mj-lt"/>
                <a:ea typeface="Arial"/>
                <a:cs typeface="Arial"/>
              </a:rPr>
              <a:t>innovation</a:t>
            </a:r>
            <a:r>
              <a:rPr lang="de-DE" kern="0">
                <a:latin typeface="+mj-lt"/>
                <a:ea typeface="Arial"/>
                <a:cs typeface="Arial"/>
              </a:rPr>
              <a:t> </a:t>
            </a:r>
            <a:r>
              <a:rPr lang="de-DE" kern="0">
                <a:solidFill>
                  <a:srgbClr val="000000"/>
                </a:solidFill>
                <a:ea typeface="Arial"/>
                <a:cs typeface="Arial"/>
              </a:rPr>
              <a:t>is a process that aims to […] promote science and innovation that are socially desirable and carried out in the public interest” (EPSRC-UK, 2015).</a:t>
            </a:r>
          </a:p>
          <a:p>
            <a:endParaRPr lang="de-DE"/>
          </a:p>
        </p:txBody>
      </p:sp>
      <p:sp>
        <p:nvSpPr>
          <p:cNvPr id="4" name="Titel 3">
            <a:extLst>
              <a:ext uri="{FF2B5EF4-FFF2-40B4-BE49-F238E27FC236}">
                <a16:creationId xmlns:a16="http://schemas.microsoft.com/office/drawing/2014/main" id="{211040BB-8BFD-5B0A-85BB-B20D838DB98B}"/>
              </a:ext>
            </a:extLst>
          </p:cNvPr>
          <p:cNvSpPr>
            <a:spLocks noGrp="1"/>
          </p:cNvSpPr>
          <p:nvPr>
            <p:ph type="title"/>
          </p:nvPr>
        </p:nvSpPr>
        <p:spPr/>
        <p:txBody>
          <a:bodyPr/>
          <a:lstStyle/>
          <a:p>
            <a:r>
              <a:rPr lang="en-US" noProof="0"/>
              <a:t>Responsible Research and Innovation (RRI)</a:t>
            </a:r>
            <a:endParaRPr lang="de-DE" noProof="0"/>
          </a:p>
        </p:txBody>
      </p:sp>
      <p:sp>
        <p:nvSpPr>
          <p:cNvPr id="6" name="Foliennummernplatzhalter 5">
            <a:extLst>
              <a:ext uri="{FF2B5EF4-FFF2-40B4-BE49-F238E27FC236}">
                <a16:creationId xmlns:a16="http://schemas.microsoft.com/office/drawing/2014/main" id="{2B9D2DFC-1B0E-9FCD-3ADF-D0C93AF46A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24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2" name="Textfeld 1">
            <a:extLst>
              <a:ext uri="{FF2B5EF4-FFF2-40B4-BE49-F238E27FC236}">
                <a16:creationId xmlns:a16="http://schemas.microsoft.com/office/drawing/2014/main" id="{05A7043E-F84D-3089-FB1F-1D5260E3DA30}"/>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Adapted from the course "Engineering </a:t>
            </a:r>
            <a:r>
              <a:rPr kumimoji="0" lang="de-DE" sz="700" b="0" i="0" u="none" strike="noStrike" kern="0" cap="none" spc="0" normalizeH="0" baseline="0" noProof="0" err="1">
                <a:ln>
                  <a:noFill/>
                </a:ln>
                <a:solidFill>
                  <a:srgbClr val="3B3B3B"/>
                </a:solidFill>
                <a:effectLst/>
                <a:uLnTx/>
                <a:uFillTx/>
                <a:latin typeface="Nunito Ligh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Impact" by Thies Johannsen</a:t>
            </a:r>
          </a:p>
        </p:txBody>
      </p:sp>
      <p:sp>
        <p:nvSpPr>
          <p:cNvPr id="5" name="Textfeld 9">
            <a:extLst>
              <a:ext uri="{FF2B5EF4-FFF2-40B4-BE49-F238E27FC236}">
                <a16:creationId xmlns:a16="http://schemas.microsoft.com/office/drawing/2014/main" id="{2E13C6EF-6CCC-AC09-9BD4-7258A8EC354A}"/>
              </a:ext>
            </a:extLst>
          </p:cNvPr>
          <p:cNvSpPr txBox="1"/>
          <p:nvPr/>
        </p:nvSpPr>
        <p:spPr>
          <a:xfrm>
            <a:off x="7808369" y="3243693"/>
            <a:ext cx="1128897"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000000"/>
                </a:solidFill>
                <a:effectLst/>
                <a:uLnTx/>
                <a:uFillTx/>
                <a:latin typeface="Nunito Light"/>
                <a:ea typeface="Calibri"/>
                <a:cs typeface="Calibri"/>
                <a:sym typeface="Arial"/>
              </a:rPr>
              <a:t>Von Schomberg (2011)</a:t>
            </a:r>
          </a:p>
        </p:txBody>
      </p:sp>
      <p:sp>
        <p:nvSpPr>
          <p:cNvPr id="8" name="Textfeld 9">
            <a:extLst>
              <a:ext uri="{FF2B5EF4-FFF2-40B4-BE49-F238E27FC236}">
                <a16:creationId xmlns:a16="http://schemas.microsoft.com/office/drawing/2014/main" id="{EDBA48CF-7FBA-21B1-5528-0FF914B7D0D5}"/>
              </a:ext>
            </a:extLst>
          </p:cNvPr>
          <p:cNvSpPr txBox="1"/>
          <p:nvPr/>
        </p:nvSpPr>
        <p:spPr>
          <a:xfrm>
            <a:off x="7300865" y="4560085"/>
            <a:ext cx="1623701"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000000"/>
                </a:solidFill>
                <a:effectLst/>
                <a:uLnTx/>
                <a:uFillTx/>
                <a:latin typeface="Nunito Light"/>
                <a:ea typeface="Calibri"/>
                <a:cs typeface="Arial"/>
                <a:sym typeface="Arial"/>
              </a:rPr>
              <a:t>UK Research and Innovation </a:t>
            </a:r>
            <a:r>
              <a:rPr kumimoji="0" lang="en-US" sz="700" b="0" i="0" u="none" strike="noStrike" kern="0" cap="none" spc="0" normalizeH="0" baseline="0" noProof="0">
                <a:ln>
                  <a:noFill/>
                </a:ln>
                <a:solidFill>
                  <a:srgbClr val="000000"/>
                </a:solidFill>
                <a:effectLst/>
                <a:uLnTx/>
                <a:uFillTx/>
                <a:latin typeface="Nunito Light"/>
                <a:ea typeface="Calibri"/>
                <a:cs typeface="Calibri"/>
                <a:sym typeface="Arial"/>
              </a:rPr>
              <a:t>(n.d.)</a:t>
            </a:r>
            <a:endParaRPr kumimoji="0" lang="en-US" sz="1400" b="0" i="0" u="none" strike="noStrike" kern="0" cap="none" spc="0" normalizeH="0" baseline="0" noProof="0">
              <a:ln>
                <a:noFill/>
              </a:ln>
              <a:solidFill>
                <a:srgbClr val="000000"/>
              </a:solidFill>
              <a:effectLst/>
              <a:uLnTx/>
              <a:uFillTx/>
              <a:latin typeface="Nunito Light"/>
              <a:cs typeface="Arial"/>
              <a:sym typeface="Arial"/>
            </a:endParaRPr>
          </a:p>
        </p:txBody>
      </p:sp>
    </p:spTree>
    <p:extLst>
      <p:ext uri="{BB962C8B-B14F-4D97-AF65-F5344CB8AC3E}">
        <p14:creationId xmlns:p14="http://schemas.microsoft.com/office/powerpoint/2010/main" val="583881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8A3E5-66BB-3B77-4773-62AD36BBDFEB}"/>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49E8AA3-19D4-3B00-271C-69F82CEE4482}"/>
              </a:ext>
            </a:extLst>
          </p:cNvPr>
          <p:cNvSpPr>
            <a:spLocks noGrp="1"/>
          </p:cNvSpPr>
          <p:nvPr>
            <p:ph type="sldNum" sz="quarter" idx="12"/>
          </p:nvPr>
        </p:nvSpPr>
        <p:spPr/>
        <p:txBody>
          <a:bodyPr/>
          <a:lstStyle/>
          <a:p>
            <a:fld id="{F145060A-2239-4736-BEED-7C05F6B3C6E1}" type="slidenum">
              <a:rPr lang="de-DE" noProof="0" smtClean="0"/>
              <a:t>25</a:t>
            </a:fld>
            <a:endParaRPr lang="de-DE" noProof="0"/>
          </a:p>
        </p:txBody>
      </p:sp>
      <p:sp>
        <p:nvSpPr>
          <p:cNvPr id="4" name="Inhaltsplatzhalter 3">
            <a:extLst>
              <a:ext uri="{FF2B5EF4-FFF2-40B4-BE49-F238E27FC236}">
                <a16:creationId xmlns:a16="http://schemas.microsoft.com/office/drawing/2014/main" id="{0F8F31C1-55CF-0FE7-AEEA-5B3B33CD1E41}"/>
              </a:ext>
            </a:extLst>
          </p:cNvPr>
          <p:cNvSpPr>
            <a:spLocks noGrp="1"/>
          </p:cNvSpPr>
          <p:nvPr>
            <p:ph idx="1"/>
          </p:nvPr>
        </p:nvSpPr>
        <p:spPr>
          <a:xfrm>
            <a:off x="838200" y="1971674"/>
            <a:ext cx="8743950" cy="3705991"/>
          </a:xfrm>
        </p:spPr>
        <p:txBody>
          <a:bodyPr>
            <a:noAutofit/>
          </a:bodyPr>
          <a:lstStyle/>
          <a:p>
            <a:pPr>
              <a:lnSpc>
                <a:spcPts val="1800"/>
              </a:lnSpc>
            </a:pPr>
            <a:r>
              <a:rPr lang="de-DE" i="1" noProof="0" err="1">
                <a:solidFill>
                  <a:schemeClr val="accent1"/>
                </a:solidFill>
                <a:latin typeface="+mj-lt"/>
              </a:rPr>
              <a:t>Anticipation</a:t>
            </a:r>
            <a:r>
              <a:rPr lang="de-DE" i="1" noProof="0">
                <a:solidFill>
                  <a:schemeClr val="accent1"/>
                </a:solidFill>
                <a:latin typeface="+mj-lt"/>
              </a:rPr>
              <a:t>… </a:t>
            </a:r>
            <a:r>
              <a:rPr lang="de-DE" noProof="0" err="1"/>
              <a:t>prompts</a:t>
            </a:r>
            <a:r>
              <a:rPr lang="de-DE" noProof="0"/>
              <a:t> </a:t>
            </a:r>
            <a:r>
              <a:rPr lang="de-DE" noProof="0" err="1"/>
              <a:t>researchers</a:t>
            </a:r>
            <a:r>
              <a:rPr lang="de-DE" noProof="0"/>
              <a:t> and </a:t>
            </a:r>
            <a:r>
              <a:rPr lang="de-DE" noProof="0" err="1"/>
              <a:t>organisations</a:t>
            </a:r>
            <a:r>
              <a:rPr lang="de-DE" noProof="0"/>
              <a:t> </a:t>
            </a:r>
            <a:r>
              <a:rPr lang="de-DE" noProof="0" err="1"/>
              <a:t>to</a:t>
            </a:r>
            <a:r>
              <a:rPr lang="de-DE" noProof="0"/>
              <a:t> </a:t>
            </a:r>
            <a:r>
              <a:rPr lang="de-DE" noProof="0" err="1"/>
              <a:t>ask</a:t>
            </a:r>
            <a:r>
              <a:rPr lang="de-DE" noProof="0"/>
              <a:t> </a:t>
            </a:r>
            <a:r>
              <a:rPr lang="de-DE" noProof="0" err="1"/>
              <a:t>what-if-questions</a:t>
            </a:r>
            <a:r>
              <a:rPr lang="de-DE" noProof="0"/>
              <a:t> and </a:t>
            </a:r>
            <a:r>
              <a:rPr lang="de-DE" noProof="0" err="1"/>
              <a:t>consider</a:t>
            </a:r>
            <a:r>
              <a:rPr lang="de-DE" noProof="0"/>
              <a:t> </a:t>
            </a:r>
            <a:r>
              <a:rPr lang="de-DE" noProof="0" err="1"/>
              <a:t>contingencies</a:t>
            </a:r>
            <a:r>
              <a:rPr lang="de-DE" noProof="0"/>
              <a:t>, </a:t>
            </a:r>
            <a:r>
              <a:rPr lang="de-DE" noProof="0" err="1"/>
              <a:t>including</a:t>
            </a:r>
            <a:r>
              <a:rPr lang="de-DE" noProof="0"/>
              <a:t> </a:t>
            </a:r>
            <a:r>
              <a:rPr lang="de-DE" noProof="0" err="1"/>
              <a:t>what</a:t>
            </a:r>
            <a:r>
              <a:rPr lang="de-DE" noProof="0"/>
              <a:t> </a:t>
            </a:r>
            <a:r>
              <a:rPr lang="de-DE" noProof="0" err="1"/>
              <a:t>is</a:t>
            </a:r>
            <a:r>
              <a:rPr lang="de-DE" noProof="0"/>
              <a:t> </a:t>
            </a:r>
            <a:r>
              <a:rPr lang="de-DE" noProof="0" err="1"/>
              <a:t>known</a:t>
            </a:r>
            <a:r>
              <a:rPr lang="de-DE" noProof="0"/>
              <a:t>, probable, plausible, and possible.</a:t>
            </a:r>
          </a:p>
          <a:p>
            <a:pPr>
              <a:lnSpc>
                <a:spcPts val="1800"/>
              </a:lnSpc>
            </a:pPr>
            <a:r>
              <a:rPr lang="de-DE" i="1" noProof="0" err="1">
                <a:solidFill>
                  <a:schemeClr val="accent1"/>
                </a:solidFill>
                <a:latin typeface="+mj-lt"/>
              </a:rPr>
              <a:t>Reflexivity</a:t>
            </a:r>
            <a:r>
              <a:rPr lang="de-DE" i="1" noProof="0">
                <a:solidFill>
                  <a:schemeClr val="accent1"/>
                </a:solidFill>
                <a:latin typeface="+mj-lt"/>
              </a:rPr>
              <a:t>… </a:t>
            </a:r>
            <a:r>
              <a:rPr lang="de-DE" noProof="0" err="1"/>
              <a:t>acts</a:t>
            </a:r>
            <a:r>
              <a:rPr lang="de-DE" noProof="0"/>
              <a:t> </a:t>
            </a:r>
            <a:r>
              <a:rPr lang="de-DE" noProof="0" err="1"/>
              <a:t>as</a:t>
            </a:r>
            <a:r>
              <a:rPr lang="de-DE" noProof="0"/>
              <a:t> a </a:t>
            </a:r>
            <a:r>
              <a:rPr lang="de-DE" noProof="0" err="1"/>
              <a:t>mirror</a:t>
            </a:r>
            <a:r>
              <a:rPr lang="de-DE" noProof="0"/>
              <a:t>, </a:t>
            </a:r>
            <a:r>
              <a:rPr lang="de-DE" noProof="0" err="1"/>
              <a:t>reflecting</a:t>
            </a:r>
            <a:r>
              <a:rPr lang="de-DE" noProof="0"/>
              <a:t> </a:t>
            </a:r>
            <a:r>
              <a:rPr lang="de-DE" noProof="0" err="1"/>
              <a:t>one‘s</a:t>
            </a:r>
            <a:r>
              <a:rPr lang="de-DE" noProof="0"/>
              <a:t> </a:t>
            </a:r>
            <a:r>
              <a:rPr lang="de-DE" noProof="0" err="1"/>
              <a:t>activities</a:t>
            </a:r>
            <a:r>
              <a:rPr lang="de-DE" noProof="0"/>
              <a:t>, </a:t>
            </a:r>
            <a:r>
              <a:rPr lang="de-DE" noProof="0" err="1"/>
              <a:t>commitments</a:t>
            </a:r>
            <a:r>
              <a:rPr lang="de-DE" noProof="0"/>
              <a:t>, and </a:t>
            </a:r>
            <a:r>
              <a:rPr lang="de-DE" noProof="0" err="1"/>
              <a:t>assumptions</a:t>
            </a:r>
            <a:r>
              <a:rPr lang="de-DE" noProof="0"/>
              <a:t>; </a:t>
            </a:r>
            <a:r>
              <a:rPr lang="de-DE" noProof="0" err="1"/>
              <a:t>raises</a:t>
            </a:r>
            <a:r>
              <a:rPr lang="de-DE" noProof="0"/>
              <a:t> </a:t>
            </a:r>
            <a:r>
              <a:rPr lang="de-DE" noProof="0" err="1"/>
              <a:t>awareness</a:t>
            </a:r>
            <a:r>
              <a:rPr lang="de-DE" noProof="0"/>
              <a:t> </a:t>
            </a:r>
            <a:r>
              <a:rPr lang="de-DE" noProof="0" err="1"/>
              <a:t>of</a:t>
            </a:r>
            <a:r>
              <a:rPr lang="de-DE" noProof="0"/>
              <a:t> </a:t>
            </a:r>
            <a:r>
              <a:rPr lang="de-DE" noProof="0" err="1"/>
              <a:t>the</a:t>
            </a:r>
            <a:r>
              <a:rPr lang="de-DE" noProof="0"/>
              <a:t> </a:t>
            </a:r>
            <a:r>
              <a:rPr lang="de-DE" noProof="0" err="1"/>
              <a:t>limits</a:t>
            </a:r>
            <a:r>
              <a:rPr lang="de-DE" noProof="0"/>
              <a:t> </a:t>
            </a:r>
            <a:r>
              <a:rPr lang="de-DE" noProof="0" err="1"/>
              <a:t>of</a:t>
            </a:r>
            <a:r>
              <a:rPr lang="de-DE" noProof="0"/>
              <a:t> </a:t>
            </a:r>
            <a:r>
              <a:rPr lang="de-DE" noProof="0" err="1"/>
              <a:t>knowledge</a:t>
            </a:r>
            <a:r>
              <a:rPr lang="de-DE" noProof="0"/>
              <a:t>, and </a:t>
            </a:r>
            <a:r>
              <a:rPr lang="de-DE" noProof="0" err="1"/>
              <a:t>emphasises</a:t>
            </a:r>
            <a:r>
              <a:rPr lang="de-DE" noProof="0"/>
              <a:t> </a:t>
            </a:r>
            <a:r>
              <a:rPr lang="de-DE" noProof="0" err="1"/>
              <a:t>that</a:t>
            </a:r>
            <a:r>
              <a:rPr lang="de-DE" noProof="0"/>
              <a:t> a </a:t>
            </a:r>
            <a:r>
              <a:rPr lang="de-DE" noProof="0" err="1"/>
              <a:t>particular</a:t>
            </a:r>
            <a:r>
              <a:rPr lang="de-DE" noProof="0"/>
              <a:t> </a:t>
            </a:r>
            <a:r>
              <a:rPr lang="de-DE" noProof="0" err="1"/>
              <a:t>framework</a:t>
            </a:r>
            <a:r>
              <a:rPr lang="de-DE" noProof="0"/>
              <a:t> </a:t>
            </a:r>
            <a:r>
              <a:rPr lang="de-DE" noProof="0" err="1"/>
              <a:t>for</a:t>
            </a:r>
            <a:r>
              <a:rPr lang="de-DE" noProof="0"/>
              <a:t> </a:t>
            </a:r>
            <a:r>
              <a:rPr lang="de-DE" err="1"/>
              <a:t>discussing</a:t>
            </a:r>
            <a:r>
              <a:rPr lang="de-DE"/>
              <a:t> a </a:t>
            </a:r>
            <a:r>
              <a:rPr lang="de-DE" err="1"/>
              <a:t>topic</a:t>
            </a:r>
            <a:r>
              <a:rPr lang="de-DE"/>
              <a:t> </a:t>
            </a:r>
            <a:r>
              <a:rPr lang="de-DE" noProof="0" err="1"/>
              <a:t>may</a:t>
            </a:r>
            <a:r>
              <a:rPr lang="de-DE" noProof="0"/>
              <a:t> not </a:t>
            </a:r>
            <a:r>
              <a:rPr lang="de-DE" noProof="0" err="1"/>
              <a:t>be</a:t>
            </a:r>
            <a:r>
              <a:rPr lang="de-DE" noProof="0"/>
              <a:t> </a:t>
            </a:r>
            <a:r>
              <a:rPr lang="de-DE" noProof="0" err="1"/>
              <a:t>universally</a:t>
            </a:r>
            <a:r>
              <a:rPr lang="de-DE" noProof="0"/>
              <a:t> </a:t>
            </a:r>
            <a:r>
              <a:rPr lang="de-DE" noProof="0" err="1"/>
              <a:t>applicable</a:t>
            </a:r>
            <a:r>
              <a:rPr lang="de-DE" noProof="0"/>
              <a:t>.</a:t>
            </a:r>
          </a:p>
          <a:p>
            <a:pPr>
              <a:lnSpc>
                <a:spcPts val="1800"/>
              </a:lnSpc>
            </a:pPr>
            <a:r>
              <a:rPr lang="de-DE" i="1" noProof="0" err="1">
                <a:solidFill>
                  <a:schemeClr val="accent1"/>
                </a:solidFill>
                <a:latin typeface="+mj-lt"/>
              </a:rPr>
              <a:t>Inclusion</a:t>
            </a:r>
            <a:r>
              <a:rPr lang="de-DE" i="1" noProof="0">
                <a:solidFill>
                  <a:schemeClr val="accent1"/>
                </a:solidFill>
                <a:latin typeface="+mj-lt"/>
              </a:rPr>
              <a:t>… </a:t>
            </a:r>
            <a:r>
              <a:rPr lang="de-DE" noProof="0" err="1"/>
              <a:t>provides</a:t>
            </a:r>
            <a:r>
              <a:rPr lang="de-DE" noProof="0"/>
              <a:t> an </a:t>
            </a:r>
            <a:r>
              <a:rPr lang="de-DE" noProof="0" err="1"/>
              <a:t>opportunity</a:t>
            </a:r>
            <a:r>
              <a:rPr lang="de-DE" noProof="0"/>
              <a:t> </a:t>
            </a:r>
            <a:r>
              <a:rPr lang="de-DE" noProof="0" err="1"/>
              <a:t>to</a:t>
            </a:r>
            <a:r>
              <a:rPr lang="de-DE" noProof="0"/>
              <a:t> bring </a:t>
            </a:r>
            <a:r>
              <a:rPr lang="de-DE" noProof="0" err="1"/>
              <a:t>new</a:t>
            </a:r>
            <a:r>
              <a:rPr lang="de-DE" noProof="0"/>
              <a:t> </a:t>
            </a:r>
            <a:r>
              <a:rPr lang="de-DE" noProof="0" err="1"/>
              <a:t>voices</a:t>
            </a:r>
            <a:r>
              <a:rPr lang="de-DE" noProof="0"/>
              <a:t> </a:t>
            </a:r>
            <a:r>
              <a:rPr lang="de-DE" noProof="0" err="1"/>
              <a:t>into</a:t>
            </a:r>
            <a:r>
              <a:rPr lang="de-DE" noProof="0"/>
              <a:t> </a:t>
            </a:r>
            <a:r>
              <a:rPr lang="de-DE" noProof="0" err="1"/>
              <a:t>discussions</a:t>
            </a:r>
            <a:r>
              <a:rPr lang="de-DE" noProof="0"/>
              <a:t> </a:t>
            </a:r>
            <a:r>
              <a:rPr lang="de-DE" noProof="0" err="1"/>
              <a:t>about</a:t>
            </a:r>
            <a:r>
              <a:rPr lang="de-DE" noProof="0"/>
              <a:t> </a:t>
            </a:r>
            <a:r>
              <a:rPr lang="de-DE" noProof="0" err="1"/>
              <a:t>the</a:t>
            </a:r>
            <a:r>
              <a:rPr lang="de-DE" noProof="0"/>
              <a:t> </a:t>
            </a:r>
            <a:r>
              <a:rPr lang="de-DE" noProof="0" err="1"/>
              <a:t>purpose</a:t>
            </a:r>
            <a:r>
              <a:rPr lang="de-DE" noProof="0"/>
              <a:t> and </a:t>
            </a:r>
            <a:r>
              <a:rPr lang="de-DE" noProof="0" err="1"/>
              <a:t>means</a:t>
            </a:r>
            <a:r>
              <a:rPr lang="de-DE" noProof="0"/>
              <a:t> </a:t>
            </a:r>
            <a:r>
              <a:rPr lang="de-DE" noProof="0" err="1"/>
              <a:t>of</a:t>
            </a:r>
            <a:r>
              <a:rPr lang="de-DE" noProof="0"/>
              <a:t> </a:t>
            </a:r>
            <a:r>
              <a:rPr lang="de-DE" noProof="0" err="1"/>
              <a:t>innovation</a:t>
            </a:r>
            <a:r>
              <a:rPr lang="de-DE" noProof="0"/>
              <a:t>.</a:t>
            </a:r>
          </a:p>
          <a:p>
            <a:pPr>
              <a:lnSpc>
                <a:spcPts val="1800"/>
              </a:lnSpc>
            </a:pPr>
            <a:r>
              <a:rPr lang="de-DE" i="1" noProof="0" err="1">
                <a:solidFill>
                  <a:schemeClr val="accent1"/>
                </a:solidFill>
                <a:latin typeface="+mj-lt"/>
              </a:rPr>
              <a:t>Responsiveness</a:t>
            </a:r>
            <a:r>
              <a:rPr lang="de-DE" i="1" noProof="0">
                <a:solidFill>
                  <a:schemeClr val="accent1"/>
                </a:solidFill>
                <a:latin typeface="+mj-lt"/>
              </a:rPr>
              <a:t>… </a:t>
            </a:r>
            <a:r>
              <a:rPr lang="de-DE" noProof="0" err="1"/>
              <a:t>responsible</a:t>
            </a:r>
            <a:r>
              <a:rPr lang="de-DE" noProof="0"/>
              <a:t> </a:t>
            </a:r>
            <a:r>
              <a:rPr lang="de-DE" noProof="0" err="1"/>
              <a:t>innovation</a:t>
            </a:r>
            <a:r>
              <a:rPr lang="de-DE" noProof="0"/>
              <a:t> </a:t>
            </a:r>
            <a:r>
              <a:rPr lang="de-DE" noProof="0" err="1"/>
              <a:t>requires</a:t>
            </a:r>
            <a:r>
              <a:rPr lang="de-DE" noProof="0"/>
              <a:t> </a:t>
            </a:r>
            <a:r>
              <a:rPr lang="de-DE" noProof="0" err="1"/>
              <a:t>the</a:t>
            </a:r>
            <a:r>
              <a:rPr lang="de-DE" noProof="0"/>
              <a:t> </a:t>
            </a:r>
            <a:r>
              <a:rPr lang="de-DE" noProof="0" err="1"/>
              <a:t>ability</a:t>
            </a:r>
            <a:r>
              <a:rPr lang="de-DE" noProof="0"/>
              <a:t> </a:t>
            </a:r>
            <a:r>
              <a:rPr lang="de-DE" noProof="0" err="1"/>
              <a:t>to</a:t>
            </a:r>
            <a:r>
              <a:rPr lang="de-DE" noProof="0"/>
              <a:t> </a:t>
            </a:r>
            <a:r>
              <a:rPr lang="de-DE" noProof="0" err="1"/>
              <a:t>change</a:t>
            </a:r>
            <a:r>
              <a:rPr lang="de-DE" noProof="0"/>
              <a:t> </a:t>
            </a:r>
            <a:r>
              <a:rPr lang="de-DE" noProof="0" err="1"/>
              <a:t>the</a:t>
            </a:r>
            <a:r>
              <a:rPr lang="de-DE" noProof="0"/>
              <a:t> form </a:t>
            </a:r>
            <a:r>
              <a:rPr lang="de-DE" noProof="0" err="1"/>
              <a:t>or</a:t>
            </a:r>
            <a:r>
              <a:rPr lang="de-DE" noProof="0"/>
              <a:t> </a:t>
            </a:r>
            <a:r>
              <a:rPr lang="de-DE" noProof="0" err="1"/>
              <a:t>direction</a:t>
            </a:r>
            <a:r>
              <a:rPr lang="de-DE" noProof="0"/>
              <a:t> </a:t>
            </a:r>
            <a:r>
              <a:rPr lang="de-DE" noProof="0" err="1"/>
              <a:t>of</a:t>
            </a:r>
            <a:r>
              <a:rPr lang="de-DE" noProof="0"/>
              <a:t> R&amp;D in </a:t>
            </a:r>
            <a:r>
              <a:rPr lang="de-DE" noProof="0" err="1"/>
              <a:t>response</a:t>
            </a:r>
            <a:r>
              <a:rPr lang="de-DE" noProof="0"/>
              <a:t> </a:t>
            </a:r>
            <a:r>
              <a:rPr lang="de-DE" noProof="0" err="1"/>
              <a:t>to</a:t>
            </a:r>
            <a:r>
              <a:rPr lang="de-DE" noProof="0"/>
              <a:t> </a:t>
            </a:r>
            <a:r>
              <a:rPr lang="de-DE" noProof="0" err="1"/>
              <a:t>stakeholders</a:t>
            </a:r>
            <a:r>
              <a:rPr lang="de-DE" noProof="0"/>
              <a:t> and </a:t>
            </a:r>
            <a:r>
              <a:rPr lang="de-DE" noProof="0" err="1"/>
              <a:t>evolving</a:t>
            </a:r>
            <a:r>
              <a:rPr lang="de-DE" noProof="0"/>
              <a:t> </a:t>
            </a:r>
            <a:r>
              <a:rPr lang="de-DE" noProof="0" err="1"/>
              <a:t>circumstances</a:t>
            </a:r>
            <a:r>
              <a:rPr lang="de-DE" noProof="0"/>
              <a:t>.</a:t>
            </a:r>
          </a:p>
        </p:txBody>
      </p:sp>
      <p:sp>
        <p:nvSpPr>
          <p:cNvPr id="7" name="Titel 3">
            <a:extLst>
              <a:ext uri="{FF2B5EF4-FFF2-40B4-BE49-F238E27FC236}">
                <a16:creationId xmlns:a16="http://schemas.microsoft.com/office/drawing/2014/main" id="{ADB5CDD2-4B0C-39F0-55EB-8C3473A1CC52}"/>
              </a:ext>
            </a:extLst>
          </p:cNvPr>
          <p:cNvSpPr>
            <a:spLocks noGrp="1"/>
          </p:cNvSpPr>
          <p:nvPr>
            <p:ph type="title"/>
          </p:nvPr>
        </p:nvSpPr>
        <p:spPr>
          <a:xfrm>
            <a:off x="838199" y="455602"/>
            <a:ext cx="10852355" cy="1049348"/>
          </a:xfrm>
        </p:spPr>
        <p:txBody>
          <a:bodyPr/>
          <a:lstStyle/>
          <a:p>
            <a:r>
              <a:rPr lang="de-DE" noProof="0" err="1"/>
              <a:t>Dimensions</a:t>
            </a:r>
            <a:r>
              <a:rPr lang="de-DE" noProof="0"/>
              <a:t> </a:t>
            </a:r>
            <a:r>
              <a:rPr lang="de-DE"/>
              <a:t>o</a:t>
            </a:r>
            <a:r>
              <a:rPr lang="de-DE" noProof="0"/>
              <a:t>f RRI: </a:t>
            </a:r>
            <a:r>
              <a:rPr lang="de-DE" noProof="0" err="1"/>
              <a:t>How</a:t>
            </a:r>
            <a:r>
              <a:rPr lang="de-DE" noProof="0"/>
              <a:t> Science Can Take </a:t>
            </a:r>
            <a:r>
              <a:rPr lang="de-DE" noProof="0" err="1"/>
              <a:t>Responsibility</a:t>
            </a:r>
            <a:r>
              <a:rPr lang="de-DE" noProof="0"/>
              <a:t> </a:t>
            </a:r>
          </a:p>
        </p:txBody>
      </p:sp>
      <p:sp>
        <p:nvSpPr>
          <p:cNvPr id="12" name="Textfeld 11">
            <a:extLst>
              <a:ext uri="{FF2B5EF4-FFF2-40B4-BE49-F238E27FC236}">
                <a16:creationId xmlns:a16="http://schemas.microsoft.com/office/drawing/2014/main" id="{90EC9431-D81D-D4BA-A137-5EC748DE93D0}"/>
              </a:ext>
            </a:extLst>
          </p:cNvPr>
          <p:cNvSpPr txBox="1"/>
          <p:nvPr/>
        </p:nvSpPr>
        <p:spPr>
          <a:xfrm>
            <a:off x="8352058" y="5185312"/>
            <a:ext cx="1091547" cy="20005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Stilgoe et al. (2013</a:t>
            </a:r>
            <a:r>
              <a:rPr lang="en-US" sz="700">
                <a:latin typeface="+mn-lt"/>
                <a:ea typeface="Calibri"/>
                <a:cs typeface="Calibri"/>
              </a:rPr>
              <a:t>)</a:t>
            </a:r>
            <a:endParaRPr kumimoji="0" lang="de-DE" sz="700" b="0" i="0" u="none" strike="noStrike" kern="0" cap="none" spc="0" normalizeH="0" baseline="0" noProof="0">
              <a:ln>
                <a:noFill/>
              </a:ln>
              <a:solidFill>
                <a:srgbClr val="000000"/>
              </a:solidFill>
              <a:effectLst/>
              <a:uLnTx/>
              <a:uFillTx/>
              <a:latin typeface="+mn-lt"/>
              <a:ea typeface="Calibri"/>
              <a:cs typeface="Calibri"/>
              <a:sym typeface="Arial"/>
            </a:endParaRPr>
          </a:p>
        </p:txBody>
      </p:sp>
      <p:sp>
        <p:nvSpPr>
          <p:cNvPr id="2" name="Textfeld 1">
            <a:extLst>
              <a:ext uri="{FF2B5EF4-FFF2-40B4-BE49-F238E27FC236}">
                <a16:creationId xmlns:a16="http://schemas.microsoft.com/office/drawing/2014/main" id="{18726A08-0899-07F7-DEC8-9503BFCFCE09}"/>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Adapted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spTree>
    <p:extLst>
      <p:ext uri="{BB962C8B-B14F-4D97-AF65-F5344CB8AC3E}">
        <p14:creationId xmlns:p14="http://schemas.microsoft.com/office/powerpoint/2010/main" val="3587840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A4D32-26A3-8049-928A-1C68C3538834}"/>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E142CE8C-16C9-137C-021E-F8098C20B68E}"/>
              </a:ext>
            </a:extLst>
          </p:cNvPr>
          <p:cNvSpPr>
            <a:spLocks noGrp="1"/>
          </p:cNvSpPr>
          <p:nvPr>
            <p:ph type="body" sz="quarter" idx="13"/>
          </p:nvPr>
        </p:nvSpPr>
        <p:spPr/>
        <p:txBody>
          <a:bodyPr>
            <a:normAutofit/>
          </a:bodyPr>
          <a:lstStyle/>
          <a:p>
            <a:pPr>
              <a:lnSpc>
                <a:spcPct val="100000"/>
              </a:lnSpc>
              <a:spcBef>
                <a:spcPts val="300"/>
              </a:spcBef>
              <a:defRPr/>
            </a:pPr>
            <a:r>
              <a:rPr lang="en-US" sz="4400" b="0" i="0" u="none" strike="noStrike">
                <a:solidFill>
                  <a:srgbClr val="00B0F0"/>
                </a:solidFill>
              </a:rPr>
              <a:t>How </a:t>
            </a:r>
            <a:r>
              <a:rPr lang="en-US" sz="4400">
                <a:solidFill>
                  <a:srgbClr val="00B0F0"/>
                </a:solidFill>
              </a:rPr>
              <a:t>C</a:t>
            </a:r>
            <a:r>
              <a:rPr lang="en-US" sz="4400" b="0" i="0" u="none" strike="noStrike">
                <a:solidFill>
                  <a:srgbClr val="00B0F0"/>
                </a:solidFill>
              </a:rPr>
              <a:t>an I </a:t>
            </a:r>
            <a:r>
              <a:rPr lang="en-US" sz="4400">
                <a:solidFill>
                  <a:srgbClr val="00B0F0"/>
                </a:solidFill>
              </a:rPr>
              <a:t>H</a:t>
            </a:r>
            <a:r>
              <a:rPr lang="en-US" sz="4400" b="0" i="0" u="none" strike="noStrike">
                <a:solidFill>
                  <a:srgbClr val="00B0F0"/>
                </a:solidFill>
              </a:rPr>
              <a:t>arness the </a:t>
            </a:r>
            <a:r>
              <a:rPr lang="en-US" sz="4400">
                <a:solidFill>
                  <a:srgbClr val="00B0F0"/>
                </a:solidFill>
              </a:rPr>
              <a:t>I</a:t>
            </a:r>
            <a:r>
              <a:rPr lang="en-US" sz="4400" b="0" i="0" u="none" strike="noStrike">
                <a:solidFill>
                  <a:srgbClr val="00B0F0"/>
                </a:solidFill>
              </a:rPr>
              <a:t>mpact </a:t>
            </a:r>
            <a:r>
              <a:rPr lang="en-US" sz="4400">
                <a:solidFill>
                  <a:srgbClr val="00B0F0"/>
                </a:solidFill>
              </a:rPr>
              <a:t>P</a:t>
            </a:r>
            <a:r>
              <a:rPr lang="en-US" sz="4400" b="0" i="0" u="none" strike="noStrike">
                <a:solidFill>
                  <a:srgbClr val="00B0F0"/>
                </a:solidFill>
              </a:rPr>
              <a:t>otential of my </a:t>
            </a:r>
            <a:r>
              <a:rPr lang="en-US" sz="4400">
                <a:solidFill>
                  <a:srgbClr val="00B0F0"/>
                </a:solidFill>
              </a:rPr>
              <a:t>W</a:t>
            </a:r>
            <a:r>
              <a:rPr lang="en-US" sz="4400" b="0" i="0" u="none" strike="noStrike">
                <a:solidFill>
                  <a:srgbClr val="00B0F0"/>
                </a:solidFill>
              </a:rPr>
              <a:t>ork?</a:t>
            </a:r>
            <a:endParaRPr lang="en-US" sz="4400"/>
          </a:p>
        </p:txBody>
      </p:sp>
      <p:sp>
        <p:nvSpPr>
          <p:cNvPr id="2" name="Foliennummernplatzhalter 5">
            <a:extLst>
              <a:ext uri="{FF2B5EF4-FFF2-40B4-BE49-F238E27FC236}">
                <a16:creationId xmlns:a16="http://schemas.microsoft.com/office/drawing/2014/main" id="{A06F1160-E35E-43D4-C8F1-D2BDE51D7FC7}"/>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26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1901006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7FBE-1000-0C91-4481-A3795D37C1C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7CAB66A-4C32-CF77-D77A-6F22B815C964}"/>
              </a:ext>
            </a:extLst>
          </p:cNvPr>
          <p:cNvSpPr>
            <a:spLocks noGrp="1"/>
          </p:cNvSpPr>
          <p:nvPr>
            <p:ph type="title"/>
          </p:nvPr>
        </p:nvSpPr>
        <p:spPr>
          <a:xfrm>
            <a:off x="838199" y="348418"/>
            <a:ext cx="10515600" cy="1048039"/>
          </a:xfrm>
        </p:spPr>
        <p:txBody>
          <a:bodyPr/>
          <a:lstStyle/>
          <a:p>
            <a:r>
              <a:rPr lang="de-DE" noProof="0"/>
              <a:t>Impact Assessment </a:t>
            </a:r>
            <a:r>
              <a:rPr lang="de-DE" noProof="0" err="1"/>
              <a:t>with</a:t>
            </a:r>
            <a:r>
              <a:rPr lang="de-DE" noProof="0"/>
              <a:t> </a:t>
            </a:r>
            <a:r>
              <a:rPr lang="de-DE" noProof="0" err="1"/>
              <a:t>the</a:t>
            </a:r>
            <a:r>
              <a:rPr lang="de-DE" noProof="0"/>
              <a:t> Circle</a:t>
            </a:r>
          </a:p>
        </p:txBody>
      </p:sp>
      <p:sp>
        <p:nvSpPr>
          <p:cNvPr id="3" name="Inhaltsplatzhalter 2">
            <a:extLst>
              <a:ext uri="{FF2B5EF4-FFF2-40B4-BE49-F238E27FC236}">
                <a16:creationId xmlns:a16="http://schemas.microsoft.com/office/drawing/2014/main" id="{EBDCECEC-D876-7BC1-A34A-F8E9B09AF898}"/>
              </a:ext>
            </a:extLst>
          </p:cNvPr>
          <p:cNvSpPr>
            <a:spLocks noGrp="1"/>
          </p:cNvSpPr>
          <p:nvPr>
            <p:ph idx="4294967295"/>
          </p:nvPr>
        </p:nvSpPr>
        <p:spPr>
          <a:xfrm>
            <a:off x="6216070" y="1790701"/>
            <a:ext cx="5137729" cy="3847903"/>
          </a:xfrm>
        </p:spPr>
        <p:txBody>
          <a:bodyPr>
            <a:noAutofit/>
          </a:bodyPr>
          <a:lstStyle/>
          <a:p>
            <a:pPr marL="0" indent="0">
              <a:lnSpc>
                <a:spcPct val="120000"/>
              </a:lnSpc>
              <a:spcBef>
                <a:spcPts val="1200"/>
              </a:spcBef>
              <a:buNone/>
            </a:pPr>
            <a:r>
              <a:rPr lang="en-US" sz="1400" i="1" noProof="0"/>
              <a:t>Impact is defined as “an effect on, change or benefit to the economy, society, culture, public policy or services, health, the environment or quality of life, beyond academia.”</a:t>
            </a:r>
          </a:p>
          <a:p>
            <a:pPr marL="0" indent="0">
              <a:lnSpc>
                <a:spcPct val="120000"/>
              </a:lnSpc>
              <a:spcBef>
                <a:spcPts val="1200"/>
              </a:spcBef>
              <a:buNone/>
            </a:pPr>
            <a:endParaRPr lang="en-US" sz="800" i="1" noProof="0"/>
          </a:p>
          <a:p>
            <a:pPr marL="0" indent="0">
              <a:lnSpc>
                <a:spcPct val="120000"/>
              </a:lnSpc>
              <a:spcBef>
                <a:spcPts val="1200"/>
              </a:spcBef>
              <a:buNone/>
            </a:pPr>
            <a:r>
              <a:rPr lang="de-DE" sz="1400" noProof="0" err="1">
                <a:latin typeface="+mj-lt"/>
              </a:rPr>
              <a:t>Nowadays</a:t>
            </a:r>
            <a:r>
              <a:rPr lang="de-DE" sz="1400" noProof="0">
                <a:latin typeface="+mj-lt"/>
              </a:rPr>
              <a:t>, </a:t>
            </a:r>
            <a:r>
              <a:rPr lang="de-DE" sz="1400" noProof="0" err="1">
                <a:latin typeface="+mj-lt"/>
              </a:rPr>
              <a:t>it</a:t>
            </a:r>
            <a:r>
              <a:rPr lang="de-DE" sz="1400" noProof="0">
                <a:latin typeface="+mj-lt"/>
              </a:rPr>
              <a:t> </a:t>
            </a:r>
            <a:r>
              <a:rPr lang="de-DE" sz="1400" noProof="0" err="1">
                <a:latin typeface="+mj-lt"/>
              </a:rPr>
              <a:t>is</a:t>
            </a:r>
            <a:r>
              <a:rPr lang="de-DE" sz="1400" noProof="0">
                <a:latin typeface="+mj-lt"/>
              </a:rPr>
              <a:t> </a:t>
            </a:r>
            <a:r>
              <a:rPr lang="de-DE" sz="1400" noProof="0" err="1">
                <a:latin typeface="+mj-lt"/>
              </a:rPr>
              <a:t>often</a:t>
            </a:r>
            <a:r>
              <a:rPr lang="de-DE" sz="1400" noProof="0">
                <a:latin typeface="+mj-lt"/>
              </a:rPr>
              <a:t> a </a:t>
            </a:r>
            <a:r>
              <a:rPr lang="de-DE" sz="1400" noProof="0" err="1">
                <a:latin typeface="+mj-lt"/>
              </a:rPr>
              <a:t>prerequisite</a:t>
            </a:r>
            <a:r>
              <a:rPr lang="de-DE" sz="1400" noProof="0">
                <a:latin typeface="+mj-lt"/>
              </a:rPr>
              <a:t> </a:t>
            </a:r>
            <a:r>
              <a:rPr lang="de-DE" sz="1400" noProof="0" err="1">
                <a:latin typeface="+mj-lt"/>
              </a:rPr>
              <a:t>for</a:t>
            </a:r>
            <a:r>
              <a:rPr lang="de-DE" sz="1400" noProof="0">
                <a:latin typeface="+mj-lt"/>
              </a:rPr>
              <a:t> </a:t>
            </a:r>
            <a:r>
              <a:rPr lang="de-DE" sz="1400" noProof="0" err="1">
                <a:latin typeface="+mj-lt"/>
              </a:rPr>
              <a:t>research</a:t>
            </a:r>
            <a:r>
              <a:rPr lang="de-DE" sz="1400" noProof="0">
                <a:latin typeface="+mj-lt"/>
              </a:rPr>
              <a:t> </a:t>
            </a:r>
            <a:r>
              <a:rPr lang="de-DE" sz="1400" noProof="0" err="1">
                <a:latin typeface="+mj-lt"/>
              </a:rPr>
              <a:t>funding</a:t>
            </a:r>
            <a:r>
              <a:rPr lang="de-DE" sz="1400" noProof="0">
                <a:latin typeface="+mj-lt"/>
              </a:rPr>
              <a:t>, such </a:t>
            </a:r>
            <a:r>
              <a:rPr lang="de-DE" sz="1400" noProof="0" err="1">
                <a:latin typeface="+mj-lt"/>
              </a:rPr>
              <a:t>as</a:t>
            </a:r>
            <a:r>
              <a:rPr lang="de-DE" sz="1400" noProof="0">
                <a:latin typeface="+mj-lt"/>
              </a:rPr>
              <a:t> Horizon Europe (EU </a:t>
            </a:r>
            <a:r>
              <a:rPr lang="de-DE" sz="1400" noProof="0" err="1">
                <a:latin typeface="+mj-lt"/>
              </a:rPr>
              <a:t>research</a:t>
            </a:r>
            <a:r>
              <a:rPr lang="de-DE" sz="1400" noProof="0">
                <a:latin typeface="+mj-lt"/>
              </a:rPr>
              <a:t> </a:t>
            </a:r>
            <a:r>
              <a:rPr lang="de-DE" sz="1400" noProof="0" err="1">
                <a:latin typeface="+mj-lt"/>
              </a:rPr>
              <a:t>funding</a:t>
            </a:r>
            <a:r>
              <a:rPr lang="de-DE" sz="1400" noProof="0">
                <a:latin typeface="+mj-lt"/>
              </a:rPr>
              <a:t> </a:t>
            </a:r>
            <a:r>
              <a:rPr lang="de-DE" sz="1400" noProof="0" err="1">
                <a:latin typeface="+mj-lt"/>
              </a:rPr>
              <a:t>until</a:t>
            </a:r>
            <a:r>
              <a:rPr lang="de-DE" sz="1400" noProof="0">
                <a:latin typeface="+mj-lt"/>
              </a:rPr>
              <a:t> 2025)</a:t>
            </a:r>
            <a:endParaRPr lang="de-DE" sz="1400" noProof="0"/>
          </a:p>
          <a:p>
            <a:pPr marL="0" indent="0">
              <a:lnSpc>
                <a:spcPct val="120000"/>
              </a:lnSpc>
              <a:spcBef>
                <a:spcPts val="1200"/>
              </a:spcBef>
              <a:buNone/>
            </a:pPr>
            <a:r>
              <a:rPr lang="de-DE" sz="1400" noProof="0"/>
              <a:t>“The </a:t>
            </a:r>
            <a:r>
              <a:rPr lang="de-DE" sz="1400" noProof="0" err="1"/>
              <a:t>programme</a:t>
            </a:r>
            <a:r>
              <a:rPr lang="de-DE" sz="1400" noProof="0"/>
              <a:t> </a:t>
            </a:r>
            <a:r>
              <a:rPr lang="de-DE" sz="1400" noProof="0" err="1"/>
              <a:t>facilitates</a:t>
            </a:r>
            <a:r>
              <a:rPr lang="de-DE" sz="1400" noProof="0"/>
              <a:t> </a:t>
            </a:r>
            <a:r>
              <a:rPr lang="de-DE" sz="1400" noProof="0" err="1"/>
              <a:t>collaboration</a:t>
            </a:r>
            <a:r>
              <a:rPr lang="de-DE" sz="1400" noProof="0"/>
              <a:t> and </a:t>
            </a:r>
            <a:r>
              <a:rPr lang="de-DE" sz="1400" noProof="0" err="1"/>
              <a:t>strengthens</a:t>
            </a:r>
            <a:r>
              <a:rPr lang="de-DE" sz="1400" noProof="0"/>
              <a:t> </a:t>
            </a:r>
            <a:r>
              <a:rPr lang="de-DE" sz="1400" noProof="0" err="1"/>
              <a:t>the</a:t>
            </a:r>
            <a:r>
              <a:rPr lang="de-DE" sz="1400" noProof="0"/>
              <a:t> </a:t>
            </a:r>
            <a:r>
              <a:rPr lang="de-DE" sz="1400" noProof="0" err="1"/>
              <a:t>impact</a:t>
            </a:r>
            <a:r>
              <a:rPr lang="de-DE" sz="1400" noProof="0"/>
              <a:t> </a:t>
            </a:r>
            <a:r>
              <a:rPr lang="de-DE" sz="1400" noProof="0" err="1"/>
              <a:t>of</a:t>
            </a:r>
            <a:r>
              <a:rPr lang="de-DE" sz="1400" noProof="0"/>
              <a:t> </a:t>
            </a:r>
            <a:r>
              <a:rPr lang="de-DE" sz="1400" noProof="0" err="1"/>
              <a:t>research</a:t>
            </a:r>
            <a:r>
              <a:rPr lang="de-DE" sz="1400" noProof="0"/>
              <a:t> and </a:t>
            </a:r>
            <a:r>
              <a:rPr lang="de-DE" sz="1400" noProof="0" err="1"/>
              <a:t>innovation</a:t>
            </a:r>
            <a:r>
              <a:rPr lang="de-DE" sz="1400" noProof="0"/>
              <a:t> in </a:t>
            </a:r>
            <a:r>
              <a:rPr lang="de-DE" sz="1400" noProof="0" err="1"/>
              <a:t>developing</a:t>
            </a:r>
            <a:r>
              <a:rPr lang="de-DE" sz="1400" noProof="0"/>
              <a:t>, </a:t>
            </a:r>
            <a:r>
              <a:rPr lang="de-DE" sz="1400" noProof="0" err="1"/>
              <a:t>supporting</a:t>
            </a:r>
            <a:r>
              <a:rPr lang="de-DE" sz="1400" noProof="0"/>
              <a:t> and </a:t>
            </a:r>
            <a:r>
              <a:rPr lang="de-DE" sz="1400" noProof="0" err="1"/>
              <a:t>implementing</a:t>
            </a:r>
            <a:r>
              <a:rPr lang="de-DE" sz="1400" noProof="0"/>
              <a:t> EU </a:t>
            </a:r>
            <a:r>
              <a:rPr lang="de-DE" sz="1400" noProof="0" err="1"/>
              <a:t>policies</a:t>
            </a:r>
            <a:r>
              <a:rPr lang="de-DE" sz="1400" noProof="0"/>
              <a:t> </a:t>
            </a:r>
            <a:r>
              <a:rPr lang="de-DE" sz="1400" noProof="0" err="1"/>
              <a:t>whilst</a:t>
            </a:r>
            <a:r>
              <a:rPr lang="de-DE" sz="1400" noProof="0"/>
              <a:t> </a:t>
            </a:r>
            <a:r>
              <a:rPr lang="de-DE" sz="1400" noProof="0" err="1"/>
              <a:t>tackling</a:t>
            </a:r>
            <a:r>
              <a:rPr lang="de-DE" sz="1400" noProof="0"/>
              <a:t> global </a:t>
            </a:r>
            <a:r>
              <a:rPr lang="de-DE" sz="1400" noProof="0" err="1"/>
              <a:t>challenges</a:t>
            </a:r>
            <a:r>
              <a:rPr lang="de-DE" sz="1400" noProof="0"/>
              <a:t>.”</a:t>
            </a:r>
            <a:endParaRPr lang="de-DE" sz="800" noProof="0"/>
          </a:p>
          <a:p>
            <a:pPr marL="0" indent="0">
              <a:lnSpc>
                <a:spcPct val="120000"/>
              </a:lnSpc>
              <a:spcBef>
                <a:spcPts val="1200"/>
              </a:spcBef>
              <a:buNone/>
            </a:pPr>
            <a:r>
              <a:rPr lang="de-DE" sz="1400" noProof="0" err="1">
                <a:latin typeface="+mj-lt"/>
              </a:rPr>
              <a:t>Objectives</a:t>
            </a:r>
            <a:r>
              <a:rPr lang="de-DE" sz="1400" noProof="0">
                <a:latin typeface="+mj-lt"/>
              </a:rPr>
              <a:t>: </a:t>
            </a:r>
            <a:r>
              <a:rPr lang="de-DE" sz="1400" noProof="0"/>
              <a:t>Leadership in </a:t>
            </a:r>
            <a:r>
              <a:rPr lang="de-DE" sz="1400" noProof="0" err="1"/>
              <a:t>key</a:t>
            </a:r>
            <a:r>
              <a:rPr lang="de-DE" sz="1400" noProof="0"/>
              <a:t> </a:t>
            </a:r>
            <a:r>
              <a:rPr lang="de-DE" sz="1400" noProof="0" err="1"/>
              <a:t>technologies</a:t>
            </a:r>
            <a:r>
              <a:rPr lang="de-DE" sz="1400" noProof="0"/>
              <a:t>, </a:t>
            </a:r>
            <a:r>
              <a:rPr lang="de-DE" sz="1400"/>
              <a:t>s</a:t>
            </a:r>
            <a:r>
              <a:rPr lang="de-DE" sz="1400" noProof="0" err="1"/>
              <a:t>ustainability</a:t>
            </a:r>
            <a:r>
              <a:rPr lang="de-DE" sz="1400" noProof="0"/>
              <a:t> in environmental </a:t>
            </a:r>
            <a:r>
              <a:rPr lang="de-DE" sz="1400" noProof="0" err="1"/>
              <a:t>matters</a:t>
            </a:r>
            <a:r>
              <a:rPr lang="de-DE" sz="1400" noProof="0"/>
              <a:t>, </a:t>
            </a:r>
            <a:r>
              <a:rPr lang="de-DE" sz="1400"/>
              <a:t>a</a:t>
            </a:r>
            <a:r>
              <a:rPr lang="de-DE" sz="1400" noProof="0"/>
              <a:t> </a:t>
            </a:r>
            <a:r>
              <a:rPr lang="de-DE" sz="1400" noProof="0" err="1"/>
              <a:t>climate</a:t>
            </a:r>
            <a:r>
              <a:rPr lang="de-DE" sz="1400" noProof="0"/>
              <a:t>-neutral </a:t>
            </a:r>
            <a:r>
              <a:rPr lang="de-DE" sz="1400" noProof="0" err="1"/>
              <a:t>economy</a:t>
            </a:r>
            <a:r>
              <a:rPr lang="de-DE" sz="1400" noProof="0"/>
              <a:t>, and resilient, </a:t>
            </a:r>
            <a:r>
              <a:rPr lang="de-DE" sz="1400" noProof="0" err="1"/>
              <a:t>democratic</a:t>
            </a:r>
            <a:r>
              <a:rPr lang="de-DE" sz="1400" noProof="0"/>
              <a:t> </a:t>
            </a:r>
            <a:r>
              <a:rPr lang="de-DE" sz="1400" noProof="0" err="1"/>
              <a:t>societies</a:t>
            </a:r>
            <a:endParaRPr lang="de-DE" sz="1400" noProof="0"/>
          </a:p>
        </p:txBody>
      </p:sp>
      <p:sp>
        <p:nvSpPr>
          <p:cNvPr id="42" name="Foliennummernplatzhalter 41">
            <a:extLst>
              <a:ext uri="{FF2B5EF4-FFF2-40B4-BE49-F238E27FC236}">
                <a16:creationId xmlns:a16="http://schemas.microsoft.com/office/drawing/2014/main" id="{7D4E519E-6AF9-8FF2-5216-DFA21F034931}"/>
              </a:ext>
            </a:extLst>
          </p:cNvPr>
          <p:cNvSpPr>
            <a:spLocks noGrp="1"/>
          </p:cNvSpPr>
          <p:nvPr>
            <p:ph type="sldNum" sz="quarter" idx="12"/>
          </p:nvPr>
        </p:nvSpPr>
        <p:spPr/>
        <p:txBody>
          <a:bodyPr/>
          <a:lstStyle/>
          <a:p>
            <a:fld id="{F145060A-2239-4736-BEED-7C05F6B3C6E1}" type="slidenum">
              <a:rPr lang="de-DE" noProof="0" smtClean="0"/>
              <a:t>27</a:t>
            </a:fld>
            <a:endParaRPr lang="de-DE" noProof="0"/>
          </a:p>
        </p:txBody>
      </p:sp>
      <p:sp>
        <p:nvSpPr>
          <p:cNvPr id="6" name="Textfeld 5">
            <a:extLst>
              <a:ext uri="{FF2B5EF4-FFF2-40B4-BE49-F238E27FC236}">
                <a16:creationId xmlns:a16="http://schemas.microsoft.com/office/drawing/2014/main" id="{E33E5B3D-CE1C-401E-EB57-FEA0ED237DA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Taken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pic>
        <p:nvPicPr>
          <p:cNvPr id="4" name="Google Shape;507;p58" descr="Ein Bild, das Diagramm, Kreis, Text, Reihe enthält.&#10;&#10;Beschreibung automatisch generiert.">
            <a:extLst>
              <a:ext uri="{FF2B5EF4-FFF2-40B4-BE49-F238E27FC236}">
                <a16:creationId xmlns:a16="http://schemas.microsoft.com/office/drawing/2014/main" id="{E6E4A7DB-9996-9C2A-2C10-ECA272B9BBBC}"/>
              </a:ext>
            </a:extLst>
          </p:cNvPr>
          <p:cNvPicPr/>
          <p:nvPr/>
        </p:nvPicPr>
        <p:blipFill>
          <a:blip r:embed="rId3">
            <a:alphaModFix/>
          </a:blip>
          <a:srcRect l="1548" r="1697"/>
          <a:stretch>
            <a:fillRect/>
          </a:stretch>
        </p:blipFill>
        <p:spPr bwMode="auto">
          <a:xfrm>
            <a:off x="742950" y="1790701"/>
            <a:ext cx="3968750" cy="3540126"/>
          </a:xfrm>
          <a:prstGeom prst="rect">
            <a:avLst/>
          </a:prstGeom>
          <a:noFill/>
          <a:ln>
            <a:noFill/>
          </a:ln>
        </p:spPr>
      </p:pic>
      <p:sp>
        <p:nvSpPr>
          <p:cNvPr id="7" name="Textfeld 6">
            <a:extLst>
              <a:ext uri="{FF2B5EF4-FFF2-40B4-BE49-F238E27FC236}">
                <a16:creationId xmlns:a16="http://schemas.microsoft.com/office/drawing/2014/main" id="{8E4345A9-DA15-285B-B7DE-C78BC13C2B38}"/>
              </a:ext>
            </a:extLst>
          </p:cNvPr>
          <p:cNvSpPr txBox="1"/>
          <p:nvPr/>
        </p:nvSpPr>
        <p:spPr>
          <a:xfrm>
            <a:off x="9503355" y="2644045"/>
            <a:ext cx="1614238" cy="200055"/>
          </a:xfrm>
          <a:prstGeom prst="rect">
            <a:avLst/>
          </a:prstGeom>
          <a:noFill/>
        </p:spPr>
        <p:txBody>
          <a:bodyPr wrap="square" lIns="91440" tIns="45720" rIns="91440" bIns="45720" rtlCol="0" anchor="t">
            <a:spAutoFit/>
          </a:bodyPr>
          <a:lstStyle/>
          <a:p>
            <a:r>
              <a:rPr lang="en-US" sz="700">
                <a:latin typeface="Nunito Light"/>
              </a:rPr>
              <a:t>UK </a:t>
            </a:r>
            <a:r>
              <a:rPr lang="en-US" sz="700" noProof="0">
                <a:latin typeface="Nunito Light"/>
              </a:rPr>
              <a:t>Research </a:t>
            </a:r>
            <a:r>
              <a:rPr lang="en-US" sz="700">
                <a:latin typeface="Nunito Light"/>
              </a:rPr>
              <a:t>and Innovation (n.d.)</a:t>
            </a:r>
          </a:p>
        </p:txBody>
      </p:sp>
      <p:sp>
        <p:nvSpPr>
          <p:cNvPr id="5" name="Textfeld 6">
            <a:extLst>
              <a:ext uri="{FF2B5EF4-FFF2-40B4-BE49-F238E27FC236}">
                <a16:creationId xmlns:a16="http://schemas.microsoft.com/office/drawing/2014/main" id="{5E0B662B-35FB-04AC-2691-528D8738312A}"/>
              </a:ext>
            </a:extLst>
          </p:cNvPr>
          <p:cNvSpPr txBox="1"/>
          <p:nvPr/>
        </p:nvSpPr>
        <p:spPr>
          <a:xfrm>
            <a:off x="9407371" y="4584868"/>
            <a:ext cx="1620186" cy="200055"/>
          </a:xfrm>
          <a:prstGeom prst="rect">
            <a:avLst/>
          </a:prstGeom>
          <a:noFill/>
        </p:spPr>
        <p:txBody>
          <a:bodyPr wrap="square" lIns="91440" tIns="45720" rIns="91440" bIns="45720" rtlCol="0" anchor="t">
            <a:spAutoFit/>
          </a:bodyPr>
          <a:lstStyle/>
          <a:p>
            <a:r>
              <a:rPr lang="en-US" sz="700" err="1">
                <a:latin typeface="Nunito Light"/>
              </a:rPr>
              <a:t>European Commission </a:t>
            </a:r>
            <a:r>
              <a:rPr lang="en-US" sz="700">
                <a:latin typeface="Nunito Light"/>
              </a:rPr>
              <a:t>(2021)</a:t>
            </a:r>
            <a:endParaRPr lang="en-US">
              <a:latin typeface="Nunito Light"/>
            </a:endParaRPr>
          </a:p>
        </p:txBody>
      </p:sp>
      <p:sp>
        <p:nvSpPr>
          <p:cNvPr id="8" name="Textfeld 6">
            <a:extLst>
              <a:ext uri="{FF2B5EF4-FFF2-40B4-BE49-F238E27FC236}">
                <a16:creationId xmlns:a16="http://schemas.microsoft.com/office/drawing/2014/main" id="{BAF1FF87-89B5-0C83-D45C-A3B40ECB0F02}"/>
              </a:ext>
            </a:extLst>
          </p:cNvPr>
          <p:cNvSpPr txBox="1"/>
          <p:nvPr/>
        </p:nvSpPr>
        <p:spPr>
          <a:xfrm>
            <a:off x="1235923" y="5326815"/>
            <a:ext cx="2522554" cy="415498"/>
          </a:xfrm>
          <a:prstGeom prst="rect">
            <a:avLst/>
          </a:prstGeom>
          <a:noFill/>
        </p:spPr>
        <p:txBody>
          <a:bodyPr wrap="square" lIns="91440" tIns="45720" rIns="91440" bIns="45720" rtlCol="0" anchor="t">
            <a:spAutoFit/>
          </a:bodyPr>
          <a:lstStyle/>
          <a:p>
            <a:r>
              <a:rPr lang="en-US" sz="700" err="1">
                <a:latin typeface="Nunito Light"/>
              </a:rPr>
              <a:t>Etzkowitz </a:t>
            </a:r>
            <a:r>
              <a:rPr lang="en-US" sz="700">
                <a:latin typeface="Nunito Light"/>
              </a:rPr>
              <a:t>&amp; </a:t>
            </a:r>
            <a:r>
              <a:rPr lang="en-US" sz="700" err="1">
                <a:latin typeface="Nunito Light"/>
              </a:rPr>
              <a:t>Leydesdorff</a:t>
            </a:r>
            <a:r>
              <a:rPr lang="en-US" sz="700">
                <a:latin typeface="Nunito Light"/>
              </a:rPr>
              <a:t> 2000; </a:t>
            </a:r>
            <a:r>
              <a:rPr lang="en-US" sz="700" err="1">
                <a:latin typeface="Nunito Light"/>
              </a:rPr>
              <a:t>Carayannis </a:t>
            </a:r>
            <a:r>
              <a:rPr lang="en-US" sz="700">
                <a:latin typeface="Nunito Light"/>
              </a:rPr>
              <a:t>&amp; Campbell 2009; </a:t>
            </a:r>
            <a:r>
              <a:rPr lang="en-US" sz="700" err="1">
                <a:latin typeface="Nunito Light"/>
              </a:rPr>
              <a:t>Carayannis</a:t>
            </a:r>
            <a:r>
              <a:rPr lang="en-US" sz="700">
                <a:latin typeface="Nunito Light"/>
              </a:rPr>
              <a:t>, Barth &amp; Campbell 2012; </a:t>
            </a:r>
            <a:r>
              <a:rPr lang="en-US" sz="700" err="1">
                <a:latin typeface="Nunito Light"/>
              </a:rPr>
              <a:t>Visualisation </a:t>
            </a:r>
            <a:r>
              <a:rPr lang="en-US" sz="700">
                <a:latin typeface="Nunito Light"/>
              </a:rPr>
              <a:t>© Fraunhofer 2017</a:t>
            </a:r>
          </a:p>
        </p:txBody>
      </p:sp>
    </p:spTree>
    <p:extLst>
      <p:ext uri="{BB962C8B-B14F-4D97-AF65-F5344CB8AC3E}">
        <p14:creationId xmlns:p14="http://schemas.microsoft.com/office/powerpoint/2010/main" val="1733744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033DD-1F2A-F995-9992-A1F53B63B296}"/>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27E2C12F-B565-46AA-87C2-8E16F769B580}"/>
              </a:ext>
            </a:extLst>
          </p:cNvPr>
          <p:cNvSpPr>
            <a:spLocks noGrp="1"/>
          </p:cNvSpPr>
          <p:nvPr>
            <p:ph type="title"/>
          </p:nvPr>
        </p:nvSpPr>
        <p:spPr/>
        <p:txBody>
          <a:bodyPr/>
          <a:lstStyle/>
          <a:p>
            <a:r>
              <a:rPr lang="de-DE"/>
              <a:t>Impact </a:t>
            </a:r>
            <a:r>
              <a:rPr lang="de-DE" err="1"/>
              <a:t>Becomes</a:t>
            </a:r>
            <a:r>
              <a:rPr lang="de-DE"/>
              <a:t> A </a:t>
            </a:r>
            <a:r>
              <a:rPr lang="de-DE" err="1"/>
              <a:t>Factor</a:t>
            </a:r>
            <a:r>
              <a:rPr lang="de-DE"/>
              <a:t> In Funding </a:t>
            </a:r>
            <a:r>
              <a:rPr lang="de-DE" err="1"/>
              <a:t>Decisions</a:t>
            </a:r>
            <a:endParaRPr lang="de-DE"/>
          </a:p>
        </p:txBody>
      </p:sp>
      <p:sp>
        <p:nvSpPr>
          <p:cNvPr id="6" name="Inhaltsplatzhalter 5">
            <a:extLst>
              <a:ext uri="{FF2B5EF4-FFF2-40B4-BE49-F238E27FC236}">
                <a16:creationId xmlns:a16="http://schemas.microsoft.com/office/drawing/2014/main" id="{F2089C37-E36F-9214-E11B-4DD040811819}"/>
              </a:ext>
            </a:extLst>
          </p:cNvPr>
          <p:cNvSpPr>
            <a:spLocks noGrp="1"/>
          </p:cNvSpPr>
          <p:nvPr>
            <p:ph idx="1"/>
          </p:nvPr>
        </p:nvSpPr>
        <p:spPr>
          <a:xfrm>
            <a:off x="838200" y="3131154"/>
            <a:ext cx="6489700" cy="2495550"/>
          </a:xfrm>
          <a:ln w="28575">
            <a:noFill/>
            <a:prstDash val="sysDot"/>
          </a:ln>
        </p:spPr>
        <p:txBody>
          <a:bodyPr>
            <a:noAutofit/>
          </a:bodyPr>
          <a:lstStyle/>
          <a:p>
            <a:pPr marL="0" indent="0">
              <a:spcAft>
                <a:spcPts val="1200"/>
              </a:spcAft>
              <a:buNone/>
              <a:defRPr/>
            </a:pPr>
            <a:r>
              <a:rPr lang="en-US">
                <a:solidFill>
                  <a:schemeClr val="accent1"/>
                </a:solidFill>
                <a:latin typeface="Nunito SemiBold"/>
              </a:rPr>
              <a:t>The criteria for success include</a:t>
            </a:r>
            <a:endParaRPr lang="en-US">
              <a:latin typeface="Nunito SemiBold"/>
            </a:endParaRPr>
          </a:p>
          <a:p>
            <a:pPr marL="216000">
              <a:lnSpc>
                <a:spcPts val="1800"/>
              </a:lnSpc>
              <a:spcBef>
                <a:spcPts val="900"/>
              </a:spcBef>
              <a:buClr>
                <a:schemeClr val="tx2"/>
              </a:buClr>
              <a:defRPr/>
            </a:pPr>
            <a:r>
              <a:rPr lang="en-US"/>
              <a:t>clear and concise wording in research proposals</a:t>
            </a:r>
          </a:p>
          <a:p>
            <a:pPr marL="216000">
              <a:lnSpc>
                <a:spcPts val="1800"/>
              </a:lnSpc>
              <a:spcBef>
                <a:spcPts val="900"/>
              </a:spcBef>
              <a:buClr>
                <a:schemeClr val="tx2"/>
              </a:buClr>
              <a:defRPr/>
            </a:pPr>
            <a:r>
              <a:rPr lang="en-US"/>
              <a:t>a credible research design and methodology</a:t>
            </a:r>
          </a:p>
          <a:p>
            <a:pPr marL="216000">
              <a:lnSpc>
                <a:spcPts val="1800"/>
              </a:lnSpc>
              <a:spcBef>
                <a:spcPts val="900"/>
              </a:spcBef>
              <a:buClr>
                <a:schemeClr val="tx2"/>
              </a:buClr>
              <a:defRPr/>
            </a:pPr>
            <a:r>
              <a:rPr lang="en-US"/>
              <a:t>interdisciplinary and transdisciplinary approaches</a:t>
            </a:r>
          </a:p>
          <a:p>
            <a:pPr marL="216000">
              <a:lnSpc>
                <a:spcPts val="1800"/>
              </a:lnSpc>
              <a:spcBef>
                <a:spcPts val="900"/>
              </a:spcBef>
              <a:buClr>
                <a:schemeClr val="tx2"/>
              </a:buClr>
              <a:defRPr/>
            </a:pPr>
            <a:r>
              <a:rPr lang="en-US"/>
              <a:t>an effective work plan and project management</a:t>
            </a:r>
          </a:p>
          <a:p>
            <a:pPr marL="216000">
              <a:lnSpc>
                <a:spcPts val="1800"/>
              </a:lnSpc>
              <a:spcBef>
                <a:spcPts val="900"/>
              </a:spcBef>
              <a:buClr>
                <a:schemeClr val="tx2"/>
              </a:buClr>
              <a:defRPr/>
            </a:pPr>
            <a:r>
              <a:rPr lang="en-US"/>
              <a:t>explanation of the impact, with particular emphasis on impact assessment indicators</a:t>
            </a:r>
          </a:p>
        </p:txBody>
      </p:sp>
      <p:sp>
        <p:nvSpPr>
          <p:cNvPr id="8" name="Inhaltsplatzhalter 5">
            <a:extLst>
              <a:ext uri="{FF2B5EF4-FFF2-40B4-BE49-F238E27FC236}">
                <a16:creationId xmlns:a16="http://schemas.microsoft.com/office/drawing/2014/main" id="{5D223497-EAFA-2094-A7C0-A32D46E7B4EA}"/>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25D58D96-777D-7ED7-E969-BB2237FE9047}"/>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7809A74C-23B3-8A3D-9643-68CB08FDEDA7}"/>
              </a:ext>
            </a:extLst>
          </p:cNvPr>
          <p:cNvSpPr txBox="1">
            <a:spLocks/>
          </p:cNvSpPr>
          <p:nvPr/>
        </p:nvSpPr>
        <p:spPr>
          <a:xfrm>
            <a:off x="952501" y="1841500"/>
            <a:ext cx="5765799" cy="905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en-US" sz="1400">
                <a:ea typeface="Arial"/>
                <a:cs typeface="Arial"/>
              </a:rPr>
              <a:t>A Horizon Europe proposal addresses scientific excellence (what), anticipated impact (why), and the quality and effectiveness of implementation (how).</a:t>
            </a:r>
            <a:endParaRPr lang="de-DE"/>
          </a:p>
        </p:txBody>
      </p:sp>
      <p:sp>
        <p:nvSpPr>
          <p:cNvPr id="13" name="Rechteck: abgerundete Ecken 12">
            <a:extLst>
              <a:ext uri="{FF2B5EF4-FFF2-40B4-BE49-F238E27FC236}">
                <a16:creationId xmlns:a16="http://schemas.microsoft.com/office/drawing/2014/main" id="{A01C7BFD-AE7C-822A-0153-4F3BAF5E1ACA}"/>
              </a:ext>
            </a:extLst>
          </p:cNvPr>
          <p:cNvSpPr/>
          <p:nvPr/>
        </p:nvSpPr>
        <p:spPr>
          <a:xfrm>
            <a:off x="828577" y="1719139"/>
            <a:ext cx="5978623" cy="1027530"/>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pic>
        <p:nvPicPr>
          <p:cNvPr id="2" name="Grafik 1">
            <a:extLst>
              <a:ext uri="{FF2B5EF4-FFF2-40B4-BE49-F238E27FC236}">
                <a16:creationId xmlns:a16="http://schemas.microsoft.com/office/drawing/2014/main" id="{8A2F28E6-E108-CD8A-6C2D-8C955BEF11A8}"/>
              </a:ext>
            </a:extLst>
          </p:cNvPr>
          <p:cNvPicPr>
            <a:picLocks noChangeAspect="1"/>
          </p:cNvPicPr>
          <p:nvPr/>
        </p:nvPicPr>
        <p:blipFill>
          <a:blip r:embed="rId3"/>
          <a:stretch>
            <a:fillRect/>
          </a:stretch>
        </p:blipFill>
        <p:spPr>
          <a:xfrm>
            <a:off x="7322198" y="1628665"/>
            <a:ext cx="4677361" cy="1563996"/>
          </a:xfrm>
          <a:prstGeom prst="rect">
            <a:avLst/>
          </a:prstGeom>
        </p:spPr>
      </p:pic>
      <p:sp>
        <p:nvSpPr>
          <p:cNvPr id="11" name="Textfeld 10">
            <a:extLst>
              <a:ext uri="{FF2B5EF4-FFF2-40B4-BE49-F238E27FC236}">
                <a16:creationId xmlns:a16="http://schemas.microsoft.com/office/drawing/2014/main" id="{7FED1EE6-3748-3FDE-1BD2-C3709CE9EDCB}"/>
              </a:ext>
            </a:extLst>
          </p:cNvPr>
          <p:cNvSpPr txBox="1"/>
          <p:nvPr/>
        </p:nvSpPr>
        <p:spPr>
          <a:xfrm>
            <a:off x="7322198" y="3328972"/>
            <a:ext cx="4652088" cy="200055"/>
          </a:xfrm>
          <a:prstGeom prst="rect">
            <a:avLst/>
          </a:prstGeom>
          <a:noFill/>
        </p:spPr>
        <p:txBody>
          <a:bodyPr wrap="square" lIns="91440" tIns="45720" rIns="91440" bIns="45720" anchor="t">
            <a:spAutoFit/>
          </a:bodyPr>
          <a:lstStyle/>
          <a:p>
            <a:pPr>
              <a:defRPr/>
            </a:pPr>
            <a:r>
              <a:rPr lang="en-US" sz="700">
                <a:latin typeface="Nunito Light"/>
                <a:ea typeface="Calibri"/>
                <a:cs typeface="Calibri"/>
              </a:rPr>
              <a:t>Federal Ministry of Research, Technology and Space (n.d.)</a:t>
            </a:r>
          </a:p>
        </p:txBody>
      </p:sp>
      <p:sp>
        <p:nvSpPr>
          <p:cNvPr id="3" name="Textfeld 2">
            <a:extLst>
              <a:ext uri="{FF2B5EF4-FFF2-40B4-BE49-F238E27FC236}">
                <a16:creationId xmlns:a16="http://schemas.microsoft.com/office/drawing/2014/main" id="{EBBDEC2D-A05A-473B-CCDA-E75175E84DAC}"/>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Taken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from</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the</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course</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by</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Thies Johannsen</a:t>
            </a:r>
          </a:p>
        </p:txBody>
      </p:sp>
    </p:spTree>
    <p:extLst>
      <p:ext uri="{BB962C8B-B14F-4D97-AF65-F5344CB8AC3E}">
        <p14:creationId xmlns:p14="http://schemas.microsoft.com/office/powerpoint/2010/main" val="2050560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8F540-DF9B-8499-8C47-F4815F3979FD}"/>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C498FA5B-8600-5F17-FA15-101348887306}"/>
              </a:ext>
            </a:extLst>
          </p:cNvPr>
          <p:cNvSpPr>
            <a:spLocks noGrp="1"/>
          </p:cNvSpPr>
          <p:nvPr>
            <p:ph type="title"/>
          </p:nvPr>
        </p:nvSpPr>
        <p:spPr/>
        <p:txBody>
          <a:bodyPr/>
          <a:lstStyle/>
          <a:p>
            <a:r>
              <a:rPr lang="de-DE"/>
              <a:t>Impact and Research Funding</a:t>
            </a:r>
          </a:p>
        </p:txBody>
      </p:sp>
      <p:sp>
        <p:nvSpPr>
          <p:cNvPr id="6" name="Inhaltsplatzhalter 5">
            <a:extLst>
              <a:ext uri="{FF2B5EF4-FFF2-40B4-BE49-F238E27FC236}">
                <a16:creationId xmlns:a16="http://schemas.microsoft.com/office/drawing/2014/main" id="{089EC311-BC62-B871-0AEA-6DAF231B63BB}"/>
              </a:ext>
            </a:extLst>
          </p:cNvPr>
          <p:cNvSpPr>
            <a:spLocks noGrp="1"/>
          </p:cNvSpPr>
          <p:nvPr>
            <p:ph idx="1"/>
          </p:nvPr>
        </p:nvSpPr>
        <p:spPr>
          <a:xfrm>
            <a:off x="927100" y="2414574"/>
            <a:ext cx="4165600" cy="2556183"/>
          </a:xfrm>
          <a:ln w="28575">
            <a:noFill/>
            <a:prstDash val="sysDot"/>
          </a:ln>
        </p:spPr>
        <p:txBody>
          <a:bodyPr vert="horz" lIns="91440" tIns="45720" rIns="91440" bIns="45720" rtlCol="0" anchor="t">
            <a:normAutofit fontScale="92500" lnSpcReduction="20000"/>
          </a:bodyPr>
          <a:lstStyle/>
          <a:p>
            <a:pPr marL="0" indent="0">
              <a:buNone/>
            </a:pPr>
            <a:endParaRPr lang="de-DE">
              <a:latin typeface="+mj-lt"/>
            </a:endParaRPr>
          </a:p>
          <a:p>
            <a:pPr marL="0" indent="0">
              <a:buNone/>
            </a:pPr>
            <a:r>
              <a:rPr lang="de-DE" sz="2100">
                <a:solidFill>
                  <a:schemeClr val="accent1"/>
                </a:solidFill>
                <a:latin typeface="+mj-lt"/>
              </a:rPr>
              <a:t>Traditional </a:t>
            </a:r>
            <a:r>
              <a:rPr lang="de-DE" sz="2100" err="1">
                <a:solidFill>
                  <a:schemeClr val="accent1"/>
                </a:solidFill>
                <a:latin typeface="+mj-lt"/>
              </a:rPr>
              <a:t>research</a:t>
            </a:r>
            <a:r>
              <a:rPr lang="de-DE" sz="2100">
                <a:solidFill>
                  <a:schemeClr val="accent1"/>
                </a:solidFill>
                <a:latin typeface="+mj-lt"/>
              </a:rPr>
              <a:t> </a:t>
            </a:r>
            <a:r>
              <a:rPr lang="de-DE" sz="2100" err="1">
                <a:solidFill>
                  <a:schemeClr val="accent1"/>
                </a:solidFill>
                <a:latin typeface="+mj-lt"/>
              </a:rPr>
              <a:t>funding</a:t>
            </a:r>
            <a:endParaRPr lang="de-DE" sz="2100">
              <a:solidFill>
                <a:schemeClr val="accent1"/>
              </a:solidFill>
              <a:latin typeface="+mj-lt"/>
            </a:endParaRPr>
          </a:p>
          <a:p>
            <a:pPr marL="0" indent="0">
              <a:buNone/>
            </a:pPr>
            <a:endParaRPr lang="de-DE">
              <a:solidFill>
                <a:schemeClr val="accent1"/>
              </a:solidFill>
              <a:latin typeface="+mj-lt"/>
            </a:endParaRPr>
          </a:p>
          <a:p>
            <a:r>
              <a:rPr lang="de-DE" sz="1900"/>
              <a:t>Funding </a:t>
            </a:r>
            <a:r>
              <a:rPr lang="de-DE" sz="1900" err="1"/>
              <a:t>for</a:t>
            </a:r>
            <a:r>
              <a:rPr lang="de-DE" sz="1900"/>
              <a:t> </a:t>
            </a:r>
            <a:r>
              <a:rPr lang="de-DE" sz="1900" err="1"/>
              <a:t>institutions</a:t>
            </a:r>
            <a:endParaRPr lang="de-DE" sz="1900"/>
          </a:p>
          <a:p>
            <a:r>
              <a:rPr lang="de-DE" sz="1900"/>
              <a:t>The </a:t>
            </a:r>
            <a:r>
              <a:rPr lang="de-DE" sz="1900" err="1"/>
              <a:t>drive</a:t>
            </a:r>
            <a:r>
              <a:rPr lang="de-DE" sz="1900"/>
              <a:t> </a:t>
            </a:r>
            <a:r>
              <a:rPr lang="de-DE" sz="1900" err="1"/>
              <a:t>for</a:t>
            </a:r>
            <a:r>
              <a:rPr lang="de-DE" sz="1900"/>
              <a:t> </a:t>
            </a:r>
            <a:r>
              <a:rPr lang="de-DE" sz="1900" err="1"/>
              <a:t>research</a:t>
            </a:r>
            <a:r>
              <a:rPr lang="de-DE" sz="1900"/>
              <a:t> </a:t>
            </a:r>
            <a:r>
              <a:rPr lang="de-DE" sz="1900" err="1"/>
              <a:t>as</a:t>
            </a:r>
            <a:r>
              <a:rPr lang="de-DE" sz="1900"/>
              <a:t> </a:t>
            </a:r>
            <a:r>
              <a:rPr lang="de-DE" sz="1900" err="1"/>
              <a:t>motivation</a:t>
            </a:r>
            <a:endParaRPr lang="de-DE" sz="1900"/>
          </a:p>
          <a:p>
            <a:r>
              <a:rPr lang="de-DE" sz="1900"/>
              <a:t>Focus on individual </a:t>
            </a:r>
            <a:r>
              <a:rPr lang="de-DE" sz="1900" err="1"/>
              <a:t>sciences</a:t>
            </a:r>
            <a:r>
              <a:rPr lang="de-DE" sz="1900"/>
              <a:t> (</a:t>
            </a:r>
            <a:r>
              <a:rPr lang="de-DE" sz="1900" err="1"/>
              <a:t>disciplines</a:t>
            </a:r>
            <a:r>
              <a:rPr lang="de-DE" sz="1900"/>
              <a:t>)</a:t>
            </a:r>
          </a:p>
          <a:p>
            <a:r>
              <a:rPr lang="de-DE" sz="1900" err="1"/>
              <a:t>Inherent</a:t>
            </a:r>
            <a:r>
              <a:rPr lang="de-DE" sz="1900"/>
              <a:t> </a:t>
            </a:r>
            <a:r>
              <a:rPr lang="de-DE" sz="1900" err="1"/>
              <a:t>evaluation</a:t>
            </a:r>
            <a:r>
              <a:rPr lang="de-DE" sz="1900"/>
              <a:t> </a:t>
            </a:r>
            <a:r>
              <a:rPr lang="de-DE" sz="1900" err="1"/>
              <a:t>criteria</a:t>
            </a:r>
            <a:r>
              <a:rPr lang="de-DE" sz="1900"/>
              <a:t> </a:t>
            </a:r>
            <a:r>
              <a:rPr lang="de-DE" sz="1900" err="1"/>
              <a:t>for</a:t>
            </a:r>
            <a:r>
              <a:rPr lang="de-DE" sz="1900"/>
              <a:t> </a:t>
            </a:r>
            <a:r>
              <a:rPr lang="de-DE" sz="1900" err="1"/>
              <a:t>funding</a:t>
            </a:r>
            <a:r>
              <a:rPr lang="de-DE" sz="1900"/>
              <a:t>: </a:t>
            </a:r>
            <a:r>
              <a:rPr lang="de-DE" sz="1900" i="1" err="1"/>
              <a:t>peer</a:t>
            </a:r>
            <a:r>
              <a:rPr lang="de-DE" sz="1900" i="1"/>
              <a:t> review</a:t>
            </a:r>
          </a:p>
          <a:p>
            <a:pPr marL="0" indent="0">
              <a:buNone/>
            </a:pPr>
            <a:endParaRPr lang="de-DE">
              <a:latin typeface="+mj-lt"/>
            </a:endParaRPr>
          </a:p>
          <a:p>
            <a:pPr marL="0" indent="0">
              <a:buNone/>
            </a:pPr>
            <a:endParaRPr lang="de-DE">
              <a:latin typeface="+mj-lt"/>
            </a:endParaRPr>
          </a:p>
        </p:txBody>
      </p:sp>
      <p:sp>
        <p:nvSpPr>
          <p:cNvPr id="3" name="Foliennummernplatzhalter 41">
            <a:extLst>
              <a:ext uri="{FF2B5EF4-FFF2-40B4-BE49-F238E27FC236}">
                <a16:creationId xmlns:a16="http://schemas.microsoft.com/office/drawing/2014/main" id="{3834EAF3-6CA7-92C2-3058-46C141E1576F}"/>
              </a:ext>
            </a:extLst>
          </p:cNvPr>
          <p:cNvSpPr>
            <a:spLocks noGrp="1"/>
          </p:cNvSpPr>
          <p:nvPr>
            <p:ph type="sldNum" sz="quarter" idx="12"/>
          </p:nvPr>
        </p:nvSpPr>
        <p:spPr>
          <a:xfrm>
            <a:off x="10889672" y="6356350"/>
            <a:ext cx="464127" cy="365125"/>
          </a:xfrm>
        </p:spPr>
        <p:txBody>
          <a:bodyPr/>
          <a:lstStyle/>
          <a:p>
            <a:fld id="{F145060A-2239-4736-BEED-7C05F6B3C6E1}" type="slidenum">
              <a:rPr lang="de-DE" noProof="0" smtClean="0"/>
              <a:t>29</a:t>
            </a:fld>
            <a:endParaRPr lang="de-DE" noProof="0"/>
          </a:p>
        </p:txBody>
      </p:sp>
      <p:sp>
        <p:nvSpPr>
          <p:cNvPr id="7" name="Inhaltsplatzhalter 5">
            <a:extLst>
              <a:ext uri="{FF2B5EF4-FFF2-40B4-BE49-F238E27FC236}">
                <a16:creationId xmlns:a16="http://schemas.microsoft.com/office/drawing/2014/main" id="{3A1B9EA5-4747-194A-53A8-34F662F27084}"/>
              </a:ext>
            </a:extLst>
          </p:cNvPr>
          <p:cNvSpPr txBox="1">
            <a:spLocks/>
          </p:cNvSpPr>
          <p:nvPr/>
        </p:nvSpPr>
        <p:spPr>
          <a:xfrm>
            <a:off x="5975930" y="2414574"/>
            <a:ext cx="4165600" cy="2975284"/>
          </a:xfrm>
          <a:prstGeom prst="rect">
            <a:avLst/>
          </a:prstGeom>
          <a:ln w="28575">
            <a:noFill/>
            <a:prstDash val="sysDot"/>
          </a:ln>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r>
              <a:rPr lang="de-DE" sz="1900">
                <a:solidFill>
                  <a:schemeClr val="accent1"/>
                </a:solidFill>
                <a:latin typeface="+mj-lt"/>
              </a:rPr>
              <a:t>Research </a:t>
            </a:r>
            <a:r>
              <a:rPr lang="de-DE" sz="1900" err="1">
                <a:solidFill>
                  <a:schemeClr val="accent1"/>
                </a:solidFill>
                <a:latin typeface="+mj-lt"/>
              </a:rPr>
              <a:t>funding</a:t>
            </a:r>
            <a:r>
              <a:rPr lang="de-DE" sz="1900">
                <a:solidFill>
                  <a:schemeClr val="accent1"/>
                </a:solidFill>
                <a:latin typeface="+mj-lt"/>
              </a:rPr>
              <a:t> </a:t>
            </a:r>
            <a:r>
              <a:rPr lang="de-DE" sz="1900" err="1">
                <a:solidFill>
                  <a:schemeClr val="accent1"/>
                </a:solidFill>
                <a:latin typeface="+mj-lt"/>
              </a:rPr>
              <a:t>today</a:t>
            </a:r>
            <a:endParaRPr lang="de-DE" sz="1900">
              <a:solidFill>
                <a:schemeClr val="accent1"/>
              </a:solidFill>
              <a:latin typeface="+mj-lt"/>
            </a:endParaRPr>
          </a:p>
          <a:p>
            <a:pPr marL="0" indent="0">
              <a:lnSpc>
                <a:spcPct val="80000"/>
              </a:lnSpc>
              <a:buClrTx/>
              <a:buFont typeface="Arial" panose="020B0604020202020204" pitchFamily="34" charset="0"/>
              <a:buNone/>
            </a:pPr>
            <a:endParaRPr lang="de-DE">
              <a:solidFill>
                <a:schemeClr val="accent1"/>
              </a:solidFill>
              <a:latin typeface="+mj-lt"/>
            </a:endParaRPr>
          </a:p>
          <a:p>
            <a:pPr>
              <a:lnSpc>
                <a:spcPct val="100000"/>
              </a:lnSpc>
              <a:buClrTx/>
            </a:pPr>
            <a:r>
              <a:rPr lang="de-DE" sz="1700"/>
              <a:t>Project-</a:t>
            </a:r>
            <a:r>
              <a:rPr lang="de-DE" sz="1700" err="1"/>
              <a:t>based</a:t>
            </a:r>
            <a:r>
              <a:rPr lang="de-DE" sz="1700"/>
              <a:t> </a:t>
            </a:r>
            <a:r>
              <a:rPr lang="de-DE" sz="1700" err="1"/>
              <a:t>research</a:t>
            </a:r>
            <a:r>
              <a:rPr lang="de-DE" sz="1700"/>
              <a:t> </a:t>
            </a:r>
            <a:r>
              <a:rPr lang="de-DE" sz="1700" err="1"/>
              <a:t>funding</a:t>
            </a:r>
            <a:endParaRPr lang="de-DE" sz="1700"/>
          </a:p>
          <a:p>
            <a:pPr>
              <a:lnSpc>
                <a:spcPct val="100000"/>
              </a:lnSpc>
              <a:buClrTx/>
            </a:pPr>
            <a:r>
              <a:rPr lang="de-DE" sz="1700"/>
              <a:t>Problem-</a:t>
            </a:r>
            <a:r>
              <a:rPr lang="de-DE" sz="1700" err="1"/>
              <a:t>centred</a:t>
            </a:r>
            <a:r>
              <a:rPr lang="de-DE" sz="1700"/>
              <a:t> </a:t>
            </a:r>
            <a:r>
              <a:rPr lang="de-DE" sz="1700" err="1"/>
              <a:t>research</a:t>
            </a:r>
            <a:r>
              <a:rPr lang="de-DE" sz="1700"/>
              <a:t> </a:t>
            </a:r>
            <a:r>
              <a:rPr lang="de-DE" sz="1700" err="1"/>
              <a:t>funding</a:t>
            </a:r>
            <a:r>
              <a:rPr lang="de-DE" sz="1700"/>
              <a:t> (</a:t>
            </a:r>
            <a:r>
              <a:rPr lang="de-DE" sz="1700" err="1"/>
              <a:t>mission-oriented</a:t>
            </a:r>
            <a:r>
              <a:rPr lang="de-DE" sz="1700"/>
              <a:t>)</a:t>
            </a:r>
          </a:p>
          <a:p>
            <a:pPr>
              <a:lnSpc>
                <a:spcPct val="100000"/>
              </a:lnSpc>
              <a:buClrTx/>
            </a:pPr>
            <a:r>
              <a:rPr lang="de-DE" sz="1700"/>
              <a:t>Multi-, inter- and </a:t>
            </a:r>
            <a:r>
              <a:rPr lang="de-DE" sz="1700" err="1"/>
              <a:t>transdisciplinarity</a:t>
            </a:r>
            <a:r>
              <a:rPr lang="de-DE" sz="1700"/>
              <a:t> </a:t>
            </a:r>
            <a:r>
              <a:rPr lang="de-DE" sz="1700" err="1"/>
              <a:t>as</a:t>
            </a:r>
            <a:r>
              <a:rPr lang="de-DE" sz="1700"/>
              <a:t> </a:t>
            </a:r>
            <a:r>
              <a:rPr lang="de-DE" sz="1700" err="1"/>
              <a:t>funding</a:t>
            </a:r>
            <a:r>
              <a:rPr lang="de-DE" sz="1700"/>
              <a:t> </a:t>
            </a:r>
            <a:r>
              <a:rPr lang="de-DE" sz="1700" err="1"/>
              <a:t>criteria</a:t>
            </a:r>
            <a:endParaRPr lang="de-DE" sz="1700"/>
          </a:p>
          <a:p>
            <a:pPr>
              <a:lnSpc>
                <a:spcPct val="100000"/>
              </a:lnSpc>
              <a:buClrTx/>
            </a:pPr>
            <a:r>
              <a:rPr lang="de-DE" sz="1700" err="1"/>
              <a:t>Intrinsic</a:t>
            </a:r>
            <a:r>
              <a:rPr lang="de-DE" sz="1700"/>
              <a:t> and impact-</a:t>
            </a:r>
            <a:r>
              <a:rPr lang="de-DE" sz="1700" err="1"/>
              <a:t>based</a:t>
            </a:r>
            <a:r>
              <a:rPr lang="de-DE" sz="1700"/>
              <a:t> </a:t>
            </a:r>
            <a:r>
              <a:rPr lang="de-DE" sz="1700" err="1"/>
              <a:t>evaluation</a:t>
            </a:r>
            <a:r>
              <a:rPr lang="de-DE" sz="1700"/>
              <a:t> </a:t>
            </a:r>
            <a:r>
              <a:rPr lang="de-DE" sz="1700" err="1"/>
              <a:t>criteria</a:t>
            </a:r>
            <a:r>
              <a:rPr lang="de-DE" sz="1700"/>
              <a:t> </a:t>
            </a:r>
            <a:r>
              <a:rPr lang="de-DE" sz="1700" err="1"/>
              <a:t>for</a:t>
            </a:r>
            <a:r>
              <a:rPr lang="de-DE" sz="1700"/>
              <a:t> </a:t>
            </a:r>
            <a:r>
              <a:rPr lang="de-DE" sz="1700" err="1"/>
              <a:t>funding</a:t>
            </a:r>
            <a:r>
              <a:rPr lang="de-DE" sz="1700"/>
              <a:t>: </a:t>
            </a:r>
            <a:r>
              <a:rPr lang="de-DE" sz="1700" i="1" err="1"/>
              <a:t>peer</a:t>
            </a:r>
            <a:r>
              <a:rPr lang="de-DE" sz="1700" i="1"/>
              <a:t> review </a:t>
            </a:r>
            <a:r>
              <a:rPr lang="de-DE" sz="1700"/>
              <a:t>and </a:t>
            </a:r>
            <a:r>
              <a:rPr lang="de-DE" sz="1700" i="1" err="1"/>
              <a:t>impact</a:t>
            </a:r>
            <a:r>
              <a:rPr lang="de-DE" sz="1700" i="1"/>
              <a:t> </a:t>
            </a:r>
            <a:r>
              <a:rPr lang="de-DE" sz="1700" i="1" err="1"/>
              <a:t>indicators</a:t>
            </a:r>
            <a:endParaRPr lang="de-DE" sz="1700" i="1"/>
          </a:p>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endParaRPr lang="de-DE">
              <a:latin typeface="+mj-lt"/>
            </a:endParaRPr>
          </a:p>
        </p:txBody>
      </p:sp>
      <p:sp>
        <p:nvSpPr>
          <p:cNvPr id="4" name="Textfeld 3">
            <a:extLst>
              <a:ext uri="{FF2B5EF4-FFF2-40B4-BE49-F238E27FC236}">
                <a16:creationId xmlns:a16="http://schemas.microsoft.com/office/drawing/2014/main" id="{E10CA0C8-3134-91EB-9D32-052AA4EB076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Taken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spTree>
    <p:extLst>
      <p:ext uri="{BB962C8B-B14F-4D97-AF65-F5344CB8AC3E}">
        <p14:creationId xmlns:p14="http://schemas.microsoft.com/office/powerpoint/2010/main" val="3598530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9406F-BFC1-B5B2-A00A-6DD5576E27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4EEA6-A1D5-EF76-53AF-BC8E6492F14E}"/>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B76D25A5-B42D-D58F-A4F5-1F167477D4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5805655A-2FF0-1DC8-9D5A-952BAB40B209}"/>
              </a:ext>
            </a:extLst>
          </p:cNvPr>
          <p:cNvGraphicFramePr>
            <a:graphicFrameLocks noGrp="1"/>
          </p:cNvGraphicFramePr>
          <p:nvPr>
            <p:ph idx="1"/>
            <p:extLst>
              <p:ext uri="{D42A27DB-BD31-4B8C-83A1-F6EECF244321}">
                <p14:modId xmlns:p14="http://schemas.microsoft.com/office/powerpoint/2010/main" val="1907261397"/>
              </p:ext>
            </p:extLst>
          </p:nvPr>
        </p:nvGraphicFramePr>
        <p:xfrm>
          <a:off x="838200" y="1625600"/>
          <a:ext cx="10515600" cy="3263899"/>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550407">
                <a:tc>
                  <a:txBody>
                    <a:bodyPr/>
                    <a:lstStyle/>
                    <a:p>
                      <a:pPr marL="285750" indent="-285750" fontAlgn="t">
                        <a:lnSpc>
                          <a:spcPct val="150000"/>
                        </a:lnSpc>
                        <a:buFont typeface="Arial" panose="020B0604020202020204" pitchFamily="34" charset="0"/>
                        <a:buChar char="•"/>
                      </a:pPr>
                      <a:r>
                        <a:rPr lang="de-DE" sz="1600" b="1" noProof="0" err="1">
                          <a:solidFill>
                            <a:schemeClr val="accent1"/>
                          </a:solidFill>
                          <a:effectLst/>
                          <a:latin typeface="+mn-lt"/>
                        </a:rPr>
                        <a:t>Exercise</a:t>
                      </a:r>
                      <a:r>
                        <a:rPr lang="de-DE" sz="1600" b="1" noProof="0">
                          <a:solidFill>
                            <a:schemeClr val="accent1"/>
                          </a:solidFill>
                          <a:effectLst/>
                          <a:latin typeface="+mn-lt"/>
                        </a:rPr>
                        <a:t>: </a:t>
                      </a:r>
                      <a:r>
                        <a:rPr lang="de-DE" sz="1600" noProof="0">
                          <a:solidFill>
                            <a:schemeClr val="tx2"/>
                          </a:solidFill>
                          <a:effectLst/>
                          <a:latin typeface="+mn-lt"/>
                        </a:rPr>
                        <a:t>Impact Circle</a:t>
                      </a:r>
                    </a:p>
                  </a:txBody>
                  <a:tcPr anchor="ctr"/>
                </a:tc>
                <a:extLst>
                  <a:ext uri="{0D108BD9-81ED-4DB2-BD59-A6C34878D82A}">
                    <a16:rowId xmlns:a16="http://schemas.microsoft.com/office/drawing/2014/main" val="1371599389"/>
                  </a:ext>
                </a:extLst>
              </a:tr>
              <a:tr h="550407">
                <a:tc>
                  <a:txBody>
                    <a:bodyPr/>
                    <a:lstStyle/>
                    <a:p>
                      <a:pPr marL="285750" indent="-285750" fontAlgn="t">
                        <a:lnSpc>
                          <a:spcPct val="150000"/>
                        </a:lnSpc>
                        <a:buFont typeface="Arial" panose="020B0604020202020204" pitchFamily="34" charset="0"/>
                        <a:buChar char="•"/>
                      </a:pPr>
                      <a:r>
                        <a:rPr lang="de-DE" sz="1600" noProof="0" err="1">
                          <a:solidFill>
                            <a:schemeClr val="tx2"/>
                          </a:solidFill>
                          <a:effectLst/>
                          <a:latin typeface="+mn-lt"/>
                        </a:rPr>
                        <a:t>What</a:t>
                      </a:r>
                      <a:r>
                        <a:rPr lang="de-DE" sz="1600" noProof="0">
                          <a:solidFill>
                            <a:schemeClr val="tx2"/>
                          </a:solidFill>
                          <a:effectLst/>
                          <a:latin typeface="+mn-lt"/>
                        </a:rPr>
                        <a:t> </a:t>
                      </a:r>
                      <a:r>
                        <a:rPr lang="de-DE" sz="1600" noProof="0" err="1">
                          <a:solidFill>
                            <a:schemeClr val="tx2"/>
                          </a:solidFill>
                          <a:effectLst/>
                          <a:latin typeface="+mn-lt"/>
                        </a:rPr>
                        <a:t>Does</a:t>
                      </a:r>
                      <a:r>
                        <a:rPr lang="de-DE" sz="1600" noProof="0">
                          <a:solidFill>
                            <a:schemeClr val="tx2"/>
                          </a:solidFill>
                          <a:effectLst/>
                          <a:latin typeface="+mn-lt"/>
                        </a:rPr>
                        <a:t> Research Transfer Mean?</a:t>
                      </a:r>
                    </a:p>
                  </a:txBody>
                  <a:tcPr anchor="ctr"/>
                </a:tc>
                <a:extLst>
                  <a:ext uri="{0D108BD9-81ED-4DB2-BD59-A6C34878D82A}">
                    <a16:rowId xmlns:a16="http://schemas.microsoft.com/office/drawing/2014/main" val="853523055"/>
                  </a:ext>
                </a:extLst>
              </a:tr>
              <a:tr h="550407">
                <a:tc>
                  <a:txBody>
                    <a:bodyPr/>
                    <a:lstStyle/>
                    <a:p>
                      <a:pPr marL="285750" indent="-285750" fontAlgn="t">
                        <a:lnSpc>
                          <a:spcPct val="150000"/>
                        </a:lnSpc>
                        <a:buClr>
                          <a:schemeClr val="tx2"/>
                        </a:buClr>
                        <a:buFont typeface="Arial" panose="020B0604020202020204" pitchFamily="34" charset="0"/>
                        <a:buChar char="•"/>
                      </a:pPr>
                      <a:r>
                        <a:rPr lang="de-DE" sz="1600" b="1" i="0" noProof="0" err="1">
                          <a:solidFill>
                            <a:schemeClr val="accent1"/>
                          </a:solidFill>
                          <a:effectLst/>
                          <a:latin typeface="+mn-lt"/>
                        </a:rPr>
                        <a:t>Exercise</a:t>
                      </a:r>
                      <a:r>
                        <a:rPr lang="de-DE" sz="1600" b="1" i="0" noProof="0">
                          <a:solidFill>
                            <a:schemeClr val="accent1"/>
                          </a:solidFill>
                          <a:effectLst/>
                          <a:latin typeface="+mn-lt"/>
                        </a:rPr>
                        <a:t>: </a:t>
                      </a:r>
                      <a:r>
                        <a:rPr lang="de-DE" sz="1600" noProof="0" err="1">
                          <a:solidFill>
                            <a:schemeClr val="tx2"/>
                          </a:solidFill>
                          <a:effectLst/>
                          <a:latin typeface="+mn-lt"/>
                        </a:rPr>
                        <a:t>Thinking</a:t>
                      </a:r>
                      <a:r>
                        <a:rPr lang="de-DE" sz="1600" noProof="0">
                          <a:solidFill>
                            <a:schemeClr val="tx2"/>
                          </a:solidFill>
                          <a:effectLst/>
                          <a:latin typeface="+mn-lt"/>
                        </a:rPr>
                        <a:t> </a:t>
                      </a:r>
                      <a:r>
                        <a:rPr lang="de-DE" sz="1600" noProof="0" err="1">
                          <a:solidFill>
                            <a:schemeClr val="tx2"/>
                          </a:solidFill>
                          <a:effectLst/>
                          <a:latin typeface="+mn-lt"/>
                        </a:rPr>
                        <a:t>Within</a:t>
                      </a:r>
                      <a:r>
                        <a:rPr lang="de-DE" sz="1600" noProof="0">
                          <a:solidFill>
                            <a:schemeClr val="tx2"/>
                          </a:solidFill>
                          <a:effectLst/>
                          <a:latin typeface="+mn-lt"/>
                        </a:rPr>
                        <a:t> </a:t>
                      </a:r>
                      <a:r>
                        <a:rPr lang="de-DE" sz="1600" noProof="0" err="1">
                          <a:solidFill>
                            <a:schemeClr val="tx2"/>
                          </a:solidFill>
                          <a:effectLst/>
                          <a:latin typeface="+mn-lt"/>
                        </a:rPr>
                        <a:t>the</a:t>
                      </a:r>
                      <a:r>
                        <a:rPr lang="de-DE" sz="1600" noProof="0">
                          <a:solidFill>
                            <a:schemeClr val="tx2"/>
                          </a:solidFill>
                          <a:effectLst/>
                          <a:latin typeface="+mn-lt"/>
                        </a:rPr>
                        <a:t> </a:t>
                      </a:r>
                      <a:r>
                        <a:rPr lang="de-DE" sz="1600" noProof="0" err="1">
                          <a:solidFill>
                            <a:schemeClr val="tx2"/>
                          </a:solidFill>
                          <a:effectLst/>
                          <a:latin typeface="+mn-lt"/>
                        </a:rPr>
                        <a:t>Scope</a:t>
                      </a:r>
                      <a:r>
                        <a:rPr lang="de-DE" sz="1600" noProof="0">
                          <a:solidFill>
                            <a:schemeClr val="tx2"/>
                          </a:solidFill>
                          <a:effectLst/>
                          <a:latin typeface="+mn-lt"/>
                        </a:rPr>
                        <a:t> </a:t>
                      </a:r>
                      <a:r>
                        <a:rPr lang="de-DE" sz="1600" noProof="0" err="1">
                          <a:solidFill>
                            <a:schemeClr val="tx2"/>
                          </a:solidFill>
                          <a:effectLst/>
                          <a:latin typeface="+mn-lt"/>
                        </a:rPr>
                        <a:t>of</a:t>
                      </a:r>
                      <a:r>
                        <a:rPr lang="de-DE" sz="1600" noProof="0">
                          <a:solidFill>
                            <a:schemeClr val="tx2"/>
                          </a:solidFill>
                          <a:effectLst/>
                          <a:latin typeface="+mn-lt"/>
                        </a:rPr>
                        <a:t> </a:t>
                      </a:r>
                      <a:r>
                        <a:rPr lang="de-DE" sz="1600" noProof="0" err="1">
                          <a:solidFill>
                            <a:schemeClr val="tx2"/>
                          </a:solidFill>
                          <a:effectLst/>
                          <a:latin typeface="+mn-lt"/>
                        </a:rPr>
                        <a:t>Possibilities</a:t>
                      </a:r>
                      <a:r>
                        <a:rPr lang="de-DE" sz="1600" noProof="0">
                          <a:solidFill>
                            <a:schemeClr val="tx2"/>
                          </a:solidFill>
                          <a:effectLst/>
                          <a:latin typeface="+mn-lt"/>
                        </a:rPr>
                        <a:t> </a:t>
                      </a:r>
                      <a:r>
                        <a:rPr lang="de-DE" sz="1600" noProof="0" err="1">
                          <a:solidFill>
                            <a:schemeClr val="tx2"/>
                          </a:solidFill>
                          <a:effectLst/>
                          <a:latin typeface="+mn-lt"/>
                        </a:rPr>
                        <a:t>of</a:t>
                      </a:r>
                      <a:r>
                        <a:rPr lang="de-DE" sz="1600" noProof="0">
                          <a:solidFill>
                            <a:schemeClr val="tx2"/>
                          </a:solidFill>
                          <a:effectLst/>
                          <a:latin typeface="+mn-lt"/>
                        </a:rPr>
                        <a:t> </a:t>
                      </a:r>
                      <a:r>
                        <a:rPr lang="de-DE" sz="1600" noProof="0" err="1">
                          <a:solidFill>
                            <a:schemeClr val="tx2"/>
                          </a:solidFill>
                          <a:effectLst/>
                          <a:latin typeface="+mn-lt"/>
                        </a:rPr>
                        <a:t>the</a:t>
                      </a:r>
                      <a:r>
                        <a:rPr lang="de-DE" sz="1600" noProof="0">
                          <a:solidFill>
                            <a:schemeClr val="tx2"/>
                          </a:solidFill>
                          <a:effectLst/>
                          <a:latin typeface="+mn-lt"/>
                        </a:rPr>
                        <a:t> </a:t>
                      </a:r>
                      <a:r>
                        <a:rPr lang="de-DE" sz="1600" noProof="0" err="1">
                          <a:solidFill>
                            <a:schemeClr val="tx2"/>
                          </a:solidFill>
                          <a:effectLst/>
                          <a:latin typeface="+mn-lt"/>
                        </a:rPr>
                        <a:t>Quadruple</a:t>
                      </a:r>
                      <a:r>
                        <a:rPr lang="de-DE" sz="1600" noProof="0">
                          <a:solidFill>
                            <a:schemeClr val="tx2"/>
                          </a:solidFill>
                          <a:effectLst/>
                          <a:latin typeface="+mn-lt"/>
                        </a:rPr>
                        <a:t> Helix</a:t>
                      </a:r>
                    </a:p>
                  </a:txBody>
                  <a:tcPr anchor="ctr"/>
                </a:tc>
                <a:extLst>
                  <a:ext uri="{0D108BD9-81ED-4DB2-BD59-A6C34878D82A}">
                    <a16:rowId xmlns:a16="http://schemas.microsoft.com/office/drawing/2014/main" val="832372380"/>
                  </a:ext>
                </a:extLst>
              </a:tr>
              <a:tr h="550407">
                <a:tc>
                  <a:txBody>
                    <a:bodyPr/>
                    <a:lstStyle/>
                    <a:p>
                      <a:pPr marL="285750" indent="-285750" fontAlgn="t">
                        <a:lnSpc>
                          <a:spcPct val="150000"/>
                        </a:lnSpc>
                        <a:buFont typeface="Arial" panose="020B0604020202020204" pitchFamily="34" charset="0"/>
                        <a:buChar char="•"/>
                      </a:pPr>
                      <a:r>
                        <a:rPr lang="de-DE" sz="1600" noProof="0" err="1">
                          <a:solidFill>
                            <a:schemeClr val="tx2"/>
                          </a:solidFill>
                          <a:effectLst/>
                          <a:latin typeface="+mn-lt"/>
                        </a:rPr>
                        <a:t>What</a:t>
                      </a:r>
                      <a:r>
                        <a:rPr lang="de-DE" sz="1600" noProof="0">
                          <a:solidFill>
                            <a:schemeClr val="tx2"/>
                          </a:solidFill>
                          <a:effectLst/>
                          <a:latin typeface="+mn-lt"/>
                        </a:rPr>
                        <a:t> </a:t>
                      </a:r>
                      <a:r>
                        <a:rPr lang="de-DE" sz="1600" noProof="0" err="1">
                          <a:solidFill>
                            <a:schemeClr val="tx2"/>
                          </a:solidFill>
                          <a:effectLst/>
                          <a:latin typeface="+mn-lt"/>
                        </a:rPr>
                        <a:t>Social</a:t>
                      </a:r>
                      <a:r>
                        <a:rPr lang="de-DE" sz="1600" noProof="0">
                          <a:solidFill>
                            <a:schemeClr val="tx2"/>
                          </a:solidFill>
                          <a:effectLst/>
                          <a:latin typeface="+mn-lt"/>
                        </a:rPr>
                        <a:t> Value </a:t>
                      </a:r>
                      <a:r>
                        <a:rPr lang="de-DE" sz="1600" noProof="0" err="1">
                          <a:solidFill>
                            <a:schemeClr val="tx2"/>
                          </a:solidFill>
                          <a:effectLst/>
                          <a:latin typeface="+mn-lt"/>
                        </a:rPr>
                        <a:t>Does</a:t>
                      </a:r>
                      <a:r>
                        <a:rPr lang="de-DE" sz="1600" noProof="0">
                          <a:solidFill>
                            <a:schemeClr val="tx2"/>
                          </a:solidFill>
                          <a:effectLst/>
                          <a:latin typeface="+mn-lt"/>
                        </a:rPr>
                        <a:t> </a:t>
                      </a:r>
                      <a:r>
                        <a:rPr lang="de-DE" sz="1600" noProof="0" err="1">
                          <a:solidFill>
                            <a:schemeClr val="tx2"/>
                          </a:solidFill>
                          <a:effectLst/>
                          <a:latin typeface="+mn-lt"/>
                        </a:rPr>
                        <a:t>My</a:t>
                      </a:r>
                      <a:r>
                        <a:rPr lang="de-DE" sz="1600" noProof="0">
                          <a:solidFill>
                            <a:schemeClr val="tx2"/>
                          </a:solidFill>
                          <a:effectLst/>
                          <a:latin typeface="+mn-lt"/>
                        </a:rPr>
                        <a:t> Research </a:t>
                      </a:r>
                      <a:r>
                        <a:rPr lang="de-DE" sz="1600" noProof="0" err="1">
                          <a:solidFill>
                            <a:schemeClr val="tx2"/>
                          </a:solidFill>
                          <a:effectLst/>
                          <a:latin typeface="+mn-lt"/>
                        </a:rPr>
                        <a:t>Offer</a:t>
                      </a:r>
                      <a:r>
                        <a:rPr lang="de-DE" sz="1600" noProof="0">
                          <a:solidFill>
                            <a:schemeClr val="tx2"/>
                          </a:solidFill>
                          <a:effectLst/>
                          <a:latin typeface="+mn-lt"/>
                        </a:rPr>
                        <a:t>? </a:t>
                      </a:r>
                    </a:p>
                  </a:txBody>
                  <a:tcPr anchor="ctr"/>
                </a:tc>
                <a:extLst>
                  <a:ext uri="{0D108BD9-81ED-4DB2-BD59-A6C34878D82A}">
                    <a16:rowId xmlns:a16="http://schemas.microsoft.com/office/drawing/2014/main" val="4029012191"/>
                  </a:ext>
                </a:extLst>
              </a:tr>
              <a:tr h="550407">
                <a:tc>
                  <a:txBody>
                    <a:bodyPr/>
                    <a:lstStyle/>
                    <a:p>
                      <a:pPr marL="285750" indent="-285750" fontAlgn="t">
                        <a:lnSpc>
                          <a:spcPct val="150000"/>
                        </a:lnSpc>
                        <a:buFont typeface="Arial" panose="020B0604020202020204" pitchFamily="34" charset="0"/>
                        <a:buChar char="•"/>
                      </a:pPr>
                      <a:r>
                        <a:rPr lang="de-DE" sz="1600" noProof="0" err="1">
                          <a:solidFill>
                            <a:schemeClr val="tx2"/>
                          </a:solidFill>
                          <a:effectLst/>
                          <a:latin typeface="+mn-lt"/>
                        </a:rPr>
                        <a:t>How</a:t>
                      </a:r>
                      <a:r>
                        <a:rPr lang="de-DE" sz="1600" noProof="0">
                          <a:solidFill>
                            <a:schemeClr val="tx2"/>
                          </a:solidFill>
                          <a:effectLst/>
                          <a:latin typeface="+mn-lt"/>
                        </a:rPr>
                        <a:t> Can I Harness </a:t>
                      </a:r>
                      <a:r>
                        <a:rPr lang="de-DE" sz="1600" noProof="0" err="1">
                          <a:solidFill>
                            <a:schemeClr val="tx2"/>
                          </a:solidFill>
                          <a:effectLst/>
                          <a:latin typeface="+mn-lt"/>
                        </a:rPr>
                        <a:t>the</a:t>
                      </a:r>
                      <a:r>
                        <a:rPr lang="de-DE" sz="1600" noProof="0">
                          <a:solidFill>
                            <a:schemeClr val="tx2"/>
                          </a:solidFill>
                          <a:effectLst/>
                          <a:latin typeface="+mn-lt"/>
                        </a:rPr>
                        <a:t> Impact Potential </a:t>
                      </a:r>
                      <a:r>
                        <a:rPr lang="de-DE" sz="1600" noProof="0" err="1">
                          <a:solidFill>
                            <a:schemeClr val="tx2"/>
                          </a:solidFill>
                          <a:effectLst/>
                          <a:latin typeface="+mn-lt"/>
                        </a:rPr>
                        <a:t>of</a:t>
                      </a:r>
                      <a:r>
                        <a:rPr lang="de-DE" sz="1600" noProof="0">
                          <a:solidFill>
                            <a:schemeClr val="tx2"/>
                          </a:solidFill>
                          <a:effectLst/>
                          <a:latin typeface="+mn-lt"/>
                        </a:rPr>
                        <a:t> </a:t>
                      </a:r>
                      <a:r>
                        <a:rPr lang="de-DE" sz="1600" noProof="0" err="1">
                          <a:solidFill>
                            <a:schemeClr val="tx2"/>
                          </a:solidFill>
                          <a:effectLst/>
                          <a:latin typeface="+mn-lt"/>
                        </a:rPr>
                        <a:t>My</a:t>
                      </a:r>
                      <a:r>
                        <a:rPr lang="de-DE" sz="1600" noProof="0">
                          <a:solidFill>
                            <a:schemeClr val="tx2"/>
                          </a:solidFill>
                          <a:effectLst/>
                          <a:latin typeface="+mn-lt"/>
                        </a:rPr>
                        <a:t> Work?</a:t>
                      </a:r>
                    </a:p>
                  </a:txBody>
                  <a:tcPr anchor="ctr"/>
                </a:tc>
                <a:extLst>
                  <a:ext uri="{0D108BD9-81ED-4DB2-BD59-A6C34878D82A}">
                    <a16:rowId xmlns:a16="http://schemas.microsoft.com/office/drawing/2014/main" val="376704564"/>
                  </a:ext>
                </a:extLst>
              </a:tr>
              <a:tr h="511864">
                <a:tc>
                  <a:txBody>
                    <a:bodyPr/>
                    <a:lstStyle/>
                    <a:p>
                      <a:pPr marL="285750" indent="-285750" fontAlgn="t">
                        <a:lnSpc>
                          <a:spcPct val="150000"/>
                        </a:lnSpc>
                        <a:buClr>
                          <a:schemeClr val="tx2"/>
                        </a:buClr>
                        <a:buFont typeface="Arial" panose="020B0604020202020204" pitchFamily="34" charset="0"/>
                        <a:buChar char="•"/>
                      </a:pPr>
                      <a:r>
                        <a:rPr lang="de-DE" sz="1600" b="1" noProof="0" err="1">
                          <a:solidFill>
                            <a:schemeClr val="accent1"/>
                          </a:solidFill>
                          <a:effectLst/>
                          <a:latin typeface="+mn-lt"/>
                        </a:rPr>
                        <a:t>Exercise</a:t>
                      </a:r>
                      <a:r>
                        <a:rPr lang="de-DE" sz="1600" b="1" noProof="0">
                          <a:solidFill>
                            <a:schemeClr val="accent1"/>
                          </a:solidFill>
                          <a:effectLst/>
                          <a:latin typeface="+mn-lt"/>
                        </a:rPr>
                        <a:t>: </a:t>
                      </a:r>
                      <a:r>
                        <a:rPr lang="de-DE" sz="1600" noProof="0">
                          <a:solidFill>
                            <a:schemeClr val="tx2"/>
                          </a:solidFill>
                          <a:effectLst/>
                          <a:latin typeface="+mn-lt"/>
                        </a:rPr>
                        <a:t>Impact Circle </a:t>
                      </a:r>
                    </a:p>
                  </a:txBody>
                  <a:tcPr anchor="ctr"/>
                </a:tc>
                <a:extLst>
                  <a:ext uri="{0D108BD9-81ED-4DB2-BD59-A6C34878D82A}">
                    <a16:rowId xmlns:a16="http://schemas.microsoft.com/office/drawing/2014/main" val="434511914"/>
                  </a:ext>
                </a:extLst>
              </a:tr>
            </a:tbl>
          </a:graphicData>
        </a:graphic>
      </p:graphicFrame>
    </p:spTree>
    <p:extLst>
      <p:ext uri="{BB962C8B-B14F-4D97-AF65-F5344CB8AC3E}">
        <p14:creationId xmlns:p14="http://schemas.microsoft.com/office/powerpoint/2010/main" val="5440671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F429D-2B34-6287-0D4C-E84B46BEAE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6B0759E-6FB5-CAE5-2EF2-926E40F1AAF8}"/>
              </a:ext>
            </a:extLst>
          </p:cNvPr>
          <p:cNvSpPr>
            <a:spLocks noGrp="1"/>
          </p:cNvSpPr>
          <p:nvPr>
            <p:ph type="title"/>
          </p:nvPr>
        </p:nvSpPr>
        <p:spPr>
          <a:xfrm>
            <a:off x="838199" y="348418"/>
            <a:ext cx="10515600" cy="1048039"/>
          </a:xfrm>
        </p:spPr>
        <p:txBody>
          <a:bodyPr/>
          <a:lstStyle/>
          <a:p>
            <a:r>
              <a:rPr lang="de-DE" noProof="0"/>
              <a:t>Impact Assessment </a:t>
            </a:r>
            <a:r>
              <a:rPr lang="de-DE"/>
              <a:t>U</a:t>
            </a:r>
            <a:r>
              <a:rPr lang="de-DE" noProof="0"/>
              <a:t>sing </a:t>
            </a:r>
            <a:r>
              <a:rPr lang="de-DE" noProof="0" err="1"/>
              <a:t>the</a:t>
            </a:r>
            <a:r>
              <a:rPr lang="de-DE" noProof="0"/>
              <a:t> Impact Circle</a:t>
            </a:r>
          </a:p>
        </p:txBody>
      </p:sp>
      <p:sp>
        <p:nvSpPr>
          <p:cNvPr id="3" name="Inhaltsplatzhalter 2">
            <a:extLst>
              <a:ext uri="{FF2B5EF4-FFF2-40B4-BE49-F238E27FC236}">
                <a16:creationId xmlns:a16="http://schemas.microsoft.com/office/drawing/2014/main" id="{A03CC9FA-B137-6C61-B044-6C659246EE66}"/>
              </a:ext>
            </a:extLst>
          </p:cNvPr>
          <p:cNvSpPr>
            <a:spLocks noGrp="1"/>
          </p:cNvSpPr>
          <p:nvPr>
            <p:ph idx="4294967295"/>
          </p:nvPr>
        </p:nvSpPr>
        <p:spPr>
          <a:xfrm>
            <a:off x="6216070" y="2023952"/>
            <a:ext cx="5137729" cy="3843448"/>
          </a:xfrm>
        </p:spPr>
        <p:txBody>
          <a:bodyPr vert="horz" lIns="91440" tIns="45720" rIns="91440" bIns="45720" rtlCol="0" anchor="t">
            <a:normAutofit/>
          </a:bodyPr>
          <a:lstStyle/>
          <a:p>
            <a:pPr marL="0" indent="0">
              <a:lnSpc>
                <a:spcPct val="120000"/>
              </a:lnSpc>
              <a:spcBef>
                <a:spcPts val="1200"/>
              </a:spcBef>
              <a:buNone/>
            </a:pPr>
            <a:r>
              <a:rPr lang="de-DE" noProof="0">
                <a:latin typeface="+mj-lt"/>
              </a:rPr>
              <a:t>When you implement your research project, who will be affected and in what way?</a:t>
            </a:r>
          </a:p>
          <a:p>
            <a:pPr marL="0" indent="0">
              <a:lnSpc>
                <a:spcPct val="120000"/>
              </a:lnSpc>
              <a:spcBef>
                <a:spcPts val="1200"/>
              </a:spcBef>
              <a:buNone/>
            </a:pPr>
            <a:r>
              <a:rPr lang="de-DE" noProof="0"/>
              <a:t>Brainstorm several impacts on stakeholders and enter them in the relevant field. </a:t>
            </a:r>
          </a:p>
          <a:p>
            <a:pPr marL="342900" indent="-342900">
              <a:lnSpc>
                <a:spcPct val="120000"/>
              </a:lnSpc>
              <a:spcBef>
                <a:spcPts val="1200"/>
              </a:spcBef>
              <a:buFont typeface="+mj-lt"/>
              <a:buAutoNum type="arabicPeriod"/>
            </a:pPr>
            <a:r>
              <a:rPr lang="de-DE" noProof="0"/>
              <a:t>Name the stakeholder(s).</a:t>
            </a:r>
          </a:p>
          <a:p>
            <a:pPr marL="342900" indent="-342900">
              <a:lnSpc>
                <a:spcPct val="120000"/>
              </a:lnSpc>
              <a:spcBef>
                <a:spcPts val="1200"/>
              </a:spcBef>
              <a:buFont typeface="+mj-lt"/>
              <a:buAutoNum type="arabicPeriod"/>
            </a:pPr>
            <a:r>
              <a:rPr lang="de-DE" noProof="0"/>
              <a:t>Briefly describe how they are affected. </a:t>
            </a:r>
            <a:r>
              <a:rPr lang="de-DE" noProof="0" err="1"/>
              <a:t>Indicate</a:t>
            </a:r>
            <a:r>
              <a:rPr lang="de-DE" noProof="0"/>
              <a:t> </a:t>
            </a:r>
            <a:r>
              <a:rPr lang="de-DE" noProof="0" err="1"/>
              <a:t>the</a:t>
            </a:r>
            <a:r>
              <a:rPr lang="de-DE" noProof="0"/>
              <a:t> </a:t>
            </a:r>
            <a:r>
              <a:rPr lang="de-DE" noProof="0" err="1"/>
              <a:t>importance</a:t>
            </a:r>
            <a:r>
              <a:rPr lang="de-DE" noProof="0"/>
              <a:t> </a:t>
            </a:r>
            <a:r>
              <a:rPr lang="de-DE" noProof="0" err="1"/>
              <a:t>of</a:t>
            </a:r>
            <a:r>
              <a:rPr lang="de-DE" noProof="0"/>
              <a:t> the </a:t>
            </a:r>
            <a:r>
              <a:rPr lang="de-DE" noProof="0" err="1"/>
              <a:t>identified</a:t>
            </a:r>
            <a:r>
              <a:rPr lang="de-DE" noProof="0"/>
              <a:t> </a:t>
            </a:r>
            <a:r>
              <a:rPr lang="de-DE" noProof="0" err="1"/>
              <a:t>impact</a:t>
            </a:r>
            <a:r>
              <a:rPr lang="de-DE" noProof="0"/>
              <a:t> to the success of your organisation, on a scale from -5 (negative impact) to +5 (positive impact). </a:t>
            </a:r>
          </a:p>
        </p:txBody>
      </p:sp>
      <p:sp>
        <p:nvSpPr>
          <p:cNvPr id="42" name="Foliennummernplatzhalter 41">
            <a:extLst>
              <a:ext uri="{FF2B5EF4-FFF2-40B4-BE49-F238E27FC236}">
                <a16:creationId xmlns:a16="http://schemas.microsoft.com/office/drawing/2014/main" id="{3DA701EC-F4B0-6BBE-6121-8FD91E9626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30</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5" name="Google Shape;536;p61" descr="Ein Bild, das Text, Screenshot, Diagramm, Kreis enthält.&#10;&#10;Beschreibung automatisch generiert.">
            <a:extLst>
              <a:ext uri="{FF2B5EF4-FFF2-40B4-BE49-F238E27FC236}">
                <a16:creationId xmlns:a16="http://schemas.microsoft.com/office/drawing/2014/main" id="{D53E1BBC-BD44-0317-9EDC-9FEB88B13397}"/>
              </a:ext>
            </a:extLst>
          </p:cNvPr>
          <p:cNvPicPr/>
          <p:nvPr/>
        </p:nvPicPr>
        <p:blipFill>
          <a:blip r:embed="rId3">
            <a:alphaModFix/>
          </a:blip>
          <a:srcRect l="3294" t="2390" r="10205" b="1309"/>
          <a:stretch>
            <a:fillRect/>
          </a:stretch>
        </p:blipFill>
        <p:spPr bwMode="auto">
          <a:xfrm>
            <a:off x="838199" y="1777999"/>
            <a:ext cx="4940300" cy="3949701"/>
          </a:xfrm>
          <a:prstGeom prst="rect">
            <a:avLst/>
          </a:prstGeom>
          <a:noFill/>
          <a:ln>
            <a:noFill/>
          </a:ln>
        </p:spPr>
      </p:pic>
      <p:sp>
        <p:nvSpPr>
          <p:cNvPr id="4" name="Textfeld 3">
            <a:extLst>
              <a:ext uri="{FF2B5EF4-FFF2-40B4-BE49-F238E27FC236}">
                <a16:creationId xmlns:a16="http://schemas.microsoft.com/office/drawing/2014/main" id="{B7F385A4-9907-1BA5-FD56-A8163F596A5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Adapted from the course "Engineering </a:t>
            </a:r>
            <a:r>
              <a:rPr kumimoji="0" lang="de-DE" sz="700" b="0" i="0" u="none" strike="noStrike" kern="0" cap="none" spc="0" normalizeH="0" baseline="0" noProof="0" err="1">
                <a:ln>
                  <a:noFill/>
                </a:ln>
                <a:solidFill>
                  <a:srgbClr val="3B3B3B"/>
                </a:solidFill>
                <a:effectLst/>
                <a:uLnTx/>
                <a:uFillTx/>
                <a:latin typeface="Nunito Ligh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Impact" by Thies Johannsen</a:t>
            </a:r>
          </a:p>
        </p:txBody>
      </p:sp>
      <p:sp>
        <p:nvSpPr>
          <p:cNvPr id="6" name="Fußzeilenplatzhalter 1">
            <a:extLst>
              <a:ext uri="{FF2B5EF4-FFF2-40B4-BE49-F238E27FC236}">
                <a16:creationId xmlns:a16="http://schemas.microsoft.com/office/drawing/2014/main" id="{58FFD23C-CE34-BEBF-2C9F-3DA4CB67BEC9}"/>
              </a:ext>
            </a:extLst>
          </p:cNvPr>
          <p:cNvSpPr>
            <a:spLocks noGrp="1"/>
          </p:cNvSpPr>
          <p:nvPr/>
        </p:nvSpPr>
        <p:spPr bwMode="auto">
          <a:xfrm>
            <a:off x="9077695" y="5533397"/>
            <a:ext cx="2449781" cy="195458"/>
          </a:xfrm>
          <a:prstGeom prst="rect">
            <a:avLst/>
          </a:prstGeom>
        </p:spPr>
        <p:txBody>
          <a:bodyPr vert="horz" lIns="91440" tIns="45720" rIns="91440" bIns="45720" rtlCol="0" anchor="ctr"/>
          <a:lstStyle>
            <a:defPPr marR="0" lvl="0" algn="l" rtl="0">
              <a:lnSpc>
                <a:spcPct val="100000"/>
              </a:lnSpc>
              <a:spcBef>
                <a:spcPts val="0"/>
              </a:spcBef>
              <a:spcAft>
                <a:spcPts val="0"/>
              </a:spcAft>
              <a:defRPr lang="de-DE"/>
            </a:defPPr>
            <a:lvl1pPr marL="0" marR="0" lvl="0" algn="ctr" defTabSz="914400" rtl="0" eaLnBrk="1" latinLnBrk="0" hangingPunct="1">
              <a:lnSpc>
                <a:spcPct val="100000"/>
              </a:lnSpc>
              <a:spcBef>
                <a:spcPts val="0"/>
              </a:spcBef>
              <a:spcAft>
                <a:spcPts val="0"/>
              </a:spcAft>
              <a:buClr>
                <a:srgbClr val="000000"/>
              </a:buClr>
              <a:buFont typeface="Arial"/>
              <a:defRPr sz="1200" b="0" i="0" u="none" strike="noStrike" kern="1200" cap="none">
                <a:solidFill>
                  <a:schemeClr val="tx1">
                    <a:tint val="82000"/>
                  </a:schemeClr>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800" b="0" i="0" u="none" strike="noStrike" kern="1200" cap="none" spc="0" normalizeH="0" baseline="0" noProof="0">
                <a:ln>
                  <a:noFill/>
                </a:ln>
                <a:solidFill>
                  <a:srgbClr val="000000">
                    <a:tint val="82000"/>
                  </a:srgbClr>
                </a:solidFill>
                <a:effectLst/>
                <a:uLnTx/>
                <a:uFillTx/>
                <a:latin typeface="Nunito Light"/>
                <a:ea typeface="+mn-lt"/>
                <a:cs typeface="+mn-lt"/>
                <a:sym typeface="Arial"/>
              </a:rPr>
              <a:t>Based on </a:t>
            </a:r>
            <a:r>
              <a:rPr kumimoji="0" lang="de-DE" sz="800" b="0" i="0" u="none" strike="noStrike" kern="1200" cap="none" spc="0" normalizeH="0" baseline="0" noProof="0">
                <a:ln>
                  <a:noFill/>
                </a:ln>
                <a:solidFill>
                  <a:srgbClr val="000000">
                    <a:tint val="82000"/>
                  </a:srgbClr>
                </a:solidFill>
                <a:effectLst/>
                <a:uLnTx/>
                <a:uFillTx/>
                <a:latin typeface="Nunito Light"/>
                <a:ea typeface="+mn-lt"/>
                <a:cs typeface="Arial"/>
                <a:sym typeface="Arial"/>
              </a:rPr>
              <a:t>Karahan and </a:t>
            </a:r>
            <a:r>
              <a:rPr kumimoji="0" lang="de-DE" sz="800" b="0" i="0" u="none" strike="noStrike" kern="1200" cap="none" spc="0" normalizeH="0" baseline="0" noProof="0" err="1">
                <a:ln>
                  <a:noFill/>
                </a:ln>
                <a:solidFill>
                  <a:srgbClr val="000000">
                    <a:tint val="82000"/>
                  </a:srgbClr>
                </a:solidFill>
                <a:effectLst/>
                <a:uLnTx/>
                <a:uFillTx/>
                <a:latin typeface="Nunito Light"/>
                <a:ea typeface="+mn-lt"/>
                <a:cs typeface="Arial"/>
                <a:sym typeface="Arial"/>
              </a:rPr>
              <a:t>Stoeckermann </a:t>
            </a:r>
            <a:r>
              <a:rPr kumimoji="0" lang="de-DE" sz="800" b="0" i="0" u="none" strike="noStrike" kern="1200" cap="none" spc="0" normalizeH="0" baseline="0" noProof="0">
                <a:ln>
                  <a:noFill/>
                </a:ln>
                <a:solidFill>
                  <a:srgbClr val="000000">
                    <a:tint val="82000"/>
                  </a:srgbClr>
                </a:solidFill>
                <a:effectLst/>
                <a:uLnTx/>
                <a:uFillTx/>
                <a:latin typeface="Nunito Light"/>
                <a:ea typeface="+mn-lt"/>
                <a:cs typeface="Arial"/>
                <a:sym typeface="Arial"/>
              </a:rPr>
              <a:t>(2023)</a:t>
            </a:r>
            <a:endParaRPr kumimoji="0" lang="de-DE" sz="800" b="0" i="0" u="none" strike="noStrike" kern="1200" cap="none" spc="0" normalizeH="0" baseline="0" noProof="0">
              <a:ln>
                <a:noFill/>
              </a:ln>
              <a:solidFill>
                <a:srgbClr val="767676"/>
              </a:solidFill>
              <a:effectLst/>
              <a:uLnTx/>
              <a:uFillTx/>
              <a:latin typeface="Nunito Light"/>
              <a:ea typeface="+mn-ea"/>
              <a:cs typeface="Arial"/>
              <a:sym typeface="Arial"/>
            </a:endParaRPr>
          </a:p>
        </p:txBody>
      </p:sp>
      <p:pic>
        <p:nvPicPr>
          <p:cNvPr id="7" name="Grafik 6" descr="Ein Bild, das Grafiken, Kreis, Screenshot, Schrift enthält.&#10;&#10;KI-generierte Inhalte können fehlerhaft sein.">
            <a:extLst>
              <a:ext uri="{FF2B5EF4-FFF2-40B4-BE49-F238E27FC236}">
                <a16:creationId xmlns:a16="http://schemas.microsoft.com/office/drawing/2014/main" id="{7061663D-DA17-80BD-D948-E0D9BAF8BA0A}"/>
              </a:ext>
            </a:extLst>
          </p:cNvPr>
          <p:cNvPicPr>
            <a:picLocks noChangeAspect="1"/>
          </p:cNvPicPr>
          <p:nvPr/>
        </p:nvPicPr>
        <p:blipFill>
          <a:blip r:embed="rId4"/>
          <a:stretch>
            <a:fillRect/>
          </a:stretch>
        </p:blipFill>
        <p:spPr>
          <a:xfrm>
            <a:off x="10092169" y="193097"/>
            <a:ext cx="1595005" cy="1595005"/>
          </a:xfrm>
          <a:prstGeom prst="rect">
            <a:avLst/>
          </a:prstGeom>
        </p:spPr>
      </p:pic>
    </p:spTree>
    <p:extLst>
      <p:ext uri="{BB962C8B-B14F-4D97-AF65-F5344CB8AC3E}">
        <p14:creationId xmlns:p14="http://schemas.microsoft.com/office/powerpoint/2010/main" val="2517667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F623-F50A-331D-A793-41478590345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817F15C-F71D-674D-A832-BCA30AEF3541}"/>
              </a:ext>
            </a:extLst>
          </p:cNvPr>
          <p:cNvSpPr>
            <a:spLocks noGrp="1"/>
          </p:cNvSpPr>
          <p:nvPr>
            <p:ph type="ctrTitle"/>
          </p:nvPr>
        </p:nvSpPr>
        <p:spPr>
          <a:xfrm>
            <a:off x="838199" y="846591"/>
            <a:ext cx="5156199" cy="2387600"/>
          </a:xfrm>
        </p:spPr>
        <p:txBody>
          <a:bodyPr/>
          <a:lstStyle/>
          <a:p>
            <a:r>
              <a:rPr lang="de-DE" noProof="0"/>
              <a:t>Thank you very much for your interest!</a:t>
            </a:r>
          </a:p>
        </p:txBody>
      </p:sp>
      <p:sp>
        <p:nvSpPr>
          <p:cNvPr id="4" name="Foliennummernplatzhalter 3">
            <a:extLst>
              <a:ext uri="{FF2B5EF4-FFF2-40B4-BE49-F238E27FC236}">
                <a16:creationId xmlns:a16="http://schemas.microsoft.com/office/drawing/2014/main" id="{3CECF3B7-FC0D-BDB2-DF29-A1D98A4D77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t>31</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94429B2A-F428-2B54-9C71-16653760CA07}"/>
              </a:ext>
            </a:extLst>
          </p:cNvPr>
          <p:cNvSpPr>
            <a:spLocks noGrp="1"/>
          </p:cNvSpPr>
          <p:nvPr>
            <p:ph type="body" sz="quarter" idx="13"/>
          </p:nvPr>
        </p:nvSpPr>
        <p:spPr/>
        <p:txBody>
          <a:bodyPr>
            <a:normAutofit/>
          </a:bodyPr>
          <a:lstStyle/>
          <a:p>
            <a:r>
              <a:rPr lang="de-DE" noProof="0"/>
              <a:t>Name, Title</a:t>
            </a:r>
          </a:p>
        </p:txBody>
      </p:sp>
      <p:sp>
        <p:nvSpPr>
          <p:cNvPr id="8" name="Textplatzhalter 7">
            <a:extLst>
              <a:ext uri="{FF2B5EF4-FFF2-40B4-BE49-F238E27FC236}">
                <a16:creationId xmlns:a16="http://schemas.microsoft.com/office/drawing/2014/main" id="{2B5CB167-573E-9A83-0B52-7A08C74B9AAE}"/>
              </a:ext>
            </a:extLst>
          </p:cNvPr>
          <p:cNvSpPr>
            <a:spLocks noGrp="1"/>
          </p:cNvSpPr>
          <p:nvPr>
            <p:ph type="body" sz="quarter" idx="14"/>
          </p:nvPr>
        </p:nvSpPr>
        <p:spPr/>
        <p:txBody>
          <a:bodyPr>
            <a:normAutofit/>
          </a:bodyPr>
          <a:lstStyle/>
          <a:p>
            <a:r>
              <a:rPr lang="de-DE" noProof="0"/>
              <a:t>Name, Title</a:t>
            </a:r>
          </a:p>
        </p:txBody>
      </p:sp>
      <p:sp>
        <p:nvSpPr>
          <p:cNvPr id="9" name="Textplatzhalter 8">
            <a:extLst>
              <a:ext uri="{FF2B5EF4-FFF2-40B4-BE49-F238E27FC236}">
                <a16:creationId xmlns:a16="http://schemas.microsoft.com/office/drawing/2014/main" id="{DB40BFB4-C274-CE03-1502-F9AB0BA10670}"/>
              </a:ext>
            </a:extLst>
          </p:cNvPr>
          <p:cNvSpPr>
            <a:spLocks noGrp="1"/>
          </p:cNvSpPr>
          <p:nvPr>
            <p:ph type="body" sz="quarter" idx="15"/>
          </p:nvPr>
        </p:nvSpPr>
        <p:spPr/>
        <p:txBody>
          <a:bodyPr>
            <a:normAutofit/>
          </a:bodyPr>
          <a:lstStyle/>
          <a:p>
            <a:r>
              <a:rPr lang="de-DE" noProof="0"/>
              <a:t>Organisation</a:t>
            </a:r>
          </a:p>
          <a:p>
            <a:r>
              <a:rPr lang="de-DE" noProof="0"/>
              <a:t>Email address</a:t>
            </a:r>
            <a:br>
              <a:rPr lang="de-DE" noProof="0"/>
            </a:br>
            <a:endParaRPr lang="de-DE" noProof="0"/>
          </a:p>
        </p:txBody>
      </p:sp>
      <p:sp>
        <p:nvSpPr>
          <p:cNvPr id="10" name="Textplatzhalter 9">
            <a:extLst>
              <a:ext uri="{FF2B5EF4-FFF2-40B4-BE49-F238E27FC236}">
                <a16:creationId xmlns:a16="http://schemas.microsoft.com/office/drawing/2014/main" id="{23451CCB-41D2-BFC7-ACDA-79C6BE4B636F}"/>
              </a:ext>
            </a:extLst>
          </p:cNvPr>
          <p:cNvSpPr>
            <a:spLocks noGrp="1"/>
          </p:cNvSpPr>
          <p:nvPr>
            <p:ph type="body" sz="quarter" idx="16"/>
          </p:nvPr>
        </p:nvSpPr>
        <p:spPr/>
        <p:txBody>
          <a:bodyPr>
            <a:normAutofit/>
          </a:bodyPr>
          <a:lstStyle/>
          <a:p>
            <a:r>
              <a:rPr lang="de-DE" noProof="0"/>
              <a:t>Organisation</a:t>
            </a:r>
          </a:p>
          <a:p>
            <a:r>
              <a:rPr lang="de-DE" noProof="0"/>
              <a:t>Email address</a:t>
            </a:r>
          </a:p>
        </p:txBody>
      </p:sp>
    </p:spTree>
    <p:extLst>
      <p:ext uri="{BB962C8B-B14F-4D97-AF65-F5344CB8AC3E}">
        <p14:creationId xmlns:p14="http://schemas.microsoft.com/office/powerpoint/2010/main" val="304316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81E50-A7C0-227D-FCB4-A7FF2DEF9727}"/>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02F93293-E7A3-7850-589D-6660387C10F3}"/>
              </a:ext>
            </a:extLst>
          </p:cNvPr>
          <p:cNvSpPr>
            <a:spLocks noGrp="1"/>
          </p:cNvSpPr>
          <p:nvPr>
            <p:ph type="subTitle" idx="1"/>
          </p:nvPr>
        </p:nvSpPr>
        <p:spPr/>
        <p:txBody>
          <a:bodyPr>
            <a:normAutofit fontScale="92500"/>
          </a:bodyPr>
          <a:lstStyle/>
          <a:p>
            <a:pPr>
              <a:lnSpc>
                <a:spcPct val="100000"/>
              </a:lnSpc>
              <a:spcBef>
                <a:spcPts val="600"/>
              </a:spcBef>
            </a:pPr>
            <a:r>
              <a:rPr lang="en-US"/>
              <a:t>Models and Methods for Translating Research Findings into Practice while Tailoring to Specific Target Groups.</a:t>
            </a:r>
          </a:p>
        </p:txBody>
      </p:sp>
      <p:sp>
        <p:nvSpPr>
          <p:cNvPr id="6" name="Titel 5">
            <a:extLst>
              <a:ext uri="{FF2B5EF4-FFF2-40B4-BE49-F238E27FC236}">
                <a16:creationId xmlns:a16="http://schemas.microsoft.com/office/drawing/2014/main" id="{C3923D96-EE47-9ACD-29E8-57058DBA5346}"/>
              </a:ext>
            </a:extLst>
          </p:cNvPr>
          <p:cNvSpPr>
            <a:spLocks noGrp="1"/>
          </p:cNvSpPr>
          <p:nvPr>
            <p:ph type="ctrTitle"/>
          </p:nvPr>
        </p:nvSpPr>
        <p:spPr/>
        <p:txBody>
          <a:bodyPr>
            <a:normAutofit/>
          </a:bodyPr>
          <a:lstStyle/>
          <a:p>
            <a:pPr>
              <a:lnSpc>
                <a:spcPct val="100000"/>
              </a:lnSpc>
            </a:pPr>
            <a:r>
              <a:rPr lang="de-DE"/>
              <a:t>Putting Science </a:t>
            </a:r>
            <a:r>
              <a:rPr lang="de-DE" err="1"/>
              <a:t>into</a:t>
            </a:r>
            <a:r>
              <a:rPr lang="de-DE"/>
              <a:t> Practice </a:t>
            </a:r>
          </a:p>
        </p:txBody>
      </p:sp>
      <p:sp>
        <p:nvSpPr>
          <p:cNvPr id="3" name="Textplatzhalter 2">
            <a:extLst>
              <a:ext uri="{FF2B5EF4-FFF2-40B4-BE49-F238E27FC236}">
                <a16:creationId xmlns:a16="http://schemas.microsoft.com/office/drawing/2014/main" id="{0A507794-047F-02F1-0931-27E4CD6E4777}"/>
              </a:ext>
            </a:extLst>
          </p:cNvPr>
          <p:cNvSpPr>
            <a:spLocks noGrp="1"/>
          </p:cNvSpPr>
          <p:nvPr>
            <p:ph type="body" sz="quarter" idx="13"/>
          </p:nvPr>
        </p:nvSpPr>
        <p:spPr/>
        <p:txBody>
          <a:bodyPr/>
          <a:lstStyle/>
          <a:p>
            <a:endParaRPr lang="de-DE"/>
          </a:p>
        </p:txBody>
      </p:sp>
      <p:sp>
        <p:nvSpPr>
          <p:cNvPr id="2" name="Ellipse 1">
            <a:extLst>
              <a:ext uri="{FF2B5EF4-FFF2-40B4-BE49-F238E27FC236}">
                <a16:creationId xmlns:a16="http://schemas.microsoft.com/office/drawing/2014/main" id="{142BE345-0815-8E1D-966C-D9F23C35BAAE}"/>
              </a:ext>
            </a:extLst>
          </p:cNvPr>
          <p:cNvSpPr/>
          <p:nvPr/>
        </p:nvSpPr>
        <p:spPr>
          <a:xfrm rot="21390467">
            <a:off x="9108823" y="2546913"/>
            <a:ext cx="1662545" cy="1662545"/>
          </a:xfrm>
          <a:prstGeom prst="ellipse">
            <a:avLst/>
          </a:prstGeom>
          <a:solidFill>
            <a:schemeClr val="accent3"/>
          </a:solidFill>
          <a:ln>
            <a:noFill/>
          </a:ln>
          <a:effectLst>
            <a:outerShdw blurRad="50800" dist="38100" dir="2700000" algn="tl" rotWithShape="0">
              <a:schemeClr val="tx2">
                <a:alpha val="25000"/>
              </a:schemeClr>
            </a:outerShdw>
          </a:effectLst>
        </p:spPr>
        <p:style>
          <a:lnRef idx="0">
            <a:scrgbClr r="0" g="0" b="0"/>
          </a:lnRef>
          <a:fillRef idx="0">
            <a:scrgbClr r="0" g="0" b="0"/>
          </a:fillRef>
          <a:effectRef idx="0">
            <a:scrgbClr r="0" g="0" b="0"/>
          </a:effectRef>
          <a:fontRef idx="minor">
            <a:schemeClr val="lt1"/>
          </a:fontRef>
        </p:style>
        <p:txBody>
          <a:bodyPr rtlCol="0" anchor="ctr"/>
          <a:lstStyle/>
          <a:p>
            <a:pPr algn="ctr"/>
            <a:r>
              <a:rPr lang="de-DE" sz="2800" b="1">
                <a:latin typeface="+mj-lt"/>
              </a:rPr>
              <a:t>Part 2</a:t>
            </a:r>
          </a:p>
        </p:txBody>
      </p:sp>
    </p:spTree>
    <p:extLst>
      <p:ext uri="{BB962C8B-B14F-4D97-AF65-F5344CB8AC3E}">
        <p14:creationId xmlns:p14="http://schemas.microsoft.com/office/powerpoint/2010/main" val="1428726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C9DABD-F668-166B-EDE5-5C79AC0434E4}"/>
              </a:ext>
            </a:extLst>
          </p:cNvPr>
          <p:cNvSpPr>
            <a:spLocks noGrp="1"/>
          </p:cNvSpPr>
          <p:nvPr>
            <p:ph type="title"/>
          </p:nvPr>
        </p:nvSpPr>
        <p:spPr/>
        <p:txBody>
          <a:bodyPr/>
          <a:lstStyle/>
          <a:p>
            <a:r>
              <a:rPr lang="de-DE"/>
              <a:t>Agenda Part 2</a:t>
            </a:r>
          </a:p>
        </p:txBody>
      </p:sp>
      <p:sp>
        <p:nvSpPr>
          <p:cNvPr id="4" name="Foliennummernplatzhalter 3">
            <a:extLst>
              <a:ext uri="{FF2B5EF4-FFF2-40B4-BE49-F238E27FC236}">
                <a16:creationId xmlns:a16="http://schemas.microsoft.com/office/drawing/2014/main" id="{ECE6AE4E-B396-A919-3CC0-CBC14A239B84}"/>
              </a:ext>
            </a:extLst>
          </p:cNvPr>
          <p:cNvSpPr>
            <a:spLocks noGrp="1"/>
          </p:cNvSpPr>
          <p:nvPr>
            <p:ph type="sldNum" sz="quarter" idx="12"/>
          </p:nvPr>
        </p:nvSpPr>
        <p:spPr/>
        <p:txBody>
          <a:bodyPr/>
          <a:lstStyle/>
          <a:p>
            <a:fld id="{F145060A-2239-4736-BEED-7C05F6B3C6E1}" type="slidenum">
              <a:rPr lang="de-DE" smtClean="0"/>
              <a:t>33</a:t>
            </a:fld>
            <a:endParaRPr lang="de-DE"/>
          </a:p>
        </p:txBody>
      </p:sp>
      <p:sp>
        <p:nvSpPr>
          <p:cNvPr id="3" name="Inhaltsplatzhalter 2">
            <a:extLst>
              <a:ext uri="{FF2B5EF4-FFF2-40B4-BE49-F238E27FC236}">
                <a16:creationId xmlns:a16="http://schemas.microsoft.com/office/drawing/2014/main" id="{A34E2708-7AB7-7837-6AE2-8ECD7210675F}"/>
              </a:ext>
            </a:extLst>
          </p:cNvPr>
          <p:cNvSpPr>
            <a:spLocks noGrp="1"/>
          </p:cNvSpPr>
          <p:nvPr>
            <p:ph idx="1"/>
          </p:nvPr>
        </p:nvSpPr>
        <p:spPr/>
        <p:txBody>
          <a:bodyPr vert="horz" lIns="91440" tIns="45720" rIns="91440" bIns="45720" rtlCol="0" anchor="t">
            <a:normAutofit/>
          </a:bodyPr>
          <a:lstStyle/>
          <a:p>
            <a:pPr marL="285750" indent="-285750">
              <a:buFont typeface="Arial" panose="020B0604020202020204" pitchFamily="34" charset="0"/>
              <a:buChar char="•"/>
            </a:pPr>
            <a:r>
              <a:rPr lang="de-DE" err="1"/>
              <a:t>My</a:t>
            </a:r>
            <a:r>
              <a:rPr lang="de-DE"/>
              <a:t> </a:t>
            </a:r>
            <a:r>
              <a:rPr lang="de-DE" err="1"/>
              <a:t>Expectations</a:t>
            </a:r>
            <a:endParaRPr lang="de-DE"/>
          </a:p>
          <a:p>
            <a:pPr marL="285750" indent="-285750">
              <a:buFont typeface="Arial" panose="020B0604020202020204" pitchFamily="34" charset="0"/>
              <a:buChar char="•"/>
            </a:pPr>
            <a:r>
              <a:rPr lang="de-DE"/>
              <a:t>Target Groups </a:t>
            </a:r>
            <a:r>
              <a:rPr lang="de-DE" err="1"/>
              <a:t>from</a:t>
            </a:r>
            <a:r>
              <a:rPr lang="de-DE"/>
              <a:t> Impact Circle</a:t>
            </a:r>
          </a:p>
          <a:p>
            <a:pPr marL="285750" indent="-285750">
              <a:buFont typeface="Arial" panose="020B0604020202020204" pitchFamily="34" charset="0"/>
              <a:buChar char="•"/>
            </a:pPr>
            <a:r>
              <a:rPr lang="de-DE" b="1" err="1">
                <a:solidFill>
                  <a:schemeClr val="accent1"/>
                </a:solidFill>
              </a:rPr>
              <a:t>Exercise</a:t>
            </a:r>
            <a:r>
              <a:rPr lang="de-DE" b="1">
                <a:solidFill>
                  <a:schemeClr val="accent1"/>
                </a:solidFill>
              </a:rPr>
              <a:t>: </a:t>
            </a:r>
            <a:r>
              <a:rPr lang="de-DE" err="1"/>
              <a:t>Creating</a:t>
            </a:r>
            <a:r>
              <a:rPr lang="de-DE"/>
              <a:t> a Transfer Partner Proto-Persona</a:t>
            </a:r>
          </a:p>
          <a:p>
            <a:pPr marL="285750" indent="-285750">
              <a:buFont typeface="Arial" panose="020B0604020202020204" pitchFamily="34" charset="0"/>
              <a:buChar char="•"/>
            </a:pPr>
            <a:r>
              <a:rPr lang="de-DE" err="1"/>
              <a:t>My</a:t>
            </a:r>
            <a:r>
              <a:rPr lang="de-DE"/>
              <a:t> Science Pitch</a:t>
            </a:r>
          </a:p>
          <a:p>
            <a:pPr marL="285750" indent="-285750">
              <a:buFont typeface="Arial" panose="020B0604020202020204" pitchFamily="34" charset="0"/>
              <a:buChar char="•"/>
            </a:pPr>
            <a:r>
              <a:rPr lang="de-DE" err="1"/>
              <a:t>Conclusion</a:t>
            </a:r>
            <a:endParaRPr lang="de-DE"/>
          </a:p>
        </p:txBody>
      </p:sp>
    </p:spTree>
    <p:extLst>
      <p:ext uri="{BB962C8B-B14F-4D97-AF65-F5344CB8AC3E}">
        <p14:creationId xmlns:p14="http://schemas.microsoft.com/office/powerpoint/2010/main" val="402615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D87FF-A01D-F0C2-AA73-4420985F8CE1}"/>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95E047B6-18EE-733D-A3CB-3A6FABF58733}"/>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C2E9DDFF-82BB-6D81-861B-958AC35383A4}"/>
              </a:ext>
            </a:extLst>
          </p:cNvPr>
          <p:cNvSpPr>
            <a:spLocks noGrp="1"/>
          </p:cNvSpPr>
          <p:nvPr>
            <p:ph type="title"/>
          </p:nvPr>
        </p:nvSpPr>
        <p:spPr/>
        <p:txBody>
          <a:bodyPr/>
          <a:lstStyle/>
          <a:p>
            <a:r>
              <a:rPr lang="de-DE" noProof="0"/>
              <a:t>Flash</a:t>
            </a:r>
          </a:p>
        </p:txBody>
      </p:sp>
      <p:sp>
        <p:nvSpPr>
          <p:cNvPr id="7" name="Foliennummernplatzhalter 6">
            <a:extLst>
              <a:ext uri="{FF2B5EF4-FFF2-40B4-BE49-F238E27FC236}">
                <a16:creationId xmlns:a16="http://schemas.microsoft.com/office/drawing/2014/main" id="{8055EB63-A01F-B549-F48E-79B04F11CF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34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6" name="Inhaltsplatzhalter 5">
            <a:extLst>
              <a:ext uri="{FF2B5EF4-FFF2-40B4-BE49-F238E27FC236}">
                <a16:creationId xmlns:a16="http://schemas.microsoft.com/office/drawing/2014/main" id="{E36A64FB-91C7-56D1-F623-565D86F4AF12}"/>
              </a:ext>
            </a:extLst>
          </p:cNvPr>
          <p:cNvSpPr>
            <a:spLocks noGrp="1"/>
          </p:cNvSpPr>
          <p:nvPr>
            <p:ph idx="15"/>
          </p:nvPr>
        </p:nvSpPr>
        <p:spPr/>
        <p:txBody>
          <a:bodyPr/>
          <a:lstStyle/>
          <a:p>
            <a:r>
              <a:rPr lang="de-DE">
                <a:latin typeface="+mj-lt"/>
                <a:ea typeface="Times New Roman" panose="02020603050405020304" pitchFamily="18" charset="0"/>
              </a:rPr>
              <a:t>How am I doing?</a:t>
            </a:r>
          </a:p>
          <a:p>
            <a:endParaRPr lang="de-DE">
              <a:latin typeface="+mj-lt"/>
              <a:ea typeface="Times New Roman" panose="02020603050405020304" pitchFamily="18" charset="0"/>
            </a:endParaRPr>
          </a:p>
          <a:p>
            <a:r>
              <a:rPr lang="de-DE">
                <a:latin typeface="+mj-lt"/>
                <a:ea typeface="Times New Roman" panose="02020603050405020304" pitchFamily="18" charset="0"/>
              </a:rPr>
              <a:t>Do I have any </a:t>
            </a:r>
            <a:r>
              <a:rPr lang="de-DE" err="1">
                <a:latin typeface="+mj-lt"/>
                <a:ea typeface="Times New Roman" panose="02020603050405020304" pitchFamily="18" charset="0"/>
              </a:rPr>
              <a:t>questions</a:t>
            </a:r>
            <a:r>
              <a:rPr lang="de-DE">
                <a:latin typeface="+mj-lt"/>
                <a:ea typeface="Times New Roman" panose="02020603050405020304" pitchFamily="18" charset="0"/>
              </a:rPr>
              <a:t> </a:t>
            </a:r>
            <a:r>
              <a:rPr lang="de-DE" err="1">
                <a:latin typeface="+mj-lt"/>
                <a:ea typeface="Times New Roman" panose="02020603050405020304" pitchFamily="18" charset="0"/>
              </a:rPr>
              <a:t>about</a:t>
            </a:r>
            <a:r>
              <a:rPr lang="de-DE">
                <a:latin typeface="+mj-lt"/>
                <a:ea typeface="Times New Roman" panose="02020603050405020304" pitchFamily="18" charset="0"/>
              </a:rPr>
              <a:t> Part 1?</a:t>
            </a:r>
          </a:p>
          <a:p>
            <a:endParaRPr lang="de-DE">
              <a:latin typeface="+mj-lt"/>
              <a:ea typeface="Times New Roman" panose="02020603050405020304" pitchFamily="18" charset="0"/>
            </a:endParaRPr>
          </a:p>
          <a:p>
            <a:r>
              <a:rPr lang="de-DE">
                <a:latin typeface="+mj-lt"/>
                <a:ea typeface="Times New Roman" panose="02020603050405020304" pitchFamily="18" charset="0"/>
              </a:rPr>
              <a:t>What am I expecting? </a:t>
            </a:r>
          </a:p>
        </p:txBody>
      </p:sp>
      <p:sp>
        <p:nvSpPr>
          <p:cNvPr id="5" name="Ellipse 4">
            <a:extLst>
              <a:ext uri="{FF2B5EF4-FFF2-40B4-BE49-F238E27FC236}">
                <a16:creationId xmlns:a16="http://schemas.microsoft.com/office/drawing/2014/main" id="{26EEC6A9-071B-B22B-F426-AF678C0EEA22}"/>
              </a:ext>
            </a:extLst>
          </p:cNvPr>
          <p:cNvSpPr/>
          <p:nvPr/>
        </p:nvSpPr>
        <p:spPr>
          <a:xfrm>
            <a:off x="838200" y="1921119"/>
            <a:ext cx="3244362" cy="3244362"/>
          </a:xfrm>
          <a:prstGeom prst="ellipse">
            <a:avLst/>
          </a:prstGeom>
          <a:blipFill>
            <a:blip r:embed="rId3"/>
            <a:srcRect/>
            <a:stretch>
              <a:fillRect t="-26019" r="-680" b="-25000"/>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150595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41CE6-F0D0-1E50-23B5-A0A85C9F4AA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95C0F16-175A-842A-7DE8-AF3471947D39}"/>
              </a:ext>
            </a:extLst>
          </p:cNvPr>
          <p:cNvSpPr>
            <a:spLocks noGrp="1"/>
          </p:cNvSpPr>
          <p:nvPr>
            <p:ph type="title"/>
          </p:nvPr>
        </p:nvSpPr>
        <p:spPr>
          <a:xfrm>
            <a:off x="838199" y="348418"/>
            <a:ext cx="10515600" cy="1048039"/>
          </a:xfrm>
        </p:spPr>
        <p:txBody>
          <a:bodyPr/>
          <a:lstStyle/>
          <a:p>
            <a:r>
              <a:rPr lang="de-DE" noProof="0"/>
              <a:t>Impact Assessment </a:t>
            </a:r>
            <a:r>
              <a:rPr lang="de-DE"/>
              <a:t>U</a:t>
            </a:r>
            <a:r>
              <a:rPr lang="de-DE" noProof="0"/>
              <a:t>sing </a:t>
            </a:r>
            <a:r>
              <a:rPr lang="de-DE" noProof="0" err="1"/>
              <a:t>the</a:t>
            </a:r>
            <a:r>
              <a:rPr lang="de-DE" noProof="0"/>
              <a:t> Impact Circle</a:t>
            </a:r>
          </a:p>
        </p:txBody>
      </p:sp>
      <p:sp>
        <p:nvSpPr>
          <p:cNvPr id="3" name="Inhaltsplatzhalter 2">
            <a:extLst>
              <a:ext uri="{FF2B5EF4-FFF2-40B4-BE49-F238E27FC236}">
                <a16:creationId xmlns:a16="http://schemas.microsoft.com/office/drawing/2014/main" id="{6080E35D-7974-D21E-12E8-BB223575A394}"/>
              </a:ext>
            </a:extLst>
          </p:cNvPr>
          <p:cNvSpPr>
            <a:spLocks noGrp="1"/>
          </p:cNvSpPr>
          <p:nvPr>
            <p:ph idx="4294967295"/>
          </p:nvPr>
        </p:nvSpPr>
        <p:spPr>
          <a:xfrm>
            <a:off x="6216070" y="2023952"/>
            <a:ext cx="5137729" cy="3843448"/>
          </a:xfrm>
        </p:spPr>
        <p:txBody>
          <a:bodyPr vert="horz" lIns="91440" tIns="45720" rIns="91440" bIns="45720" rtlCol="0" anchor="t">
            <a:normAutofit/>
          </a:bodyPr>
          <a:lstStyle/>
          <a:p>
            <a:pPr marL="0" indent="0">
              <a:lnSpc>
                <a:spcPct val="120000"/>
              </a:lnSpc>
              <a:spcBef>
                <a:spcPts val="1200"/>
              </a:spcBef>
              <a:buNone/>
            </a:pPr>
            <a:r>
              <a:rPr lang="de-DE" noProof="0">
                <a:latin typeface="+mj-lt"/>
              </a:rPr>
              <a:t>When you implement your research project, who will be affected and in what way?</a:t>
            </a:r>
          </a:p>
          <a:p>
            <a:pPr marL="0" indent="0">
              <a:lnSpc>
                <a:spcPct val="120000"/>
              </a:lnSpc>
              <a:spcBef>
                <a:spcPts val="1200"/>
              </a:spcBef>
              <a:buNone/>
            </a:pPr>
            <a:r>
              <a:rPr lang="de-DE" noProof="0"/>
              <a:t>Brainstorm several impacts on stakeholders and enter them in the relevant field. </a:t>
            </a:r>
          </a:p>
          <a:p>
            <a:pPr marL="342900" indent="-342900">
              <a:lnSpc>
                <a:spcPct val="120000"/>
              </a:lnSpc>
              <a:spcBef>
                <a:spcPts val="1200"/>
              </a:spcBef>
              <a:buFont typeface="+mj-lt"/>
              <a:buAutoNum type="arabicPeriod"/>
            </a:pPr>
            <a:r>
              <a:rPr lang="de-DE" noProof="0"/>
              <a:t>Name the stakeholder(s).</a:t>
            </a:r>
          </a:p>
          <a:p>
            <a:pPr marL="342900" indent="-342900">
              <a:lnSpc>
                <a:spcPct val="120000"/>
              </a:lnSpc>
              <a:spcBef>
                <a:spcPts val="1200"/>
              </a:spcBef>
              <a:buFont typeface="+mj-lt"/>
              <a:buAutoNum type="arabicPeriod"/>
            </a:pPr>
            <a:r>
              <a:rPr lang="de-DE" noProof="0" err="1"/>
              <a:t>Briefly</a:t>
            </a:r>
            <a:r>
              <a:rPr lang="de-DE" noProof="0"/>
              <a:t> </a:t>
            </a:r>
            <a:r>
              <a:rPr lang="de-DE" noProof="0" err="1"/>
              <a:t>describe</a:t>
            </a:r>
            <a:r>
              <a:rPr lang="de-DE" noProof="0"/>
              <a:t> </a:t>
            </a:r>
            <a:r>
              <a:rPr lang="de-DE" noProof="0" err="1"/>
              <a:t>how</a:t>
            </a:r>
            <a:r>
              <a:rPr lang="de-DE" noProof="0"/>
              <a:t> </a:t>
            </a:r>
            <a:r>
              <a:rPr lang="de-DE" noProof="0" err="1"/>
              <a:t>they</a:t>
            </a:r>
            <a:r>
              <a:rPr lang="de-DE" noProof="0"/>
              <a:t> </a:t>
            </a:r>
            <a:r>
              <a:rPr lang="de-DE" noProof="0" err="1"/>
              <a:t>are</a:t>
            </a:r>
            <a:r>
              <a:rPr lang="de-DE" noProof="0"/>
              <a:t> </a:t>
            </a:r>
            <a:r>
              <a:rPr lang="de-DE" noProof="0" err="1"/>
              <a:t>affected</a:t>
            </a:r>
            <a:r>
              <a:rPr lang="de-DE" noProof="0"/>
              <a:t>. </a:t>
            </a:r>
            <a:r>
              <a:rPr lang="de-DE" noProof="0" err="1"/>
              <a:t>Indicate</a:t>
            </a:r>
            <a:r>
              <a:rPr lang="de-DE" noProof="0"/>
              <a:t> </a:t>
            </a:r>
            <a:r>
              <a:rPr lang="de-DE" noProof="0" err="1"/>
              <a:t>the</a:t>
            </a:r>
            <a:r>
              <a:rPr lang="de-DE" noProof="0"/>
              <a:t> </a:t>
            </a:r>
            <a:r>
              <a:rPr lang="de-DE" noProof="0" err="1"/>
              <a:t>importance</a:t>
            </a:r>
            <a:r>
              <a:rPr lang="de-DE" noProof="0"/>
              <a:t> </a:t>
            </a:r>
            <a:r>
              <a:rPr lang="de-DE" noProof="0" err="1"/>
              <a:t>of</a:t>
            </a:r>
            <a:r>
              <a:rPr lang="de-DE" noProof="0"/>
              <a:t> </a:t>
            </a:r>
            <a:r>
              <a:rPr lang="de-DE" noProof="0" err="1"/>
              <a:t>the</a:t>
            </a:r>
            <a:r>
              <a:rPr lang="de-DE" noProof="0"/>
              <a:t> </a:t>
            </a:r>
            <a:r>
              <a:rPr lang="de-DE" noProof="0" err="1"/>
              <a:t>identified</a:t>
            </a:r>
            <a:r>
              <a:rPr lang="de-DE" noProof="0"/>
              <a:t> </a:t>
            </a:r>
            <a:r>
              <a:rPr lang="de-DE" noProof="0" err="1"/>
              <a:t>impact</a:t>
            </a:r>
            <a:r>
              <a:rPr lang="de-DE" noProof="0"/>
              <a:t> </a:t>
            </a:r>
            <a:r>
              <a:rPr lang="de-DE" noProof="0" err="1"/>
              <a:t>to</a:t>
            </a:r>
            <a:r>
              <a:rPr lang="de-DE" noProof="0"/>
              <a:t> </a:t>
            </a:r>
            <a:r>
              <a:rPr lang="de-DE" noProof="0" err="1"/>
              <a:t>the</a:t>
            </a:r>
            <a:r>
              <a:rPr lang="de-DE" noProof="0"/>
              <a:t> </a:t>
            </a:r>
            <a:r>
              <a:rPr lang="de-DE" noProof="0" err="1"/>
              <a:t>success</a:t>
            </a:r>
            <a:r>
              <a:rPr lang="de-DE" noProof="0"/>
              <a:t> </a:t>
            </a:r>
            <a:r>
              <a:rPr lang="de-DE" noProof="0" err="1"/>
              <a:t>of</a:t>
            </a:r>
            <a:r>
              <a:rPr lang="de-DE" noProof="0"/>
              <a:t> </a:t>
            </a:r>
            <a:r>
              <a:rPr lang="de-DE" noProof="0" err="1"/>
              <a:t>your</a:t>
            </a:r>
            <a:r>
              <a:rPr lang="de-DE" noProof="0"/>
              <a:t> </a:t>
            </a:r>
            <a:r>
              <a:rPr lang="de-DE" noProof="0" err="1"/>
              <a:t>organisation</a:t>
            </a:r>
            <a:r>
              <a:rPr lang="de-DE" noProof="0"/>
              <a:t>, on a </a:t>
            </a:r>
            <a:r>
              <a:rPr lang="de-DE" noProof="0" err="1"/>
              <a:t>scale</a:t>
            </a:r>
            <a:r>
              <a:rPr lang="de-DE" noProof="0"/>
              <a:t> </a:t>
            </a:r>
            <a:r>
              <a:rPr lang="de-DE" noProof="0" err="1"/>
              <a:t>from</a:t>
            </a:r>
            <a:r>
              <a:rPr lang="de-DE" noProof="0"/>
              <a:t> -5 (negative </a:t>
            </a:r>
            <a:r>
              <a:rPr lang="de-DE" noProof="0" err="1"/>
              <a:t>impact</a:t>
            </a:r>
            <a:r>
              <a:rPr lang="de-DE" noProof="0"/>
              <a:t>) </a:t>
            </a:r>
            <a:r>
              <a:rPr lang="de-DE" noProof="0" err="1"/>
              <a:t>to</a:t>
            </a:r>
            <a:r>
              <a:rPr lang="de-DE" noProof="0"/>
              <a:t> +5 (positive </a:t>
            </a:r>
            <a:r>
              <a:rPr lang="de-DE" noProof="0" err="1"/>
              <a:t>impact</a:t>
            </a:r>
            <a:r>
              <a:rPr lang="de-DE" noProof="0"/>
              <a:t>). </a:t>
            </a:r>
          </a:p>
        </p:txBody>
      </p:sp>
      <p:sp>
        <p:nvSpPr>
          <p:cNvPr id="42" name="Foliennummernplatzhalter 41">
            <a:extLst>
              <a:ext uri="{FF2B5EF4-FFF2-40B4-BE49-F238E27FC236}">
                <a16:creationId xmlns:a16="http://schemas.microsoft.com/office/drawing/2014/main" id="{7666D822-111A-ABBE-5F23-6039F0F0CBB5}"/>
              </a:ext>
            </a:extLst>
          </p:cNvPr>
          <p:cNvSpPr>
            <a:spLocks noGrp="1"/>
          </p:cNvSpPr>
          <p:nvPr>
            <p:ph type="sldNum" sz="quarter" idx="12"/>
          </p:nvPr>
        </p:nvSpPr>
        <p:spPr/>
        <p:txBody>
          <a:bodyPr/>
          <a:lstStyle/>
          <a:p>
            <a:fld id="{F145060A-2239-4736-BEED-7C05F6B3C6E1}" type="slidenum">
              <a:rPr lang="de-DE" noProof="0" smtClean="0"/>
              <a:t>35</a:t>
            </a:fld>
            <a:endParaRPr lang="de-DE" noProof="0"/>
          </a:p>
        </p:txBody>
      </p:sp>
      <p:pic>
        <p:nvPicPr>
          <p:cNvPr id="5" name="Google Shape;536;p61" descr="Ein Bild, das Text, Screenshot, Diagramm, Kreis enthält.&#10;&#10;Beschreibung automatisch generiert.">
            <a:extLst>
              <a:ext uri="{FF2B5EF4-FFF2-40B4-BE49-F238E27FC236}">
                <a16:creationId xmlns:a16="http://schemas.microsoft.com/office/drawing/2014/main" id="{0731B0E9-E660-87E7-B15A-CEA12F0B309E}"/>
              </a:ext>
            </a:extLst>
          </p:cNvPr>
          <p:cNvPicPr/>
          <p:nvPr/>
        </p:nvPicPr>
        <p:blipFill>
          <a:blip r:embed="rId3">
            <a:alphaModFix/>
          </a:blip>
          <a:srcRect l="3294" t="2390" r="10205" b="1309"/>
          <a:stretch>
            <a:fillRect/>
          </a:stretch>
        </p:blipFill>
        <p:spPr bwMode="auto">
          <a:xfrm>
            <a:off x="838199" y="1777999"/>
            <a:ext cx="4940300" cy="3949701"/>
          </a:xfrm>
          <a:prstGeom prst="rect">
            <a:avLst/>
          </a:prstGeom>
          <a:noFill/>
          <a:ln>
            <a:noFill/>
          </a:ln>
        </p:spPr>
      </p:pic>
      <p:sp>
        <p:nvSpPr>
          <p:cNvPr id="4" name="Textfeld 3">
            <a:extLst>
              <a:ext uri="{FF2B5EF4-FFF2-40B4-BE49-F238E27FC236}">
                <a16:creationId xmlns:a16="http://schemas.microsoft.com/office/drawing/2014/main" id="{B8105011-6565-2EB3-BFD9-6F091D0C6B7F}"/>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Adapted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sp>
        <p:nvSpPr>
          <p:cNvPr id="8" name="Fußzeilenplatzhalter 1">
            <a:extLst>
              <a:ext uri="{FF2B5EF4-FFF2-40B4-BE49-F238E27FC236}">
                <a16:creationId xmlns:a16="http://schemas.microsoft.com/office/drawing/2014/main" id="{B62D51C5-3616-AFC7-8329-0CD0E5722F04}"/>
              </a:ext>
            </a:extLst>
          </p:cNvPr>
          <p:cNvSpPr>
            <a:spLocks noGrp="1"/>
          </p:cNvSpPr>
          <p:nvPr/>
        </p:nvSpPr>
        <p:spPr bwMode="auto">
          <a:xfrm>
            <a:off x="9447149" y="5533397"/>
            <a:ext cx="2080327" cy="195458"/>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de-DE" sz="800">
                <a:ea typeface="+mn-lt"/>
                <a:cs typeface="+mn-lt"/>
              </a:rPr>
              <a:t>Based on </a:t>
            </a:r>
            <a:r>
              <a:rPr lang="de-DE" sz="800">
                <a:ea typeface="+mn-lt"/>
                <a:cs typeface="Arial"/>
              </a:rPr>
              <a:t>Karahan et al. (2023)</a:t>
            </a:r>
            <a:endParaRPr lang="de-DE" sz="800">
              <a:solidFill>
                <a:srgbClr val="767676"/>
              </a:solidFill>
              <a:latin typeface="Nunito Light"/>
              <a:cs typeface="Arial"/>
            </a:endParaRPr>
          </a:p>
        </p:txBody>
      </p:sp>
      <p:pic>
        <p:nvPicPr>
          <p:cNvPr id="6" name="Grafik 5" descr="Ein Bild, das Grafiken, Kreis, Screenshot, Schrift enthält.&#10;&#10;KI-generierte Inhalte können fehlerhaft sein.">
            <a:extLst>
              <a:ext uri="{FF2B5EF4-FFF2-40B4-BE49-F238E27FC236}">
                <a16:creationId xmlns:a16="http://schemas.microsoft.com/office/drawing/2014/main" id="{A6AD6F3A-8566-0DA4-3F01-1166A96425E8}"/>
              </a:ext>
            </a:extLst>
          </p:cNvPr>
          <p:cNvPicPr>
            <a:picLocks noChangeAspect="1"/>
          </p:cNvPicPr>
          <p:nvPr/>
        </p:nvPicPr>
        <p:blipFill>
          <a:blip r:embed="rId4"/>
          <a:stretch>
            <a:fillRect/>
          </a:stretch>
        </p:blipFill>
        <p:spPr>
          <a:xfrm>
            <a:off x="10092169" y="193097"/>
            <a:ext cx="1595005" cy="1595005"/>
          </a:xfrm>
          <a:prstGeom prst="rect">
            <a:avLst/>
          </a:prstGeom>
        </p:spPr>
      </p:pic>
    </p:spTree>
    <p:extLst>
      <p:ext uri="{BB962C8B-B14F-4D97-AF65-F5344CB8AC3E}">
        <p14:creationId xmlns:p14="http://schemas.microsoft.com/office/powerpoint/2010/main" val="10185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0D0B9F-5B09-7024-9C87-798A28808C47}"/>
              </a:ext>
            </a:extLst>
          </p:cNvPr>
          <p:cNvSpPr>
            <a:spLocks noGrp="1"/>
          </p:cNvSpPr>
          <p:nvPr>
            <p:ph type="title"/>
          </p:nvPr>
        </p:nvSpPr>
        <p:spPr/>
        <p:txBody>
          <a:bodyPr/>
          <a:lstStyle/>
          <a:p>
            <a:r>
              <a:rPr lang="de-DE" err="1"/>
              <a:t>Creation</a:t>
            </a:r>
            <a:r>
              <a:rPr lang="de-DE"/>
              <a:t> </a:t>
            </a:r>
            <a:r>
              <a:rPr lang="de-DE" err="1"/>
              <a:t>of</a:t>
            </a:r>
            <a:r>
              <a:rPr lang="de-DE"/>
              <a:t> a Transfer Partner Prototype Persona</a:t>
            </a:r>
          </a:p>
        </p:txBody>
      </p:sp>
      <p:sp>
        <p:nvSpPr>
          <p:cNvPr id="3" name="Foliennummernplatzhalter 2">
            <a:extLst>
              <a:ext uri="{FF2B5EF4-FFF2-40B4-BE49-F238E27FC236}">
                <a16:creationId xmlns:a16="http://schemas.microsoft.com/office/drawing/2014/main" id="{83E706E1-36C2-06D7-636B-CB5419C744DA}"/>
              </a:ext>
            </a:extLst>
          </p:cNvPr>
          <p:cNvSpPr>
            <a:spLocks noGrp="1"/>
          </p:cNvSpPr>
          <p:nvPr>
            <p:ph type="sldNum" sz="quarter" idx="12"/>
          </p:nvPr>
        </p:nvSpPr>
        <p:spPr/>
        <p:txBody>
          <a:bodyPr/>
          <a:lstStyle/>
          <a:p>
            <a:fld id="{F145060A-2239-4736-BEED-7C05F6B3C6E1}" type="slidenum">
              <a:rPr lang="de-DE" smtClean="0"/>
              <a:t>36</a:t>
            </a:fld>
            <a:endParaRPr lang="de-DE"/>
          </a:p>
        </p:txBody>
      </p:sp>
      <p:sp>
        <p:nvSpPr>
          <p:cNvPr id="5" name="Inhaltsplatzhalter 4">
            <a:extLst>
              <a:ext uri="{FF2B5EF4-FFF2-40B4-BE49-F238E27FC236}">
                <a16:creationId xmlns:a16="http://schemas.microsoft.com/office/drawing/2014/main" id="{C8E08218-2C77-3E21-DD85-6E6DD2BECE77}"/>
              </a:ext>
            </a:extLst>
          </p:cNvPr>
          <p:cNvSpPr>
            <a:spLocks noGrp="1"/>
          </p:cNvSpPr>
          <p:nvPr>
            <p:ph idx="13"/>
          </p:nvPr>
        </p:nvSpPr>
        <p:spPr>
          <a:xfrm>
            <a:off x="6296021" y="1675935"/>
            <a:ext cx="5137727" cy="4298949"/>
          </a:xfrm>
        </p:spPr>
        <p:txBody>
          <a:bodyPr vert="horz" lIns="91440" tIns="45720" rIns="91440" bIns="45720" rtlCol="0" anchor="t">
            <a:noAutofit/>
          </a:bodyPr>
          <a:lstStyle/>
          <a:p>
            <a:pPr marL="0" indent="0">
              <a:buNone/>
            </a:pPr>
            <a:endParaRPr lang="de-DE" sz="1200"/>
          </a:p>
          <a:p>
            <a:pPr indent="0">
              <a:buNone/>
            </a:pPr>
            <a:r>
              <a:rPr lang="de-DE" sz="1200">
                <a:solidFill>
                  <a:srgbClr val="333333"/>
                </a:solidFill>
                <a:highlight>
                  <a:srgbClr val="FFFFFF"/>
                </a:highlight>
                <a:latin typeface="Nunito Light"/>
                <a:cs typeface="Segoe UI"/>
              </a:rPr>
              <a:t>Create a prototype </a:t>
            </a:r>
            <a:r>
              <a:rPr lang="de-DE" sz="1200" err="1">
                <a:solidFill>
                  <a:srgbClr val="333333"/>
                </a:solidFill>
                <a:highlight>
                  <a:srgbClr val="FFFFFF"/>
                </a:highlight>
                <a:latin typeface="Nunito Light"/>
                <a:cs typeface="Segoe UI"/>
              </a:rPr>
              <a:t>persona</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for</a:t>
            </a:r>
            <a:r>
              <a:rPr lang="de-DE" sz="1200">
                <a:solidFill>
                  <a:srgbClr val="333333"/>
                </a:solidFill>
                <a:highlight>
                  <a:srgbClr val="FFFFFF"/>
                </a:highlight>
                <a:latin typeface="Nunito Light"/>
                <a:cs typeface="Segoe UI"/>
              </a:rPr>
              <a:t> potential </a:t>
            </a:r>
            <a:r>
              <a:rPr lang="de-DE" sz="1200" err="1">
                <a:solidFill>
                  <a:srgbClr val="333333"/>
                </a:solidFill>
                <a:highlight>
                  <a:srgbClr val="FFFFFF"/>
                </a:highlight>
                <a:latin typeface="Nunito Light"/>
                <a:cs typeface="Segoe UI"/>
              </a:rPr>
              <a:t>transfer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partners</a:t>
            </a:r>
            <a:r>
              <a:rPr lang="de-DE" sz="1200">
                <a:solidFill>
                  <a:srgbClr val="333333"/>
                </a:solidFill>
                <a:highlight>
                  <a:srgbClr val="FFFFFF"/>
                </a:highlight>
                <a:latin typeface="Nunito Light"/>
                <a:cs typeface="Segoe UI"/>
              </a:rPr>
              <a:t>.</a:t>
            </a:r>
            <a:endParaRPr lang="de-DE" sz="1200">
              <a:solidFill>
                <a:srgbClr val="3B3B3B"/>
              </a:solidFill>
              <a:latin typeface="Nunito Light"/>
              <a:cs typeface="Segoe UI"/>
            </a:endParaRPr>
          </a:p>
          <a:p>
            <a:pPr indent="0">
              <a:buNone/>
            </a:pPr>
            <a:r>
              <a:rPr lang="de-DE" sz="1200">
                <a:solidFill>
                  <a:srgbClr val="333333"/>
                </a:solidFill>
                <a:highlight>
                  <a:srgbClr val="FFFFFF"/>
                </a:highlight>
                <a:latin typeface="Nunito Light"/>
                <a:cs typeface="Segoe UI"/>
              </a:rPr>
              <a:t>The </a:t>
            </a:r>
            <a:r>
              <a:rPr lang="de-DE" sz="1200" err="1">
                <a:solidFill>
                  <a:srgbClr val="333333"/>
                </a:solidFill>
                <a:highlight>
                  <a:srgbClr val="FFFFFF"/>
                </a:highlight>
                <a:latin typeface="Nunito Light"/>
                <a:cs typeface="Segoe UI"/>
              </a:rPr>
              <a:t>aim</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is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develop</a:t>
            </a:r>
            <a:r>
              <a:rPr lang="de-DE" sz="1200">
                <a:solidFill>
                  <a:srgbClr val="333333"/>
                </a:solidFill>
                <a:highlight>
                  <a:srgbClr val="FFFFFF"/>
                </a:highlight>
                <a:latin typeface="Nunito Light"/>
                <a:cs typeface="Segoe UI"/>
              </a:rPr>
              <a:t> a </a:t>
            </a:r>
            <a:r>
              <a:rPr lang="de-DE" sz="1200" err="1">
                <a:solidFill>
                  <a:srgbClr val="333333"/>
                </a:solidFill>
                <a:highlight>
                  <a:srgbClr val="FFFFFF"/>
                </a:highlight>
                <a:latin typeface="Nunito Light"/>
                <a:cs typeface="Segoe UI"/>
              </a:rPr>
              <a:t>deeper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understanding</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of</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respective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practice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partners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perspectives</a:t>
            </a:r>
            <a:r>
              <a:rPr lang="de-DE" sz="1200">
                <a:solidFill>
                  <a:srgbClr val="333333"/>
                </a:solidFill>
                <a:highlight>
                  <a:srgbClr val="FFFFFF"/>
                </a:highlight>
                <a:latin typeface="Nunito Light"/>
                <a:cs typeface="Segoe UI"/>
              </a:rPr>
              <a:t> </a:t>
            </a:r>
            <a:r>
              <a:rPr lang="en-US" sz="1200">
                <a:solidFill>
                  <a:srgbClr val="333333"/>
                </a:solidFill>
                <a:highlight>
                  <a:srgbClr val="FFFFFF"/>
                </a:highlight>
                <a:latin typeface="Nunito Light"/>
                <a:cs typeface="Segoe UI"/>
              </a:rPr>
              <a:t>to better tailor the research to their requirements</a:t>
            </a:r>
            <a:r>
              <a:rPr lang="de-DE" sz="1200">
                <a:solidFill>
                  <a:srgbClr val="333333"/>
                </a:solidFill>
                <a:highlight>
                  <a:srgbClr val="FFFFFF"/>
                </a:highlight>
                <a:latin typeface="Nunito Light"/>
                <a:cs typeface="Segoe UI"/>
              </a:rPr>
              <a:t>. </a:t>
            </a:r>
            <a:endParaRPr lang="de-DE" sz="1200">
              <a:latin typeface="Nunito Light"/>
            </a:endParaRPr>
          </a:p>
          <a:p>
            <a:pPr indent="0">
              <a:buNone/>
            </a:pPr>
            <a:r>
              <a:rPr lang="de-DE" sz="1200">
                <a:solidFill>
                  <a:srgbClr val="333333"/>
                </a:solidFill>
                <a:highlight>
                  <a:srgbClr val="FFFFFF"/>
                </a:highlight>
                <a:latin typeface="Nunito Light"/>
                <a:cs typeface="Segoe UI"/>
              </a:rPr>
              <a:t>A </a:t>
            </a:r>
            <a:r>
              <a:rPr lang="de-DE" sz="1200" err="1">
                <a:solidFill>
                  <a:srgbClr val="333333"/>
                </a:solidFill>
                <a:highlight>
                  <a:srgbClr val="FFFFFF"/>
                </a:highlight>
                <a:latin typeface="Nunito Light"/>
                <a:cs typeface="Segoe UI"/>
              </a:rPr>
              <a:t>further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aim</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of</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exercise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is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create</a:t>
            </a:r>
            <a:r>
              <a:rPr lang="de-DE" sz="1200">
                <a:solidFill>
                  <a:srgbClr val="333333"/>
                </a:solidFill>
                <a:highlight>
                  <a:srgbClr val="FFFFFF"/>
                </a:highlight>
                <a:latin typeface="Nunito Light"/>
                <a:cs typeface="Segoe UI"/>
              </a:rPr>
              <a:t> a </a:t>
            </a:r>
            <a:r>
              <a:rPr lang="de-DE" sz="1200" err="1">
                <a:solidFill>
                  <a:srgbClr val="333333"/>
                </a:solidFill>
                <a:highlight>
                  <a:srgbClr val="FFFFFF"/>
                </a:highlight>
                <a:latin typeface="Nunito Light"/>
                <a:cs typeface="Segoe UI"/>
              </a:rPr>
              <a:t>workable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basis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for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specifically</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targeting</a:t>
            </a:r>
            <a:r>
              <a:rPr lang="de-DE" sz="1200">
                <a:solidFill>
                  <a:srgbClr val="333333"/>
                </a:solidFill>
                <a:highlight>
                  <a:srgbClr val="FFFFFF"/>
                </a:highlight>
                <a:latin typeface="Nunito Light"/>
                <a:cs typeface="Segoe UI"/>
              </a:rPr>
              <a:t> real </a:t>
            </a:r>
            <a:r>
              <a:rPr lang="de-DE" sz="1200" err="1">
                <a:solidFill>
                  <a:srgbClr val="333333"/>
                </a:solidFill>
                <a:highlight>
                  <a:srgbClr val="FFFFFF"/>
                </a:highlight>
                <a:latin typeface="Nunito Light"/>
                <a:cs typeface="Segoe UI"/>
              </a:rPr>
              <a:t>transfer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partners</a:t>
            </a:r>
            <a:r>
              <a:rPr lang="de-DE" sz="1200">
                <a:solidFill>
                  <a:srgbClr val="333333"/>
                </a:solidFill>
                <a:highlight>
                  <a:srgbClr val="FFFFFF"/>
                </a:highlight>
                <a:latin typeface="Nunito Light"/>
                <a:cs typeface="Segoe UI"/>
              </a:rPr>
              <a:t> (e.g. </a:t>
            </a:r>
            <a:r>
              <a:rPr lang="de-DE" sz="1200" err="1">
                <a:solidFill>
                  <a:srgbClr val="333333"/>
                </a:solidFill>
                <a:highlight>
                  <a:srgbClr val="FFFFFF"/>
                </a:highlight>
                <a:latin typeface="Nunito Light"/>
                <a:cs typeface="Segoe UI"/>
              </a:rPr>
              <a:t>for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interviews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workshops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or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pilot</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projects</a:t>
            </a:r>
            <a:r>
              <a:rPr lang="de-DE" sz="1200">
                <a:solidFill>
                  <a:srgbClr val="333333"/>
                </a:solidFill>
                <a:highlight>
                  <a:srgbClr val="FFFFFF"/>
                </a:highlight>
                <a:latin typeface="Nunito Light"/>
                <a:cs typeface="Segoe UI"/>
              </a:rPr>
              <a:t>). The proto-</a:t>
            </a:r>
            <a:r>
              <a:rPr lang="de-DE" sz="1200" err="1">
                <a:solidFill>
                  <a:srgbClr val="333333"/>
                </a:solidFill>
                <a:highlight>
                  <a:srgbClr val="FFFFFF"/>
                </a:highlight>
                <a:latin typeface="Nunito Light"/>
                <a:cs typeface="Segoe UI"/>
              </a:rPr>
              <a:t>persona</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serves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as</a:t>
            </a:r>
            <a:r>
              <a:rPr lang="de-DE" sz="1200">
                <a:solidFill>
                  <a:srgbClr val="333333"/>
                </a:solidFill>
                <a:highlight>
                  <a:srgbClr val="FFFFFF"/>
                </a:highlight>
                <a:latin typeface="Nunito Light"/>
                <a:cs typeface="Segoe UI"/>
              </a:rPr>
              <a:t> a </a:t>
            </a:r>
            <a:r>
              <a:rPr lang="de-DE" sz="1200" err="1">
                <a:solidFill>
                  <a:srgbClr val="333333"/>
                </a:solidFill>
                <a:highlight>
                  <a:srgbClr val="FFFFFF"/>
                </a:highlight>
                <a:latin typeface="Nunito Light"/>
                <a:cs typeface="Segoe UI"/>
              </a:rPr>
              <a:t>heuristic</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tool</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make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assumptions</a:t>
            </a:r>
            <a:r>
              <a:rPr lang="de-DE" sz="1200">
                <a:solidFill>
                  <a:srgbClr val="333333"/>
                </a:solidFill>
                <a:highlight>
                  <a:srgbClr val="FFFFFF"/>
                </a:highlight>
                <a:latin typeface="Nunito Light"/>
                <a:cs typeface="Segoe UI"/>
              </a:rPr>
              <a:t> explicit, </a:t>
            </a:r>
            <a:r>
              <a:rPr lang="de-DE" sz="1200" err="1">
                <a:solidFill>
                  <a:srgbClr val="333333"/>
                </a:solidFill>
                <a:highlight>
                  <a:srgbClr val="FFFFFF"/>
                </a:highlight>
                <a:latin typeface="Nunito Light"/>
                <a:cs typeface="Segoe UI"/>
              </a:rPr>
              <a:t>systematically</a:t>
            </a:r>
            <a:r>
              <a:rPr lang="de-DE" sz="1200">
                <a:solidFill>
                  <a:srgbClr val="333333"/>
                </a:solidFill>
                <a:highlight>
                  <a:srgbClr val="FFFFFF"/>
                </a:highlight>
                <a:latin typeface="Nunito Light"/>
                <a:cs typeface="Segoe UI"/>
              </a:rPr>
              <a:t> review </a:t>
            </a:r>
            <a:r>
              <a:rPr lang="de-DE" sz="1200" err="1">
                <a:solidFill>
                  <a:srgbClr val="333333"/>
                </a:solidFill>
                <a:highlight>
                  <a:srgbClr val="FFFFFF"/>
                </a:highlight>
                <a:latin typeface="Nunito Light"/>
                <a:cs typeface="Segoe UI"/>
              </a:rPr>
              <a:t>them</a:t>
            </a:r>
            <a:r>
              <a:rPr lang="de-DE" sz="1200">
                <a:solidFill>
                  <a:srgbClr val="333333"/>
                </a:solidFill>
                <a:highlight>
                  <a:srgbClr val="FFFFFF"/>
                </a:highlight>
                <a:latin typeface="Nunito Light"/>
                <a:cs typeface="Segoe UI"/>
              </a:rPr>
              <a:t> and </a:t>
            </a:r>
            <a:r>
              <a:rPr lang="de-DE" sz="1200" err="1">
                <a:solidFill>
                  <a:srgbClr val="333333"/>
                </a:solidFill>
                <a:highlight>
                  <a:srgbClr val="FFFFFF"/>
                </a:highlight>
                <a:latin typeface="Nunito Light"/>
                <a:cs typeface="Segoe UI"/>
              </a:rPr>
              <a:t>develop</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them</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iteratively</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as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project</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progresses</a:t>
            </a:r>
            <a:r>
              <a:rPr lang="de-DE" sz="1200">
                <a:solidFill>
                  <a:srgbClr val="333333"/>
                </a:solidFill>
                <a:highlight>
                  <a:srgbClr val="FFFFFF"/>
                </a:highlight>
                <a:latin typeface="Nunito Light"/>
                <a:cs typeface="Segoe UI"/>
              </a:rPr>
              <a:t>. </a:t>
            </a:r>
            <a:endParaRPr lang="de-DE" sz="1200">
              <a:latin typeface="Nunito Light"/>
            </a:endParaRPr>
          </a:p>
          <a:p>
            <a:pPr indent="0">
              <a:buNone/>
            </a:pPr>
            <a:r>
              <a:rPr lang="de-DE" sz="1200">
                <a:solidFill>
                  <a:srgbClr val="333333"/>
                </a:solidFill>
                <a:highlight>
                  <a:srgbClr val="FFFFFF"/>
                </a:highlight>
                <a:latin typeface="Nunito Light"/>
                <a:cs typeface="Segoe UI"/>
              </a:rPr>
              <a:t>As </a:t>
            </a:r>
            <a:r>
              <a:rPr lang="de-DE" sz="1200" err="1">
                <a:solidFill>
                  <a:srgbClr val="333333"/>
                </a:solidFill>
                <a:highlight>
                  <a:srgbClr val="FFFFFF"/>
                </a:highlight>
                <a:latin typeface="Nunito Light"/>
                <a:cs typeface="Segoe UI"/>
              </a:rPr>
              <a:t>you</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probably</a:t>
            </a:r>
            <a:r>
              <a:rPr lang="de-DE" sz="1200">
                <a:solidFill>
                  <a:srgbClr val="333333"/>
                </a:solidFill>
                <a:highlight>
                  <a:srgbClr val="FFFFFF"/>
                </a:highlight>
                <a:latin typeface="Nunito Light"/>
                <a:cs typeface="Segoe UI"/>
              </a:rPr>
              <a:t> do not </a:t>
            </a:r>
            <a:r>
              <a:rPr lang="de-DE" sz="1200" err="1">
                <a:solidFill>
                  <a:srgbClr val="333333"/>
                </a:solidFill>
                <a:highlight>
                  <a:srgbClr val="FFFFFF"/>
                </a:highlight>
                <a:latin typeface="Nunito Light"/>
                <a:cs typeface="Segoe UI"/>
              </a:rPr>
              <a:t>yet</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know</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people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whose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profiles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you</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have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developed</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we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refer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them</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as</a:t>
            </a:r>
            <a:r>
              <a:rPr lang="de-DE" sz="1200">
                <a:solidFill>
                  <a:srgbClr val="333333"/>
                </a:solidFill>
                <a:highlight>
                  <a:srgbClr val="FFFFFF"/>
                </a:highlight>
                <a:latin typeface="Nunito Light"/>
                <a:cs typeface="Segoe UI"/>
              </a:rPr>
              <a:t> proto-personas. Proto-personas </a:t>
            </a:r>
            <a:r>
              <a:rPr lang="de-DE" sz="1200" err="1">
                <a:solidFill>
                  <a:srgbClr val="333333"/>
                </a:solidFill>
                <a:highlight>
                  <a:srgbClr val="FFFFFF"/>
                </a:highlight>
                <a:latin typeface="Nunito Light"/>
                <a:cs typeface="Segoe UI"/>
              </a:rPr>
              <a:t>are</a:t>
            </a:r>
            <a:r>
              <a:rPr lang="de-DE" sz="1200">
                <a:solidFill>
                  <a:srgbClr val="333333"/>
                </a:solidFill>
                <a:highlight>
                  <a:srgbClr val="FFFFFF"/>
                </a:highlight>
                <a:latin typeface="Nunito Light"/>
                <a:cs typeface="Segoe UI"/>
              </a:rPr>
              <a:t> a variant </a:t>
            </a:r>
            <a:r>
              <a:rPr lang="de-DE" sz="1200" err="1">
                <a:solidFill>
                  <a:srgbClr val="333333"/>
                </a:solidFill>
                <a:highlight>
                  <a:srgbClr val="FFFFFF"/>
                </a:highlight>
                <a:latin typeface="Nunito Light"/>
                <a:cs typeface="Segoe UI"/>
              </a:rPr>
              <a:t>of</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typical</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persona</a:t>
            </a:r>
            <a:r>
              <a:rPr lang="de-DE" sz="1200">
                <a:solidFill>
                  <a:srgbClr val="333333"/>
                </a:solidFill>
                <a:highlight>
                  <a:srgbClr val="FFFFFF"/>
                </a:highlight>
                <a:latin typeface="Nunito Light"/>
                <a:cs typeface="Segoe UI"/>
              </a:rPr>
              <a:t>, </a:t>
            </a:r>
            <a:r>
              <a:rPr lang="en-US" sz="1200">
                <a:solidFill>
                  <a:srgbClr val="333333"/>
                </a:solidFill>
                <a:highlight>
                  <a:srgbClr val="FFFFFF"/>
                </a:highlight>
                <a:latin typeface="Nunito Light"/>
                <a:cs typeface="Segoe UI"/>
              </a:rPr>
              <a:t>in that they emerge from brainstorming sessions and workshops rather than from</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research</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They</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help</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understand</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needs</a:t>
            </a:r>
            <a:r>
              <a:rPr lang="de-DE" sz="1200">
                <a:solidFill>
                  <a:srgbClr val="333333"/>
                </a:solidFill>
                <a:highlight>
                  <a:srgbClr val="FFFFFF"/>
                </a:highlight>
                <a:latin typeface="Nunito Light"/>
                <a:cs typeface="Segoe UI"/>
              </a:rPr>
              <a:t> and </a:t>
            </a:r>
            <a:r>
              <a:rPr lang="de-DE" sz="1200" err="1">
                <a:solidFill>
                  <a:srgbClr val="333333"/>
                </a:solidFill>
                <a:highlight>
                  <a:srgbClr val="FFFFFF"/>
                </a:highlight>
                <a:latin typeface="Nunito Light"/>
                <a:cs typeface="Segoe UI"/>
              </a:rPr>
              <a:t>challenges</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of</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the</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target</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group</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better</a:t>
            </a:r>
            <a:r>
              <a:rPr lang="de-DE" sz="1200">
                <a:solidFill>
                  <a:srgbClr val="333333"/>
                </a:solidFill>
                <a:highlight>
                  <a:srgbClr val="FFFFFF"/>
                </a:highlight>
                <a:latin typeface="Nunito Light"/>
                <a:cs typeface="Segoe UI"/>
              </a:rPr>
              <a:t>, and </a:t>
            </a:r>
            <a:r>
              <a:rPr lang="de-DE" sz="1200" err="1">
                <a:solidFill>
                  <a:srgbClr val="333333"/>
                </a:solidFill>
                <a:highlight>
                  <a:srgbClr val="FFFFFF"/>
                </a:highlight>
                <a:latin typeface="Nunito Light"/>
                <a:cs typeface="Segoe UI"/>
              </a:rPr>
              <a:t>to</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identify</a:t>
            </a:r>
            <a:r>
              <a:rPr lang="de-DE" sz="1200">
                <a:solidFill>
                  <a:srgbClr val="333333"/>
                </a:solidFill>
                <a:highlight>
                  <a:srgbClr val="FFFFFF"/>
                </a:highlight>
                <a:latin typeface="Nunito Light"/>
                <a:cs typeface="Segoe UI"/>
              </a:rPr>
              <a:t> potential </a:t>
            </a:r>
            <a:r>
              <a:rPr lang="de-DE" sz="1200" err="1">
                <a:solidFill>
                  <a:srgbClr val="333333"/>
                </a:solidFill>
                <a:highlight>
                  <a:srgbClr val="FFFFFF"/>
                </a:highlight>
                <a:latin typeface="Nunito Light"/>
                <a:cs typeface="Segoe UI"/>
              </a:rPr>
              <a:t>for</a:t>
            </a:r>
            <a:r>
              <a:rPr lang="de-DE" sz="1200">
                <a:solidFill>
                  <a:srgbClr val="333333"/>
                </a:solidFill>
                <a:highlight>
                  <a:srgbClr val="FFFFFF"/>
                </a:highlight>
                <a:latin typeface="Nunito Light"/>
                <a:cs typeface="Segoe UI"/>
              </a:rPr>
              <a:t> </a:t>
            </a:r>
            <a:r>
              <a:rPr lang="de-DE" sz="1200" err="1">
                <a:solidFill>
                  <a:srgbClr val="333333"/>
                </a:solidFill>
                <a:highlight>
                  <a:srgbClr val="FFFFFF"/>
                </a:highlight>
                <a:latin typeface="Nunito Light"/>
                <a:cs typeface="Segoe UI"/>
              </a:rPr>
              <a:t>cooperation</a:t>
            </a:r>
            <a:r>
              <a:rPr lang="de-DE" sz="1200">
                <a:solidFill>
                  <a:srgbClr val="333333"/>
                </a:solidFill>
                <a:highlight>
                  <a:srgbClr val="FFFFFF"/>
                </a:highlight>
                <a:latin typeface="Nunito Light"/>
                <a:cs typeface="Segoe UI"/>
              </a:rPr>
              <a:t>.</a:t>
            </a:r>
            <a:endParaRPr lang="de-DE" sz="1200">
              <a:latin typeface="Nunito Light"/>
            </a:endParaRPr>
          </a:p>
          <a:p>
            <a:pPr marL="0" indent="0">
              <a:buNone/>
            </a:pPr>
            <a:endParaRPr lang="de-DE" sz="1200"/>
          </a:p>
        </p:txBody>
      </p:sp>
      <p:pic>
        <p:nvPicPr>
          <p:cNvPr id="7" name="Grafik 6" descr="Ein Bild, das Grafiken, Kreis, Screenshot, Schrift enthält.&#10;&#10;KI-generierte Inhalte können fehlerhaft sein.">
            <a:extLst>
              <a:ext uri="{FF2B5EF4-FFF2-40B4-BE49-F238E27FC236}">
                <a16:creationId xmlns:a16="http://schemas.microsoft.com/office/drawing/2014/main" id="{96219662-A4E0-D3D9-E259-6FF438B06502}"/>
              </a:ext>
            </a:extLst>
          </p:cNvPr>
          <p:cNvPicPr>
            <a:picLocks noChangeAspect="1"/>
          </p:cNvPicPr>
          <p:nvPr/>
        </p:nvPicPr>
        <p:blipFill>
          <a:blip r:embed="rId3"/>
          <a:stretch>
            <a:fillRect/>
          </a:stretch>
        </p:blipFill>
        <p:spPr>
          <a:xfrm>
            <a:off x="10092169" y="365125"/>
            <a:ext cx="1595005" cy="1595005"/>
          </a:xfrm>
          <a:prstGeom prst="rect">
            <a:avLst/>
          </a:prstGeom>
        </p:spPr>
      </p:pic>
      <p:pic>
        <p:nvPicPr>
          <p:cNvPr id="16" name="Picture 15">
            <a:extLst>
              <a:ext uri="{FF2B5EF4-FFF2-40B4-BE49-F238E27FC236}">
                <a16:creationId xmlns:a16="http://schemas.microsoft.com/office/drawing/2014/main" id="{5C837E4D-B187-4371-8212-EFADB003A4BA}"/>
              </a:ext>
            </a:extLst>
          </p:cNvPr>
          <p:cNvPicPr>
            <a:picLocks noChangeAspect="1"/>
          </p:cNvPicPr>
          <p:nvPr/>
        </p:nvPicPr>
        <p:blipFill>
          <a:blip r:embed="rId4"/>
          <a:srcRect t="562" r="-102" b="893"/>
          <a:stretch>
            <a:fillRect/>
          </a:stretch>
        </p:blipFill>
        <p:spPr>
          <a:xfrm>
            <a:off x="546247" y="1700761"/>
            <a:ext cx="5747144" cy="3993004"/>
          </a:xfrm>
          <a:prstGeom prst="rect">
            <a:avLst/>
          </a:prstGeom>
        </p:spPr>
      </p:pic>
    </p:spTree>
    <p:extLst>
      <p:ext uri="{BB962C8B-B14F-4D97-AF65-F5344CB8AC3E}">
        <p14:creationId xmlns:p14="http://schemas.microsoft.com/office/powerpoint/2010/main" val="2639610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B9EB7-0A9D-8E2B-EEA1-7AAA614E7D93}"/>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5AF20485-00DD-DBD4-8CF1-2DB906B9ED8D}"/>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E2684F59-612E-F0EC-5FBA-EAA97FB6AA9B}"/>
              </a:ext>
            </a:extLst>
          </p:cNvPr>
          <p:cNvSpPr>
            <a:spLocks noGrp="1"/>
          </p:cNvSpPr>
          <p:nvPr>
            <p:ph type="title"/>
          </p:nvPr>
        </p:nvSpPr>
        <p:spPr/>
        <p:txBody>
          <a:bodyPr/>
          <a:lstStyle/>
          <a:p>
            <a:r>
              <a:rPr lang="de-DE" noProof="0" err="1"/>
              <a:t>Presentation</a:t>
            </a:r>
            <a:r>
              <a:rPr lang="de-DE" noProof="0"/>
              <a:t> </a:t>
            </a:r>
            <a:r>
              <a:rPr lang="de-DE" noProof="0" err="1"/>
              <a:t>of</a:t>
            </a:r>
            <a:r>
              <a:rPr lang="de-DE" noProof="0"/>
              <a:t> </a:t>
            </a:r>
            <a:r>
              <a:rPr lang="de-DE"/>
              <a:t>Y</a:t>
            </a:r>
            <a:r>
              <a:rPr lang="de-DE" noProof="0" err="1"/>
              <a:t>our</a:t>
            </a:r>
            <a:r>
              <a:rPr lang="de-DE" noProof="0"/>
              <a:t> own P</a:t>
            </a:r>
            <a:r>
              <a:rPr lang="de-DE" err="1"/>
              <a:t>roto</a:t>
            </a:r>
            <a:r>
              <a:rPr lang="de-DE"/>
              <a:t>-Persona</a:t>
            </a:r>
            <a:endParaRPr lang="de-DE" noProof="0"/>
          </a:p>
        </p:txBody>
      </p:sp>
      <p:sp>
        <p:nvSpPr>
          <p:cNvPr id="7" name="Foliennummernplatzhalter 6">
            <a:extLst>
              <a:ext uri="{FF2B5EF4-FFF2-40B4-BE49-F238E27FC236}">
                <a16:creationId xmlns:a16="http://schemas.microsoft.com/office/drawing/2014/main" id="{58E83B53-D139-2681-87D1-2B9F58172FF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37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3" name="Inhaltsplatzhalter 2">
            <a:extLst>
              <a:ext uri="{FF2B5EF4-FFF2-40B4-BE49-F238E27FC236}">
                <a16:creationId xmlns:a16="http://schemas.microsoft.com/office/drawing/2014/main" id="{CFA1429C-848D-36DA-1D95-4BD7207CCBDB}"/>
              </a:ext>
            </a:extLst>
          </p:cNvPr>
          <p:cNvSpPr txBox="1">
            <a:spLocks/>
          </p:cNvSpPr>
          <p:nvPr/>
        </p:nvSpPr>
        <p:spPr>
          <a:xfrm>
            <a:off x="4815841" y="2237740"/>
            <a:ext cx="6012872" cy="36767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b="0" i="0" u="none" strike="noStrike" kern="1200" cap="none" spc="0" normalizeH="0" baseline="0" noProof="0" err="1">
                <a:ln>
                  <a:noFill/>
                </a:ln>
                <a:solidFill>
                  <a:srgbClr val="3B3B3B"/>
                </a:solidFill>
                <a:effectLst/>
                <a:uLnTx/>
                <a:uFillTx/>
                <a:latin typeface="Nunito SemiBold"/>
                <a:ea typeface="+mn-ea"/>
                <a:cs typeface="+mn-cs"/>
                <a:sym typeface="Arial"/>
              </a:rPr>
              <a:t>Presentation</a:t>
            </a: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SemiBold"/>
                <a:ea typeface="+mn-ea"/>
                <a:cs typeface="+mn-cs"/>
                <a:sym typeface="Arial"/>
              </a:rPr>
              <a:t>of</a:t>
            </a: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SemiBold"/>
                <a:ea typeface="+mn-ea"/>
                <a:cs typeface="+mn-cs"/>
                <a:sym typeface="Arial"/>
              </a:rPr>
              <a:t>the</a:t>
            </a: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SemiBold"/>
                <a:ea typeface="+mn-ea"/>
                <a:cs typeface="+mn-cs"/>
                <a:sym typeface="Arial"/>
              </a:rPr>
              <a:t>target</a:t>
            </a: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SemiBold"/>
                <a:ea typeface="+mn-ea"/>
                <a:cs typeface="+mn-cs"/>
                <a:sym typeface="Arial"/>
              </a:rPr>
              <a:t>audience</a:t>
            </a: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Introduce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target</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audience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Discuss</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key</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characteristics</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of</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the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target</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audience</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e.g.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needs</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challenges</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 and </a:t>
            </a:r>
            <a:r>
              <a:rPr kumimoji="0" lang="de-DE" b="0" i="0" u="none" strike="noStrike" kern="1200" cap="none" spc="0" normalizeH="0" baseline="0" noProof="0" err="1">
                <a:ln>
                  <a:noFill/>
                </a:ln>
                <a:solidFill>
                  <a:srgbClr val="3B3B3B"/>
                </a:solidFill>
                <a:effectLst/>
                <a:uLnTx/>
                <a:uFillTx/>
                <a:latin typeface="Nunito Light"/>
                <a:ea typeface="+mn-ea"/>
                <a:cs typeface="+mn-cs"/>
                <a:sym typeface="Arial"/>
              </a:rPr>
              <a:t>expectations</a:t>
            </a: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a:t>
            </a:r>
          </a:p>
        </p:txBody>
      </p:sp>
      <p:sp>
        <p:nvSpPr>
          <p:cNvPr id="4" name="Ellipse 3">
            <a:extLst>
              <a:ext uri="{FF2B5EF4-FFF2-40B4-BE49-F238E27FC236}">
                <a16:creationId xmlns:a16="http://schemas.microsoft.com/office/drawing/2014/main" id="{5FD7F055-496C-E8B1-904B-65E2A8C67D37}"/>
              </a:ext>
            </a:extLst>
          </p:cNvPr>
          <p:cNvSpPr/>
          <p:nvPr/>
        </p:nvSpPr>
        <p:spPr>
          <a:xfrm>
            <a:off x="838200" y="1921119"/>
            <a:ext cx="3244362" cy="3244362"/>
          </a:xfrm>
          <a:prstGeom prst="ellipse">
            <a:avLst/>
          </a:prstGeom>
          <a:blipFill>
            <a:blip r:embed="rId3"/>
            <a:srcRect/>
            <a:stretch>
              <a:fillRect t="-45122" r="-3498" b="-1012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26260366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0761367-BC1A-3F44-DEC4-80A8A84FC027}"/>
              </a:ext>
            </a:extLst>
          </p:cNvPr>
          <p:cNvSpPr>
            <a:spLocks noGrp="1"/>
          </p:cNvSpPr>
          <p:nvPr>
            <p:ph type="body" sz="quarter" idx="13"/>
          </p:nvPr>
        </p:nvSpPr>
        <p:spPr/>
        <p:txBody>
          <a:bodyPr/>
          <a:lstStyle/>
          <a:p>
            <a:r>
              <a:rPr lang="de-DE"/>
              <a:t>Science Pitch</a:t>
            </a:r>
          </a:p>
        </p:txBody>
      </p:sp>
      <p:sp>
        <p:nvSpPr>
          <p:cNvPr id="3" name="Foliennummernplatzhalter 2">
            <a:extLst>
              <a:ext uri="{FF2B5EF4-FFF2-40B4-BE49-F238E27FC236}">
                <a16:creationId xmlns:a16="http://schemas.microsoft.com/office/drawing/2014/main" id="{142BFDE8-6074-D67F-D73B-2F1B4523A7BC}"/>
              </a:ext>
            </a:extLst>
          </p:cNvPr>
          <p:cNvSpPr>
            <a:spLocks noGrp="1"/>
          </p:cNvSpPr>
          <p:nvPr>
            <p:ph type="sldNum" sz="quarter" idx="12"/>
          </p:nvPr>
        </p:nvSpPr>
        <p:spPr/>
        <p:txBody>
          <a:bodyPr/>
          <a:lstStyle/>
          <a:p>
            <a:fld id="{F145060A-2239-4736-BEED-7C05F6B3C6E1}" type="slidenum">
              <a:rPr lang="de-DE" smtClean="0"/>
              <a:t>38</a:t>
            </a:fld>
            <a:endParaRPr lang="de-DE"/>
          </a:p>
        </p:txBody>
      </p:sp>
    </p:spTree>
    <p:extLst>
      <p:ext uri="{BB962C8B-B14F-4D97-AF65-F5344CB8AC3E}">
        <p14:creationId xmlns:p14="http://schemas.microsoft.com/office/powerpoint/2010/main" val="2022686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B781F3-7102-1FC4-A88D-AC8AE64AE4AF}"/>
              </a:ext>
            </a:extLst>
          </p:cNvPr>
          <p:cNvSpPr>
            <a:spLocks noGrp="1"/>
          </p:cNvSpPr>
          <p:nvPr>
            <p:ph type="title"/>
          </p:nvPr>
        </p:nvSpPr>
        <p:spPr/>
        <p:txBody>
          <a:bodyPr/>
          <a:lstStyle/>
          <a:p>
            <a:r>
              <a:rPr lang="de-DE" err="1"/>
              <a:t>What</a:t>
            </a:r>
            <a:r>
              <a:rPr lang="de-DE"/>
              <a:t> </a:t>
            </a:r>
            <a:r>
              <a:rPr lang="de-DE" err="1"/>
              <a:t>Is</a:t>
            </a:r>
            <a:r>
              <a:rPr lang="de-DE"/>
              <a:t> a Science Pitch?</a:t>
            </a:r>
          </a:p>
        </p:txBody>
      </p:sp>
      <p:sp>
        <p:nvSpPr>
          <p:cNvPr id="3" name="Foliennummernplatzhalter 2">
            <a:extLst>
              <a:ext uri="{FF2B5EF4-FFF2-40B4-BE49-F238E27FC236}">
                <a16:creationId xmlns:a16="http://schemas.microsoft.com/office/drawing/2014/main" id="{5542AB3C-FF85-681F-F9C4-F475466F0494}"/>
              </a:ext>
            </a:extLst>
          </p:cNvPr>
          <p:cNvSpPr>
            <a:spLocks noGrp="1"/>
          </p:cNvSpPr>
          <p:nvPr>
            <p:ph type="sldNum" sz="quarter" idx="12"/>
          </p:nvPr>
        </p:nvSpPr>
        <p:spPr/>
        <p:txBody>
          <a:bodyPr/>
          <a:lstStyle/>
          <a:p>
            <a:fld id="{F145060A-2239-4736-BEED-7C05F6B3C6E1}" type="slidenum">
              <a:rPr lang="de-DE" smtClean="0"/>
              <a:t>39</a:t>
            </a:fld>
            <a:endParaRPr lang="de-DE"/>
          </a:p>
        </p:txBody>
      </p:sp>
      <p:sp>
        <p:nvSpPr>
          <p:cNvPr id="4" name="Inhaltsplatzhalter 3">
            <a:extLst>
              <a:ext uri="{FF2B5EF4-FFF2-40B4-BE49-F238E27FC236}">
                <a16:creationId xmlns:a16="http://schemas.microsoft.com/office/drawing/2014/main" id="{22C49233-ADFD-9397-88C0-6519F20DB281}"/>
              </a:ext>
            </a:extLst>
          </p:cNvPr>
          <p:cNvSpPr>
            <a:spLocks noGrp="1"/>
          </p:cNvSpPr>
          <p:nvPr>
            <p:ph idx="1"/>
          </p:nvPr>
        </p:nvSpPr>
        <p:spPr/>
        <p:txBody>
          <a:bodyPr vert="horz" lIns="91440" tIns="45720" rIns="91440" bIns="45720" rtlCol="0" anchor="t">
            <a:normAutofit/>
          </a:bodyPr>
          <a:lstStyle/>
          <a:p>
            <a:pPr marL="0" indent="0">
              <a:buNone/>
            </a:pPr>
            <a:endParaRPr lang="en-US"/>
          </a:p>
          <a:p>
            <a:r>
              <a:rPr lang="de-DE"/>
              <a:t>A form </a:t>
            </a:r>
            <a:r>
              <a:rPr lang="de-DE" err="1"/>
              <a:t>of</a:t>
            </a:r>
            <a:r>
              <a:rPr lang="de-DE"/>
              <a:t> </a:t>
            </a:r>
            <a:r>
              <a:rPr lang="de-DE" err="1"/>
              <a:t>science</a:t>
            </a:r>
            <a:r>
              <a:rPr lang="de-DE"/>
              <a:t> </a:t>
            </a:r>
            <a:r>
              <a:rPr lang="de-DE" err="1"/>
              <a:t>communication</a:t>
            </a:r>
            <a:endParaRPr lang="de-DE"/>
          </a:p>
          <a:p>
            <a:r>
              <a:rPr lang="de-DE" err="1"/>
              <a:t>Similar</a:t>
            </a:r>
            <a:r>
              <a:rPr lang="de-DE"/>
              <a:t> </a:t>
            </a:r>
            <a:r>
              <a:rPr lang="de-DE" err="1"/>
              <a:t>to</a:t>
            </a:r>
            <a:r>
              <a:rPr lang="de-DE"/>
              <a:t> </a:t>
            </a:r>
            <a:r>
              <a:rPr lang="de-DE" err="1"/>
              <a:t>the</a:t>
            </a:r>
            <a:r>
              <a:rPr lang="de-DE"/>
              <a:t> ‘</a:t>
            </a:r>
            <a:r>
              <a:rPr lang="de-DE" err="1"/>
              <a:t>elevator</a:t>
            </a:r>
            <a:r>
              <a:rPr lang="de-DE"/>
              <a:t> pitch’ </a:t>
            </a:r>
            <a:r>
              <a:rPr lang="de-DE" err="1"/>
              <a:t>used</a:t>
            </a:r>
            <a:r>
              <a:rPr lang="de-DE"/>
              <a:t> in </a:t>
            </a:r>
            <a:r>
              <a:rPr lang="de-DE" err="1"/>
              <a:t>marketing</a:t>
            </a:r>
            <a:r>
              <a:rPr lang="de-DE"/>
              <a:t> and </a:t>
            </a:r>
            <a:r>
              <a:rPr lang="de-DE" err="1"/>
              <a:t>sales</a:t>
            </a:r>
            <a:endParaRPr lang="de-DE"/>
          </a:p>
          <a:p>
            <a:r>
              <a:rPr lang="de-DE"/>
              <a:t>A </a:t>
            </a:r>
            <a:r>
              <a:rPr lang="de-DE" err="1"/>
              <a:t>short</a:t>
            </a:r>
            <a:r>
              <a:rPr lang="de-DE"/>
              <a:t> and </a:t>
            </a:r>
            <a:r>
              <a:rPr lang="de-DE" err="1"/>
              <a:t>concise</a:t>
            </a:r>
            <a:r>
              <a:rPr lang="de-DE"/>
              <a:t> form </a:t>
            </a:r>
            <a:r>
              <a:rPr lang="de-DE" err="1"/>
              <a:t>of</a:t>
            </a:r>
            <a:r>
              <a:rPr lang="de-DE"/>
              <a:t> </a:t>
            </a:r>
            <a:r>
              <a:rPr lang="de-DE" err="1"/>
              <a:t>presentation</a:t>
            </a:r>
            <a:r>
              <a:rPr lang="de-DE"/>
              <a:t> (1–3 </a:t>
            </a:r>
            <a:r>
              <a:rPr lang="de-DE" err="1"/>
              <a:t>mins</a:t>
            </a:r>
            <a:r>
              <a:rPr lang="de-DE"/>
              <a:t>)</a:t>
            </a:r>
          </a:p>
          <a:p>
            <a:r>
              <a:rPr lang="de-DE"/>
              <a:t>A </a:t>
            </a:r>
            <a:r>
              <a:rPr lang="de-DE" err="1"/>
              <a:t>method</a:t>
            </a:r>
            <a:r>
              <a:rPr lang="de-DE"/>
              <a:t> </a:t>
            </a:r>
            <a:r>
              <a:rPr lang="de-DE" err="1"/>
              <a:t>for</a:t>
            </a:r>
            <a:r>
              <a:rPr lang="de-DE"/>
              <a:t> </a:t>
            </a:r>
            <a:r>
              <a:rPr lang="de-DE" err="1"/>
              <a:t>fundraising</a:t>
            </a:r>
            <a:r>
              <a:rPr lang="de-DE"/>
              <a:t>, </a:t>
            </a:r>
            <a:r>
              <a:rPr lang="de-DE" err="1"/>
              <a:t>promotion</a:t>
            </a:r>
            <a:r>
              <a:rPr lang="de-DE"/>
              <a:t>, </a:t>
            </a:r>
            <a:r>
              <a:rPr lang="de-DE" err="1"/>
              <a:t>corporate</a:t>
            </a:r>
            <a:r>
              <a:rPr lang="de-DE"/>
              <a:t> </a:t>
            </a:r>
            <a:r>
              <a:rPr lang="de-DE" err="1"/>
              <a:t>partnerships</a:t>
            </a:r>
            <a:r>
              <a:rPr lang="de-DE"/>
              <a:t>, and </a:t>
            </a:r>
            <a:r>
              <a:rPr lang="de-DE" err="1"/>
              <a:t>the</a:t>
            </a:r>
            <a:r>
              <a:rPr lang="de-DE"/>
              <a:t> </a:t>
            </a:r>
            <a:r>
              <a:rPr lang="de-DE" err="1"/>
              <a:t>promotion</a:t>
            </a:r>
            <a:r>
              <a:rPr lang="de-DE"/>
              <a:t> </a:t>
            </a:r>
            <a:r>
              <a:rPr lang="de-DE" err="1"/>
              <a:t>of</a:t>
            </a:r>
            <a:r>
              <a:rPr lang="de-DE"/>
              <a:t> </a:t>
            </a:r>
            <a:r>
              <a:rPr lang="de-DE" err="1"/>
              <a:t>ideas</a:t>
            </a:r>
            <a:endParaRPr lang="de-DE"/>
          </a:p>
          <a:p>
            <a:r>
              <a:rPr lang="de-DE"/>
              <a:t>“Falling Walls” conference in Berlin with 100 </a:t>
            </a:r>
            <a:r>
              <a:rPr lang="de-DE" err="1"/>
              <a:t>scientists</a:t>
            </a:r>
            <a:r>
              <a:rPr lang="de-DE"/>
              <a:t> from more than 60 countries (former winner, chemist Dr Mai Thi Nguyen-Kim, 2012)</a:t>
            </a:r>
          </a:p>
        </p:txBody>
      </p:sp>
      <p:pic>
        <p:nvPicPr>
          <p:cNvPr id="6" name="Inhaltsplatzhalter 5">
            <a:extLst>
              <a:ext uri="{FF2B5EF4-FFF2-40B4-BE49-F238E27FC236}">
                <a16:creationId xmlns:a16="http://schemas.microsoft.com/office/drawing/2014/main" id="{2D198A42-226A-5E1A-1A77-931CC5AF455A}"/>
              </a:ext>
            </a:extLst>
          </p:cNvPr>
          <p:cNvPicPr>
            <a:picLocks noGrp="1" noChangeAspect="1"/>
          </p:cNvPicPr>
          <p:nvPr>
            <p:ph idx="13"/>
          </p:nvPr>
        </p:nvPicPr>
        <p:blipFill>
          <a:blip r:embed="rId3"/>
          <a:srcRect b="6686"/>
          <a:stretch>
            <a:fillRect/>
          </a:stretch>
        </p:blipFill>
        <p:spPr bwMode="auto">
          <a:xfrm>
            <a:off x="6718745" y="1625600"/>
            <a:ext cx="4534892" cy="4011525"/>
          </a:xfrm>
          <a:prstGeom prst="rect">
            <a:avLst/>
          </a:prstGeom>
        </p:spPr>
      </p:pic>
      <p:sp>
        <p:nvSpPr>
          <p:cNvPr id="7" name="Textfeld 6">
            <a:extLst>
              <a:ext uri="{FF2B5EF4-FFF2-40B4-BE49-F238E27FC236}">
                <a16:creationId xmlns:a16="http://schemas.microsoft.com/office/drawing/2014/main" id="{B0804345-9248-FDC7-5412-58769C4B77AE}"/>
              </a:ext>
            </a:extLst>
          </p:cNvPr>
          <p:cNvSpPr txBox="1"/>
          <p:nvPr/>
        </p:nvSpPr>
        <p:spPr>
          <a:xfrm>
            <a:off x="10027429" y="5726828"/>
            <a:ext cx="1313325" cy="200055"/>
          </a:xfrm>
          <a:prstGeom prst="rect">
            <a:avLst/>
          </a:prstGeom>
          <a:noFill/>
        </p:spPr>
        <p:txBody>
          <a:bodyPr wrap="square" lIns="91440" tIns="45720" rIns="91440" bIns="45720" anchor="t">
            <a:spAutoFit/>
          </a:bodyPr>
          <a:lstStyle/>
          <a:p>
            <a:pPr>
              <a:defRPr/>
            </a:pPr>
            <a:r>
              <a:rPr lang="en-US" sz="700">
                <a:latin typeface="Nunito Light"/>
                <a:ea typeface="Calibri"/>
                <a:cs typeface="Calibri"/>
              </a:rPr>
              <a:t>Research and </a:t>
            </a:r>
            <a:r>
              <a:rPr lang="en-US" sz="700" err="1">
                <a:latin typeface="Nunito Light"/>
                <a:ea typeface="Calibri"/>
                <a:cs typeface="Calibri"/>
              </a:rPr>
              <a:t>teaching </a:t>
            </a:r>
            <a:r>
              <a:rPr lang="en-US" sz="700">
                <a:latin typeface="Nunito Light"/>
                <a:ea typeface="Calibri"/>
                <a:cs typeface="Calibri"/>
              </a:rPr>
              <a:t>(2019)</a:t>
            </a:r>
            <a:endParaRPr lang="en-US">
              <a:latin typeface="Nunito Light"/>
            </a:endParaRPr>
          </a:p>
        </p:txBody>
      </p:sp>
    </p:spTree>
    <p:extLst>
      <p:ext uri="{BB962C8B-B14F-4D97-AF65-F5344CB8AC3E}">
        <p14:creationId xmlns:p14="http://schemas.microsoft.com/office/powerpoint/2010/main" val="4245630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E31E87F-E25E-4660-E280-1B70A796994A}"/>
              </a:ext>
            </a:extLst>
          </p:cNvPr>
          <p:cNvSpPr>
            <a:spLocks noGrp="1"/>
          </p:cNvSpPr>
          <p:nvPr>
            <p:ph type="title"/>
          </p:nvPr>
        </p:nvSpPr>
        <p:spPr/>
        <p:txBody>
          <a:bodyPr/>
          <a:lstStyle/>
          <a:p>
            <a:r>
              <a:rPr lang="de-DE"/>
              <a:t>Who's Who? </a:t>
            </a:r>
            <a:r>
              <a:rPr lang="de-DE" err="1"/>
              <a:t>Introductions</a:t>
            </a:r>
            <a:r>
              <a:rPr lang="de-DE"/>
              <a:t> and </a:t>
            </a:r>
            <a:r>
              <a:rPr lang="de-DE" err="1"/>
              <a:t>Expectations</a:t>
            </a:r>
            <a:r>
              <a:rPr lang="de-DE"/>
              <a:t>!</a:t>
            </a:r>
          </a:p>
        </p:txBody>
      </p:sp>
      <p:sp>
        <p:nvSpPr>
          <p:cNvPr id="6" name="Inhaltsplatzhalter 5">
            <a:extLst>
              <a:ext uri="{FF2B5EF4-FFF2-40B4-BE49-F238E27FC236}">
                <a16:creationId xmlns:a16="http://schemas.microsoft.com/office/drawing/2014/main" id="{840EBC59-753D-DBE0-8977-D3B1ABA08860}"/>
              </a:ext>
            </a:extLst>
          </p:cNvPr>
          <p:cNvSpPr>
            <a:spLocks noGrp="1"/>
          </p:cNvSpPr>
          <p:nvPr>
            <p:ph idx="1"/>
          </p:nvPr>
        </p:nvSpPr>
        <p:spPr>
          <a:xfrm>
            <a:off x="838203" y="3390900"/>
            <a:ext cx="4576636" cy="2351598"/>
          </a:xfrm>
          <a:ln w="28575">
            <a:noFill/>
            <a:prstDash val="sysDot"/>
          </a:ln>
        </p:spPr>
        <p:txBody>
          <a:bodyPr/>
          <a:lstStyle/>
          <a:p>
            <a:pPr marL="0" indent="0">
              <a:buNone/>
            </a:pPr>
            <a:endParaRPr lang="de-DE">
              <a:latin typeface="+mj-lt"/>
            </a:endParaRPr>
          </a:p>
          <a:p>
            <a:pPr marL="0" indent="0">
              <a:buNone/>
            </a:pPr>
            <a:r>
              <a:rPr lang="de-DE">
                <a:solidFill>
                  <a:schemeClr val="accent1"/>
                </a:solidFill>
                <a:latin typeface="+mj-lt"/>
              </a:rPr>
              <a:t>Who </a:t>
            </a:r>
            <a:r>
              <a:rPr lang="de-DE" err="1">
                <a:solidFill>
                  <a:schemeClr val="accent1"/>
                </a:solidFill>
                <a:latin typeface="+mj-lt"/>
              </a:rPr>
              <a:t>are</a:t>
            </a:r>
            <a:r>
              <a:rPr lang="de-DE">
                <a:solidFill>
                  <a:schemeClr val="accent1"/>
                </a:solidFill>
                <a:latin typeface="+mj-lt"/>
              </a:rPr>
              <a:t> </a:t>
            </a:r>
            <a:r>
              <a:rPr lang="de-DE" err="1">
                <a:solidFill>
                  <a:schemeClr val="accent1"/>
                </a:solidFill>
                <a:latin typeface="+mj-lt"/>
              </a:rPr>
              <a:t>you</a:t>
            </a:r>
            <a:r>
              <a:rPr lang="de-DE">
                <a:solidFill>
                  <a:schemeClr val="accent1"/>
                </a:solidFill>
                <a:latin typeface="+mj-lt"/>
              </a:rPr>
              <a:t>?</a:t>
            </a:r>
          </a:p>
          <a:p>
            <a:pPr marL="0" indent="0">
              <a:buNone/>
            </a:pPr>
            <a:endParaRPr lang="de-DE">
              <a:latin typeface="+mj-lt"/>
            </a:endParaRPr>
          </a:p>
          <a:p>
            <a:pPr>
              <a:buClr>
                <a:schemeClr val="accent1"/>
              </a:buClr>
            </a:pPr>
            <a:r>
              <a:rPr lang="de-DE"/>
              <a:t>Personal </a:t>
            </a:r>
            <a:r>
              <a:rPr lang="de-DE" err="1"/>
              <a:t>background</a:t>
            </a:r>
            <a:r>
              <a:rPr lang="de-DE"/>
              <a:t> and </a:t>
            </a:r>
            <a:r>
              <a:rPr lang="de-DE" err="1"/>
              <a:t>area</a:t>
            </a:r>
            <a:r>
              <a:rPr lang="de-DE"/>
              <a:t> </a:t>
            </a:r>
            <a:r>
              <a:rPr lang="de-DE" err="1"/>
              <a:t>of</a:t>
            </a:r>
            <a:r>
              <a:rPr lang="de-DE"/>
              <a:t> </a:t>
            </a:r>
            <a:r>
              <a:rPr lang="de-DE" err="1"/>
              <a:t>expertise</a:t>
            </a:r>
            <a:endParaRPr lang="de-DE"/>
          </a:p>
          <a:p>
            <a:pPr>
              <a:buClr>
                <a:schemeClr val="accent1"/>
              </a:buClr>
            </a:pPr>
            <a:r>
              <a:rPr lang="de-DE"/>
              <a:t>Focus </a:t>
            </a:r>
            <a:r>
              <a:rPr lang="de-DE" err="1"/>
              <a:t>areas</a:t>
            </a:r>
            <a:r>
              <a:rPr lang="de-DE"/>
              <a:t> in </a:t>
            </a:r>
            <a:r>
              <a:rPr lang="de-DE" err="1"/>
              <a:t>studies</a:t>
            </a:r>
            <a:r>
              <a:rPr lang="de-DE"/>
              <a:t> and </a:t>
            </a:r>
            <a:r>
              <a:rPr lang="de-DE" err="1"/>
              <a:t>research</a:t>
            </a:r>
            <a:endParaRPr lang="de-DE"/>
          </a:p>
          <a:p>
            <a:pPr>
              <a:buClr>
                <a:schemeClr val="accent1"/>
              </a:buClr>
            </a:pPr>
            <a:r>
              <a:rPr lang="de-DE" err="1"/>
              <a:t>Previous</a:t>
            </a:r>
            <a:r>
              <a:rPr lang="de-DE"/>
              <a:t> </a:t>
            </a:r>
            <a:r>
              <a:rPr lang="de-DE" err="1"/>
              <a:t>experience</a:t>
            </a:r>
            <a:r>
              <a:rPr lang="de-DE"/>
              <a:t> </a:t>
            </a:r>
            <a:r>
              <a:rPr lang="de-DE" err="1"/>
              <a:t>with</a:t>
            </a:r>
            <a:r>
              <a:rPr lang="de-DE"/>
              <a:t> </a:t>
            </a:r>
            <a:r>
              <a:rPr lang="de-DE" err="1"/>
              <a:t>transfer</a:t>
            </a:r>
            <a:r>
              <a:rPr lang="de-DE"/>
              <a:t> and </a:t>
            </a:r>
            <a:r>
              <a:rPr lang="de-DE" err="1"/>
              <a:t>collaboration</a:t>
            </a:r>
            <a:endParaRPr lang="de-DE"/>
          </a:p>
          <a:p>
            <a:pPr marL="0" indent="0">
              <a:buNone/>
            </a:pPr>
            <a:endParaRPr lang="de-DE">
              <a:latin typeface="+mj-lt"/>
            </a:endParaRPr>
          </a:p>
          <a:p>
            <a:pPr marL="0" indent="0">
              <a:buNone/>
            </a:pPr>
            <a:endParaRPr lang="de-DE">
              <a:latin typeface="+mj-lt"/>
            </a:endParaRPr>
          </a:p>
        </p:txBody>
      </p:sp>
      <p:sp>
        <p:nvSpPr>
          <p:cNvPr id="8" name="Inhaltsplatzhalter 5">
            <a:extLst>
              <a:ext uri="{FF2B5EF4-FFF2-40B4-BE49-F238E27FC236}">
                <a16:creationId xmlns:a16="http://schemas.microsoft.com/office/drawing/2014/main" id="{60B4070F-80EE-6DC7-892D-7727AD89AD83}"/>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BEA6A406-BC81-A5B2-EC36-7164F948A180}"/>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8458EF9E-44C0-2D51-2BB3-88960E428676}"/>
              </a:ext>
            </a:extLst>
          </p:cNvPr>
          <p:cNvSpPr txBox="1">
            <a:spLocks/>
          </p:cNvSpPr>
          <p:nvPr/>
        </p:nvSpPr>
        <p:spPr>
          <a:xfrm>
            <a:off x="952501" y="1918576"/>
            <a:ext cx="9499600" cy="864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de-DE" sz="1800" err="1">
                <a:ea typeface="Arial"/>
                <a:cs typeface="Arial"/>
              </a:rPr>
              <a:t>Discuss</a:t>
            </a:r>
            <a:r>
              <a:rPr lang="de-DE" sz="1800">
                <a:ea typeface="Arial"/>
                <a:cs typeface="Arial"/>
              </a:rPr>
              <a:t> in </a:t>
            </a:r>
            <a:r>
              <a:rPr lang="de-DE" sz="1800" err="1">
                <a:ea typeface="Arial"/>
                <a:cs typeface="Arial"/>
              </a:rPr>
              <a:t>pairs</a:t>
            </a:r>
            <a:r>
              <a:rPr lang="de-DE" sz="1800">
                <a:ea typeface="Arial"/>
                <a:cs typeface="Arial"/>
              </a:rPr>
              <a:t> and </a:t>
            </a:r>
            <a:r>
              <a:rPr lang="de-DE" sz="1800" err="1">
                <a:ea typeface="Arial"/>
                <a:cs typeface="Arial"/>
              </a:rPr>
              <a:t>then</a:t>
            </a:r>
            <a:r>
              <a:rPr lang="de-DE" sz="1800">
                <a:ea typeface="Arial"/>
                <a:cs typeface="Arial"/>
              </a:rPr>
              <a:t> </a:t>
            </a:r>
            <a:r>
              <a:rPr lang="de-DE" sz="1800" err="1">
                <a:ea typeface="Arial"/>
                <a:cs typeface="Arial"/>
              </a:rPr>
              <a:t>introduce</a:t>
            </a:r>
            <a:r>
              <a:rPr lang="de-DE" sz="1800">
                <a:ea typeface="Arial"/>
                <a:cs typeface="Arial"/>
              </a:rPr>
              <a:t> </a:t>
            </a:r>
            <a:r>
              <a:rPr lang="de-DE" sz="1800" err="1">
                <a:ea typeface="Arial"/>
                <a:cs typeface="Arial"/>
              </a:rPr>
              <a:t>your</a:t>
            </a:r>
            <a:r>
              <a:rPr lang="de-DE" sz="1800">
                <a:ea typeface="Arial"/>
                <a:cs typeface="Arial"/>
              </a:rPr>
              <a:t> </a:t>
            </a:r>
            <a:r>
              <a:rPr lang="de-DE" sz="1800" err="1">
                <a:ea typeface="Arial"/>
                <a:cs typeface="Arial"/>
              </a:rPr>
              <a:t>partner</a:t>
            </a:r>
            <a:r>
              <a:rPr lang="de-DE" sz="1800">
                <a:ea typeface="Arial"/>
                <a:cs typeface="Arial"/>
              </a:rPr>
              <a:t> </a:t>
            </a:r>
            <a:r>
              <a:rPr lang="de-DE" sz="1800" err="1">
                <a:ea typeface="Arial"/>
                <a:cs typeface="Arial"/>
              </a:rPr>
              <a:t>using</a:t>
            </a:r>
            <a:r>
              <a:rPr lang="de-DE" sz="1800">
                <a:ea typeface="Arial"/>
                <a:cs typeface="Arial"/>
              </a:rPr>
              <a:t> </a:t>
            </a:r>
            <a:r>
              <a:rPr lang="de-DE" sz="1800" err="1">
                <a:ea typeface="Arial"/>
                <a:cs typeface="Arial"/>
              </a:rPr>
              <a:t>the</a:t>
            </a:r>
            <a:r>
              <a:rPr lang="de-DE" sz="1800">
                <a:ea typeface="Arial"/>
                <a:cs typeface="Arial"/>
              </a:rPr>
              <a:t> </a:t>
            </a:r>
            <a:r>
              <a:rPr lang="de-DE" sz="1800" err="1">
                <a:ea typeface="Arial"/>
                <a:cs typeface="Arial"/>
              </a:rPr>
              <a:t>following</a:t>
            </a:r>
            <a:r>
              <a:rPr lang="de-DE" sz="1800">
                <a:ea typeface="Arial"/>
                <a:cs typeface="Arial"/>
              </a:rPr>
              <a:t> </a:t>
            </a:r>
            <a:r>
              <a:rPr lang="de-DE" sz="1800" err="1">
                <a:ea typeface="Arial"/>
                <a:cs typeface="Arial"/>
              </a:rPr>
              <a:t>questions</a:t>
            </a:r>
            <a:r>
              <a:rPr lang="de-DE" sz="1800">
                <a:ea typeface="Arial"/>
                <a:cs typeface="Arial"/>
              </a:rPr>
              <a:t>. </a:t>
            </a:r>
            <a:r>
              <a:rPr lang="de-DE" sz="1800" err="1">
                <a:ea typeface="Arial"/>
                <a:cs typeface="Arial"/>
              </a:rPr>
              <a:t>Feel</a:t>
            </a:r>
            <a:r>
              <a:rPr lang="de-DE" sz="1800">
                <a:ea typeface="Arial"/>
                <a:cs typeface="Arial"/>
              </a:rPr>
              <a:t> </a:t>
            </a:r>
            <a:r>
              <a:rPr lang="de-DE" sz="1800" err="1">
                <a:ea typeface="Arial"/>
                <a:cs typeface="Arial"/>
              </a:rPr>
              <a:t>free</a:t>
            </a:r>
            <a:r>
              <a:rPr lang="de-DE" sz="1800">
                <a:ea typeface="Arial"/>
                <a:cs typeface="Arial"/>
              </a:rPr>
              <a:t> </a:t>
            </a:r>
            <a:r>
              <a:rPr lang="de-DE" sz="1800" err="1">
                <a:ea typeface="Arial"/>
                <a:cs typeface="Arial"/>
              </a:rPr>
              <a:t>to</a:t>
            </a:r>
            <a:r>
              <a:rPr lang="de-DE" sz="1800">
                <a:ea typeface="Arial"/>
                <a:cs typeface="Arial"/>
              </a:rPr>
              <a:t> </a:t>
            </a:r>
            <a:r>
              <a:rPr lang="de-DE" sz="1800" err="1">
                <a:ea typeface="Arial"/>
                <a:cs typeface="Arial"/>
              </a:rPr>
              <a:t>take</a:t>
            </a:r>
            <a:r>
              <a:rPr lang="de-DE" sz="1800">
                <a:ea typeface="Arial"/>
                <a:cs typeface="Arial"/>
              </a:rPr>
              <a:t> </a:t>
            </a:r>
            <a:r>
              <a:rPr lang="de-DE" sz="1800" err="1">
                <a:ea typeface="Arial"/>
                <a:cs typeface="Arial"/>
              </a:rPr>
              <a:t>notes</a:t>
            </a:r>
            <a:r>
              <a:rPr lang="de-DE" sz="1800">
                <a:ea typeface="Arial"/>
                <a:cs typeface="Arial"/>
              </a:rPr>
              <a:t>.</a:t>
            </a:r>
          </a:p>
          <a:p>
            <a:pPr>
              <a:buClrTx/>
            </a:pPr>
            <a:endParaRPr lang="de-DE"/>
          </a:p>
        </p:txBody>
      </p:sp>
      <p:sp>
        <p:nvSpPr>
          <p:cNvPr id="12" name="Inhaltsplatzhalter 5">
            <a:extLst>
              <a:ext uri="{FF2B5EF4-FFF2-40B4-BE49-F238E27FC236}">
                <a16:creationId xmlns:a16="http://schemas.microsoft.com/office/drawing/2014/main" id="{96ED180D-D4A3-6107-F324-FD59AD643C2A}"/>
              </a:ext>
            </a:extLst>
          </p:cNvPr>
          <p:cNvSpPr txBox="1">
            <a:spLocks/>
          </p:cNvSpPr>
          <p:nvPr/>
        </p:nvSpPr>
        <p:spPr>
          <a:xfrm>
            <a:off x="8011887" y="3390900"/>
            <a:ext cx="3283854" cy="23515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r>
              <a:rPr lang="de-DE" err="1">
                <a:solidFill>
                  <a:schemeClr val="accent1"/>
                </a:solidFill>
                <a:latin typeface="+mj-lt"/>
              </a:rPr>
              <a:t>What</a:t>
            </a:r>
            <a:r>
              <a:rPr lang="de-DE">
                <a:solidFill>
                  <a:schemeClr val="accent1"/>
                </a:solidFill>
                <a:latin typeface="+mj-lt"/>
              </a:rPr>
              <a:t> do </a:t>
            </a:r>
            <a:r>
              <a:rPr lang="de-DE" err="1">
                <a:solidFill>
                  <a:schemeClr val="accent1"/>
                </a:solidFill>
                <a:latin typeface="+mj-lt"/>
              </a:rPr>
              <a:t>you</a:t>
            </a:r>
            <a:r>
              <a:rPr lang="de-DE">
                <a:solidFill>
                  <a:schemeClr val="accent1"/>
                </a:solidFill>
                <a:latin typeface="+mj-lt"/>
              </a:rPr>
              <a:t> </a:t>
            </a:r>
            <a:r>
              <a:rPr lang="de-DE" err="1">
                <a:solidFill>
                  <a:schemeClr val="accent1"/>
                </a:solidFill>
                <a:latin typeface="+mj-lt"/>
              </a:rPr>
              <a:t>want</a:t>
            </a:r>
            <a:r>
              <a:rPr lang="de-DE">
                <a:solidFill>
                  <a:schemeClr val="accent1"/>
                </a:solidFill>
                <a:latin typeface="+mj-lt"/>
              </a:rPr>
              <a:t> </a:t>
            </a:r>
            <a:r>
              <a:rPr lang="de-DE" err="1">
                <a:solidFill>
                  <a:schemeClr val="accent1"/>
                </a:solidFill>
                <a:latin typeface="+mj-lt"/>
              </a:rPr>
              <a:t>to</a:t>
            </a:r>
            <a:r>
              <a:rPr lang="de-DE">
                <a:solidFill>
                  <a:schemeClr val="accent1"/>
                </a:solidFill>
                <a:latin typeface="+mj-lt"/>
              </a:rPr>
              <a:t> </a:t>
            </a:r>
            <a:r>
              <a:rPr lang="de-DE" err="1">
                <a:solidFill>
                  <a:schemeClr val="accent1"/>
                </a:solidFill>
                <a:latin typeface="+mj-lt"/>
              </a:rPr>
              <a:t>achieve</a:t>
            </a:r>
            <a:r>
              <a:rPr lang="de-DE">
                <a:solidFill>
                  <a:schemeClr val="accent1"/>
                </a:solidFill>
                <a:latin typeface="+mj-lt"/>
              </a:rPr>
              <a:t>?</a:t>
            </a:r>
          </a:p>
          <a:p>
            <a:pPr marL="0" indent="0">
              <a:buClrTx/>
              <a:buFont typeface="Arial" panose="020B0604020202020204" pitchFamily="34" charset="0"/>
              <a:buNone/>
            </a:pPr>
            <a:endParaRPr lang="de-DE">
              <a:latin typeface="+mj-lt"/>
            </a:endParaRPr>
          </a:p>
          <a:p>
            <a:pPr>
              <a:buClr>
                <a:schemeClr val="accent1"/>
              </a:buClr>
            </a:pPr>
            <a:r>
              <a:rPr lang="de-DE" err="1"/>
              <a:t>Reasons</a:t>
            </a:r>
            <a:r>
              <a:rPr lang="de-DE"/>
              <a:t> </a:t>
            </a:r>
            <a:r>
              <a:rPr lang="de-DE" err="1"/>
              <a:t>for</a:t>
            </a:r>
            <a:r>
              <a:rPr lang="de-DE"/>
              <a:t> </a:t>
            </a:r>
            <a:r>
              <a:rPr lang="de-DE" err="1"/>
              <a:t>participating</a:t>
            </a:r>
            <a:endParaRPr lang="de-DE"/>
          </a:p>
          <a:p>
            <a:pPr>
              <a:buClr>
                <a:schemeClr val="tx2"/>
              </a:buClr>
              <a:defRPr/>
            </a:pPr>
            <a:r>
              <a:rPr lang="de-DE"/>
              <a:t>Goal at </a:t>
            </a:r>
            <a:r>
              <a:rPr lang="de-DE" err="1"/>
              <a:t>the</a:t>
            </a:r>
            <a:r>
              <a:rPr lang="de-DE"/>
              <a:t> end </a:t>
            </a:r>
            <a:r>
              <a:rPr lang="de-DE" err="1"/>
              <a:t>of</a:t>
            </a:r>
            <a:r>
              <a:rPr lang="de-DE"/>
              <a:t> </a:t>
            </a:r>
            <a:r>
              <a:rPr lang="de-DE" err="1"/>
              <a:t>the</a:t>
            </a:r>
            <a:r>
              <a:rPr lang="de-DE"/>
              <a:t> </a:t>
            </a:r>
            <a:r>
              <a:rPr lang="de-DE" err="1"/>
              <a:t>module</a:t>
            </a:r>
            <a:endParaRPr lang="de-DE">
              <a:latin typeface="Nunito SemiBold"/>
            </a:endParaRPr>
          </a:p>
          <a:p>
            <a:pPr marL="0" indent="0">
              <a:buClrTx/>
              <a:buFont typeface="Arial" panose="020B0604020202020204" pitchFamily="34" charset="0"/>
              <a:buNone/>
            </a:pPr>
            <a:endParaRPr lang="de-DE">
              <a:latin typeface="+mj-lt"/>
            </a:endParaRPr>
          </a:p>
        </p:txBody>
      </p:sp>
      <p:sp>
        <p:nvSpPr>
          <p:cNvPr id="13" name="Rechteck: abgerundete Ecken 12">
            <a:extLst>
              <a:ext uri="{FF2B5EF4-FFF2-40B4-BE49-F238E27FC236}">
                <a16:creationId xmlns:a16="http://schemas.microsoft.com/office/drawing/2014/main" id="{05177B82-04D7-F003-5ADF-9DE44C259389}"/>
              </a:ext>
            </a:extLst>
          </p:cNvPr>
          <p:cNvSpPr/>
          <p:nvPr/>
        </p:nvSpPr>
        <p:spPr>
          <a:xfrm>
            <a:off x="828577" y="1719138"/>
            <a:ext cx="9788624" cy="1113619"/>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spTree>
    <p:extLst>
      <p:ext uri="{BB962C8B-B14F-4D97-AF65-F5344CB8AC3E}">
        <p14:creationId xmlns:p14="http://schemas.microsoft.com/office/powerpoint/2010/main" val="2948476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abgerundete Ecken 18">
            <a:hlinkClick r:id="rId3"/>
            <a:extLst>
              <a:ext uri="{FF2B5EF4-FFF2-40B4-BE49-F238E27FC236}">
                <a16:creationId xmlns:a16="http://schemas.microsoft.com/office/drawing/2014/main" id="{D1CB3B73-CF47-954C-F45F-680AC129AAE8}"/>
              </a:ext>
            </a:extLst>
          </p:cNvPr>
          <p:cNvSpPr/>
          <p:nvPr/>
        </p:nvSpPr>
        <p:spPr>
          <a:xfrm>
            <a:off x="3402307" y="2908801"/>
            <a:ext cx="2347200" cy="2347200"/>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b="0" i="1" strike="noStrike" kern="0" cap="none" spc="0" normalizeH="0" baseline="0" noProof="0">
                <a:ln>
                  <a:noFill/>
                </a:ln>
                <a:solidFill>
                  <a:schemeClr val="tx2"/>
                </a:solidFill>
                <a:effectLst/>
                <a:uLnTx/>
                <a:uFillTx/>
                <a:latin typeface="Nunito SemiBold"/>
                <a:ea typeface="+mn-ea"/>
                <a:cs typeface="+mn-cs"/>
                <a:sym typeface="Arial"/>
                <a:hlinkClick r:id="rId3">
                  <a:extLst>
                    <a:ext uri="{A12FA001-AC4F-418D-AE19-62706E023703}">
                      <ahyp:hlinkClr xmlns:ahyp="http://schemas.microsoft.com/office/drawing/2018/hyperlinkcolor" val="tx"/>
                    </a:ext>
                  </a:extLst>
                </a:hlinkClick>
              </a:rPr>
              <a:t>“How </a:t>
            </a:r>
            <a:r>
              <a:rPr lang="en-US" i="1">
                <a:solidFill>
                  <a:schemeClr val="tx2"/>
                </a:solidFill>
                <a:latin typeface="Nunito SemiBold"/>
                <a:hlinkClick r:id="rId3">
                  <a:extLst>
                    <a:ext uri="{A12FA001-AC4F-418D-AE19-62706E023703}">
                      <ahyp:hlinkClr xmlns:ahyp="http://schemas.microsoft.com/office/drawing/2018/hyperlinkcolor" val="tx"/>
                    </a:ext>
                  </a:extLst>
                </a:hlinkClick>
              </a:rPr>
              <a:t>to </a:t>
            </a:r>
            <a:r>
              <a:rPr kumimoji="0" lang="en-US" b="0" i="1" strike="noStrike" kern="0" cap="none" spc="0" normalizeH="0" baseline="0" noProof="0">
                <a:ln>
                  <a:noFill/>
                </a:ln>
                <a:solidFill>
                  <a:schemeClr val="tx2"/>
                </a:solidFill>
                <a:effectLst/>
                <a:uLnTx/>
                <a:uFillTx/>
                <a:latin typeface="Nunito SemiBold"/>
                <a:ea typeface="+mn-ea"/>
                <a:cs typeface="+mn-cs"/>
                <a:sym typeface="Arial"/>
                <a:hlinkClick r:id="rId3">
                  <a:extLst>
                    <a:ext uri="{A12FA001-AC4F-418D-AE19-62706E023703}">
                      <ahyp:hlinkClr xmlns:ahyp="http://schemas.microsoft.com/office/drawing/2018/hyperlinkcolor" val="tx"/>
                    </a:ext>
                  </a:extLst>
                </a:hlinkClick>
              </a:rPr>
              <a:t>create a research pitch?”</a:t>
            </a:r>
            <a:endParaRPr kumimoji="0" lang="en-US" b="0" i="1" strike="noStrike" kern="0" cap="none" spc="0" normalizeH="0" baseline="0" noProof="0">
              <a:ln>
                <a:noFill/>
              </a:ln>
              <a:solidFill>
                <a:schemeClr val="tx2"/>
              </a:solidFill>
              <a:effectLst/>
              <a:uLnTx/>
              <a:uFillTx/>
              <a:latin typeface="Nunito SemiBold"/>
              <a:ea typeface="+mn-ea"/>
              <a:cs typeface="+mn-cs"/>
              <a:sym typeface="Arial"/>
            </a:endParaRPr>
          </a:p>
        </p:txBody>
      </p:sp>
      <p:sp>
        <p:nvSpPr>
          <p:cNvPr id="5" name="Titel 4">
            <a:extLst>
              <a:ext uri="{FF2B5EF4-FFF2-40B4-BE49-F238E27FC236}">
                <a16:creationId xmlns:a16="http://schemas.microsoft.com/office/drawing/2014/main" id="{20B08519-6C97-A041-62EB-903A477A69C2}"/>
              </a:ext>
            </a:extLst>
          </p:cNvPr>
          <p:cNvSpPr>
            <a:spLocks noGrp="1"/>
          </p:cNvSpPr>
          <p:nvPr>
            <p:ph type="title"/>
          </p:nvPr>
        </p:nvSpPr>
        <p:spPr/>
        <p:txBody>
          <a:bodyPr/>
          <a:lstStyle/>
          <a:p>
            <a:r>
              <a:rPr lang="de-DE" err="1"/>
              <a:t>Preparing</a:t>
            </a:r>
            <a:r>
              <a:rPr lang="de-DE"/>
              <a:t> a Science Pitch</a:t>
            </a:r>
          </a:p>
        </p:txBody>
      </p:sp>
      <p:sp>
        <p:nvSpPr>
          <p:cNvPr id="4" name="Foliennummernplatzhalter 3">
            <a:extLst>
              <a:ext uri="{FF2B5EF4-FFF2-40B4-BE49-F238E27FC236}">
                <a16:creationId xmlns:a16="http://schemas.microsoft.com/office/drawing/2014/main" id="{07612E06-EDEE-76C6-C888-1317C0BED498}"/>
              </a:ext>
            </a:extLst>
          </p:cNvPr>
          <p:cNvSpPr>
            <a:spLocks noGrp="1"/>
          </p:cNvSpPr>
          <p:nvPr>
            <p:ph type="sldNum" sz="quarter" idx="12"/>
          </p:nvPr>
        </p:nvSpPr>
        <p:spPr/>
        <p:txBody>
          <a:bodyPr/>
          <a:lstStyle/>
          <a:p>
            <a:fld id="{F145060A-2239-4736-BEED-7C05F6B3C6E1}" type="slidenum">
              <a:rPr lang="de-DE" smtClean="0"/>
              <a:t>40</a:t>
            </a:fld>
            <a:endParaRPr lang="de-DE"/>
          </a:p>
        </p:txBody>
      </p:sp>
      <p:pic>
        <p:nvPicPr>
          <p:cNvPr id="10" name="Inhaltsplatzhalter 9" descr="Cursor Silhouette">
            <a:extLst>
              <a:ext uri="{FF2B5EF4-FFF2-40B4-BE49-F238E27FC236}">
                <a16:creationId xmlns:a16="http://schemas.microsoft.com/office/drawing/2014/main" id="{CFE3EC09-B8C8-3DD8-C5AD-56BB904905C3}"/>
              </a:ext>
            </a:extLst>
          </p:cNvPr>
          <p:cNvPicPr>
            <a:picLocks noGrp="1" noChangeAspect="1"/>
          </p:cNvPicPr>
          <p:nvPr>
            <p:ph idx="13"/>
          </p:nvPr>
        </p:nvPicPr>
        <p:blipFill>
          <a:blip>
            <a:extLst>
              <a:ext uri="{96DAC541-7B7A-43D3-8B79-37D633B846F1}">
                <asvg:svgBlip xmlns:asvg="http://schemas.microsoft.com/office/drawing/2016/SVG/main" r:embed="rId4"/>
              </a:ext>
            </a:extLst>
          </a:blip>
          <a:stretch>
            <a:fillRect/>
          </a:stretch>
        </p:blipFill>
        <p:spPr>
          <a:xfrm>
            <a:off x="4668362" y="4157348"/>
            <a:ext cx="748373" cy="748373"/>
          </a:xfrm>
        </p:spPr>
      </p:pic>
      <p:sp>
        <p:nvSpPr>
          <p:cNvPr id="15" name="Ellipse 14">
            <a:hlinkClick r:id="rId5"/>
            <a:extLst>
              <a:ext uri="{FF2B5EF4-FFF2-40B4-BE49-F238E27FC236}">
                <a16:creationId xmlns:a16="http://schemas.microsoft.com/office/drawing/2014/main" id="{423F45E5-4216-C8F7-4B56-60D9AA2D0914}"/>
              </a:ext>
            </a:extLst>
          </p:cNvPr>
          <p:cNvSpPr/>
          <p:nvPr/>
        </p:nvSpPr>
        <p:spPr>
          <a:xfrm>
            <a:off x="5749766" y="1648990"/>
            <a:ext cx="2347459" cy="2347459"/>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algn="ctr"/>
            <a:r>
              <a:rPr lang="en-US" noProof="0">
                <a:solidFill>
                  <a:schemeClr val="tx2"/>
                </a:solidFill>
                <a:latin typeface="+mj-lt"/>
              </a:rPr>
              <a:t>“Big Science Pitch 2022”</a:t>
            </a:r>
          </a:p>
          <a:p>
            <a:pPr algn="ctr"/>
            <a:r>
              <a:rPr lang="en-US" noProof="0">
                <a:solidFill>
                  <a:schemeClr val="tx2"/>
                </a:solidFill>
                <a:latin typeface="+mj-lt"/>
                <a:hlinkClick r:id="rId5">
                  <a:extLst>
                    <a:ext uri="{A12FA001-AC4F-418D-AE19-62706E023703}">
                      <ahyp:hlinkClr xmlns:ahyp="http://schemas.microsoft.com/office/drawing/2018/hyperlinkcolor" val="tx"/>
                    </a:ext>
                  </a:extLst>
                </a:hlinkClick>
              </a:rPr>
              <a:t>University of Melbourne (50:39)</a:t>
            </a:r>
          </a:p>
        </p:txBody>
      </p:sp>
      <p:pic>
        <p:nvPicPr>
          <p:cNvPr id="16" name="Inhaltsplatzhalter 9" descr="Cursor Silhouette">
            <a:extLst>
              <a:ext uri="{FF2B5EF4-FFF2-40B4-BE49-F238E27FC236}">
                <a16:creationId xmlns:a16="http://schemas.microsoft.com/office/drawing/2014/main" id="{155F353A-398B-E020-C046-796FE93E15D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55939" y="3136383"/>
            <a:ext cx="748373" cy="748373"/>
          </a:xfrm>
          <a:prstGeom prst="rect">
            <a:avLst/>
          </a:prstGeom>
        </p:spPr>
      </p:pic>
      <p:sp>
        <p:nvSpPr>
          <p:cNvPr id="17" name="Inhaltsplatzhalter 2">
            <a:extLst>
              <a:ext uri="{FF2B5EF4-FFF2-40B4-BE49-F238E27FC236}">
                <a16:creationId xmlns:a16="http://schemas.microsoft.com/office/drawing/2014/main" id="{5A6BBEA1-D64E-008A-A05C-3F7F1D51CB19}"/>
              </a:ext>
            </a:extLst>
          </p:cNvPr>
          <p:cNvSpPr txBox="1">
            <a:spLocks/>
          </p:cNvSpPr>
          <p:nvPr/>
        </p:nvSpPr>
        <p:spPr>
          <a:xfrm>
            <a:off x="1541147" y="3946574"/>
            <a:ext cx="2245895" cy="421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i="1">
                <a:latin typeface="+mj-lt"/>
                <a:ea typeface="Times New Roman" panose="02020603050405020304" pitchFamily="18" charset="0"/>
              </a:rPr>
              <a:t>How </a:t>
            </a:r>
            <a:r>
              <a:rPr lang="de-DE" sz="1800" i="1" err="1">
                <a:latin typeface="+mj-lt"/>
                <a:ea typeface="Times New Roman" panose="02020603050405020304" pitchFamily="18" charset="0"/>
              </a:rPr>
              <a:t>to </a:t>
            </a:r>
            <a:r>
              <a:rPr lang="de-DE" sz="1800" i="1">
                <a:latin typeface="+mj-lt"/>
                <a:ea typeface="Times New Roman" panose="02020603050405020304" pitchFamily="18" charset="0"/>
              </a:rPr>
              <a:t>pitch?</a:t>
            </a:r>
          </a:p>
        </p:txBody>
      </p:sp>
      <p:sp>
        <p:nvSpPr>
          <p:cNvPr id="18" name="Inhaltsplatzhalter 2">
            <a:extLst>
              <a:ext uri="{FF2B5EF4-FFF2-40B4-BE49-F238E27FC236}">
                <a16:creationId xmlns:a16="http://schemas.microsoft.com/office/drawing/2014/main" id="{C7C9E46A-0AE0-07BA-41AD-64025477D520}"/>
              </a:ext>
            </a:extLst>
          </p:cNvPr>
          <p:cNvSpPr txBox="1">
            <a:spLocks/>
          </p:cNvSpPr>
          <p:nvPr/>
        </p:nvSpPr>
        <p:spPr>
          <a:xfrm>
            <a:off x="8306103" y="2611945"/>
            <a:ext cx="2245895" cy="421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i="1">
                <a:latin typeface="+mj-lt"/>
                <a:ea typeface="Times New Roman" panose="02020603050405020304" pitchFamily="18" charset="0"/>
              </a:rPr>
              <a:t>Sample pitches</a:t>
            </a:r>
          </a:p>
        </p:txBody>
      </p:sp>
    </p:spTree>
    <p:extLst>
      <p:ext uri="{BB962C8B-B14F-4D97-AF65-F5344CB8AC3E}">
        <p14:creationId xmlns:p14="http://schemas.microsoft.com/office/powerpoint/2010/main" val="42667666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2C62F-BDD3-8A99-6787-6309F2B6147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35DCE9D-33C3-00D6-21BF-0A2C98BE79EB}"/>
              </a:ext>
            </a:extLst>
          </p:cNvPr>
          <p:cNvSpPr>
            <a:spLocks noGrp="1"/>
          </p:cNvSpPr>
          <p:nvPr>
            <p:ph type="title"/>
          </p:nvPr>
        </p:nvSpPr>
        <p:spPr/>
        <p:txBody>
          <a:bodyPr/>
          <a:lstStyle/>
          <a:p>
            <a:r>
              <a:rPr lang="de-DE"/>
              <a:t>Science Pitch </a:t>
            </a:r>
            <a:r>
              <a:rPr lang="de-DE" err="1"/>
              <a:t>Based</a:t>
            </a:r>
            <a:r>
              <a:rPr lang="de-DE"/>
              <a:t> on </a:t>
            </a:r>
            <a:r>
              <a:rPr lang="de-DE" err="1"/>
              <a:t>the</a:t>
            </a:r>
            <a:r>
              <a:rPr lang="de-DE"/>
              <a:t> 4MAT Concept</a:t>
            </a:r>
          </a:p>
        </p:txBody>
      </p:sp>
      <p:sp>
        <p:nvSpPr>
          <p:cNvPr id="3" name="Foliennummernplatzhalter 2">
            <a:extLst>
              <a:ext uri="{FF2B5EF4-FFF2-40B4-BE49-F238E27FC236}">
                <a16:creationId xmlns:a16="http://schemas.microsoft.com/office/drawing/2014/main" id="{E916708A-DE60-65A7-6153-8BBDE0B6A97A}"/>
              </a:ext>
            </a:extLst>
          </p:cNvPr>
          <p:cNvSpPr>
            <a:spLocks noGrp="1"/>
          </p:cNvSpPr>
          <p:nvPr>
            <p:ph type="sldNum" sz="quarter" idx="12"/>
          </p:nvPr>
        </p:nvSpPr>
        <p:spPr/>
        <p:txBody>
          <a:bodyPr/>
          <a:lstStyle/>
          <a:p>
            <a:fld id="{F145060A-2239-4736-BEED-7C05F6B3C6E1}" type="slidenum">
              <a:rPr lang="de-DE" smtClean="0"/>
              <a:t>41</a:t>
            </a:fld>
            <a:endParaRPr lang="de-DE"/>
          </a:p>
        </p:txBody>
      </p:sp>
      <p:graphicFrame>
        <p:nvGraphicFramePr>
          <p:cNvPr id="7" name="Inhaltsplatzhalter 6">
            <a:extLst>
              <a:ext uri="{FF2B5EF4-FFF2-40B4-BE49-F238E27FC236}">
                <a16:creationId xmlns:a16="http://schemas.microsoft.com/office/drawing/2014/main" id="{31B1EE0E-6169-34CC-BAE0-5F8CFEC50EFB}"/>
              </a:ext>
            </a:extLst>
          </p:cNvPr>
          <p:cNvGraphicFramePr>
            <a:graphicFrameLocks noGrp="1"/>
          </p:cNvGraphicFramePr>
          <p:nvPr>
            <p:ph idx="13"/>
          </p:nvPr>
        </p:nvGraphicFramePr>
        <p:xfrm>
          <a:off x="5014762" y="1625600"/>
          <a:ext cx="6556870" cy="4477379"/>
        </p:xfrm>
        <a:graphic>
          <a:graphicData uri="http://schemas.openxmlformats.org/drawingml/2006/table">
            <a:tbl>
              <a:tblPr>
                <a:tableStyleId>{5C22544A-7EE6-4342-B048-85BDC9FD1C3A}</a:tableStyleId>
              </a:tblPr>
              <a:tblGrid>
                <a:gridCol w="4301002">
                  <a:extLst>
                    <a:ext uri="{9D8B030D-6E8A-4147-A177-3AD203B41FA5}">
                      <a16:colId xmlns:a16="http://schemas.microsoft.com/office/drawing/2014/main" val="3299596434"/>
                    </a:ext>
                  </a:extLst>
                </a:gridCol>
                <a:gridCol w="2255868">
                  <a:extLst>
                    <a:ext uri="{9D8B030D-6E8A-4147-A177-3AD203B41FA5}">
                      <a16:colId xmlns:a16="http://schemas.microsoft.com/office/drawing/2014/main" val="2709771785"/>
                    </a:ext>
                  </a:extLst>
                </a:gridCol>
              </a:tblGrid>
              <a:tr h="1001399">
                <a:tc>
                  <a:txBody>
                    <a:bodyPr/>
                    <a:lstStyle/>
                    <a:p>
                      <a:r>
                        <a:rPr lang="de-DE" sz="1400">
                          <a:latin typeface="+mj-lt"/>
                        </a:rPr>
                        <a:t>WHY?</a:t>
                      </a:r>
                      <a:endParaRPr lang="de-DE" sz="1400"/>
                    </a:p>
                    <a:p>
                      <a:pPr lvl="0">
                        <a:buNone/>
                      </a:pPr>
                      <a:r>
                        <a:rPr lang="de-DE" sz="1400" b="0" i="0" u="none" strike="noStrike" noProof="0">
                          <a:latin typeface="Nunito Light"/>
                        </a:rPr>
                        <a:t>Why is your research relevant?</a:t>
                      </a:r>
                      <a:endParaRPr lang="de-DE" b="0" i="0" u="none" strike="noStrike" noProof="0">
                        <a:latin typeface="Nunito Light"/>
                      </a:endParaRPr>
                    </a:p>
                  </a:txBody>
                  <a:tcPr>
                    <a:lnR w="12700" cap="flat" cmpd="sng" algn="ctr">
                      <a:solidFill>
                        <a:schemeClr val="accent1"/>
                      </a:solidFill>
                      <a:prstDash val="dash"/>
                      <a:round/>
                      <a:headEnd type="none" w="med" len="med"/>
                      <a:tailEnd type="none" w="med" len="med"/>
                    </a:lnR>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67110671"/>
                  </a:ext>
                </a:extLst>
              </a:tr>
              <a:tr h="1084881">
                <a:tc>
                  <a:txBody>
                    <a:bodyPr/>
                    <a:lstStyle/>
                    <a:p>
                      <a:pPr lvl="0" algn="l"/>
                      <a:r>
                        <a:rPr lang="de-DE" sz="1400">
                          <a:latin typeface="+mj-lt"/>
                        </a:rPr>
                        <a:t>WHAT?</a:t>
                      </a:r>
                      <a:br>
                        <a:rPr lang="de-DE" sz="1400"/>
                      </a:br>
                      <a:r>
                        <a:rPr lang="de-DE" sz="1400" b="0" i="0" u="none" strike="noStrike" noProof="0"/>
                        <a:t>What exactly are you offering?</a:t>
                      </a:r>
                      <a:endParaRPr lang="de-DE" sz="1400"/>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93145963"/>
                  </a:ext>
                </a:extLst>
              </a:tr>
              <a:tr h="1185331">
                <a:tc>
                  <a:txBody>
                    <a:bodyPr/>
                    <a:lstStyle/>
                    <a:p>
                      <a:r>
                        <a:rPr lang="de-DE" sz="1400">
                          <a:latin typeface="+mj-lt"/>
                        </a:rPr>
                        <a:t>HOW?</a:t>
                      </a:r>
                      <a:endParaRPr lang="de-DE" sz="1400"/>
                    </a:p>
                    <a:p>
                      <a:pPr lvl="0">
                        <a:buNone/>
                      </a:pPr>
                      <a:r>
                        <a:rPr lang="de-DE" sz="1400" b="0" i="0" u="none" strike="noStrike" noProof="0">
                          <a:latin typeface="Nunito Light"/>
                        </a:rPr>
                        <a:t>How is your research put into practice?</a:t>
                      </a:r>
                      <a:endParaRPr lang="de-DE" b="0" i="0" u="none" strike="noStrike" noProof="0">
                        <a:latin typeface="Nunito Light"/>
                      </a:endParaRPr>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422285446"/>
                  </a:ext>
                </a:extLst>
              </a:tr>
              <a:tr h="1205768">
                <a:tc>
                  <a:txBody>
                    <a:bodyPr/>
                    <a:lstStyle/>
                    <a:p>
                      <a:r>
                        <a:rPr lang="de-DE" sz="1400">
                          <a:latin typeface="+mj-lt"/>
                        </a:rPr>
                        <a:t>WHAT IF? </a:t>
                      </a:r>
                      <a:endParaRPr lang="de-DE" sz="1400"/>
                    </a:p>
                    <a:p>
                      <a:pPr lvl="0">
                        <a:buNone/>
                      </a:pPr>
                      <a:r>
                        <a:rPr lang="de-DE" sz="1400" b="0" i="0" u="none" strike="noStrike" noProof="0" err="1">
                          <a:latin typeface="Nunito Light"/>
                        </a:rPr>
                        <a:t>What</a:t>
                      </a:r>
                      <a:r>
                        <a:rPr lang="de-DE" sz="1400" b="0" i="0" u="none" strike="noStrike" noProof="0">
                          <a:latin typeface="Nunito Light"/>
                        </a:rPr>
                        <a:t> </a:t>
                      </a:r>
                      <a:r>
                        <a:rPr lang="de-DE" sz="1400" b="0" i="0" u="none" strike="noStrike" noProof="0" err="1">
                          <a:latin typeface="Nunito Light"/>
                        </a:rPr>
                        <a:t>future</a:t>
                      </a:r>
                      <a:r>
                        <a:rPr lang="de-DE" sz="1400" b="0" i="0" u="none" strike="noStrike" noProof="0">
                          <a:latin typeface="Nunito Light"/>
                        </a:rPr>
                        <a:t> </a:t>
                      </a:r>
                      <a:r>
                        <a:rPr lang="de-DE" sz="1400" b="0" i="0" u="none" strike="noStrike" noProof="0" err="1">
                          <a:latin typeface="Nunito Light"/>
                        </a:rPr>
                        <a:t>opportunities</a:t>
                      </a:r>
                      <a:r>
                        <a:rPr lang="de-DE" sz="1400" b="0" i="0" u="none" strike="noStrike" noProof="0">
                          <a:latin typeface="Nunito Light"/>
                        </a:rPr>
                        <a:t> will </a:t>
                      </a:r>
                      <a:r>
                        <a:rPr lang="de-DE" sz="1400" b="0" i="0" u="none" strike="noStrike" noProof="0" err="1">
                          <a:latin typeface="Nunito Light"/>
                        </a:rPr>
                        <a:t>arise</a:t>
                      </a:r>
                      <a:r>
                        <a:rPr lang="de-DE" sz="1400" b="0" i="0" u="none" strike="noStrike" noProof="0">
                          <a:latin typeface="Nunito Light"/>
                        </a:rPr>
                        <a:t> </a:t>
                      </a:r>
                      <a:r>
                        <a:rPr lang="de-DE" sz="1400" b="0" i="0" u="none" strike="noStrike" noProof="0" err="1">
                          <a:latin typeface="Nunito Light"/>
                        </a:rPr>
                        <a:t>once</a:t>
                      </a:r>
                      <a:r>
                        <a:rPr lang="de-DE" sz="1400" b="0" i="0" u="none" strike="noStrike" noProof="0">
                          <a:latin typeface="Nunito Light"/>
                        </a:rPr>
                        <a:t> </a:t>
                      </a:r>
                      <a:r>
                        <a:rPr lang="de-DE" sz="1400" b="0" i="0" u="none" strike="noStrike" noProof="0" err="1">
                          <a:latin typeface="Nunito Light"/>
                        </a:rPr>
                        <a:t>your</a:t>
                      </a:r>
                      <a:r>
                        <a:rPr lang="de-DE" sz="1400" b="0" i="0" u="none" strike="noStrike" noProof="0">
                          <a:latin typeface="Nunito Light"/>
                        </a:rPr>
                        <a:t> </a:t>
                      </a:r>
                      <a:r>
                        <a:rPr lang="de-DE" sz="1400" b="0" i="0" u="none" strike="noStrike" noProof="0" err="1">
                          <a:latin typeface="Nunito Light"/>
                        </a:rPr>
                        <a:t>research</a:t>
                      </a:r>
                      <a:r>
                        <a:rPr lang="de-DE" sz="1400" b="0" i="0" u="none" strike="noStrike" noProof="0">
                          <a:latin typeface="Nunito Light"/>
                        </a:rPr>
                        <a:t> </a:t>
                      </a:r>
                      <a:r>
                        <a:rPr lang="de-DE" sz="1400" b="0" i="0" u="none" strike="noStrike" noProof="0" err="1">
                          <a:latin typeface="Nunito Light"/>
                        </a:rPr>
                        <a:t>is</a:t>
                      </a:r>
                      <a:r>
                        <a:rPr lang="de-DE" sz="1400" b="0" i="0" u="none" strike="noStrike" noProof="0">
                          <a:latin typeface="Nunito Light"/>
                        </a:rPr>
                        <a:t> </a:t>
                      </a:r>
                      <a:r>
                        <a:rPr lang="de-DE" sz="1400" b="0" i="0" u="none" strike="noStrike" noProof="0" err="1">
                          <a:latin typeface="Nunito Light"/>
                        </a:rPr>
                        <a:t>put</a:t>
                      </a:r>
                      <a:r>
                        <a:rPr lang="de-DE" sz="1400" b="0" i="0" u="none" strike="noStrike" noProof="0">
                          <a:latin typeface="Nunito Light"/>
                        </a:rPr>
                        <a:t> </a:t>
                      </a:r>
                      <a:r>
                        <a:rPr lang="de-DE" sz="1400" b="0" i="0" u="none" strike="noStrike" noProof="0" err="1">
                          <a:latin typeface="Nunito Light"/>
                        </a:rPr>
                        <a:t>into</a:t>
                      </a:r>
                      <a:r>
                        <a:rPr lang="de-DE" sz="1400" b="0" i="0" u="none" strike="noStrike" noProof="0">
                          <a:latin typeface="Nunito Light"/>
                        </a:rPr>
                        <a:t> </a:t>
                      </a:r>
                      <a:r>
                        <a:rPr lang="de-DE" sz="1400" b="0" i="0" u="none" strike="noStrike" noProof="0" err="1">
                          <a:latin typeface="Nunito Light"/>
                        </a:rPr>
                        <a:t>practice</a:t>
                      </a:r>
                      <a:r>
                        <a:rPr lang="de-DE" sz="1400" b="0" i="0" u="none" strike="noStrike" noProof="0">
                          <a:latin typeface="Nunito Light"/>
                        </a:rPr>
                        <a:t>?</a:t>
                      </a:r>
                      <a:endParaRPr lang="de-DE"/>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noFill/>
                  </a:tcPr>
                </a:tc>
                <a:tc>
                  <a:txBody>
                    <a:bodyPr/>
                    <a:lstStyle/>
                    <a:p>
                      <a:endParaRPr lang="de-DE" sz="140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noFill/>
                  </a:tcPr>
                </a:tc>
                <a:extLst>
                  <a:ext uri="{0D108BD9-81ED-4DB2-BD59-A6C34878D82A}">
                    <a16:rowId xmlns:a16="http://schemas.microsoft.com/office/drawing/2014/main" val="1714240093"/>
                  </a:ext>
                </a:extLst>
              </a:tr>
            </a:tbl>
          </a:graphicData>
        </a:graphic>
      </p:graphicFrame>
      <p:sp>
        <p:nvSpPr>
          <p:cNvPr id="10" name="Ellipse 9">
            <a:extLst>
              <a:ext uri="{FF2B5EF4-FFF2-40B4-BE49-F238E27FC236}">
                <a16:creationId xmlns:a16="http://schemas.microsoft.com/office/drawing/2014/main" id="{C9993F4E-5EE6-65DC-0BD9-15847175D1A9}"/>
              </a:ext>
            </a:extLst>
          </p:cNvPr>
          <p:cNvSpPr/>
          <p:nvPr/>
        </p:nvSpPr>
        <p:spPr>
          <a:xfrm>
            <a:off x="838200" y="2051818"/>
            <a:ext cx="3437554" cy="3437554"/>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2" name="Ellipse 11">
            <a:extLst>
              <a:ext uri="{FF2B5EF4-FFF2-40B4-BE49-F238E27FC236}">
                <a16:creationId xmlns:a16="http://schemas.microsoft.com/office/drawing/2014/main" id="{E91A28D5-A57B-45BC-B17A-088E3469AB61}"/>
              </a:ext>
            </a:extLst>
          </p:cNvPr>
          <p:cNvSpPr/>
          <p:nvPr/>
        </p:nvSpPr>
        <p:spPr>
          <a:xfrm>
            <a:off x="1116512" y="2611078"/>
            <a:ext cx="2880926" cy="2880926"/>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3" name="Ellipse 12">
            <a:extLst>
              <a:ext uri="{FF2B5EF4-FFF2-40B4-BE49-F238E27FC236}">
                <a16:creationId xmlns:a16="http://schemas.microsoft.com/office/drawing/2014/main" id="{EDE70A1D-2804-F679-B9D2-12171ABE5DE4}"/>
              </a:ext>
            </a:extLst>
          </p:cNvPr>
          <p:cNvSpPr/>
          <p:nvPr/>
        </p:nvSpPr>
        <p:spPr>
          <a:xfrm>
            <a:off x="1426066" y="3246626"/>
            <a:ext cx="2261818" cy="2261818"/>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1" name="Ellipse 10">
            <a:extLst>
              <a:ext uri="{FF2B5EF4-FFF2-40B4-BE49-F238E27FC236}">
                <a16:creationId xmlns:a16="http://schemas.microsoft.com/office/drawing/2014/main" id="{E8A16A4D-DF98-F47B-F34C-46C2A392A46D}"/>
              </a:ext>
            </a:extLst>
          </p:cNvPr>
          <p:cNvSpPr/>
          <p:nvPr/>
        </p:nvSpPr>
        <p:spPr>
          <a:xfrm>
            <a:off x="1759919" y="3907678"/>
            <a:ext cx="1600766" cy="1600766"/>
          </a:xfrm>
          <a:prstGeom prst="ellipse">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4" name="Inhaltsplatzhalter 2">
            <a:extLst>
              <a:ext uri="{FF2B5EF4-FFF2-40B4-BE49-F238E27FC236}">
                <a16:creationId xmlns:a16="http://schemas.microsoft.com/office/drawing/2014/main" id="{3A615738-88DA-96AA-5761-A5886D3E5A53}"/>
              </a:ext>
            </a:extLst>
          </p:cNvPr>
          <p:cNvSpPr txBox="1">
            <a:spLocks/>
          </p:cNvSpPr>
          <p:nvPr/>
        </p:nvSpPr>
        <p:spPr>
          <a:xfrm>
            <a:off x="1751065" y="4534914"/>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solidFill>
                  <a:schemeClr val="bg1"/>
                </a:solidFill>
                <a:latin typeface="+mj-lt"/>
                <a:ea typeface="Times New Roman" panose="02020603050405020304" pitchFamily="18" charset="0"/>
              </a:rPr>
              <a:t>WHY?</a:t>
            </a:r>
          </a:p>
        </p:txBody>
      </p:sp>
      <p:sp>
        <p:nvSpPr>
          <p:cNvPr id="15" name="Inhaltsplatzhalter 2">
            <a:extLst>
              <a:ext uri="{FF2B5EF4-FFF2-40B4-BE49-F238E27FC236}">
                <a16:creationId xmlns:a16="http://schemas.microsoft.com/office/drawing/2014/main" id="{9E7E5AC5-9CB2-4526-AA2D-FA847D8C048F}"/>
              </a:ext>
            </a:extLst>
          </p:cNvPr>
          <p:cNvSpPr txBox="1">
            <a:spLocks/>
          </p:cNvSpPr>
          <p:nvPr/>
        </p:nvSpPr>
        <p:spPr>
          <a:xfrm>
            <a:off x="1742212" y="3453616"/>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WHAT?</a:t>
            </a:r>
          </a:p>
        </p:txBody>
      </p:sp>
      <p:sp>
        <p:nvSpPr>
          <p:cNvPr id="16" name="Inhaltsplatzhalter 2">
            <a:extLst>
              <a:ext uri="{FF2B5EF4-FFF2-40B4-BE49-F238E27FC236}">
                <a16:creationId xmlns:a16="http://schemas.microsoft.com/office/drawing/2014/main" id="{C928D3E0-4974-70BD-2CAB-68CBC5F9ABA4}"/>
              </a:ext>
            </a:extLst>
          </p:cNvPr>
          <p:cNvSpPr txBox="1">
            <a:spLocks/>
          </p:cNvSpPr>
          <p:nvPr/>
        </p:nvSpPr>
        <p:spPr>
          <a:xfrm>
            <a:off x="1742212" y="2799099"/>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HOW?</a:t>
            </a:r>
          </a:p>
        </p:txBody>
      </p:sp>
      <p:sp>
        <p:nvSpPr>
          <p:cNvPr id="17" name="Inhaltsplatzhalter 2">
            <a:extLst>
              <a:ext uri="{FF2B5EF4-FFF2-40B4-BE49-F238E27FC236}">
                <a16:creationId xmlns:a16="http://schemas.microsoft.com/office/drawing/2014/main" id="{59DB9BB0-5FE4-7B90-1D78-B2696A36BCB7}"/>
              </a:ext>
            </a:extLst>
          </p:cNvPr>
          <p:cNvSpPr txBox="1">
            <a:spLocks/>
          </p:cNvSpPr>
          <p:nvPr/>
        </p:nvSpPr>
        <p:spPr>
          <a:xfrm>
            <a:off x="1742212" y="2192707"/>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WHAT IF?</a:t>
            </a:r>
          </a:p>
        </p:txBody>
      </p:sp>
    </p:spTree>
    <p:extLst>
      <p:ext uri="{BB962C8B-B14F-4D97-AF65-F5344CB8AC3E}">
        <p14:creationId xmlns:p14="http://schemas.microsoft.com/office/powerpoint/2010/main" val="39674269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4CB6AC-E1D5-DEF7-6166-8B5592D870BC}"/>
              </a:ext>
            </a:extLst>
          </p:cNvPr>
          <p:cNvSpPr>
            <a:spLocks noGrp="1"/>
          </p:cNvSpPr>
          <p:nvPr>
            <p:ph type="title"/>
          </p:nvPr>
        </p:nvSpPr>
        <p:spPr/>
        <p:txBody>
          <a:bodyPr/>
          <a:lstStyle/>
          <a:p>
            <a:r>
              <a:rPr lang="de-DE"/>
              <a:t>My Science Pitch</a:t>
            </a:r>
          </a:p>
        </p:txBody>
      </p:sp>
      <p:sp>
        <p:nvSpPr>
          <p:cNvPr id="3" name="Foliennummernplatzhalter 2">
            <a:extLst>
              <a:ext uri="{FF2B5EF4-FFF2-40B4-BE49-F238E27FC236}">
                <a16:creationId xmlns:a16="http://schemas.microsoft.com/office/drawing/2014/main" id="{86A4058E-5535-D34F-B024-0C18AFF1FEE2}"/>
              </a:ext>
            </a:extLst>
          </p:cNvPr>
          <p:cNvSpPr>
            <a:spLocks noGrp="1"/>
          </p:cNvSpPr>
          <p:nvPr>
            <p:ph type="sldNum" sz="quarter" idx="12"/>
          </p:nvPr>
        </p:nvSpPr>
        <p:spPr/>
        <p:txBody>
          <a:bodyPr/>
          <a:lstStyle/>
          <a:p>
            <a:fld id="{F145060A-2239-4736-BEED-7C05F6B3C6E1}" type="slidenum">
              <a:rPr lang="de-DE" smtClean="0"/>
              <a:t>42</a:t>
            </a:fld>
            <a:endParaRPr lang="de-DE"/>
          </a:p>
        </p:txBody>
      </p:sp>
      <p:sp>
        <p:nvSpPr>
          <p:cNvPr id="4" name="Inhaltsplatzhalter 3">
            <a:extLst>
              <a:ext uri="{FF2B5EF4-FFF2-40B4-BE49-F238E27FC236}">
                <a16:creationId xmlns:a16="http://schemas.microsoft.com/office/drawing/2014/main" id="{6366CA4B-D429-2258-73D4-6EA8EF65A7C4}"/>
              </a:ext>
            </a:extLst>
          </p:cNvPr>
          <p:cNvSpPr>
            <a:spLocks noGrp="1"/>
          </p:cNvSpPr>
          <p:nvPr>
            <p:ph idx="1"/>
          </p:nvPr>
        </p:nvSpPr>
        <p:spPr>
          <a:xfrm>
            <a:off x="838200" y="1625601"/>
            <a:ext cx="5257800" cy="4298949"/>
          </a:xfrm>
        </p:spPr>
        <p:txBody>
          <a:bodyPr vert="horz" lIns="91440" tIns="45720" rIns="91440" bIns="45720" rtlCol="0" anchor="t">
            <a:normAutofit/>
          </a:bodyPr>
          <a:lstStyle/>
          <a:p>
            <a:pPr marL="0" indent="0">
              <a:buNone/>
            </a:pPr>
            <a:r>
              <a:rPr lang="de-DE" err="1">
                <a:latin typeface="+mj-lt"/>
              </a:rPr>
              <a:t>Objective</a:t>
            </a:r>
            <a:r>
              <a:rPr lang="de-DE">
                <a:latin typeface="+mj-lt"/>
              </a:rPr>
              <a:t>:</a:t>
            </a:r>
          </a:p>
          <a:p>
            <a:pPr marL="0" indent="0">
              <a:buNone/>
            </a:pPr>
            <a:r>
              <a:rPr lang="de-DE" err="1"/>
              <a:t>Present</a:t>
            </a:r>
            <a:r>
              <a:rPr lang="de-DE"/>
              <a:t> </a:t>
            </a:r>
            <a:r>
              <a:rPr lang="de-DE" err="1"/>
              <a:t>your</a:t>
            </a:r>
            <a:r>
              <a:rPr lang="de-DE"/>
              <a:t> </a:t>
            </a:r>
            <a:r>
              <a:rPr lang="de-DE" err="1"/>
              <a:t>application</a:t>
            </a:r>
            <a:r>
              <a:rPr lang="de-DE"/>
              <a:t> </a:t>
            </a:r>
            <a:r>
              <a:rPr lang="de-DE" err="1"/>
              <a:t>idea</a:t>
            </a:r>
            <a:r>
              <a:rPr lang="de-DE"/>
              <a:t> in 2 </a:t>
            </a:r>
            <a:r>
              <a:rPr lang="de-DE" err="1"/>
              <a:t>minutes</a:t>
            </a:r>
            <a:r>
              <a:rPr lang="de-DE"/>
              <a:t> and </a:t>
            </a:r>
            <a:r>
              <a:rPr lang="de-DE" err="1"/>
              <a:t>explain</a:t>
            </a:r>
            <a:r>
              <a:rPr lang="de-DE"/>
              <a:t> </a:t>
            </a:r>
            <a:r>
              <a:rPr lang="de-DE" err="1"/>
              <a:t>the</a:t>
            </a:r>
            <a:r>
              <a:rPr lang="de-DE"/>
              <a:t> </a:t>
            </a:r>
            <a:r>
              <a:rPr lang="de-DE" err="1"/>
              <a:t>chosen</a:t>
            </a:r>
            <a:r>
              <a:rPr lang="de-DE"/>
              <a:t> </a:t>
            </a:r>
            <a:r>
              <a:rPr lang="de-DE" err="1"/>
              <a:t>approach</a:t>
            </a:r>
            <a:r>
              <a:rPr lang="de-DE"/>
              <a:t> </a:t>
            </a:r>
            <a:r>
              <a:rPr lang="de-DE" err="1"/>
              <a:t>for</a:t>
            </a:r>
            <a:r>
              <a:rPr lang="de-DE"/>
              <a:t> </a:t>
            </a:r>
            <a:r>
              <a:rPr lang="de-DE" err="1"/>
              <a:t>the</a:t>
            </a:r>
            <a:r>
              <a:rPr lang="de-DE"/>
              <a:t> </a:t>
            </a:r>
            <a:r>
              <a:rPr lang="de-DE" err="1"/>
              <a:t>target</a:t>
            </a:r>
            <a:r>
              <a:rPr lang="de-DE"/>
              <a:t> </a:t>
            </a:r>
            <a:r>
              <a:rPr lang="de-DE" err="1"/>
              <a:t>audience</a:t>
            </a:r>
            <a:r>
              <a:rPr lang="de-DE"/>
              <a:t>.</a:t>
            </a:r>
          </a:p>
          <a:p>
            <a:pPr marL="0" indent="0">
              <a:buNone/>
            </a:pPr>
            <a:endParaRPr lang="de-DE"/>
          </a:p>
          <a:p>
            <a:pPr marL="0" lvl="0" indent="0">
              <a:buNone/>
            </a:pPr>
            <a:r>
              <a:rPr lang="de-DE" b="1">
                <a:latin typeface="+mj-lt"/>
                <a:ea typeface="Arial" panose="020B0604020202020204" pitchFamily="34" charset="0"/>
              </a:rPr>
              <a:t>Science Pitch </a:t>
            </a:r>
            <a:r>
              <a:rPr lang="de-DE" b="1" err="1">
                <a:latin typeface="+mj-lt"/>
                <a:ea typeface="Arial" panose="020B0604020202020204" pitchFamily="34" charset="0"/>
              </a:rPr>
              <a:t>based</a:t>
            </a:r>
            <a:r>
              <a:rPr lang="de-DE" b="1">
                <a:latin typeface="+mj-lt"/>
                <a:ea typeface="Arial" panose="020B0604020202020204" pitchFamily="34" charset="0"/>
              </a:rPr>
              <a:t> on </a:t>
            </a:r>
            <a:r>
              <a:rPr lang="de-DE" b="1" err="1">
                <a:latin typeface="+mj-lt"/>
                <a:ea typeface="Arial" panose="020B0604020202020204" pitchFamily="34" charset="0"/>
              </a:rPr>
              <a:t>the</a:t>
            </a:r>
            <a:r>
              <a:rPr lang="de-DE" b="1">
                <a:latin typeface="+mj-lt"/>
                <a:ea typeface="Arial" panose="020B0604020202020204" pitchFamily="34" charset="0"/>
              </a:rPr>
              <a:t> 4MAT </a:t>
            </a:r>
            <a:r>
              <a:rPr lang="de-DE" b="1" err="1">
                <a:latin typeface="+mj-lt"/>
                <a:ea typeface="Arial" panose="020B0604020202020204" pitchFamily="34" charset="0"/>
              </a:rPr>
              <a:t>model</a:t>
            </a:r>
            <a:r>
              <a:rPr lang="de-DE" b="1">
                <a:latin typeface="+mj-lt"/>
                <a:ea typeface="Arial" panose="020B0604020202020204" pitchFamily="34" charset="0"/>
              </a:rPr>
              <a:t>:</a:t>
            </a:r>
          </a:p>
          <a:p>
            <a:pPr lvl="0"/>
            <a:r>
              <a:rPr lang="de-DE" b="1" err="1">
                <a:solidFill>
                  <a:schemeClr val="accent1"/>
                </a:solidFill>
                <a:latin typeface="+mj-lt"/>
                <a:ea typeface="Noto Sans Symbols"/>
                <a:cs typeface="Noto Sans Symbols"/>
              </a:rPr>
              <a:t>Why</a:t>
            </a:r>
            <a:r>
              <a:rPr lang="de-DE" b="1">
                <a:solidFill>
                  <a:schemeClr val="accent1"/>
                </a:solidFill>
                <a:latin typeface="+mj-lt"/>
                <a:ea typeface="Noto Sans Symbols"/>
                <a:cs typeface="Noto Sans Symbols"/>
              </a:rPr>
              <a:t>? (</a:t>
            </a:r>
            <a:r>
              <a:rPr lang="de-DE" b="1" err="1">
                <a:solidFill>
                  <a:schemeClr val="accent1"/>
                </a:solidFill>
                <a:latin typeface="+mj-lt"/>
                <a:ea typeface="Noto Sans Symbols"/>
                <a:cs typeface="Noto Sans Symbols"/>
              </a:rPr>
              <a:t>Context</a:t>
            </a:r>
            <a:r>
              <a:rPr lang="de-DE" b="1">
                <a:solidFill>
                  <a:schemeClr val="accent1"/>
                </a:solidFill>
                <a:latin typeface="+mj-lt"/>
                <a:ea typeface="Noto Sans Symbols"/>
                <a:cs typeface="Noto Sans Symbols"/>
              </a:rPr>
              <a:t>)</a:t>
            </a:r>
            <a:r>
              <a:rPr lang="de-DE">
                <a:solidFill>
                  <a:schemeClr val="accent1"/>
                </a:solidFill>
                <a:latin typeface="+mj-lt"/>
                <a:ea typeface="Noto Sans Symbols"/>
                <a:cs typeface="Noto Sans Symbols"/>
              </a:rPr>
              <a:t>: </a:t>
            </a:r>
            <a:r>
              <a:rPr lang="de-DE" err="1">
                <a:solidFill>
                  <a:schemeClr val="tx1"/>
                </a:solidFill>
                <a:ea typeface="Noto Sans Symbols"/>
                <a:cs typeface="Noto Sans Symbols"/>
              </a:rPr>
              <a:t>Explain</a:t>
            </a:r>
            <a:r>
              <a:rPr lang="de-DE">
                <a:solidFill>
                  <a:schemeClr val="tx1"/>
                </a:solidFill>
                <a:ea typeface="Noto Sans Symbols"/>
                <a:cs typeface="Noto Sans Symbols"/>
              </a:rPr>
              <a:t> </a:t>
            </a:r>
            <a:r>
              <a:rPr lang="de-DE" err="1">
                <a:solidFill>
                  <a:schemeClr val="tx1"/>
                </a:solidFill>
                <a:ea typeface="Noto Sans Symbols"/>
                <a:cs typeface="Noto Sans Symbols"/>
              </a:rPr>
              <a:t>why</a:t>
            </a:r>
            <a:r>
              <a:rPr lang="de-DE">
                <a:solidFill>
                  <a:schemeClr val="tx1"/>
                </a:solidFill>
                <a:ea typeface="Noto Sans Symbols"/>
                <a:cs typeface="Noto Sans Symbols"/>
              </a:rPr>
              <a:t> </a:t>
            </a:r>
            <a:r>
              <a:rPr lang="de-DE" err="1">
                <a:solidFill>
                  <a:schemeClr val="tx1"/>
                </a:solidFill>
                <a:ea typeface="Noto Sans Symbols"/>
                <a:cs typeface="Noto Sans Symbols"/>
              </a:rPr>
              <a:t>the</a:t>
            </a:r>
            <a:r>
              <a:rPr lang="de-DE">
                <a:solidFill>
                  <a:schemeClr val="tx1"/>
                </a:solidFill>
                <a:ea typeface="Noto Sans Symbols"/>
                <a:cs typeface="Noto Sans Symbols"/>
              </a:rPr>
              <a:t> </a:t>
            </a:r>
            <a:r>
              <a:rPr lang="de-DE" err="1">
                <a:solidFill>
                  <a:schemeClr val="tx1"/>
                </a:solidFill>
                <a:ea typeface="Noto Sans Symbols"/>
                <a:cs typeface="Noto Sans Symbols"/>
              </a:rPr>
              <a:t>target</a:t>
            </a:r>
            <a:r>
              <a:rPr lang="de-DE">
                <a:solidFill>
                  <a:schemeClr val="tx1"/>
                </a:solidFill>
                <a:ea typeface="Noto Sans Symbols"/>
                <a:cs typeface="Noto Sans Symbols"/>
              </a:rPr>
              <a:t> </a:t>
            </a:r>
            <a:r>
              <a:rPr lang="de-DE" err="1">
                <a:solidFill>
                  <a:schemeClr val="tx1"/>
                </a:solidFill>
                <a:ea typeface="Noto Sans Symbols"/>
                <a:cs typeface="Noto Sans Symbols"/>
              </a:rPr>
              <a:t>audience</a:t>
            </a:r>
            <a:r>
              <a:rPr lang="de-DE">
                <a:solidFill>
                  <a:schemeClr val="tx1"/>
                </a:solidFill>
                <a:ea typeface="Noto Sans Symbols"/>
                <a:cs typeface="Noto Sans Symbols"/>
              </a:rPr>
              <a:t> </a:t>
            </a:r>
            <a:r>
              <a:rPr lang="de-DE" err="1">
                <a:solidFill>
                  <a:schemeClr val="tx1"/>
                </a:solidFill>
                <a:ea typeface="Noto Sans Symbols"/>
                <a:cs typeface="Noto Sans Symbols"/>
              </a:rPr>
              <a:t>needs</a:t>
            </a:r>
            <a:r>
              <a:rPr lang="de-DE">
                <a:solidFill>
                  <a:schemeClr val="tx1"/>
                </a:solidFill>
                <a:ea typeface="Noto Sans Symbols"/>
                <a:cs typeface="Noto Sans Symbols"/>
              </a:rPr>
              <a:t> </a:t>
            </a:r>
            <a:r>
              <a:rPr lang="de-DE" err="1">
                <a:solidFill>
                  <a:schemeClr val="tx1"/>
                </a:solidFill>
                <a:ea typeface="Noto Sans Symbols"/>
                <a:cs typeface="Noto Sans Symbols"/>
              </a:rPr>
              <a:t>your</a:t>
            </a:r>
            <a:r>
              <a:rPr lang="de-DE">
                <a:solidFill>
                  <a:schemeClr val="tx1"/>
                </a:solidFill>
                <a:ea typeface="Noto Sans Symbols"/>
                <a:cs typeface="Noto Sans Symbols"/>
              </a:rPr>
              <a:t> </a:t>
            </a:r>
            <a:r>
              <a:rPr lang="de-DE" err="1">
                <a:solidFill>
                  <a:schemeClr val="tx1"/>
                </a:solidFill>
                <a:ea typeface="Noto Sans Symbols"/>
                <a:cs typeface="Noto Sans Symbols"/>
              </a:rPr>
              <a:t>application</a:t>
            </a:r>
            <a:r>
              <a:rPr lang="de-DE">
                <a:solidFill>
                  <a:schemeClr val="tx1"/>
                </a:solidFill>
                <a:ea typeface="Noto Sans Symbols"/>
                <a:cs typeface="Noto Sans Symbols"/>
              </a:rPr>
              <a:t>/</a:t>
            </a:r>
            <a:r>
              <a:rPr lang="de-DE" err="1">
                <a:solidFill>
                  <a:schemeClr val="tx1"/>
                </a:solidFill>
                <a:ea typeface="Noto Sans Symbols"/>
                <a:cs typeface="Noto Sans Symbols"/>
              </a:rPr>
              <a:t>idea</a:t>
            </a:r>
            <a:r>
              <a:rPr lang="de-DE">
                <a:solidFill>
                  <a:schemeClr val="tx1"/>
                </a:solidFill>
                <a:ea typeface="Noto Sans Symbols"/>
                <a:cs typeface="Noto Sans Symbols"/>
              </a:rPr>
              <a:t>.  </a:t>
            </a:r>
            <a:endParaRPr lang="de-DE" b="1">
              <a:solidFill>
                <a:schemeClr val="tx1"/>
              </a:solidFill>
              <a:ea typeface="Noto Sans Symbols"/>
              <a:cs typeface="Noto Sans Symbols"/>
            </a:endParaRPr>
          </a:p>
          <a:p>
            <a:pPr lvl="0"/>
            <a:r>
              <a:rPr lang="de-DE" b="1" err="1">
                <a:solidFill>
                  <a:schemeClr val="accent1"/>
                </a:solidFill>
                <a:latin typeface="+mj-lt"/>
                <a:ea typeface="Noto Sans Symbols"/>
                <a:cs typeface="Noto Sans Symbols"/>
              </a:rPr>
              <a:t>What</a:t>
            </a:r>
            <a:r>
              <a:rPr lang="de-DE" b="1">
                <a:solidFill>
                  <a:schemeClr val="accent1"/>
                </a:solidFill>
                <a:latin typeface="+mj-lt"/>
                <a:ea typeface="Noto Sans Symbols"/>
                <a:cs typeface="Noto Sans Symbols"/>
              </a:rPr>
              <a:t>? (</a:t>
            </a:r>
            <a:r>
              <a:rPr lang="de-DE" b="1" err="1">
                <a:solidFill>
                  <a:schemeClr val="accent1"/>
                </a:solidFill>
                <a:latin typeface="+mj-lt"/>
                <a:ea typeface="Noto Sans Symbols"/>
                <a:cs typeface="Noto Sans Symbols"/>
              </a:rPr>
              <a:t>Idea</a:t>
            </a:r>
            <a:r>
              <a:rPr lang="de-DE" b="1">
                <a:solidFill>
                  <a:schemeClr val="accent1"/>
                </a:solidFill>
                <a:latin typeface="+mj-lt"/>
                <a:ea typeface="Noto Sans Symbols"/>
                <a:cs typeface="Noto Sans Symbols"/>
              </a:rPr>
              <a:t>)</a:t>
            </a:r>
            <a:r>
              <a:rPr lang="de-DE">
                <a:solidFill>
                  <a:schemeClr val="accent1"/>
                </a:solidFill>
                <a:latin typeface="+mj-lt"/>
                <a:ea typeface="Noto Sans Symbols"/>
                <a:cs typeface="Noto Sans Symbols"/>
              </a:rPr>
              <a:t>: </a:t>
            </a:r>
            <a:r>
              <a:rPr lang="de-DE" err="1">
                <a:solidFill>
                  <a:schemeClr val="tx1"/>
                </a:solidFill>
                <a:ea typeface="Noto Sans Symbols"/>
                <a:cs typeface="Noto Sans Symbols"/>
              </a:rPr>
              <a:t>Describe</a:t>
            </a:r>
            <a:r>
              <a:rPr lang="de-DE">
                <a:solidFill>
                  <a:schemeClr val="tx1"/>
                </a:solidFill>
                <a:ea typeface="Noto Sans Symbols"/>
                <a:cs typeface="Noto Sans Symbols"/>
              </a:rPr>
              <a:t> </a:t>
            </a:r>
            <a:r>
              <a:rPr lang="de-DE" err="1">
                <a:solidFill>
                  <a:schemeClr val="tx1"/>
                </a:solidFill>
                <a:ea typeface="Noto Sans Symbols"/>
                <a:cs typeface="Noto Sans Symbols"/>
              </a:rPr>
              <a:t>the</a:t>
            </a:r>
            <a:r>
              <a:rPr lang="de-DE">
                <a:solidFill>
                  <a:schemeClr val="tx1"/>
                </a:solidFill>
                <a:ea typeface="Noto Sans Symbols"/>
                <a:cs typeface="Noto Sans Symbols"/>
              </a:rPr>
              <a:t> </a:t>
            </a:r>
            <a:r>
              <a:rPr lang="de-DE" err="1">
                <a:solidFill>
                  <a:schemeClr val="tx1"/>
                </a:solidFill>
                <a:ea typeface="Noto Sans Symbols"/>
                <a:cs typeface="Noto Sans Symbols"/>
              </a:rPr>
              <a:t>application</a:t>
            </a:r>
            <a:r>
              <a:rPr lang="de-DE">
                <a:solidFill>
                  <a:schemeClr val="tx1"/>
                </a:solidFill>
                <a:ea typeface="Noto Sans Symbols"/>
                <a:cs typeface="Noto Sans Symbols"/>
              </a:rPr>
              <a:t>/</a:t>
            </a:r>
            <a:r>
              <a:rPr lang="de-DE" err="1">
                <a:solidFill>
                  <a:schemeClr val="tx1"/>
                </a:solidFill>
                <a:ea typeface="Noto Sans Symbols"/>
                <a:cs typeface="Noto Sans Symbols"/>
              </a:rPr>
              <a:t>idea</a:t>
            </a:r>
            <a:r>
              <a:rPr lang="de-DE">
                <a:solidFill>
                  <a:schemeClr val="tx1"/>
                </a:solidFill>
                <a:ea typeface="Noto Sans Symbols"/>
                <a:cs typeface="Noto Sans Symbols"/>
              </a:rPr>
              <a:t> and </a:t>
            </a:r>
            <a:r>
              <a:rPr lang="de-DE" err="1">
                <a:solidFill>
                  <a:schemeClr val="tx1"/>
                </a:solidFill>
                <a:ea typeface="Noto Sans Symbols"/>
                <a:cs typeface="Noto Sans Symbols"/>
              </a:rPr>
              <a:t>its</a:t>
            </a:r>
            <a:r>
              <a:rPr lang="de-DE">
                <a:solidFill>
                  <a:schemeClr val="tx1"/>
                </a:solidFill>
                <a:ea typeface="Noto Sans Symbols"/>
                <a:cs typeface="Noto Sans Symbols"/>
              </a:rPr>
              <a:t> </a:t>
            </a:r>
            <a:r>
              <a:rPr lang="de-DE" err="1">
                <a:solidFill>
                  <a:schemeClr val="tx1"/>
                </a:solidFill>
                <a:ea typeface="Noto Sans Symbols"/>
                <a:cs typeface="Noto Sans Symbols"/>
              </a:rPr>
              <a:t>benefits</a:t>
            </a:r>
            <a:r>
              <a:rPr lang="de-DE">
                <a:solidFill>
                  <a:schemeClr val="tx1"/>
                </a:solidFill>
                <a:ea typeface="Noto Sans Symbols"/>
                <a:cs typeface="Noto Sans Symbols"/>
              </a:rPr>
              <a:t>.</a:t>
            </a:r>
          </a:p>
          <a:p>
            <a:r>
              <a:rPr lang="de-DE" b="1" err="1">
                <a:solidFill>
                  <a:schemeClr val="accent1"/>
                </a:solidFill>
                <a:latin typeface="+mj-lt"/>
                <a:ea typeface="Noto Sans Symbols"/>
                <a:cs typeface="Noto Sans Symbols"/>
              </a:rPr>
              <a:t>How</a:t>
            </a:r>
            <a:r>
              <a:rPr lang="de-DE" b="1">
                <a:solidFill>
                  <a:schemeClr val="accent1"/>
                </a:solidFill>
                <a:latin typeface="+mj-lt"/>
                <a:ea typeface="Noto Sans Symbols"/>
                <a:cs typeface="Noto Sans Symbols"/>
              </a:rPr>
              <a:t>? (Solution)</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Show </a:t>
            </a:r>
            <a:r>
              <a:rPr lang="de-DE" err="1">
                <a:solidFill>
                  <a:schemeClr val="tx1"/>
                </a:solidFill>
                <a:ea typeface="Noto Sans Symbols"/>
                <a:cs typeface="Noto Sans Symbols"/>
              </a:rPr>
              <a:t>how</a:t>
            </a:r>
            <a:r>
              <a:rPr lang="de-DE">
                <a:solidFill>
                  <a:schemeClr val="tx1"/>
                </a:solidFill>
                <a:ea typeface="Noto Sans Symbols"/>
                <a:cs typeface="Noto Sans Symbols"/>
              </a:rPr>
              <a:t> </a:t>
            </a:r>
            <a:r>
              <a:rPr lang="de-DE" err="1">
                <a:solidFill>
                  <a:schemeClr val="tx1"/>
                </a:solidFill>
                <a:ea typeface="Noto Sans Symbols"/>
                <a:cs typeface="Noto Sans Symbols"/>
              </a:rPr>
              <a:t>your</a:t>
            </a:r>
            <a:r>
              <a:rPr lang="de-DE">
                <a:solidFill>
                  <a:schemeClr val="tx1"/>
                </a:solidFill>
                <a:ea typeface="Noto Sans Symbols"/>
                <a:cs typeface="Noto Sans Symbols"/>
              </a:rPr>
              <a:t> </a:t>
            </a:r>
            <a:r>
              <a:rPr lang="de-DE" err="1">
                <a:solidFill>
                  <a:schemeClr val="tx1"/>
                </a:solidFill>
                <a:ea typeface="Noto Sans Symbols"/>
                <a:cs typeface="Noto Sans Symbols"/>
              </a:rPr>
              <a:t>research</a:t>
            </a:r>
            <a:r>
              <a:rPr lang="de-DE">
                <a:solidFill>
                  <a:schemeClr val="tx1"/>
                </a:solidFill>
                <a:ea typeface="Noto Sans Symbols"/>
                <a:cs typeface="Noto Sans Symbols"/>
              </a:rPr>
              <a:t> will </a:t>
            </a:r>
            <a:r>
              <a:rPr lang="de-DE" err="1">
                <a:solidFill>
                  <a:schemeClr val="tx1"/>
                </a:solidFill>
                <a:ea typeface="Noto Sans Symbols"/>
                <a:cs typeface="Noto Sans Symbols"/>
              </a:rPr>
              <a:t>be</a:t>
            </a:r>
            <a:r>
              <a:rPr lang="de-DE">
                <a:solidFill>
                  <a:schemeClr val="tx1"/>
                </a:solidFill>
                <a:ea typeface="Noto Sans Symbols"/>
                <a:cs typeface="Noto Sans Symbols"/>
              </a:rPr>
              <a:t> </a:t>
            </a:r>
            <a:r>
              <a:rPr lang="de-DE" err="1">
                <a:solidFill>
                  <a:schemeClr val="tx1"/>
                </a:solidFill>
                <a:ea typeface="Noto Sans Symbols"/>
                <a:cs typeface="Noto Sans Symbols"/>
              </a:rPr>
              <a:t>put</a:t>
            </a:r>
            <a:r>
              <a:rPr lang="de-DE">
                <a:solidFill>
                  <a:schemeClr val="tx1"/>
                </a:solidFill>
                <a:ea typeface="Noto Sans Symbols"/>
                <a:cs typeface="Noto Sans Symbols"/>
              </a:rPr>
              <a:t> </a:t>
            </a:r>
            <a:r>
              <a:rPr lang="de-DE" err="1">
                <a:solidFill>
                  <a:schemeClr val="tx1"/>
                </a:solidFill>
                <a:ea typeface="Noto Sans Symbols"/>
                <a:cs typeface="Noto Sans Symbols"/>
              </a:rPr>
              <a:t>into</a:t>
            </a:r>
            <a:r>
              <a:rPr lang="de-DE">
                <a:solidFill>
                  <a:schemeClr val="tx1"/>
                </a:solidFill>
                <a:ea typeface="Noto Sans Symbols"/>
                <a:cs typeface="Noto Sans Symbols"/>
              </a:rPr>
              <a:t> </a:t>
            </a:r>
            <a:r>
              <a:rPr lang="de-DE" err="1">
                <a:solidFill>
                  <a:schemeClr val="tx1"/>
                </a:solidFill>
                <a:ea typeface="Noto Sans Symbols"/>
                <a:cs typeface="Noto Sans Symbols"/>
              </a:rPr>
              <a:t>practice</a:t>
            </a:r>
            <a:r>
              <a:rPr lang="de-DE">
                <a:solidFill>
                  <a:schemeClr val="tx1"/>
                </a:solidFill>
                <a:ea typeface="Noto Sans Symbols"/>
                <a:cs typeface="Noto Sans Symbols"/>
              </a:rPr>
              <a:t>. </a:t>
            </a:r>
          </a:p>
          <a:p>
            <a:pPr lvl="0"/>
            <a:r>
              <a:rPr lang="de-DE" b="1" err="1">
                <a:solidFill>
                  <a:schemeClr val="accent1"/>
                </a:solidFill>
                <a:latin typeface="+mj-lt"/>
                <a:ea typeface="Noto Sans Symbols"/>
                <a:cs typeface="Noto Sans Symbols"/>
              </a:rPr>
              <a:t>What</a:t>
            </a:r>
            <a:r>
              <a:rPr lang="de-DE" b="1">
                <a:solidFill>
                  <a:schemeClr val="accent1"/>
                </a:solidFill>
                <a:latin typeface="+mj-lt"/>
                <a:ea typeface="Noto Sans Symbols"/>
                <a:cs typeface="Noto Sans Symbols"/>
              </a:rPr>
              <a:t> </a:t>
            </a:r>
            <a:r>
              <a:rPr lang="de-DE" b="1" err="1">
                <a:solidFill>
                  <a:schemeClr val="accent1"/>
                </a:solidFill>
                <a:latin typeface="+mj-lt"/>
                <a:ea typeface="Noto Sans Symbols"/>
                <a:cs typeface="Noto Sans Symbols"/>
              </a:rPr>
              <a:t>if</a:t>
            </a:r>
            <a:r>
              <a:rPr lang="de-DE" b="1">
                <a:solidFill>
                  <a:schemeClr val="accent1"/>
                </a:solidFill>
                <a:latin typeface="+mj-lt"/>
                <a:ea typeface="Noto Sans Symbols"/>
                <a:cs typeface="Noto Sans Symbols"/>
              </a:rPr>
              <a:t>? (Vision)</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Highlight </a:t>
            </a:r>
            <a:r>
              <a:rPr lang="de-DE" err="1">
                <a:solidFill>
                  <a:schemeClr val="tx1"/>
                </a:solidFill>
                <a:ea typeface="Noto Sans Symbols"/>
                <a:cs typeface="Noto Sans Symbols"/>
              </a:rPr>
              <a:t>the</a:t>
            </a:r>
            <a:r>
              <a:rPr lang="de-DE">
                <a:solidFill>
                  <a:schemeClr val="tx1"/>
                </a:solidFill>
                <a:ea typeface="Noto Sans Symbols"/>
                <a:cs typeface="Noto Sans Symbols"/>
              </a:rPr>
              <a:t> positive </a:t>
            </a:r>
            <a:r>
              <a:rPr lang="de-DE" err="1">
                <a:solidFill>
                  <a:schemeClr val="tx1"/>
                </a:solidFill>
                <a:ea typeface="Noto Sans Symbols"/>
                <a:cs typeface="Noto Sans Symbols"/>
              </a:rPr>
              <a:t>changes</a:t>
            </a:r>
            <a:r>
              <a:rPr lang="de-DE">
                <a:solidFill>
                  <a:schemeClr val="tx1"/>
                </a:solidFill>
                <a:ea typeface="Noto Sans Symbols"/>
                <a:cs typeface="Noto Sans Symbols"/>
              </a:rPr>
              <a:t> </a:t>
            </a:r>
            <a:r>
              <a:rPr lang="de-DE" err="1">
                <a:solidFill>
                  <a:schemeClr val="tx1"/>
                </a:solidFill>
                <a:ea typeface="Noto Sans Symbols"/>
                <a:cs typeface="Noto Sans Symbols"/>
              </a:rPr>
              <a:t>this</a:t>
            </a:r>
            <a:r>
              <a:rPr lang="de-DE">
                <a:solidFill>
                  <a:schemeClr val="tx1"/>
                </a:solidFill>
                <a:ea typeface="Noto Sans Symbols"/>
                <a:cs typeface="Noto Sans Symbols"/>
              </a:rPr>
              <a:t> </a:t>
            </a:r>
            <a:r>
              <a:rPr lang="de-DE" err="1">
                <a:solidFill>
                  <a:schemeClr val="tx1"/>
                </a:solidFill>
                <a:ea typeface="Noto Sans Symbols"/>
                <a:cs typeface="Noto Sans Symbols"/>
              </a:rPr>
              <a:t>could</a:t>
            </a:r>
            <a:r>
              <a:rPr lang="de-DE">
                <a:solidFill>
                  <a:schemeClr val="tx1"/>
                </a:solidFill>
                <a:ea typeface="Noto Sans Symbols"/>
                <a:cs typeface="Noto Sans Symbols"/>
              </a:rPr>
              <a:t> bring </a:t>
            </a:r>
            <a:r>
              <a:rPr lang="de-DE" err="1">
                <a:solidFill>
                  <a:schemeClr val="tx1"/>
                </a:solidFill>
                <a:ea typeface="Noto Sans Symbols"/>
                <a:cs typeface="Noto Sans Symbols"/>
              </a:rPr>
              <a:t>for</a:t>
            </a:r>
            <a:r>
              <a:rPr lang="de-DE">
                <a:solidFill>
                  <a:schemeClr val="tx1"/>
                </a:solidFill>
                <a:ea typeface="Noto Sans Symbols"/>
                <a:cs typeface="Noto Sans Symbols"/>
              </a:rPr>
              <a:t> </a:t>
            </a:r>
            <a:r>
              <a:rPr lang="de-DE" err="1">
                <a:solidFill>
                  <a:schemeClr val="tx1"/>
                </a:solidFill>
                <a:ea typeface="Noto Sans Symbols"/>
                <a:cs typeface="Noto Sans Symbols"/>
              </a:rPr>
              <a:t>the</a:t>
            </a:r>
            <a:r>
              <a:rPr lang="de-DE">
                <a:solidFill>
                  <a:schemeClr val="tx1"/>
                </a:solidFill>
                <a:ea typeface="Noto Sans Symbols"/>
                <a:cs typeface="Noto Sans Symbols"/>
              </a:rPr>
              <a:t> </a:t>
            </a:r>
            <a:r>
              <a:rPr lang="de-DE" err="1">
                <a:solidFill>
                  <a:schemeClr val="tx1"/>
                </a:solidFill>
                <a:ea typeface="Noto Sans Symbols"/>
                <a:cs typeface="Noto Sans Symbols"/>
              </a:rPr>
              <a:t>target</a:t>
            </a:r>
            <a:r>
              <a:rPr lang="de-DE">
                <a:solidFill>
                  <a:schemeClr val="tx1"/>
                </a:solidFill>
                <a:ea typeface="Noto Sans Symbols"/>
                <a:cs typeface="Noto Sans Symbols"/>
              </a:rPr>
              <a:t> </a:t>
            </a:r>
            <a:r>
              <a:rPr lang="de-DE" err="1">
                <a:solidFill>
                  <a:schemeClr val="tx1"/>
                </a:solidFill>
                <a:ea typeface="Noto Sans Symbols"/>
                <a:cs typeface="Noto Sans Symbols"/>
              </a:rPr>
              <a:t>audience</a:t>
            </a:r>
            <a:r>
              <a:rPr lang="de-DE">
                <a:solidFill>
                  <a:schemeClr val="tx1"/>
                </a:solidFill>
                <a:ea typeface="Noto Sans Symbols"/>
                <a:cs typeface="Noto Sans Symbols"/>
              </a:rPr>
              <a:t>.</a:t>
            </a:r>
          </a:p>
          <a:p>
            <a:pPr marL="0" indent="0">
              <a:buNone/>
            </a:pPr>
            <a:endParaRPr lang="de-DE"/>
          </a:p>
        </p:txBody>
      </p:sp>
      <p:sp>
        <p:nvSpPr>
          <p:cNvPr id="6" name="Rechteck: abgerundete Ecken 5">
            <a:extLst>
              <a:ext uri="{FF2B5EF4-FFF2-40B4-BE49-F238E27FC236}">
                <a16:creationId xmlns:a16="http://schemas.microsoft.com/office/drawing/2014/main" id="{C8847D48-0FF5-642F-C1AA-707AD16FEAD0}"/>
              </a:ext>
            </a:extLst>
          </p:cNvPr>
          <p:cNvSpPr/>
          <p:nvPr/>
        </p:nvSpPr>
        <p:spPr>
          <a:xfrm>
            <a:off x="8720240" y="1625601"/>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err="1">
                <a:ln>
                  <a:noFill/>
                </a:ln>
                <a:solidFill>
                  <a:srgbClr val="3B3B3B"/>
                </a:solidFill>
                <a:effectLst/>
                <a:uLnTx/>
                <a:uFillTx/>
                <a:latin typeface="Nunito SemiBold"/>
                <a:ea typeface="+mn-ea"/>
                <a:cs typeface="+mn-cs"/>
                <a:sym typeface="Arial"/>
              </a:rPr>
              <a:t>Important</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ea typeface="+mn-ea"/>
                <a:cs typeface="+mn-cs"/>
                <a:sym typeface="Arial"/>
              </a:rPr>
              <a:t>The </a:t>
            </a:r>
            <a:r>
              <a:rPr kumimoji="0" lang="de-DE" sz="1600" b="0" i="1" u="none" strike="noStrike" kern="0" cap="none" spc="0" normalizeH="0" baseline="0" noProof="0" err="1">
                <a:ln>
                  <a:noFill/>
                </a:ln>
                <a:solidFill>
                  <a:srgbClr val="3B3B3B"/>
                </a:solidFill>
                <a:effectLst/>
                <a:uLnTx/>
                <a:uFillTx/>
                <a:ea typeface="+mn-ea"/>
                <a:cs typeface="+mn-cs"/>
                <a:sym typeface="Arial"/>
              </a:rPr>
              <a:t>audience</a:t>
            </a:r>
            <a:r>
              <a:rPr kumimoji="0" lang="de-DE" sz="1600" b="0" i="1" u="none" strike="noStrike" kern="0" cap="none" spc="0" normalizeH="0" baseline="0" noProof="0">
                <a:ln>
                  <a:noFill/>
                </a:ln>
                <a:solidFill>
                  <a:srgbClr val="3B3B3B"/>
                </a:solidFill>
                <a:effectLst/>
                <a:uLnTx/>
                <a:uFillTx/>
                <a:ea typeface="+mn-ea"/>
                <a:cs typeface="+mn-cs"/>
                <a:sym typeface="Arial"/>
              </a:rPr>
              <a:t> will </a:t>
            </a:r>
            <a:r>
              <a:rPr kumimoji="0" lang="de-DE" sz="1600" b="0" i="1" u="none" strike="noStrike" kern="0" cap="none" spc="0" normalizeH="0" baseline="0" noProof="0" err="1">
                <a:ln>
                  <a:noFill/>
                </a:ln>
                <a:solidFill>
                  <a:srgbClr val="3B3B3B"/>
                </a:solidFill>
                <a:effectLst/>
                <a:uLnTx/>
                <a:uFillTx/>
                <a:ea typeface="+mn-ea"/>
                <a:cs typeface="+mn-cs"/>
                <a:sym typeface="Arial"/>
              </a:rPr>
              <a:t>put</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themselves</a:t>
            </a:r>
            <a:r>
              <a:rPr kumimoji="0" lang="de-DE" sz="1600" b="0" i="1" u="none" strike="noStrike" kern="0" cap="none" spc="0" normalizeH="0" baseline="0" noProof="0">
                <a:ln>
                  <a:noFill/>
                </a:ln>
                <a:solidFill>
                  <a:srgbClr val="3B3B3B"/>
                </a:solidFill>
                <a:effectLst/>
                <a:uLnTx/>
                <a:uFillTx/>
                <a:ea typeface="+mn-ea"/>
                <a:cs typeface="+mn-cs"/>
                <a:sym typeface="Arial"/>
              </a:rPr>
              <a:t> in </a:t>
            </a:r>
            <a:r>
              <a:rPr kumimoji="0" lang="de-DE" sz="1600" b="0" i="1" u="none" strike="noStrike" kern="0" cap="none" spc="0" normalizeH="0" baseline="0" noProof="0" err="1">
                <a:ln>
                  <a:noFill/>
                </a:ln>
                <a:solidFill>
                  <a:srgbClr val="3B3B3B"/>
                </a:solidFill>
                <a:effectLst/>
                <a:uLnTx/>
                <a:uFillTx/>
                <a:ea typeface="+mn-ea"/>
                <a:cs typeface="+mn-cs"/>
                <a:sym typeface="Arial"/>
              </a:rPr>
              <a:t>the</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target</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group’s</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shoes</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whilst</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listening</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to</a:t>
            </a:r>
            <a:r>
              <a:rPr kumimoji="0" lang="de-DE" sz="1600" b="0" i="1" u="none" strike="noStrike" kern="0" cap="none" spc="0" normalizeH="0" baseline="0" noProof="0">
                <a:ln>
                  <a:noFill/>
                </a:ln>
                <a:solidFill>
                  <a:srgbClr val="3B3B3B"/>
                </a:solidFill>
                <a:effectLst/>
                <a:uLnTx/>
                <a:uFillTx/>
                <a:ea typeface="+mn-ea"/>
                <a:cs typeface="+mn-cs"/>
                <a:sym typeface="Arial"/>
              </a:rPr>
              <a:t> </a:t>
            </a:r>
            <a:r>
              <a:rPr kumimoji="0" lang="de-DE" sz="1600" b="0" i="1" u="none" strike="noStrike" kern="0" cap="none" spc="0" normalizeH="0" baseline="0" noProof="0" err="1">
                <a:ln>
                  <a:noFill/>
                </a:ln>
                <a:solidFill>
                  <a:srgbClr val="3B3B3B"/>
                </a:solidFill>
                <a:effectLst/>
                <a:uLnTx/>
                <a:uFillTx/>
                <a:ea typeface="+mn-ea"/>
                <a:cs typeface="+mn-cs"/>
                <a:sym typeface="Arial"/>
              </a:rPr>
              <a:t>your</a:t>
            </a:r>
            <a:r>
              <a:rPr kumimoji="0" lang="de-DE" sz="1600" b="0" i="1" u="none" strike="noStrike" kern="0" cap="none" spc="0" normalizeH="0" baseline="0" noProof="0">
                <a:ln>
                  <a:noFill/>
                </a:ln>
                <a:solidFill>
                  <a:srgbClr val="3B3B3B"/>
                </a:solidFill>
                <a:effectLst/>
                <a:uLnTx/>
                <a:uFillTx/>
                <a:ea typeface="+mn-ea"/>
                <a:cs typeface="+mn-cs"/>
                <a:sym typeface="Arial"/>
              </a:rPr>
              <a:t> pitch.</a:t>
            </a:r>
          </a:p>
        </p:txBody>
      </p:sp>
      <p:sp>
        <p:nvSpPr>
          <p:cNvPr id="7" name="Rechteck: abgerundete Ecken 6">
            <a:extLst>
              <a:ext uri="{FF2B5EF4-FFF2-40B4-BE49-F238E27FC236}">
                <a16:creationId xmlns:a16="http://schemas.microsoft.com/office/drawing/2014/main" id="{0ACB327F-4B71-F824-9D52-669D0158953C}"/>
              </a:ext>
            </a:extLst>
          </p:cNvPr>
          <p:cNvSpPr/>
          <p:nvPr/>
        </p:nvSpPr>
        <p:spPr>
          <a:xfrm>
            <a:off x="6383440" y="3169118"/>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600" b="0" i="1" u="none" strike="noStrike" kern="0" cap="none" spc="0" normalizeH="0" baseline="0" noProof="0">
              <a:ln>
                <a:noFill/>
              </a:ln>
              <a:solidFill>
                <a:srgbClr val="3B3B3B"/>
              </a:solidFill>
              <a:effectLst/>
              <a:uLnTx/>
              <a:uFillTx/>
              <a:latin typeface="Nunito SemiBold"/>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de-DE" sz="1600" i="1">
              <a:solidFill>
                <a:srgbClr val="3B3B3B"/>
              </a:solidFill>
              <a:latin typeface="Nunito SemiBol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600" b="0" i="1" u="none" strike="noStrike" kern="0" cap="none" spc="0" normalizeH="0" baseline="0" noProof="0">
              <a:ln>
                <a:noFill/>
              </a:ln>
              <a:solidFill>
                <a:srgbClr val="3B3B3B"/>
              </a:solidFill>
              <a:effectLst/>
              <a:uLnTx/>
              <a:uFillTx/>
              <a:latin typeface="Nunito SemiBold"/>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Video recording!</a:t>
            </a:r>
            <a:endParaRPr kumimoji="0" lang="de-DE" sz="1600" b="0" i="1" u="none" strike="noStrike" kern="0" cap="none" spc="0" normalizeH="0" baseline="0" noProof="0">
              <a:ln>
                <a:noFill/>
              </a:ln>
              <a:solidFill>
                <a:srgbClr val="3B3B3B"/>
              </a:solidFill>
              <a:effectLst/>
              <a:uLnTx/>
              <a:uFillTx/>
              <a:ea typeface="+mn-ea"/>
              <a:cs typeface="+mn-cs"/>
              <a:sym typeface="Arial"/>
            </a:endParaRPr>
          </a:p>
        </p:txBody>
      </p:sp>
      <p:pic>
        <p:nvPicPr>
          <p:cNvPr id="9" name="Grafik 8" descr="Kamera Silhouette">
            <a:extLst>
              <a:ext uri="{FF2B5EF4-FFF2-40B4-BE49-F238E27FC236}">
                <a16:creationId xmlns:a16="http://schemas.microsoft.com/office/drawing/2014/main" id="{3371C113-EA2C-970A-DE46-D14F5C86467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126987" y="3515193"/>
            <a:ext cx="914400" cy="914400"/>
          </a:xfrm>
          <a:prstGeom prst="rect">
            <a:avLst/>
          </a:prstGeom>
        </p:spPr>
      </p:pic>
    </p:spTree>
    <p:extLst>
      <p:ext uri="{BB962C8B-B14F-4D97-AF65-F5344CB8AC3E}">
        <p14:creationId xmlns:p14="http://schemas.microsoft.com/office/powerpoint/2010/main" val="3121570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DB924-6D56-52C5-209C-743E1D7230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5097BA-E433-F78F-BDAA-CAF84CB02750}"/>
              </a:ext>
            </a:extLst>
          </p:cNvPr>
          <p:cNvSpPr>
            <a:spLocks noGrp="1"/>
          </p:cNvSpPr>
          <p:nvPr>
            <p:ph type="title"/>
          </p:nvPr>
        </p:nvSpPr>
        <p:spPr/>
        <p:txBody>
          <a:bodyPr/>
          <a:lstStyle/>
          <a:p>
            <a:r>
              <a:rPr lang="de-DE"/>
              <a:t>Feedback on the Science Pitch</a:t>
            </a:r>
          </a:p>
        </p:txBody>
      </p:sp>
      <p:sp>
        <p:nvSpPr>
          <p:cNvPr id="4" name="Inhaltsplatzhalter 3">
            <a:extLst>
              <a:ext uri="{FF2B5EF4-FFF2-40B4-BE49-F238E27FC236}">
                <a16:creationId xmlns:a16="http://schemas.microsoft.com/office/drawing/2014/main" id="{34349C8F-757F-7476-0C43-603FCA9B3F70}"/>
              </a:ext>
            </a:extLst>
          </p:cNvPr>
          <p:cNvSpPr>
            <a:spLocks noGrp="1"/>
          </p:cNvSpPr>
          <p:nvPr>
            <p:ph idx="1"/>
          </p:nvPr>
        </p:nvSpPr>
        <p:spPr>
          <a:xfrm>
            <a:off x="838200" y="1581151"/>
            <a:ext cx="10515600" cy="4343400"/>
          </a:xfrm>
        </p:spPr>
        <p:txBody>
          <a:bodyPr vert="horz" lIns="91440" tIns="45720" rIns="91440" bIns="45720" rtlCol="0" anchor="t">
            <a:noAutofit/>
          </a:bodyPr>
          <a:lstStyle/>
          <a:p>
            <a:pPr marL="0" indent="0">
              <a:spcBef>
                <a:spcPts val="0"/>
              </a:spcBef>
              <a:buNone/>
            </a:pPr>
            <a:r>
              <a:rPr lang="de-DE" sz="1400">
                <a:latin typeface="+mj-lt"/>
              </a:rPr>
              <a:t>Objective: </a:t>
            </a:r>
            <a:r>
              <a:rPr lang="de-DE" sz="1400"/>
              <a:t>Provide structured feedback on the application idea presented. </a:t>
            </a:r>
          </a:p>
          <a:p>
            <a:pPr marL="0" indent="0">
              <a:spcBef>
                <a:spcPts val="0"/>
              </a:spcBef>
              <a:buNone/>
            </a:pPr>
            <a:r>
              <a:rPr lang="de-DE" sz="1400"/>
              <a:t>Focus on clarity, potential synergies and impact.</a:t>
            </a:r>
          </a:p>
          <a:p>
            <a:pPr marL="0" indent="0">
              <a:buNone/>
            </a:pPr>
            <a:endParaRPr lang="de-DE" sz="1400"/>
          </a:p>
          <a:p>
            <a:pPr marL="342900" lvl="0" indent="-342900">
              <a:spcBef>
                <a:spcPts val="0"/>
              </a:spcBef>
              <a:buFont typeface="+mj-lt"/>
              <a:buAutoNum type="arabicPeriod"/>
            </a:pPr>
            <a:r>
              <a:rPr lang="de-DE" sz="1400" b="1">
                <a:latin typeface="+mj-lt"/>
                <a:ea typeface="Arial" panose="020B0604020202020204" pitchFamily="34" charset="0"/>
              </a:rPr>
              <a:t>Comprehensibility for the target audience:</a:t>
            </a:r>
            <a:endParaRPr lang="de-DE" sz="1400">
              <a:latin typeface="+mj-lt"/>
              <a:ea typeface="Arial" panose="020B0604020202020204" pitchFamily="34" charset="0"/>
            </a:endParaRPr>
          </a:p>
          <a:p>
            <a:pPr lvl="1">
              <a:buSzPts val="1000"/>
            </a:pPr>
            <a:r>
              <a:rPr lang="de-DE" sz="1400">
                <a:ea typeface="Courier New" panose="02070309020205020404" pitchFamily="49" charset="0"/>
                <a:cs typeface="Courier New"/>
              </a:rPr>
              <a:t>Was the presentation clear and understandable from the perspective of the target audience?</a:t>
            </a:r>
          </a:p>
          <a:p>
            <a:pPr lvl="1">
              <a:buSzPts val="1000"/>
            </a:pPr>
            <a:r>
              <a:rPr lang="de-DE" sz="1400">
                <a:ea typeface="Courier New" panose="02070309020205020404" pitchFamily="49" charset="0"/>
                <a:cs typeface="Courier New"/>
              </a:rPr>
              <a:t>Was the application idea conveyed convincingly?</a:t>
            </a:r>
          </a:p>
          <a:p>
            <a:pPr lvl="1">
              <a:buSzPts val="1000"/>
            </a:pPr>
            <a:r>
              <a:rPr lang="de-DE" sz="1400">
                <a:ea typeface="Courier New" panose="02070309020205020404" pitchFamily="49" charset="0"/>
                <a:cs typeface="Courier New"/>
              </a:rPr>
              <a:t>Are the chosen arguments and the pitch suited to the specific target audience?</a:t>
            </a:r>
          </a:p>
          <a:p>
            <a:pPr marL="457200" lvl="1">
              <a:buSzPts val="1000"/>
            </a:pPr>
            <a:endParaRPr lang="de-DE" sz="1400">
              <a:ea typeface="Courier New" panose="02070309020205020404" pitchFamily="49" charset="0"/>
              <a:cs typeface="Courier New" panose="02070309020205020404" pitchFamily="49" charset="0"/>
            </a:endParaRPr>
          </a:p>
          <a:p>
            <a:pPr marL="342900" indent="-342900">
              <a:spcBef>
                <a:spcPts val="0"/>
              </a:spcBef>
              <a:buFont typeface="+mj-lt"/>
              <a:buAutoNum type="arabicPeriod"/>
            </a:pPr>
            <a:r>
              <a:rPr lang="de-DE" sz="1400" b="1">
                <a:latin typeface="+mj-lt"/>
                <a:ea typeface="Arial" panose="020B0604020202020204" pitchFamily="34" charset="0"/>
              </a:rPr>
              <a:t>Further potential for synergies within the </a:t>
            </a:r>
            <a:r>
              <a:rPr lang="de-DE" sz="1400" b="1" err="1">
                <a:latin typeface="+mj-lt"/>
                <a:ea typeface="Arial" panose="020B0604020202020204" pitchFamily="34" charset="0"/>
              </a:rPr>
              <a:t>Quadruple </a:t>
            </a:r>
            <a:r>
              <a:rPr lang="de-DE" sz="1400" b="1">
                <a:latin typeface="+mj-lt"/>
                <a:ea typeface="Arial" panose="020B0604020202020204" pitchFamily="34" charset="0"/>
              </a:rPr>
              <a:t>Helix:</a:t>
            </a:r>
            <a:endParaRPr lang="de-DE" sz="1400">
              <a:latin typeface="+mj-lt"/>
              <a:ea typeface="Arial" panose="020B0604020202020204" pitchFamily="34" charset="0"/>
            </a:endParaRPr>
          </a:p>
          <a:p>
            <a:pPr lvl="1">
              <a:buSzPts val="1000"/>
            </a:pPr>
            <a:r>
              <a:rPr lang="de-DE" sz="1400">
                <a:ea typeface="Courier New" panose="02070309020205020404" pitchFamily="49" charset="0"/>
                <a:cs typeface="Courier New"/>
              </a:rPr>
              <a:t>Do you see potential for synergies between science, business, civil society and politics in the project presented?</a:t>
            </a:r>
          </a:p>
          <a:p>
            <a:pPr lvl="1">
              <a:buSzPts val="1000"/>
            </a:pPr>
            <a:r>
              <a:rPr lang="de-DE" sz="1400">
                <a:ea typeface="Courier New" panose="02070309020205020404" pitchFamily="49" charset="0"/>
                <a:cs typeface="Courier New"/>
              </a:rPr>
              <a:t>Where could new collaborations or interfaces emerge?</a:t>
            </a:r>
          </a:p>
          <a:p>
            <a:pPr lvl="1">
              <a:buSzPts val="1000"/>
            </a:pPr>
            <a:r>
              <a:rPr lang="de-DE" sz="1400">
                <a:ea typeface="Courier New" panose="02070309020205020404" pitchFamily="49" charset="0"/>
                <a:cs typeface="Courier New"/>
              </a:rPr>
              <a:t>Which other stakeholders could benefit from the idea?</a:t>
            </a:r>
          </a:p>
          <a:p>
            <a:pPr marL="457200" lvl="1">
              <a:buSzPts val="1000"/>
            </a:pPr>
            <a:endParaRPr lang="de-DE" sz="1400">
              <a:ea typeface="Courier New" panose="02070309020205020404" pitchFamily="49" charset="0"/>
              <a:cs typeface="Courier New" panose="02070309020205020404" pitchFamily="49" charset="0"/>
            </a:endParaRPr>
          </a:p>
          <a:p>
            <a:pPr marL="342900" lvl="0" indent="-342900">
              <a:spcBef>
                <a:spcPts val="0"/>
              </a:spcBef>
              <a:buFont typeface="+mj-lt"/>
              <a:buAutoNum type="arabicPeriod"/>
            </a:pPr>
            <a:r>
              <a:rPr lang="de-DE" sz="1400" b="1">
                <a:latin typeface="+mj-lt"/>
                <a:ea typeface="Arial" panose="020B0604020202020204" pitchFamily="34" charset="0"/>
              </a:rPr>
              <a:t>Ideas regarding the project’s impact:</a:t>
            </a:r>
            <a:endParaRPr lang="de-DE" sz="1400">
              <a:latin typeface="+mj-lt"/>
              <a:ea typeface="Arial" panose="020B0604020202020204" pitchFamily="34" charset="0"/>
            </a:endParaRPr>
          </a:p>
          <a:p>
            <a:pPr lvl="1">
              <a:buSzPts val="1000"/>
            </a:pPr>
            <a:r>
              <a:rPr lang="de-DE" sz="1400">
                <a:ea typeface="Courier New" panose="02070309020205020404" pitchFamily="49" charset="0"/>
                <a:cs typeface="Courier New"/>
              </a:rPr>
              <a:t>What long-term effects could the project have on the target group and beyond?</a:t>
            </a:r>
          </a:p>
          <a:p>
            <a:pPr lvl="1">
              <a:buSzPts val="1000"/>
            </a:pPr>
            <a:r>
              <a:rPr lang="de-DE" sz="1400">
                <a:ea typeface="Courier New" panose="02070309020205020404" pitchFamily="49" charset="0"/>
                <a:cs typeface="Courier New"/>
              </a:rPr>
              <a:t>Do you see opportunities to further strengthen or expand the impact?</a:t>
            </a:r>
          </a:p>
          <a:p>
            <a:pPr lvl="1">
              <a:buSzPts val="1000"/>
            </a:pPr>
            <a:r>
              <a:rPr lang="de-DE" sz="1400">
                <a:ea typeface="Courier New" panose="02070309020205020404" pitchFamily="49" charset="0"/>
                <a:cs typeface="Courier New"/>
              </a:rPr>
              <a:t>What opportunities for collaboration or expansion exist to create synergies beyond the status quo?</a:t>
            </a:r>
          </a:p>
        </p:txBody>
      </p:sp>
      <p:sp>
        <p:nvSpPr>
          <p:cNvPr id="3" name="Foliennummernplatzhalter 2">
            <a:extLst>
              <a:ext uri="{FF2B5EF4-FFF2-40B4-BE49-F238E27FC236}">
                <a16:creationId xmlns:a16="http://schemas.microsoft.com/office/drawing/2014/main" id="{04736176-FBE7-FA11-286F-FB647334EA22}"/>
              </a:ext>
            </a:extLst>
          </p:cNvPr>
          <p:cNvSpPr>
            <a:spLocks noGrp="1"/>
          </p:cNvSpPr>
          <p:nvPr>
            <p:ph type="sldNum" sz="quarter" idx="12"/>
          </p:nvPr>
        </p:nvSpPr>
        <p:spPr/>
        <p:txBody>
          <a:bodyPr/>
          <a:lstStyle/>
          <a:p>
            <a:fld id="{F145060A-2239-4736-BEED-7C05F6B3C6E1}" type="slidenum">
              <a:rPr lang="de-DE" smtClean="0"/>
              <a:t>43</a:t>
            </a:fld>
            <a:endParaRPr lang="de-DE"/>
          </a:p>
        </p:txBody>
      </p:sp>
      <p:sp>
        <p:nvSpPr>
          <p:cNvPr id="6" name="Rechteck: abgerundete Ecken 5">
            <a:extLst>
              <a:ext uri="{FF2B5EF4-FFF2-40B4-BE49-F238E27FC236}">
                <a16:creationId xmlns:a16="http://schemas.microsoft.com/office/drawing/2014/main" id="{F84287F3-281D-BE1F-EB3F-5384B2872CA9}"/>
              </a:ext>
            </a:extLst>
          </p:cNvPr>
          <p:cNvSpPr/>
          <p:nvPr/>
        </p:nvSpPr>
        <p:spPr>
          <a:xfrm>
            <a:off x="8548042" y="-441460"/>
            <a:ext cx="3361460" cy="3240000"/>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200" b="0" i="1" u="none" strike="noStrike" kern="0" cap="none" spc="0" normalizeH="0" baseline="0" noProof="0" err="1">
                <a:ln>
                  <a:noFill/>
                </a:ln>
                <a:solidFill>
                  <a:srgbClr val="3B3B3B"/>
                </a:solidFill>
                <a:effectLst/>
                <a:uLnTx/>
                <a:uFillTx/>
                <a:latin typeface="Nunito SemiBold"/>
                <a:ea typeface="+mn-ea"/>
                <a:cs typeface="+mn-cs"/>
                <a:sym typeface="Arial"/>
              </a:rPr>
              <a:t>Concrete</a:t>
            </a: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 &amp; </a:t>
            </a:r>
            <a:r>
              <a:rPr lang="de-DE" sz="1200" i="1">
                <a:solidFill>
                  <a:srgbClr val="3B3B3B"/>
                </a:solidFill>
                <a:latin typeface="Nunito SemiBold"/>
              </a:rPr>
              <a:t>S</a:t>
            </a:r>
            <a:r>
              <a:rPr kumimoji="0" lang="de-DE" sz="1200" b="0" i="1" u="none" strike="noStrike" kern="0" cap="none" spc="0" normalizeH="0" baseline="0" noProof="0" err="1">
                <a:ln>
                  <a:noFill/>
                </a:ln>
                <a:solidFill>
                  <a:srgbClr val="3B3B3B"/>
                </a:solidFill>
                <a:effectLst/>
                <a:uLnTx/>
                <a:uFillTx/>
                <a:latin typeface="Nunito SemiBold"/>
                <a:ea typeface="+mn-ea"/>
                <a:cs typeface="+mn-cs"/>
                <a:sym typeface="Arial"/>
              </a:rPr>
              <a:t>pecific</a:t>
            </a: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i="1" err="1">
                <a:solidFill>
                  <a:srgbClr val="3B3B3B"/>
                </a:solidFill>
                <a:latin typeface="Nunito SemiBold"/>
              </a:rPr>
              <a:t>Constructive</a:t>
            </a:r>
            <a:r>
              <a:rPr lang="de-DE" sz="1200" i="1">
                <a:solidFill>
                  <a:srgbClr val="3B3B3B"/>
                </a:solidFill>
                <a:latin typeface="Nunito SemiBold"/>
              </a:rPr>
              <a:t> &amp; Solution-</a:t>
            </a:r>
            <a:r>
              <a:rPr lang="de-DE" sz="1200" i="1" err="1">
                <a:solidFill>
                  <a:srgbClr val="3B3B3B"/>
                </a:solidFill>
                <a:latin typeface="Nunito SemiBold"/>
              </a:rPr>
              <a:t>Oriented</a:t>
            </a:r>
            <a:r>
              <a:rPr lang="de-DE" sz="1200" i="1">
                <a:solidFill>
                  <a:srgbClr val="3B3B3B"/>
                </a:solidFill>
                <a:latin typeface="Nunito SemiBold"/>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200" b="0" i="1" u="none" strike="noStrike" kern="0" cap="none" spc="0" normalizeH="0" baseline="0" noProof="0" err="1">
                <a:ln>
                  <a:noFill/>
                </a:ln>
                <a:solidFill>
                  <a:srgbClr val="3B3B3B"/>
                </a:solidFill>
                <a:effectLst/>
                <a:uLnTx/>
                <a:uFillTx/>
                <a:latin typeface="Nunito SemiBold"/>
                <a:ea typeface="+mn-ea"/>
                <a:cs typeface="+mn-cs"/>
                <a:sym typeface="Arial"/>
              </a:rPr>
              <a:t>Respectful</a:t>
            </a: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 &amp; </a:t>
            </a:r>
            <a:r>
              <a:rPr lang="de-DE" sz="1200" i="1">
                <a:solidFill>
                  <a:srgbClr val="3B3B3B"/>
                </a:solidFill>
                <a:latin typeface="Nunito SemiBold"/>
              </a:rPr>
              <a:t>E</a:t>
            </a:r>
            <a:r>
              <a:rPr kumimoji="0" lang="de-DE" sz="1200" b="0" i="1" u="none" strike="noStrike" kern="0" cap="none" spc="0" normalizeH="0" baseline="0" noProof="0" err="1">
                <a:ln>
                  <a:noFill/>
                </a:ln>
                <a:solidFill>
                  <a:srgbClr val="3B3B3B"/>
                </a:solidFill>
                <a:effectLst/>
                <a:uLnTx/>
                <a:uFillTx/>
                <a:latin typeface="Nunito SemiBold"/>
                <a:ea typeface="+mn-ea"/>
                <a:cs typeface="+mn-cs"/>
                <a:sym typeface="Arial"/>
              </a:rPr>
              <a:t>mpathetic</a:t>
            </a: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i="1" err="1">
                <a:solidFill>
                  <a:srgbClr val="3B3B3B"/>
                </a:solidFill>
                <a:latin typeface="Nunito SemiBold"/>
              </a:rPr>
              <a:t>Emphasise</a:t>
            </a:r>
            <a:r>
              <a:rPr lang="de-DE" sz="1200" i="1">
                <a:solidFill>
                  <a:srgbClr val="3B3B3B"/>
                </a:solidFill>
                <a:latin typeface="Nunito SemiBold"/>
              </a:rPr>
              <a:t> </a:t>
            </a:r>
            <a:r>
              <a:rPr lang="de-DE" sz="1200" i="1" err="1">
                <a:solidFill>
                  <a:srgbClr val="3B3B3B"/>
                </a:solidFill>
                <a:latin typeface="Nunito SemiBold"/>
              </a:rPr>
              <a:t>the</a:t>
            </a:r>
            <a:r>
              <a:rPr lang="de-DE" sz="1200" i="1">
                <a:solidFill>
                  <a:srgbClr val="3B3B3B"/>
                </a:solidFill>
                <a:latin typeface="Nunito SemiBold"/>
              </a:rPr>
              <a:t> Positive!</a:t>
            </a:r>
            <a:endParaRPr kumimoji="0" lang="de-DE" sz="1200" b="0" i="1" u="none" strike="noStrike" kern="0" cap="none" spc="0" normalizeH="0" baseline="0" noProof="0">
              <a:ln>
                <a:noFill/>
              </a:ln>
              <a:solidFill>
                <a:srgbClr val="3B3B3B"/>
              </a:solidFill>
              <a:effectLst/>
              <a:uLnTx/>
              <a:uFillTx/>
              <a:ea typeface="+mn-ea"/>
              <a:cs typeface="+mn-cs"/>
              <a:sym typeface="Arial"/>
            </a:endParaRPr>
          </a:p>
        </p:txBody>
      </p:sp>
    </p:spTree>
    <p:extLst>
      <p:ext uri="{BB962C8B-B14F-4D97-AF65-F5344CB8AC3E}">
        <p14:creationId xmlns:p14="http://schemas.microsoft.com/office/powerpoint/2010/main" val="744196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80C0E-2E8F-7840-A745-45237205B57D}"/>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437D9C52-C34D-E4E4-DA39-4BB9497DA06F}"/>
              </a:ext>
            </a:extLst>
          </p:cNvPr>
          <p:cNvSpPr>
            <a:spLocks noGrp="1"/>
          </p:cNvSpPr>
          <p:nvPr>
            <p:ph type="body" sz="quarter" idx="13"/>
          </p:nvPr>
        </p:nvSpPr>
        <p:spPr/>
        <p:txBody>
          <a:bodyPr/>
          <a:lstStyle/>
          <a:p>
            <a:r>
              <a:rPr lang="de-DE" noProof="0"/>
              <a:t>Coffee Break</a:t>
            </a:r>
          </a:p>
        </p:txBody>
      </p:sp>
      <p:sp>
        <p:nvSpPr>
          <p:cNvPr id="6" name="Foliennummernplatzhalter 5">
            <a:extLst>
              <a:ext uri="{FF2B5EF4-FFF2-40B4-BE49-F238E27FC236}">
                <a16:creationId xmlns:a16="http://schemas.microsoft.com/office/drawing/2014/main" id="{8138D89B-8052-2318-6FE7-5B648E01FE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44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3C140550-9DF1-CAF1-E151-539B2FF9AB78}"/>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4010384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073B-117B-B0CF-035E-5CBC5C3D1F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08951DA-8A0B-DBD5-6187-F731F0CF13FD}"/>
              </a:ext>
            </a:extLst>
          </p:cNvPr>
          <p:cNvSpPr>
            <a:spLocks noGrp="1"/>
          </p:cNvSpPr>
          <p:nvPr>
            <p:ph type="title"/>
          </p:nvPr>
        </p:nvSpPr>
        <p:spPr/>
        <p:txBody>
          <a:bodyPr/>
          <a:lstStyle/>
          <a:p>
            <a:r>
              <a:rPr lang="de-DE"/>
              <a:t>Review </a:t>
            </a:r>
            <a:r>
              <a:rPr lang="de-DE" err="1"/>
              <a:t>of</a:t>
            </a:r>
            <a:r>
              <a:rPr lang="de-DE"/>
              <a:t> </a:t>
            </a:r>
            <a:r>
              <a:rPr lang="de-DE" err="1"/>
              <a:t>the</a:t>
            </a:r>
            <a:r>
              <a:rPr lang="de-DE"/>
              <a:t> Units</a:t>
            </a:r>
          </a:p>
        </p:txBody>
      </p:sp>
      <p:sp>
        <p:nvSpPr>
          <p:cNvPr id="3" name="Foliennummernplatzhalter 2">
            <a:extLst>
              <a:ext uri="{FF2B5EF4-FFF2-40B4-BE49-F238E27FC236}">
                <a16:creationId xmlns:a16="http://schemas.microsoft.com/office/drawing/2014/main" id="{E47778ED-7E62-EBEA-9A3A-78969D11AF16}"/>
              </a:ext>
            </a:extLst>
          </p:cNvPr>
          <p:cNvSpPr>
            <a:spLocks noGrp="1"/>
          </p:cNvSpPr>
          <p:nvPr>
            <p:ph type="sldNum" sz="quarter" idx="12"/>
          </p:nvPr>
        </p:nvSpPr>
        <p:spPr/>
        <p:txBody>
          <a:bodyPr/>
          <a:lstStyle/>
          <a:p>
            <a:fld id="{F145060A-2239-4736-BEED-7C05F6B3C6E1}" type="slidenum">
              <a:rPr lang="de-DE" smtClean="0"/>
              <a:t>45</a:t>
            </a:fld>
            <a:endParaRPr lang="de-DE"/>
          </a:p>
        </p:txBody>
      </p:sp>
      <p:sp>
        <p:nvSpPr>
          <p:cNvPr id="4" name="Inhaltsplatzhalter 3">
            <a:extLst>
              <a:ext uri="{FF2B5EF4-FFF2-40B4-BE49-F238E27FC236}">
                <a16:creationId xmlns:a16="http://schemas.microsoft.com/office/drawing/2014/main" id="{0501DAFF-7B0B-5D13-DB0E-B182F1F25EB3}"/>
              </a:ext>
            </a:extLst>
          </p:cNvPr>
          <p:cNvSpPr>
            <a:spLocks noGrp="1"/>
          </p:cNvSpPr>
          <p:nvPr>
            <p:ph idx="1"/>
          </p:nvPr>
        </p:nvSpPr>
        <p:spPr>
          <a:xfrm>
            <a:off x="838200" y="2152894"/>
            <a:ext cx="5137727" cy="3771655"/>
          </a:xfrm>
        </p:spPr>
        <p:txBody>
          <a:bodyPr>
            <a:normAutofit/>
          </a:bodyPr>
          <a:lstStyle/>
          <a:p>
            <a:pPr>
              <a:lnSpc>
                <a:spcPct val="150000"/>
              </a:lnSpc>
            </a:pPr>
            <a:r>
              <a:rPr lang="de-DE" sz="1800">
                <a:latin typeface="+mj-lt"/>
              </a:rPr>
              <a:t>What have </a:t>
            </a:r>
            <a:r>
              <a:rPr lang="de-DE" sz="1800" err="1">
                <a:latin typeface="+mj-lt"/>
              </a:rPr>
              <a:t>we</a:t>
            </a:r>
            <a:r>
              <a:rPr lang="de-DE" sz="1800">
                <a:latin typeface="+mj-lt"/>
              </a:rPr>
              <a:t> </a:t>
            </a:r>
            <a:r>
              <a:rPr lang="de-DE" sz="1800" err="1">
                <a:latin typeface="+mj-lt"/>
              </a:rPr>
              <a:t>achieved</a:t>
            </a:r>
            <a:r>
              <a:rPr lang="de-DE" sz="1800">
                <a:latin typeface="+mj-lt"/>
              </a:rPr>
              <a:t>? </a:t>
            </a:r>
          </a:p>
          <a:p>
            <a:pPr>
              <a:lnSpc>
                <a:spcPct val="150000"/>
              </a:lnSpc>
            </a:pPr>
            <a:r>
              <a:rPr lang="de-DE" sz="1800">
                <a:latin typeface="+mj-lt"/>
              </a:rPr>
              <a:t>What is still holding us back?</a:t>
            </a:r>
          </a:p>
          <a:p>
            <a:pPr>
              <a:lnSpc>
                <a:spcPct val="150000"/>
              </a:lnSpc>
            </a:pPr>
            <a:r>
              <a:rPr lang="de-DE" sz="1800">
                <a:latin typeface="+mj-lt"/>
              </a:rPr>
              <a:t>Where do we need support?</a:t>
            </a:r>
          </a:p>
          <a:p>
            <a:pPr>
              <a:lnSpc>
                <a:spcPct val="150000"/>
              </a:lnSpc>
            </a:pPr>
            <a:r>
              <a:rPr lang="de-DE" sz="1800">
                <a:latin typeface="+mj-lt"/>
              </a:rPr>
              <a:t>What are the next steps?</a:t>
            </a:r>
          </a:p>
        </p:txBody>
      </p:sp>
      <p:sp>
        <p:nvSpPr>
          <p:cNvPr id="6" name="Ellipse 5">
            <a:extLst>
              <a:ext uri="{FF2B5EF4-FFF2-40B4-BE49-F238E27FC236}">
                <a16:creationId xmlns:a16="http://schemas.microsoft.com/office/drawing/2014/main" id="{9A62BB1F-F035-53E8-4427-9F1CFAC5B76A}"/>
              </a:ext>
            </a:extLst>
          </p:cNvPr>
          <p:cNvSpPr/>
          <p:nvPr/>
        </p:nvSpPr>
        <p:spPr>
          <a:xfrm>
            <a:off x="8447246" y="88914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0E09EEFC-37BA-C8F6-8FCA-0CB9327E34FA}"/>
              </a:ext>
            </a:extLst>
          </p:cNvPr>
          <p:cNvSpPr/>
          <p:nvPr/>
        </p:nvSpPr>
        <p:spPr>
          <a:xfrm>
            <a:off x="8297533" y="2152894"/>
            <a:ext cx="3244362" cy="3244362"/>
          </a:xfrm>
          <a:prstGeom prst="ellipse">
            <a:avLst/>
          </a:prstGeom>
          <a:blipFill>
            <a:blip r:embed="rId3"/>
            <a:srcRect/>
            <a:stretch>
              <a:fillRect l="-1985" t="-27976" r="-979" b="-26470"/>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214615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285BBDA3-DD66-7B71-23F0-C46338493BA4}"/>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6" name="Ellipse 5">
            <a:extLst>
              <a:ext uri="{FF2B5EF4-FFF2-40B4-BE49-F238E27FC236}">
                <a16:creationId xmlns:a16="http://schemas.microsoft.com/office/drawing/2014/main" id="{2B14B8A2-E1D1-2DAF-E2C4-F5638F9A8A7E}"/>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2" t="-18154" r="-7883"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err="1"/>
              <a:t>What</a:t>
            </a:r>
            <a:r>
              <a:rPr lang="de-DE" noProof="0"/>
              <a:t> </a:t>
            </a:r>
            <a:r>
              <a:rPr lang="de-DE"/>
              <a:t>H</a:t>
            </a:r>
            <a:r>
              <a:rPr lang="de-DE" noProof="0" err="1"/>
              <a:t>appens</a:t>
            </a:r>
            <a:r>
              <a:rPr lang="de-DE" noProof="0"/>
              <a:t> </a:t>
            </a:r>
            <a:r>
              <a:rPr lang="de-DE"/>
              <a:t>N</a:t>
            </a:r>
            <a:r>
              <a:rPr lang="de-DE" noProof="0"/>
              <a:t>ext?</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46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9" name="Inhaltsplatzhalter 8">
            <a:extLst>
              <a:ext uri="{FF2B5EF4-FFF2-40B4-BE49-F238E27FC236}">
                <a16:creationId xmlns:a16="http://schemas.microsoft.com/office/drawing/2014/main" id="{768AB04F-7E4A-6F9E-7E0D-90CB33D59CC5}"/>
              </a:ext>
            </a:extLst>
          </p:cNvPr>
          <p:cNvSpPr>
            <a:spLocks noGrp="1"/>
          </p:cNvSpPr>
          <p:nvPr>
            <p:ph idx="15"/>
          </p:nvPr>
        </p:nvSpPr>
        <p:spPr/>
        <p:txBody>
          <a:bodyPr/>
          <a:lstStyle/>
          <a:p>
            <a:pPr>
              <a:lnSpc>
                <a:spcPct val="200000"/>
              </a:lnSpc>
              <a:spcBef>
                <a:spcPts val="1200"/>
              </a:spcBef>
              <a:buClrTx/>
              <a:defRPr/>
            </a:pPr>
            <a:r>
              <a:rPr lang="de-DE" i="1">
                <a:solidFill>
                  <a:srgbClr val="3B3B3B"/>
                </a:solidFill>
                <a:sym typeface="Arial"/>
              </a:rPr>
              <a:t>Circular email with contact details and presentation</a:t>
            </a:r>
          </a:p>
          <a:p>
            <a:pPr>
              <a:lnSpc>
                <a:spcPct val="200000"/>
              </a:lnSpc>
              <a:spcBef>
                <a:spcPts val="1200"/>
              </a:spcBef>
              <a:buClrTx/>
              <a:defRPr/>
            </a:pPr>
            <a:r>
              <a:rPr lang="de-DE" i="1">
                <a:solidFill>
                  <a:srgbClr val="3B3B3B"/>
                </a:solidFill>
                <a:sym typeface="Arial"/>
              </a:rPr>
              <a:t>Next event: …</a:t>
            </a:r>
          </a:p>
          <a:p>
            <a:pPr>
              <a:lnSpc>
                <a:spcPct val="200000"/>
              </a:lnSpc>
              <a:spcBef>
                <a:spcPts val="1200"/>
              </a:spcBef>
              <a:buClrTx/>
              <a:defRPr/>
            </a:pPr>
            <a:r>
              <a:rPr lang="de-DE" i="1">
                <a:solidFill>
                  <a:srgbClr val="3B3B3B"/>
                </a:solidFill>
              </a:rPr>
              <a:t>Information, notes, …</a:t>
            </a:r>
            <a:endParaRPr lang="de-DE" i="1">
              <a:solidFill>
                <a:srgbClr val="3B3B3B"/>
              </a:solidFill>
              <a:sym typeface="Arial"/>
            </a:endParaRPr>
          </a:p>
        </p:txBody>
      </p:sp>
    </p:spTree>
    <p:extLst>
      <p:ext uri="{BB962C8B-B14F-4D97-AF65-F5344CB8AC3E}">
        <p14:creationId xmlns:p14="http://schemas.microsoft.com/office/powerpoint/2010/main" val="75801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2E538-E19B-4BB0-FCD1-7BDB5F776E00}"/>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E0F61E6-207A-DF17-F883-3BD9E8A7FB35}"/>
              </a:ext>
            </a:extLst>
          </p:cNvPr>
          <p:cNvSpPr>
            <a:spLocks noGrp="1"/>
          </p:cNvSpPr>
          <p:nvPr>
            <p:ph type="ctrTitle"/>
          </p:nvPr>
        </p:nvSpPr>
        <p:spPr>
          <a:xfrm>
            <a:off x="838199" y="846591"/>
            <a:ext cx="5156199" cy="2387600"/>
          </a:xfrm>
        </p:spPr>
        <p:txBody>
          <a:bodyPr/>
          <a:lstStyle/>
          <a:p>
            <a:r>
              <a:rPr lang="de-DE" noProof="0"/>
              <a:t>Thank you very much for your interest!</a:t>
            </a:r>
          </a:p>
        </p:txBody>
      </p:sp>
      <p:sp>
        <p:nvSpPr>
          <p:cNvPr id="4" name="Foliennummernplatzhalter 3">
            <a:extLst>
              <a:ext uri="{FF2B5EF4-FFF2-40B4-BE49-F238E27FC236}">
                <a16:creationId xmlns:a16="http://schemas.microsoft.com/office/drawing/2014/main" id="{157C9711-C071-E987-96BD-F27EDBCCCB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t>47</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8DF18F21-7B85-1A62-ECA3-AEF418AE7819}"/>
              </a:ext>
            </a:extLst>
          </p:cNvPr>
          <p:cNvSpPr>
            <a:spLocks noGrp="1"/>
          </p:cNvSpPr>
          <p:nvPr>
            <p:ph type="body" sz="quarter" idx="13"/>
          </p:nvPr>
        </p:nvSpPr>
        <p:spPr/>
        <p:txBody>
          <a:bodyPr>
            <a:normAutofit/>
          </a:bodyPr>
          <a:lstStyle/>
          <a:p>
            <a:endParaRPr lang="de-DE" noProof="0"/>
          </a:p>
        </p:txBody>
      </p:sp>
      <p:sp>
        <p:nvSpPr>
          <p:cNvPr id="8" name="Textplatzhalter 7">
            <a:extLst>
              <a:ext uri="{FF2B5EF4-FFF2-40B4-BE49-F238E27FC236}">
                <a16:creationId xmlns:a16="http://schemas.microsoft.com/office/drawing/2014/main" id="{61FDFC8D-30DE-79A8-7A2C-758C6367069D}"/>
              </a:ext>
            </a:extLst>
          </p:cNvPr>
          <p:cNvSpPr>
            <a:spLocks noGrp="1"/>
          </p:cNvSpPr>
          <p:nvPr>
            <p:ph type="body" sz="quarter" idx="14"/>
          </p:nvPr>
        </p:nvSpPr>
        <p:spPr/>
        <p:txBody>
          <a:bodyPr>
            <a:normAutofit/>
          </a:bodyPr>
          <a:lstStyle/>
          <a:p>
            <a:endParaRPr lang="de-DE" noProof="0"/>
          </a:p>
        </p:txBody>
      </p:sp>
      <p:sp>
        <p:nvSpPr>
          <p:cNvPr id="9" name="Textplatzhalter 8">
            <a:extLst>
              <a:ext uri="{FF2B5EF4-FFF2-40B4-BE49-F238E27FC236}">
                <a16:creationId xmlns:a16="http://schemas.microsoft.com/office/drawing/2014/main" id="{3FB6DEC7-F036-EF93-B348-245154535001}"/>
              </a:ext>
            </a:extLst>
          </p:cNvPr>
          <p:cNvSpPr>
            <a:spLocks noGrp="1"/>
          </p:cNvSpPr>
          <p:nvPr>
            <p:ph type="body" sz="quarter" idx="15"/>
          </p:nvPr>
        </p:nvSpPr>
        <p:spPr/>
        <p:txBody>
          <a:bodyPr>
            <a:normAutofit/>
          </a:bodyPr>
          <a:lstStyle/>
          <a:p>
            <a:endParaRPr lang="de-DE" noProof="0"/>
          </a:p>
        </p:txBody>
      </p:sp>
      <p:sp>
        <p:nvSpPr>
          <p:cNvPr id="10" name="Textplatzhalter 9">
            <a:extLst>
              <a:ext uri="{FF2B5EF4-FFF2-40B4-BE49-F238E27FC236}">
                <a16:creationId xmlns:a16="http://schemas.microsoft.com/office/drawing/2014/main" id="{5A95CD3E-4624-9F76-18F2-510439B793ED}"/>
              </a:ext>
            </a:extLst>
          </p:cNvPr>
          <p:cNvSpPr>
            <a:spLocks noGrp="1"/>
          </p:cNvSpPr>
          <p:nvPr>
            <p:ph type="body" sz="quarter" idx="16"/>
          </p:nvPr>
        </p:nvSpPr>
        <p:spPr/>
        <p:txBody>
          <a:bodyPr>
            <a:normAutofit/>
          </a:bodyPr>
          <a:lstStyle/>
          <a:p>
            <a:endParaRPr lang="de-DE" noProof="0"/>
          </a:p>
        </p:txBody>
      </p:sp>
    </p:spTree>
    <p:extLst>
      <p:ext uri="{BB962C8B-B14F-4D97-AF65-F5344CB8AC3E}">
        <p14:creationId xmlns:p14="http://schemas.microsoft.com/office/powerpoint/2010/main" val="4121049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27A4-E9E6-E7EF-1081-28DAC44EAF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D7A965AB-96AE-B4BD-F961-8C240D97AA5B}"/>
              </a:ext>
            </a:extLst>
          </p:cNvPr>
          <p:cNvSpPr>
            <a:spLocks noGrp="1"/>
          </p:cNvSpPr>
          <p:nvPr>
            <p:ph type="body" sz="quarter" idx="13"/>
          </p:nvPr>
        </p:nvSpPr>
        <p:spPr/>
        <p:txBody>
          <a:bodyPr>
            <a:normAutofit/>
          </a:bodyPr>
          <a:lstStyle/>
          <a:p>
            <a:pPr>
              <a:lnSpc>
                <a:spcPct val="100000"/>
              </a:lnSpc>
              <a:spcBef>
                <a:spcPts val="0"/>
              </a:spcBef>
            </a:pPr>
            <a:r>
              <a:rPr lang="de-DE" sz="4400" b="0" i="0" u="none" strike="noStrike" dirty="0" err="1">
                <a:solidFill>
                  <a:srgbClr val="00B0F0"/>
                </a:solidFill>
                <a:effectLst/>
              </a:rPr>
              <a:t>What</a:t>
            </a:r>
            <a:r>
              <a:rPr lang="de-DE" sz="4400" b="0" i="0" u="none" strike="noStrike" dirty="0">
                <a:solidFill>
                  <a:srgbClr val="00B0F0"/>
                </a:solidFill>
                <a:effectLst/>
              </a:rPr>
              <a:t> </a:t>
            </a:r>
            <a:r>
              <a:rPr lang="de-DE" sz="4400" b="0" i="0" u="none" strike="noStrike" dirty="0" err="1">
                <a:solidFill>
                  <a:srgbClr val="00B0F0"/>
                </a:solidFill>
                <a:effectLst/>
              </a:rPr>
              <a:t>does</a:t>
            </a:r>
            <a:r>
              <a:rPr lang="de-DE" sz="4400" b="0" i="0" u="none" strike="noStrike" dirty="0">
                <a:solidFill>
                  <a:srgbClr val="00B0F0"/>
                </a:solidFill>
                <a:effectLst/>
              </a:rPr>
              <a:t> </a:t>
            </a:r>
          </a:p>
          <a:p>
            <a:pPr>
              <a:lnSpc>
                <a:spcPct val="100000"/>
              </a:lnSpc>
              <a:spcBef>
                <a:spcPts val="0"/>
              </a:spcBef>
            </a:pPr>
            <a:r>
              <a:rPr lang="de-DE" sz="4400" b="0" i="0" u="none" strike="noStrike" dirty="0">
                <a:solidFill>
                  <a:srgbClr val="00B0F0"/>
                </a:solidFill>
                <a:effectLst/>
              </a:rPr>
              <a:t>Research </a:t>
            </a:r>
            <a:r>
              <a:rPr lang="de-DE" sz="4400" dirty="0">
                <a:solidFill>
                  <a:srgbClr val="00B0F0"/>
                </a:solidFill>
              </a:rPr>
              <a:t>T</a:t>
            </a:r>
            <a:r>
              <a:rPr lang="de-DE" sz="4400" b="0" i="0" u="none" strike="noStrike" dirty="0">
                <a:solidFill>
                  <a:srgbClr val="00B0F0"/>
                </a:solidFill>
                <a:effectLst/>
              </a:rPr>
              <a:t>ransfer </a:t>
            </a:r>
            <a:r>
              <a:rPr lang="de-DE" sz="4400" b="0" i="0" u="none" strike="noStrike" dirty="0" err="1">
                <a:solidFill>
                  <a:srgbClr val="00B0F0"/>
                </a:solidFill>
                <a:effectLst/>
              </a:rPr>
              <a:t>mean</a:t>
            </a:r>
            <a:r>
              <a:rPr lang="de-DE" sz="4400" b="0" i="0" u="none" strike="noStrike" dirty="0">
                <a:solidFill>
                  <a:srgbClr val="00B0F0"/>
                </a:solidFill>
                <a:effectLst/>
              </a:rPr>
              <a:t>?</a:t>
            </a:r>
            <a:endParaRPr lang="de-DE" sz="4400" dirty="0">
              <a:solidFill>
                <a:srgbClr val="00B0F0"/>
              </a:solidFill>
            </a:endParaRPr>
          </a:p>
        </p:txBody>
      </p:sp>
      <p:sp>
        <p:nvSpPr>
          <p:cNvPr id="3" name="Foliennummernplatzhalter 2">
            <a:extLst>
              <a:ext uri="{FF2B5EF4-FFF2-40B4-BE49-F238E27FC236}">
                <a16:creationId xmlns:a16="http://schemas.microsoft.com/office/drawing/2014/main" id="{3506F90A-5006-38F7-8F5B-EB6E790975B5}"/>
              </a:ext>
            </a:extLst>
          </p:cNvPr>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t>5</a:t>
            </a:fld>
            <a:endParaRPr kumimoji="0" lang="en-US" sz="18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97826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A6AA0-7543-801F-08EB-FEB6F4B0A4C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3701DB-D506-5252-0335-D0E5121CF483}"/>
              </a:ext>
            </a:extLst>
          </p:cNvPr>
          <p:cNvSpPr>
            <a:spLocks noGrp="1"/>
          </p:cNvSpPr>
          <p:nvPr>
            <p:ph type="title"/>
          </p:nvPr>
        </p:nvSpPr>
        <p:spPr/>
        <p:txBody>
          <a:bodyPr/>
          <a:lstStyle/>
          <a:p>
            <a:r>
              <a:rPr lang="en-US"/>
              <a:t>Three Approaches to Producing Scientific Knowledge</a:t>
            </a:r>
            <a:endParaRPr lang="de-DE"/>
          </a:p>
        </p:txBody>
      </p:sp>
      <p:sp>
        <p:nvSpPr>
          <p:cNvPr id="3" name="Foliennummernplatzhalter 2">
            <a:extLst>
              <a:ext uri="{FF2B5EF4-FFF2-40B4-BE49-F238E27FC236}">
                <a16:creationId xmlns:a16="http://schemas.microsoft.com/office/drawing/2014/main" id="{12A901CB-A530-D902-F85A-AFEACE9A19B7}"/>
              </a:ext>
            </a:extLst>
          </p:cNvPr>
          <p:cNvSpPr>
            <a:spLocks noGrp="1"/>
          </p:cNvSpPr>
          <p:nvPr>
            <p:ph type="sldNum" sz="quarter" idx="12"/>
          </p:nvPr>
        </p:nvSpPr>
        <p:spPr/>
        <p:txBody>
          <a:bodyPr/>
          <a:lstStyle/>
          <a:p>
            <a:fld id="{F145060A-2239-4736-BEED-7C05F6B3C6E1}" type="slidenum">
              <a:rPr lang="de-DE" smtClean="0"/>
              <a:t>6</a:t>
            </a:fld>
            <a:endParaRPr lang="de-DE"/>
          </a:p>
        </p:txBody>
      </p:sp>
      <p:sp>
        <p:nvSpPr>
          <p:cNvPr id="9" name="Rechteck: abgerundete Ecken 8">
            <a:extLst>
              <a:ext uri="{FF2B5EF4-FFF2-40B4-BE49-F238E27FC236}">
                <a16:creationId xmlns:a16="http://schemas.microsoft.com/office/drawing/2014/main" id="{582C2E4A-987C-02D3-4BA1-3B168F0D5636}"/>
              </a:ext>
            </a:extLst>
          </p:cNvPr>
          <p:cNvSpPr/>
          <p:nvPr/>
        </p:nvSpPr>
        <p:spPr>
          <a:xfrm>
            <a:off x="595286" y="2746575"/>
            <a:ext cx="3740486" cy="2925977"/>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err="1">
                <a:solidFill>
                  <a:schemeClr val="accent1"/>
                </a:solidFill>
                <a:latin typeface="+mj-lt"/>
                <a:cs typeface="Arial"/>
              </a:rPr>
              <a:t>Disciplinary</a:t>
            </a:r>
            <a:r>
              <a:rPr lang="de-DE" sz="1800">
                <a:solidFill>
                  <a:schemeClr val="accent1"/>
                </a:solidFill>
                <a:latin typeface="+mj-lt"/>
                <a:cs typeface="Arial"/>
              </a:rPr>
              <a:t> Knowledge </a:t>
            </a:r>
            <a:r>
              <a:rPr lang="de-DE" sz="1800" err="1">
                <a:solidFill>
                  <a:schemeClr val="accent1"/>
                </a:solidFill>
                <a:latin typeface="+mj-lt"/>
                <a:cs typeface="Arial"/>
              </a:rPr>
              <a:t>Production</a:t>
            </a:r>
            <a:endParaRPr lang="de-DE" sz="1600">
              <a:solidFill>
                <a:schemeClr val="accent1"/>
              </a:solidFill>
              <a:latin typeface="+mj-lt"/>
              <a:cs typeface="Arial"/>
            </a:endParaRPr>
          </a:p>
          <a:p>
            <a:pPr lvl="0" algn="ctr">
              <a:buSzPts val="2800"/>
              <a:defRPr/>
            </a:pPr>
            <a:endParaRPr lang="de-DE" sz="1300" b="1">
              <a:solidFill>
                <a:schemeClr val="tx2"/>
              </a:solidFill>
              <a:cs typeface="Arial"/>
            </a:endParaRPr>
          </a:p>
          <a:p>
            <a:pPr lvl="0" algn="ctr">
              <a:buSzPts val="2800"/>
              <a:defRPr/>
            </a:pPr>
            <a:r>
              <a:rPr lang="de-DE">
                <a:solidFill>
                  <a:schemeClr val="tx2"/>
                </a:solidFill>
                <a:cs typeface="Arial"/>
              </a:rPr>
              <a:t>Peer review, relative </a:t>
            </a:r>
            <a:r>
              <a:rPr lang="de-DE" err="1">
                <a:solidFill>
                  <a:schemeClr val="tx2"/>
                </a:solidFill>
                <a:cs typeface="Arial"/>
              </a:rPr>
              <a:t>homogeneity</a:t>
            </a:r>
            <a:r>
              <a:rPr lang="de-DE">
                <a:solidFill>
                  <a:schemeClr val="tx2"/>
                </a:solidFill>
                <a:cs typeface="Arial"/>
              </a:rPr>
              <a:t>, and a</a:t>
            </a:r>
            <a:br>
              <a:rPr lang="de-DE">
                <a:solidFill>
                  <a:schemeClr val="tx2"/>
                </a:solidFill>
                <a:cs typeface="Arial"/>
              </a:rPr>
            </a:br>
            <a:r>
              <a:rPr lang="de-DE" err="1">
                <a:solidFill>
                  <a:schemeClr val="tx2"/>
                </a:solidFill>
                <a:cs typeface="Arial"/>
              </a:rPr>
              <a:t>clear</a:t>
            </a:r>
            <a:r>
              <a:rPr lang="de-DE">
                <a:solidFill>
                  <a:schemeClr val="tx2"/>
                </a:solidFill>
                <a:cs typeface="Arial"/>
              </a:rPr>
              <a:t> </a:t>
            </a:r>
            <a:r>
              <a:rPr lang="de-DE" err="1">
                <a:solidFill>
                  <a:schemeClr val="tx2"/>
                </a:solidFill>
                <a:cs typeface="Arial"/>
              </a:rPr>
              <a:t>distinction</a:t>
            </a:r>
            <a:r>
              <a:rPr lang="de-DE">
                <a:solidFill>
                  <a:schemeClr val="tx2"/>
                </a:solidFill>
                <a:cs typeface="Arial"/>
              </a:rPr>
              <a:t> </a:t>
            </a:r>
            <a:r>
              <a:rPr lang="de-DE" err="1">
                <a:solidFill>
                  <a:schemeClr val="tx2"/>
                </a:solidFill>
                <a:cs typeface="Arial"/>
              </a:rPr>
              <a:t>between</a:t>
            </a:r>
            <a:r>
              <a:rPr lang="de-DE">
                <a:solidFill>
                  <a:schemeClr val="tx2"/>
                </a:solidFill>
                <a:cs typeface="Arial"/>
              </a:rPr>
              <a:t> </a:t>
            </a:r>
            <a:r>
              <a:rPr lang="de-DE" err="1">
                <a:solidFill>
                  <a:schemeClr val="tx2"/>
                </a:solidFill>
                <a:cs typeface="Arial"/>
              </a:rPr>
              <a:t>science</a:t>
            </a:r>
            <a:r>
              <a:rPr lang="de-DE">
                <a:solidFill>
                  <a:schemeClr val="tx2"/>
                </a:solidFill>
                <a:cs typeface="Arial"/>
              </a:rPr>
              <a:t> and non-</a:t>
            </a:r>
            <a:r>
              <a:rPr lang="de-DE" err="1">
                <a:solidFill>
                  <a:schemeClr val="tx2"/>
                </a:solidFill>
                <a:cs typeface="Arial"/>
              </a:rPr>
              <a:t>scientific</a:t>
            </a:r>
            <a:r>
              <a:rPr lang="de-DE">
                <a:solidFill>
                  <a:schemeClr val="tx2"/>
                </a:solidFill>
                <a:cs typeface="Arial"/>
              </a:rPr>
              <a:t> </a:t>
            </a:r>
            <a:r>
              <a:rPr lang="de-DE" err="1">
                <a:solidFill>
                  <a:schemeClr val="tx2"/>
                </a:solidFill>
                <a:cs typeface="Arial"/>
              </a:rPr>
              <a:t>fields</a:t>
            </a:r>
            <a:r>
              <a:rPr lang="de-DE">
                <a:solidFill>
                  <a:schemeClr val="tx2"/>
                </a:solidFill>
                <a:cs typeface="Arial"/>
              </a:rPr>
              <a:t>.</a:t>
            </a:r>
          </a:p>
        </p:txBody>
      </p:sp>
      <p:sp>
        <p:nvSpPr>
          <p:cNvPr id="10" name="Rechteck: abgerundete Ecken 9">
            <a:extLst>
              <a:ext uri="{FF2B5EF4-FFF2-40B4-BE49-F238E27FC236}">
                <a16:creationId xmlns:a16="http://schemas.microsoft.com/office/drawing/2014/main" id="{FA2CB24A-81BB-4F84-432B-CF84C3ADA35B}"/>
              </a:ext>
            </a:extLst>
          </p:cNvPr>
          <p:cNvSpPr/>
          <p:nvPr/>
        </p:nvSpPr>
        <p:spPr>
          <a:xfrm>
            <a:off x="7907028" y="2746577"/>
            <a:ext cx="3740485" cy="2925976"/>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err="1">
                <a:solidFill>
                  <a:schemeClr val="accent1"/>
                </a:solidFill>
                <a:latin typeface="+mj-lt"/>
                <a:cs typeface="Arial"/>
              </a:rPr>
              <a:t>Application-oriented</a:t>
            </a:r>
            <a:r>
              <a:rPr lang="de-DE" sz="1800">
                <a:solidFill>
                  <a:schemeClr val="accent1"/>
                </a:solidFill>
                <a:latin typeface="+mj-lt"/>
                <a:cs typeface="Arial"/>
              </a:rPr>
              <a:t> Knowledge </a:t>
            </a:r>
            <a:r>
              <a:rPr lang="de-DE" sz="1800" err="1">
                <a:solidFill>
                  <a:schemeClr val="accent1"/>
                </a:solidFill>
                <a:latin typeface="+mj-lt"/>
                <a:cs typeface="Arial"/>
              </a:rPr>
              <a:t>Production</a:t>
            </a:r>
            <a:endParaRPr lang="de-DE" sz="1800">
              <a:solidFill>
                <a:schemeClr val="accent1"/>
              </a:solidFill>
              <a:latin typeface="+mj-lt"/>
              <a:cs typeface="Arial"/>
            </a:endParaRPr>
          </a:p>
          <a:p>
            <a:pPr lvl="0" algn="ctr">
              <a:lnSpc>
                <a:spcPct val="90000"/>
              </a:lnSpc>
              <a:buSzPts val="2800"/>
              <a:defRPr/>
            </a:pPr>
            <a:endParaRPr lang="de-DE" b="1">
              <a:solidFill>
                <a:schemeClr val="tx2"/>
              </a:solidFill>
              <a:cs typeface="Arial"/>
            </a:endParaRPr>
          </a:p>
          <a:p>
            <a:pPr lvl="0" algn="ctr">
              <a:buSzPts val="2800"/>
              <a:defRPr/>
            </a:pPr>
            <a:r>
              <a:rPr lang="de-DE" err="1">
                <a:solidFill>
                  <a:schemeClr val="tx2"/>
                </a:solidFill>
                <a:cs typeface="Arial"/>
              </a:rPr>
              <a:t>Transdisciplinarity</a:t>
            </a:r>
            <a:r>
              <a:rPr lang="de-DE">
                <a:solidFill>
                  <a:schemeClr val="tx2"/>
                </a:solidFill>
                <a:cs typeface="Arial"/>
              </a:rPr>
              <a:t>, </a:t>
            </a:r>
            <a:r>
              <a:rPr lang="de-DE" err="1">
                <a:solidFill>
                  <a:schemeClr val="tx2"/>
                </a:solidFill>
                <a:cs typeface="Arial"/>
              </a:rPr>
              <a:t>heterogeneity</a:t>
            </a:r>
            <a:r>
              <a:rPr lang="de-DE">
                <a:solidFill>
                  <a:schemeClr val="tx2"/>
                </a:solidFill>
                <a:cs typeface="Arial"/>
              </a:rPr>
              <a:t>, social </a:t>
            </a:r>
            <a:r>
              <a:rPr lang="de-DE" err="1">
                <a:solidFill>
                  <a:schemeClr val="tx2"/>
                </a:solidFill>
                <a:cs typeface="Arial"/>
              </a:rPr>
              <a:t>responsibility</a:t>
            </a:r>
            <a:r>
              <a:rPr lang="de-DE">
                <a:solidFill>
                  <a:schemeClr val="tx2"/>
                </a:solidFill>
                <a:cs typeface="Arial"/>
              </a:rPr>
              <a:t>, </a:t>
            </a:r>
            <a:r>
              <a:rPr lang="de-DE" err="1">
                <a:solidFill>
                  <a:schemeClr val="tx2"/>
                </a:solidFill>
                <a:cs typeface="Arial"/>
              </a:rPr>
              <a:t>quality</a:t>
            </a:r>
            <a:r>
              <a:rPr lang="de-DE">
                <a:solidFill>
                  <a:schemeClr val="tx2"/>
                </a:solidFill>
                <a:cs typeface="Arial"/>
              </a:rPr>
              <a:t>: ‘</a:t>
            </a:r>
            <a:r>
              <a:rPr lang="de-DE" err="1">
                <a:solidFill>
                  <a:schemeClr val="tx2"/>
                </a:solidFill>
                <a:cs typeface="Arial"/>
              </a:rPr>
              <a:t>socially</a:t>
            </a:r>
            <a:r>
              <a:rPr lang="de-DE">
                <a:solidFill>
                  <a:schemeClr val="tx2"/>
                </a:solidFill>
                <a:cs typeface="Arial"/>
              </a:rPr>
              <a:t> robust’ </a:t>
            </a:r>
            <a:r>
              <a:rPr lang="de-DE" err="1">
                <a:solidFill>
                  <a:schemeClr val="tx2"/>
                </a:solidFill>
                <a:cs typeface="Arial"/>
              </a:rPr>
              <a:t>knowledge</a:t>
            </a:r>
            <a:r>
              <a:rPr lang="de-DE">
                <a:solidFill>
                  <a:schemeClr val="tx2"/>
                </a:solidFill>
                <a:cs typeface="Arial"/>
              </a:rPr>
              <a:t> </a:t>
            </a:r>
            <a:r>
              <a:rPr lang="de-DE" err="1">
                <a:solidFill>
                  <a:schemeClr val="tx2"/>
                </a:solidFill>
                <a:cs typeface="Arial"/>
              </a:rPr>
              <a:t>with</a:t>
            </a:r>
            <a:r>
              <a:rPr lang="de-DE">
                <a:solidFill>
                  <a:schemeClr val="tx2"/>
                </a:solidFill>
                <a:cs typeface="Arial"/>
              </a:rPr>
              <a:t> problem-</a:t>
            </a:r>
            <a:r>
              <a:rPr lang="de-DE" err="1">
                <a:solidFill>
                  <a:schemeClr val="tx2"/>
                </a:solidFill>
                <a:cs typeface="Arial"/>
              </a:rPr>
              <a:t>solving</a:t>
            </a:r>
            <a:r>
              <a:rPr lang="de-DE">
                <a:solidFill>
                  <a:schemeClr val="tx2"/>
                </a:solidFill>
                <a:cs typeface="Arial"/>
              </a:rPr>
              <a:t> </a:t>
            </a:r>
            <a:r>
              <a:rPr lang="de-DE" err="1">
                <a:solidFill>
                  <a:schemeClr val="tx2"/>
                </a:solidFill>
                <a:cs typeface="Arial"/>
              </a:rPr>
              <a:t>competence</a:t>
            </a:r>
            <a:r>
              <a:rPr lang="de-DE">
                <a:solidFill>
                  <a:schemeClr val="tx2"/>
                </a:solidFill>
                <a:cs typeface="Arial"/>
              </a:rPr>
              <a:t>, a </a:t>
            </a:r>
            <a:r>
              <a:rPr lang="de-DE" err="1">
                <a:solidFill>
                  <a:schemeClr val="tx2"/>
                </a:solidFill>
                <a:cs typeface="Arial"/>
              </a:rPr>
              <a:t>new</a:t>
            </a:r>
            <a:r>
              <a:rPr lang="de-DE">
                <a:solidFill>
                  <a:schemeClr val="tx2"/>
                </a:solidFill>
                <a:cs typeface="Arial"/>
              </a:rPr>
              <a:t> </a:t>
            </a:r>
            <a:r>
              <a:rPr lang="de-DE" err="1">
                <a:solidFill>
                  <a:schemeClr val="tx2"/>
                </a:solidFill>
                <a:cs typeface="Arial"/>
              </a:rPr>
              <a:t>relationship</a:t>
            </a:r>
            <a:r>
              <a:rPr lang="de-DE">
                <a:solidFill>
                  <a:schemeClr val="tx2"/>
                </a:solidFill>
                <a:cs typeface="Arial"/>
              </a:rPr>
              <a:t> </a:t>
            </a:r>
            <a:r>
              <a:rPr lang="de-DE" err="1">
                <a:solidFill>
                  <a:schemeClr val="tx2"/>
                </a:solidFill>
                <a:cs typeface="Arial"/>
              </a:rPr>
              <a:t>between</a:t>
            </a:r>
            <a:r>
              <a:rPr lang="de-DE">
                <a:solidFill>
                  <a:schemeClr val="tx2"/>
                </a:solidFill>
                <a:cs typeface="Arial"/>
              </a:rPr>
              <a:t> </a:t>
            </a:r>
            <a:r>
              <a:rPr lang="de-DE" err="1">
                <a:solidFill>
                  <a:schemeClr val="tx2"/>
                </a:solidFill>
                <a:cs typeface="Arial"/>
              </a:rPr>
              <a:t>experts</a:t>
            </a:r>
            <a:r>
              <a:rPr lang="de-DE">
                <a:solidFill>
                  <a:schemeClr val="tx2"/>
                </a:solidFill>
                <a:cs typeface="Arial"/>
              </a:rPr>
              <a:t> and </a:t>
            </a:r>
            <a:r>
              <a:rPr lang="de-DE" err="1">
                <a:solidFill>
                  <a:schemeClr val="tx2"/>
                </a:solidFill>
                <a:cs typeface="Arial"/>
              </a:rPr>
              <a:t>laypeople</a:t>
            </a:r>
            <a:r>
              <a:rPr lang="de-DE">
                <a:solidFill>
                  <a:schemeClr val="tx2"/>
                </a:solidFill>
                <a:cs typeface="Arial"/>
              </a:rPr>
              <a:t>. </a:t>
            </a:r>
          </a:p>
        </p:txBody>
      </p:sp>
      <p:sp>
        <p:nvSpPr>
          <p:cNvPr id="14" name="Rechteck: abgerundete Ecken 13">
            <a:extLst>
              <a:ext uri="{FF2B5EF4-FFF2-40B4-BE49-F238E27FC236}">
                <a16:creationId xmlns:a16="http://schemas.microsoft.com/office/drawing/2014/main" id="{857E3D3B-9257-DDD1-B090-040480016633}"/>
              </a:ext>
            </a:extLst>
          </p:cNvPr>
          <p:cNvSpPr/>
          <p:nvPr/>
        </p:nvSpPr>
        <p:spPr>
          <a:xfrm>
            <a:off x="4166542" y="2379518"/>
            <a:ext cx="3909715" cy="3316431"/>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lIns="91440" tIns="45720" rIns="91440" bIns="45720" anchor="t"/>
          <a:lstStyle/>
          <a:p>
            <a:pPr lvl="0" algn="ctr" defTabSz="800100">
              <a:lnSpc>
                <a:spcPct val="90000"/>
              </a:lnSpc>
              <a:spcBef>
                <a:spcPct val="0"/>
              </a:spcBef>
              <a:buSzPts val="2800"/>
              <a:defRPr/>
            </a:pPr>
            <a:endParaRPr lang="de-DE" sz="1800">
              <a:solidFill>
                <a:schemeClr val="accent1"/>
              </a:solidFill>
              <a:latin typeface="+mj-lt"/>
              <a:cs typeface="Arial"/>
            </a:endParaRPr>
          </a:p>
          <a:p>
            <a:pPr lvl="0" algn="ctr" defTabSz="800100">
              <a:lnSpc>
                <a:spcPct val="90000"/>
              </a:lnSpc>
              <a:spcBef>
                <a:spcPct val="0"/>
              </a:spcBef>
              <a:buSzPts val="2800"/>
              <a:defRPr/>
            </a:pPr>
            <a:r>
              <a:rPr lang="de-DE" sz="1800">
                <a:solidFill>
                  <a:schemeClr val="accent1"/>
                </a:solidFill>
                <a:latin typeface="+mj-lt"/>
                <a:cs typeface="Arial"/>
              </a:rPr>
              <a:t>“Mode 3”</a:t>
            </a:r>
          </a:p>
          <a:p>
            <a:pPr lvl="0" algn="ctr" defTabSz="800100">
              <a:spcBef>
                <a:spcPct val="0"/>
              </a:spcBef>
              <a:spcAft>
                <a:spcPct val="35000"/>
              </a:spcAft>
              <a:buSzPts val="2800"/>
              <a:defRPr/>
            </a:pPr>
            <a:br>
              <a:rPr lang="de-DE" b="1">
                <a:cs typeface="Arial"/>
              </a:rPr>
            </a:br>
            <a:r>
              <a:rPr lang="de-DE" b="1">
                <a:solidFill>
                  <a:schemeClr val="tx2"/>
                </a:solidFill>
                <a:latin typeface="+mj-lt"/>
                <a:cs typeface="Arial"/>
              </a:rPr>
              <a:t>Co-evolution </a:t>
            </a:r>
            <a:r>
              <a:rPr lang="de-DE">
                <a:solidFill>
                  <a:schemeClr val="tx2"/>
                </a:solidFill>
                <a:cs typeface="Arial"/>
              </a:rPr>
              <a:t>(parallel and mutually influential development of various knowledge and innovation paradigms), </a:t>
            </a:r>
            <a:br>
              <a:rPr lang="de-DE">
                <a:cs typeface="Arial"/>
              </a:rPr>
            </a:br>
            <a:r>
              <a:rPr lang="de-DE" b="1">
                <a:solidFill>
                  <a:schemeClr val="tx2"/>
                </a:solidFill>
                <a:latin typeface="+mj-lt"/>
                <a:cs typeface="Arial"/>
              </a:rPr>
              <a:t>co-specialisation </a:t>
            </a:r>
            <a:r>
              <a:rPr lang="de-DE">
                <a:solidFill>
                  <a:schemeClr val="tx2"/>
                </a:solidFill>
                <a:cs typeface="Arial"/>
              </a:rPr>
              <a:t>(</a:t>
            </a:r>
            <a:r>
              <a:rPr lang="de-DE">
                <a:solidFill>
                  <a:schemeClr val="tx2"/>
                </a:solidFill>
                <a:ea typeface="Calibri"/>
                <a:cs typeface="Calibri"/>
              </a:rPr>
              <a:t>actors or </a:t>
            </a:r>
            <a:r>
              <a:rPr lang="de-DE" err="1">
                <a:solidFill>
                  <a:schemeClr val="tx2"/>
                </a:solidFill>
                <a:ea typeface="Calibri"/>
                <a:cs typeface="Calibri"/>
              </a:rPr>
              <a:t>systems</a:t>
            </a:r>
            <a:r>
              <a:rPr lang="de-DE">
                <a:solidFill>
                  <a:schemeClr val="tx2"/>
                </a:solidFill>
                <a:ea typeface="Calibri"/>
                <a:cs typeface="Calibri"/>
              </a:rPr>
              <a:t> </a:t>
            </a:r>
            <a:r>
              <a:rPr lang="de-DE" err="1">
                <a:solidFill>
                  <a:schemeClr val="tx2"/>
                </a:solidFill>
                <a:ea typeface="Calibri"/>
                <a:cs typeface="Calibri"/>
              </a:rPr>
              <a:t>specialise</a:t>
            </a:r>
            <a:r>
              <a:rPr lang="de-DE">
                <a:solidFill>
                  <a:schemeClr val="tx2"/>
                </a:solidFill>
                <a:ea typeface="Calibri"/>
                <a:cs typeface="Calibri"/>
              </a:rPr>
              <a:t> in complementary ways to jointly create greater added value) and </a:t>
            </a:r>
            <a:r>
              <a:rPr lang="de-DE" b="1" err="1">
                <a:solidFill>
                  <a:schemeClr val="tx2"/>
                </a:solidFill>
                <a:latin typeface="+mj-lt"/>
                <a:ea typeface="Calibri"/>
                <a:cs typeface="Calibri"/>
              </a:rPr>
              <a:t>coopetition</a:t>
            </a:r>
            <a:r>
              <a:rPr lang="de-DE" b="1">
                <a:solidFill>
                  <a:schemeClr val="tx2"/>
                </a:solidFill>
                <a:latin typeface="+mj-lt"/>
                <a:ea typeface="Calibri"/>
                <a:cs typeface="Calibri"/>
              </a:rPr>
              <a:t> </a:t>
            </a:r>
            <a:r>
              <a:rPr lang="de-DE">
                <a:solidFill>
                  <a:schemeClr val="tx2"/>
                </a:solidFill>
                <a:ea typeface="Calibri"/>
                <a:cs typeface="Calibri"/>
              </a:rPr>
              <a:t>(cooperation and competition). </a:t>
            </a:r>
            <a:r>
              <a:rPr lang="de-DE" b="1">
                <a:solidFill>
                  <a:schemeClr val="tx2"/>
                </a:solidFill>
                <a:ea typeface="Calibri"/>
                <a:cs typeface="Calibri"/>
              </a:rPr>
              <a:t> </a:t>
            </a:r>
            <a:endParaRPr lang="de-DE">
              <a:solidFill>
                <a:schemeClr val="tx2"/>
              </a:solidFill>
              <a:ea typeface="Calibri"/>
              <a:cs typeface="Calibri"/>
            </a:endParaRPr>
          </a:p>
        </p:txBody>
      </p:sp>
      <p:sp>
        <p:nvSpPr>
          <p:cNvPr id="15" name="TextBox 3">
            <a:extLst>
              <a:ext uri="{FF2B5EF4-FFF2-40B4-BE49-F238E27FC236}">
                <a16:creationId xmlns:a16="http://schemas.microsoft.com/office/drawing/2014/main" id="{C2FCF4BE-ACF1-E65B-CC2C-34DEB3B83312}"/>
              </a:ext>
            </a:extLst>
          </p:cNvPr>
          <p:cNvSpPr txBox="1"/>
          <p:nvPr/>
        </p:nvSpPr>
        <p:spPr>
          <a:xfrm>
            <a:off x="1325665" y="5318777"/>
            <a:ext cx="2279727" cy="20005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a:latin typeface="Nunito Light"/>
              </a:rPr>
              <a:t>Gibbons et al. (1994); </a:t>
            </a:r>
            <a:r>
              <a:rPr lang="en-US" sz="700" err="1">
                <a:latin typeface="Nunito Light"/>
              </a:rPr>
              <a:t>Carayannis </a:t>
            </a:r>
            <a:r>
              <a:rPr lang="en-US" sz="700">
                <a:latin typeface="Nunito Light"/>
              </a:rPr>
              <a:t>et al. (2012)</a:t>
            </a:r>
          </a:p>
        </p:txBody>
      </p:sp>
      <p:sp>
        <p:nvSpPr>
          <p:cNvPr id="16" name="TextBox 5">
            <a:extLst>
              <a:ext uri="{FF2B5EF4-FFF2-40B4-BE49-F238E27FC236}">
                <a16:creationId xmlns:a16="http://schemas.microsoft.com/office/drawing/2014/main" id="{3D87D776-AD33-D584-6E02-0C5F5EE1F4FE}"/>
              </a:ext>
            </a:extLst>
          </p:cNvPr>
          <p:cNvSpPr txBox="1"/>
          <p:nvPr/>
        </p:nvSpPr>
        <p:spPr>
          <a:xfrm>
            <a:off x="4981536" y="5264914"/>
            <a:ext cx="2279727"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a:latin typeface="Nunito Light"/>
              </a:rPr>
              <a:t>Campbell &amp; </a:t>
            </a:r>
            <a:r>
              <a:rPr lang="en-US" sz="700" err="1">
                <a:latin typeface="Nunito Light"/>
              </a:rPr>
              <a:t>Carayannis </a:t>
            </a:r>
            <a:r>
              <a:rPr lang="en-US" sz="700">
                <a:latin typeface="Nunito Light"/>
              </a:rPr>
              <a:t>(2006); </a:t>
            </a:r>
            <a:r>
              <a:rPr lang="en-US" sz="700" err="1">
                <a:latin typeface="Nunito Light"/>
              </a:rPr>
              <a:t>Carayannis </a:t>
            </a:r>
            <a:r>
              <a:rPr lang="en-US" sz="700">
                <a:latin typeface="Nunito Light"/>
              </a:rPr>
              <a:t>&amp; Campbell (2009); </a:t>
            </a:r>
            <a:r>
              <a:rPr lang="en-US" sz="700" err="1">
                <a:latin typeface="Nunito Light"/>
              </a:rPr>
              <a:t>Carayannis </a:t>
            </a:r>
            <a:r>
              <a:rPr lang="en-US" sz="700">
                <a:latin typeface="Nunito Light"/>
              </a:rPr>
              <a:t>et al. (2012).</a:t>
            </a:r>
          </a:p>
        </p:txBody>
      </p:sp>
      <p:sp>
        <p:nvSpPr>
          <p:cNvPr id="17" name="TextBox 12">
            <a:extLst>
              <a:ext uri="{FF2B5EF4-FFF2-40B4-BE49-F238E27FC236}">
                <a16:creationId xmlns:a16="http://schemas.microsoft.com/office/drawing/2014/main" id="{D1C7E984-B050-13AC-B6E0-E4F122DAFFE8}"/>
              </a:ext>
            </a:extLst>
          </p:cNvPr>
          <p:cNvSpPr txBox="1"/>
          <p:nvPr/>
        </p:nvSpPr>
        <p:spPr>
          <a:xfrm>
            <a:off x="8441635" y="5264915"/>
            <a:ext cx="2680100"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a:solidFill>
                  <a:srgbClr val="333333"/>
                </a:solidFill>
                <a:highlight>
                  <a:srgbClr val="FFFFFF"/>
                </a:highlight>
                <a:latin typeface="Nunito Light"/>
                <a:cs typeface="Segoe UI"/>
              </a:rPr>
              <a:t>Gibbons et al. (1994); Nowotny et al. (2001); Campbell &amp; </a:t>
            </a:r>
            <a:r>
              <a:rPr lang="en-US" sz="700" err="1">
                <a:solidFill>
                  <a:srgbClr val="333333"/>
                </a:solidFill>
                <a:highlight>
                  <a:srgbClr val="FFFFFF"/>
                </a:highlight>
                <a:latin typeface="Nunito Light"/>
                <a:cs typeface="Segoe UI"/>
              </a:rPr>
              <a:t>Carayannis</a:t>
            </a:r>
            <a:r>
              <a:rPr lang="en-US" sz="700">
                <a:solidFill>
                  <a:srgbClr val="333333"/>
                </a:solidFill>
                <a:highlight>
                  <a:srgbClr val="FFFFFF"/>
                </a:highlight>
                <a:latin typeface="Nunito Light"/>
                <a:cs typeface="Segoe UI"/>
              </a:rPr>
              <a:t>, (2013); Callon et al. (2009)</a:t>
            </a:r>
          </a:p>
        </p:txBody>
      </p:sp>
    </p:spTree>
    <p:extLst>
      <p:ext uri="{BB962C8B-B14F-4D97-AF65-F5344CB8AC3E}">
        <p14:creationId xmlns:p14="http://schemas.microsoft.com/office/powerpoint/2010/main" val="3226505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94F37-15AC-0C5D-8C06-FC35D1AAA629}"/>
            </a:ext>
          </a:extLst>
        </p:cNvPr>
        <p:cNvGrpSpPr/>
        <p:nvPr/>
      </p:nvGrpSpPr>
      <p:grpSpPr>
        <a:xfrm>
          <a:off x="0" y="0"/>
          <a:ext cx="0" cy="0"/>
          <a:chOff x="0" y="0"/>
          <a:chExt cx="0" cy="0"/>
        </a:xfrm>
      </p:grpSpPr>
      <p:pic>
        <p:nvPicPr>
          <p:cNvPr id="10" name="Google Shape;419;p48" descr="Ein Bild, das Text, Screenshot, Kreis, Diagramm enthält.&#10;&#10;Beschreibung automatisch generiert.">
            <a:extLst>
              <a:ext uri="{FF2B5EF4-FFF2-40B4-BE49-F238E27FC236}">
                <a16:creationId xmlns:a16="http://schemas.microsoft.com/office/drawing/2014/main" id="{0A829DA9-0E1F-366E-3FDD-B365AEACE137}"/>
              </a:ext>
            </a:extLst>
          </p:cNvPr>
          <p:cNvPicPr>
            <a:picLocks noGrp="1" noRot="1" noMove="1" noResize="1" noEditPoints="1" noAdjustHandles="1" noChangeArrowheads="1" noChangeShapeType="1" noCrop="1"/>
          </p:cNvPicPr>
          <p:nvPr/>
        </p:nvPicPr>
        <p:blipFill>
          <a:blip r:embed="rId3">
            <a:alphaModFix/>
          </a:blip>
          <a:srcRect l="22178"/>
          <a:stretch>
            <a:fillRect/>
          </a:stretch>
        </p:blipFill>
        <p:spPr bwMode="auto">
          <a:xfrm>
            <a:off x="3206403" y="1847617"/>
            <a:ext cx="5631138" cy="3610938"/>
          </a:xfrm>
          <a:prstGeom prst="rect">
            <a:avLst/>
          </a:prstGeom>
          <a:noFill/>
          <a:ln>
            <a:noFill/>
          </a:ln>
        </p:spPr>
      </p:pic>
      <p:sp>
        <p:nvSpPr>
          <p:cNvPr id="2" name="Titel 1">
            <a:extLst>
              <a:ext uri="{FF2B5EF4-FFF2-40B4-BE49-F238E27FC236}">
                <a16:creationId xmlns:a16="http://schemas.microsoft.com/office/drawing/2014/main" id="{C1BE9706-0AD9-C0DD-B1C8-2557A21E6E87}"/>
              </a:ext>
            </a:extLst>
          </p:cNvPr>
          <p:cNvSpPr>
            <a:spLocks noGrp="1"/>
          </p:cNvSpPr>
          <p:nvPr>
            <p:ph type="title"/>
          </p:nvPr>
        </p:nvSpPr>
        <p:spPr/>
        <p:txBody>
          <a:bodyPr/>
          <a:lstStyle/>
          <a:p>
            <a:r>
              <a:rPr lang="de-DE"/>
              <a:t>The Evolution </a:t>
            </a:r>
            <a:r>
              <a:rPr lang="de-DE" err="1"/>
              <a:t>of</a:t>
            </a:r>
            <a:r>
              <a:rPr lang="de-DE"/>
              <a:t> </a:t>
            </a:r>
            <a:r>
              <a:rPr lang="de-DE" err="1"/>
              <a:t>Application-Oriented</a:t>
            </a:r>
            <a:r>
              <a:rPr lang="de-DE"/>
              <a:t> </a:t>
            </a:r>
            <a:r>
              <a:rPr lang="de-DE" err="1"/>
              <a:t>Approaches</a:t>
            </a:r>
            <a:r>
              <a:rPr lang="de-DE"/>
              <a:t> </a:t>
            </a:r>
            <a:r>
              <a:rPr lang="de-DE" err="1"/>
              <a:t>over</a:t>
            </a:r>
            <a:r>
              <a:rPr lang="de-DE"/>
              <a:t> Time</a:t>
            </a:r>
          </a:p>
        </p:txBody>
      </p:sp>
      <p:sp>
        <p:nvSpPr>
          <p:cNvPr id="3" name="Foliennummernplatzhalter 2">
            <a:extLst>
              <a:ext uri="{FF2B5EF4-FFF2-40B4-BE49-F238E27FC236}">
                <a16:creationId xmlns:a16="http://schemas.microsoft.com/office/drawing/2014/main" id="{40ED6AC3-8693-3F41-D780-BAE2F683A596}"/>
              </a:ext>
            </a:extLst>
          </p:cNvPr>
          <p:cNvSpPr>
            <a:spLocks noGrp="1"/>
          </p:cNvSpPr>
          <p:nvPr>
            <p:ph type="sldNum" sz="quarter" idx="12"/>
          </p:nvPr>
        </p:nvSpPr>
        <p:spPr/>
        <p:txBody>
          <a:bodyPr/>
          <a:lstStyle/>
          <a:p>
            <a:fld id="{F145060A-2239-4736-BEED-7C05F6B3C6E1}" type="slidenum">
              <a:rPr lang="de-DE" smtClean="0"/>
              <a:t>7</a:t>
            </a:fld>
            <a:endParaRPr lang="de-DE"/>
          </a:p>
        </p:txBody>
      </p:sp>
      <p:sp>
        <p:nvSpPr>
          <p:cNvPr id="4" name="Textfeld 3">
            <a:extLst>
              <a:ext uri="{FF2B5EF4-FFF2-40B4-BE49-F238E27FC236}">
                <a16:creationId xmlns:a16="http://schemas.microsoft.com/office/drawing/2014/main" id="{3473AC15-878A-B020-CC16-F0F2AC2D5656}"/>
              </a:ext>
            </a:extLst>
          </p:cNvPr>
          <p:cNvSpPr txBox="1"/>
          <p:nvPr/>
        </p:nvSpPr>
        <p:spPr>
          <a:xfrm>
            <a:off x="5425418" y="5466694"/>
            <a:ext cx="3476626" cy="307777"/>
          </a:xfrm>
          <a:prstGeom prst="rect">
            <a:avLst/>
          </a:prstGeom>
          <a:noFill/>
        </p:spPr>
        <p:txBody>
          <a:bodyPr wrap="square">
            <a:spAutoFit/>
          </a:bodyPr>
          <a:lstStyle/>
          <a:p>
            <a:pPr marL="0" marR="0" lvl="0" indent="0" algn="l" defTabSz="914400" rtl="0" eaLnBrk="1" fontAlgn="auto" latinLnBrk="0" hangingPunct="1">
              <a:lnSpc>
                <a:spcPct val="100000"/>
              </a:lnSpc>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Schütz (2020). Based on Schot and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Steinmueller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(2018); OECD (2019);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Borowiecki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Paunov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(2018); Rodríguez et al. (2013) </a:t>
            </a:r>
          </a:p>
        </p:txBody>
      </p:sp>
      <p:sp>
        <p:nvSpPr>
          <p:cNvPr id="5" name="Textfeld 4">
            <a:extLst>
              <a:ext uri="{FF2B5EF4-FFF2-40B4-BE49-F238E27FC236}">
                <a16:creationId xmlns:a16="http://schemas.microsoft.com/office/drawing/2014/main" id="{05C82BE7-7AED-1FD0-D5D4-DCE1C51EDC6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Illustration from the course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 </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Impact" by Thies Johannsen</a:t>
            </a:r>
          </a:p>
        </p:txBody>
      </p:sp>
      <p:sp>
        <p:nvSpPr>
          <p:cNvPr id="11" name="Rechteck 10">
            <a:extLst>
              <a:ext uri="{FF2B5EF4-FFF2-40B4-BE49-F238E27FC236}">
                <a16:creationId xmlns:a16="http://schemas.microsoft.com/office/drawing/2014/main" id="{6C5BAAEE-4B5C-579B-5E10-61193F31D60E}"/>
              </a:ext>
            </a:extLst>
          </p:cNvPr>
          <p:cNvSpPr/>
          <p:nvPr/>
        </p:nvSpPr>
        <p:spPr>
          <a:xfrm>
            <a:off x="3697357" y="3013165"/>
            <a:ext cx="1113182" cy="47707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900" dirty="0">
                <a:solidFill>
                  <a:schemeClr val="tx1"/>
                </a:solidFill>
                <a:latin typeface="Frutiger LT Com 45 Light" panose="020B0303030504020204" pitchFamily="34" charset="0"/>
              </a:rPr>
              <a:t>RESEARCH &amp; DEVELOPMENT</a:t>
            </a:r>
          </a:p>
        </p:txBody>
      </p:sp>
      <p:sp>
        <p:nvSpPr>
          <p:cNvPr id="12" name="Rechteck 11">
            <a:extLst>
              <a:ext uri="{FF2B5EF4-FFF2-40B4-BE49-F238E27FC236}">
                <a16:creationId xmlns:a16="http://schemas.microsoft.com/office/drawing/2014/main" id="{9C2281BF-FA1A-253B-8BA6-970448B41CE3}"/>
              </a:ext>
            </a:extLst>
          </p:cNvPr>
          <p:cNvSpPr/>
          <p:nvPr/>
        </p:nvSpPr>
        <p:spPr>
          <a:xfrm>
            <a:off x="3707296" y="3557812"/>
            <a:ext cx="1113182" cy="3668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STRONG RESEARCH</a:t>
            </a:r>
          </a:p>
        </p:txBody>
      </p:sp>
      <p:sp>
        <p:nvSpPr>
          <p:cNvPr id="13" name="Rechteck 12">
            <a:extLst>
              <a:ext uri="{FF2B5EF4-FFF2-40B4-BE49-F238E27FC236}">
                <a16:creationId xmlns:a16="http://schemas.microsoft.com/office/drawing/2014/main" id="{6A0C2BE0-36F6-6206-241E-FD0A06A227D3}"/>
              </a:ext>
            </a:extLst>
          </p:cNvPr>
          <p:cNvSpPr/>
          <p:nvPr/>
        </p:nvSpPr>
        <p:spPr>
          <a:xfrm>
            <a:off x="3707297" y="4062235"/>
            <a:ext cx="1113182" cy="2115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Since 1950s</a:t>
            </a:r>
          </a:p>
        </p:txBody>
      </p:sp>
      <p:sp>
        <p:nvSpPr>
          <p:cNvPr id="14" name="Rechteck 13">
            <a:extLst>
              <a:ext uri="{FF2B5EF4-FFF2-40B4-BE49-F238E27FC236}">
                <a16:creationId xmlns:a16="http://schemas.microsoft.com/office/drawing/2014/main" id="{746ADA16-0476-3E87-6EA3-CE2CDF5959E7}"/>
              </a:ext>
            </a:extLst>
          </p:cNvPr>
          <p:cNvSpPr/>
          <p:nvPr/>
        </p:nvSpPr>
        <p:spPr>
          <a:xfrm>
            <a:off x="5406889" y="3013165"/>
            <a:ext cx="1222511" cy="47707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dirty="0">
                <a:solidFill>
                  <a:schemeClr val="tx1"/>
                </a:solidFill>
                <a:latin typeface="Frutiger LT Com 45 Light" panose="020B0303030504020204" pitchFamily="34" charset="0"/>
              </a:rPr>
              <a:t>INNOV. SYSTEMS &amp; COMMERCIALIZATION</a:t>
            </a:r>
          </a:p>
        </p:txBody>
      </p:sp>
      <p:sp>
        <p:nvSpPr>
          <p:cNvPr id="15" name="Rechteck 14">
            <a:extLst>
              <a:ext uri="{FF2B5EF4-FFF2-40B4-BE49-F238E27FC236}">
                <a16:creationId xmlns:a16="http://schemas.microsoft.com/office/drawing/2014/main" id="{2385080E-4BC6-EB4B-75B7-C068E29B4607}"/>
              </a:ext>
            </a:extLst>
          </p:cNvPr>
          <p:cNvSpPr/>
          <p:nvPr/>
        </p:nvSpPr>
        <p:spPr>
          <a:xfrm>
            <a:off x="5446645" y="3557812"/>
            <a:ext cx="1113182" cy="3668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USING RESEARCH (COMMERCIALLY)</a:t>
            </a:r>
          </a:p>
        </p:txBody>
      </p:sp>
      <p:sp>
        <p:nvSpPr>
          <p:cNvPr id="16" name="Rechteck 15">
            <a:extLst>
              <a:ext uri="{FF2B5EF4-FFF2-40B4-BE49-F238E27FC236}">
                <a16:creationId xmlns:a16="http://schemas.microsoft.com/office/drawing/2014/main" id="{A04CC24F-1CCC-26F9-AC94-C6D7EDEE5443}"/>
              </a:ext>
            </a:extLst>
          </p:cNvPr>
          <p:cNvSpPr/>
          <p:nvPr/>
        </p:nvSpPr>
        <p:spPr>
          <a:xfrm>
            <a:off x="5446646" y="4062235"/>
            <a:ext cx="1113182" cy="2115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Since 1980s</a:t>
            </a:r>
          </a:p>
        </p:txBody>
      </p:sp>
      <p:sp>
        <p:nvSpPr>
          <p:cNvPr id="21" name="Rechteck 20">
            <a:extLst>
              <a:ext uri="{FF2B5EF4-FFF2-40B4-BE49-F238E27FC236}">
                <a16:creationId xmlns:a16="http://schemas.microsoft.com/office/drawing/2014/main" id="{11CE200E-E694-7A0E-7911-221AC83B2D6B}"/>
              </a:ext>
            </a:extLst>
          </p:cNvPr>
          <p:cNvSpPr/>
          <p:nvPr/>
        </p:nvSpPr>
        <p:spPr>
          <a:xfrm>
            <a:off x="7188472" y="3006759"/>
            <a:ext cx="1123122" cy="47707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dirty="0">
                <a:solidFill>
                  <a:schemeClr val="tx1"/>
                </a:solidFill>
                <a:latin typeface="Frutiger LT Com 45 Light" panose="020B0303030504020204" pitchFamily="34" charset="0"/>
              </a:rPr>
              <a:t>MISSION-ORIENTED SOCIO-TECHNICAL</a:t>
            </a:r>
          </a:p>
          <a:p>
            <a:pPr algn="ctr"/>
            <a:r>
              <a:rPr lang="de-DE" sz="800" dirty="0">
                <a:solidFill>
                  <a:schemeClr val="tx1"/>
                </a:solidFill>
                <a:latin typeface="Frutiger LT Com 45 Light" panose="020B0303030504020204" pitchFamily="34" charset="0"/>
              </a:rPr>
              <a:t>TRANSFORMATION </a:t>
            </a:r>
          </a:p>
        </p:txBody>
      </p:sp>
      <p:sp>
        <p:nvSpPr>
          <p:cNvPr id="22" name="Rechteck 21">
            <a:extLst>
              <a:ext uri="{FF2B5EF4-FFF2-40B4-BE49-F238E27FC236}">
                <a16:creationId xmlns:a16="http://schemas.microsoft.com/office/drawing/2014/main" id="{0C93B6F8-C70C-5100-9393-4E0836FF16F0}"/>
              </a:ext>
            </a:extLst>
          </p:cNvPr>
          <p:cNvSpPr/>
          <p:nvPr/>
        </p:nvSpPr>
        <p:spPr>
          <a:xfrm>
            <a:off x="7198411" y="3551406"/>
            <a:ext cx="1113182" cy="3668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SOLVING CHALLENGES WITH INNOVATION</a:t>
            </a:r>
          </a:p>
        </p:txBody>
      </p:sp>
      <p:sp>
        <p:nvSpPr>
          <p:cNvPr id="23" name="Rechteck 22">
            <a:extLst>
              <a:ext uri="{FF2B5EF4-FFF2-40B4-BE49-F238E27FC236}">
                <a16:creationId xmlns:a16="http://schemas.microsoft.com/office/drawing/2014/main" id="{51D2F898-AB8F-33D8-5D66-3DD179BB6CAD}"/>
              </a:ext>
            </a:extLst>
          </p:cNvPr>
          <p:cNvSpPr/>
          <p:nvPr/>
        </p:nvSpPr>
        <p:spPr>
          <a:xfrm>
            <a:off x="7198412" y="4055829"/>
            <a:ext cx="1113182" cy="2115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800" b="1" dirty="0">
                <a:solidFill>
                  <a:schemeClr val="tx1"/>
                </a:solidFill>
                <a:latin typeface="Frutiger LT Com 45 Light" panose="020B0303030504020204" pitchFamily="34" charset="0"/>
              </a:rPr>
              <a:t>Since 2010s</a:t>
            </a:r>
          </a:p>
        </p:txBody>
      </p:sp>
    </p:spTree>
    <p:extLst>
      <p:ext uri="{BB962C8B-B14F-4D97-AF65-F5344CB8AC3E}">
        <p14:creationId xmlns:p14="http://schemas.microsoft.com/office/powerpoint/2010/main" val="128682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24268-006F-D963-90C4-BD366C796F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68A575-C679-41F8-F1DC-4044ADE13215}"/>
              </a:ext>
            </a:extLst>
          </p:cNvPr>
          <p:cNvSpPr>
            <a:spLocks noGrp="1"/>
          </p:cNvSpPr>
          <p:nvPr>
            <p:ph type="title"/>
          </p:nvPr>
        </p:nvSpPr>
        <p:spPr/>
        <p:txBody>
          <a:bodyPr/>
          <a:lstStyle/>
          <a:p>
            <a:r>
              <a:rPr lang="de-DE" err="1"/>
              <a:t>Three</a:t>
            </a:r>
            <a:r>
              <a:rPr lang="de-DE"/>
              <a:t> </a:t>
            </a:r>
            <a:r>
              <a:rPr lang="de-DE" err="1"/>
              <a:t>Missions</a:t>
            </a:r>
            <a:r>
              <a:rPr lang="de-DE"/>
              <a:t> </a:t>
            </a:r>
            <a:r>
              <a:rPr lang="de-DE" err="1"/>
              <a:t>of</a:t>
            </a:r>
            <a:r>
              <a:rPr lang="de-DE"/>
              <a:t> Higher Education </a:t>
            </a:r>
            <a:r>
              <a:rPr lang="de-DE" err="1"/>
              <a:t>Institutions</a:t>
            </a:r>
            <a:endParaRPr lang="de-DE"/>
          </a:p>
        </p:txBody>
      </p:sp>
      <p:sp>
        <p:nvSpPr>
          <p:cNvPr id="3" name="Foliennummernplatzhalter 2">
            <a:extLst>
              <a:ext uri="{FF2B5EF4-FFF2-40B4-BE49-F238E27FC236}">
                <a16:creationId xmlns:a16="http://schemas.microsoft.com/office/drawing/2014/main" id="{0727513F-BD84-278F-3C49-D387556B6CD9}"/>
              </a:ext>
            </a:extLst>
          </p:cNvPr>
          <p:cNvSpPr>
            <a:spLocks noGrp="1"/>
          </p:cNvSpPr>
          <p:nvPr>
            <p:ph type="sldNum" sz="quarter" idx="12"/>
          </p:nvPr>
        </p:nvSpPr>
        <p:spPr/>
        <p:txBody>
          <a:bodyPr/>
          <a:lstStyle/>
          <a:p>
            <a:fld id="{F145060A-2239-4736-BEED-7C05F6B3C6E1}" type="slidenum">
              <a:rPr lang="de-DE" smtClean="0"/>
              <a:t>8</a:t>
            </a:fld>
            <a:endParaRPr lang="de-DE"/>
          </a:p>
        </p:txBody>
      </p:sp>
      <p:sp>
        <p:nvSpPr>
          <p:cNvPr id="7" name="Textfeld 6">
            <a:extLst>
              <a:ext uri="{FF2B5EF4-FFF2-40B4-BE49-F238E27FC236}">
                <a16:creationId xmlns:a16="http://schemas.microsoft.com/office/drawing/2014/main" id="{C935BCF6-811C-CD54-725A-EA1E0925FB23}"/>
              </a:ext>
            </a:extLst>
          </p:cNvPr>
          <p:cNvSpPr txBox="1"/>
          <p:nvPr/>
        </p:nvSpPr>
        <p:spPr>
          <a:xfrm>
            <a:off x="6364408" y="5336658"/>
            <a:ext cx="4838700" cy="333425"/>
          </a:xfrm>
          <a:prstGeom prst="rect">
            <a:avLst/>
          </a:prstGeom>
          <a:noFill/>
        </p:spPr>
        <p:txBody>
          <a:bodyPr wrap="square" rtlCol="0">
            <a:spAutoFit/>
          </a:bodyPr>
          <a:lstStyle/>
          <a:p>
            <a:pPr>
              <a:spcBef>
                <a:spcPts val="200"/>
              </a:spcBef>
            </a:pPr>
            <a:r>
              <a:rPr lang="de-DE" sz="700" noProof="0">
                <a:latin typeface="+mn-lt"/>
              </a:rPr>
              <a:t>Third Mission at the University of Cologne</a:t>
            </a:r>
          </a:p>
          <a:p>
            <a:pPr>
              <a:spcBef>
                <a:spcPts val="200"/>
              </a:spcBef>
            </a:pPr>
            <a:r>
              <a:rPr lang="de-DE" sz="700" i="1" noProof="0">
                <a:latin typeface="+mn-lt"/>
              </a:rPr>
              <a:t>Source: https://portal.uni-koeln.de/index.php?id=13928</a:t>
            </a:r>
          </a:p>
        </p:txBody>
      </p:sp>
      <p:sp>
        <p:nvSpPr>
          <p:cNvPr id="8" name="Google Shape;467;p54">
            <a:extLst>
              <a:ext uri="{FF2B5EF4-FFF2-40B4-BE49-F238E27FC236}">
                <a16:creationId xmlns:a16="http://schemas.microsoft.com/office/drawing/2014/main" id="{F1E26A4F-57B1-B587-924E-A4064A4207BA}"/>
              </a:ext>
            </a:extLst>
          </p:cNvPr>
          <p:cNvSpPr/>
          <p:nvPr/>
        </p:nvSpPr>
        <p:spPr bwMode="auto">
          <a:xfrm>
            <a:off x="2119921" y="3421046"/>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Third Mission</a:t>
            </a:r>
            <a:endParaRPr kumimoji="0" b="0" i="0" u="none" strike="noStrike" kern="0" cap="none" spc="0" normalizeH="0" baseline="0" noProof="0">
              <a:ln>
                <a:noFill/>
              </a:ln>
              <a:solidFill>
                <a:schemeClr val="accent1"/>
              </a:solidFill>
              <a:effectLst/>
              <a:uLnTx/>
              <a:uFillTx/>
              <a:latin typeface="+mj-lt"/>
              <a:cs typeface="Arial"/>
            </a:endParaRPr>
          </a:p>
        </p:txBody>
      </p:sp>
      <p:sp>
        <p:nvSpPr>
          <p:cNvPr id="9" name="Google Shape;468;p54">
            <a:extLst>
              <a:ext uri="{FF2B5EF4-FFF2-40B4-BE49-F238E27FC236}">
                <a16:creationId xmlns:a16="http://schemas.microsoft.com/office/drawing/2014/main" id="{43023ACD-A4D5-3340-9D02-084DD18587D4}"/>
              </a:ext>
            </a:extLst>
          </p:cNvPr>
          <p:cNvSpPr/>
          <p:nvPr/>
        </p:nvSpPr>
        <p:spPr bwMode="auto">
          <a:xfrm>
            <a:off x="2806289" y="2287100"/>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Research</a:t>
            </a:r>
            <a:endParaRPr kumimoji="0" b="0" i="0" u="none" strike="noStrike" kern="0" cap="none" spc="0" normalizeH="0" baseline="0" noProof="0">
              <a:ln>
                <a:noFill/>
              </a:ln>
              <a:solidFill>
                <a:schemeClr val="accent1"/>
              </a:solidFill>
              <a:effectLst/>
              <a:uLnTx/>
              <a:uFillTx/>
              <a:latin typeface="+mj-lt"/>
              <a:cs typeface="Arial"/>
            </a:endParaRPr>
          </a:p>
        </p:txBody>
      </p:sp>
      <p:sp>
        <p:nvSpPr>
          <p:cNvPr id="10" name="Google Shape;469;p54">
            <a:extLst>
              <a:ext uri="{FF2B5EF4-FFF2-40B4-BE49-F238E27FC236}">
                <a16:creationId xmlns:a16="http://schemas.microsoft.com/office/drawing/2014/main" id="{69484D13-959F-E535-E2A2-955FE81CBD01}"/>
              </a:ext>
            </a:extLst>
          </p:cNvPr>
          <p:cNvSpPr/>
          <p:nvPr/>
        </p:nvSpPr>
        <p:spPr bwMode="auto">
          <a:xfrm>
            <a:off x="1433554" y="2287099"/>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err="1">
                <a:ln>
                  <a:noFill/>
                </a:ln>
                <a:solidFill>
                  <a:schemeClr val="accent1"/>
                </a:solidFill>
                <a:effectLst/>
                <a:uLnTx/>
                <a:uFillTx/>
                <a:latin typeface="+mj-lt"/>
                <a:ea typeface="Calibri"/>
                <a:cs typeface="Calibri"/>
              </a:rPr>
              <a:t>Teaching</a:t>
            </a:r>
            <a:endParaRPr kumimoji="0" b="0" i="0" u="none" strike="noStrike" kern="0" cap="none" spc="0" normalizeH="0" baseline="0" noProof="0">
              <a:ln>
                <a:noFill/>
              </a:ln>
              <a:solidFill>
                <a:schemeClr val="accent1"/>
              </a:solidFill>
              <a:effectLst/>
              <a:uLnTx/>
              <a:uFillTx/>
              <a:latin typeface="+mj-lt"/>
              <a:cs typeface="Arial"/>
            </a:endParaRPr>
          </a:p>
        </p:txBody>
      </p:sp>
      <p:sp>
        <p:nvSpPr>
          <p:cNvPr id="4" name="Textfeld 3">
            <a:extLst>
              <a:ext uri="{FF2B5EF4-FFF2-40B4-BE49-F238E27FC236}">
                <a16:creationId xmlns:a16="http://schemas.microsoft.com/office/drawing/2014/main" id="{301C4739-2964-CE0E-3F8E-C92C79BDA44A}"/>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Adapted from a presentation by Thies Johannsen</a:t>
            </a:r>
          </a:p>
        </p:txBody>
      </p:sp>
      <p:pic>
        <p:nvPicPr>
          <p:cNvPr id="5" name="Picture 4">
            <a:extLst>
              <a:ext uri="{FF2B5EF4-FFF2-40B4-BE49-F238E27FC236}">
                <a16:creationId xmlns:a16="http://schemas.microsoft.com/office/drawing/2014/main" id="{EFC32C44-7897-947A-495D-4DE37217F1F2}"/>
              </a:ext>
            </a:extLst>
          </p:cNvPr>
          <p:cNvPicPr>
            <a:picLocks noChangeAspect="1"/>
          </p:cNvPicPr>
          <p:nvPr/>
        </p:nvPicPr>
        <p:blipFill>
          <a:blip r:embed="rId3"/>
          <a:stretch>
            <a:fillRect/>
          </a:stretch>
        </p:blipFill>
        <p:spPr>
          <a:xfrm>
            <a:off x="6364129" y="2287422"/>
            <a:ext cx="4561610" cy="3005571"/>
          </a:xfrm>
          <a:prstGeom prst="rect">
            <a:avLst/>
          </a:prstGeom>
        </p:spPr>
      </p:pic>
    </p:spTree>
    <p:extLst>
      <p:ext uri="{BB962C8B-B14F-4D97-AF65-F5344CB8AC3E}">
        <p14:creationId xmlns:p14="http://schemas.microsoft.com/office/powerpoint/2010/main" val="1860766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E82FF63A-DC3E-882C-82CA-8E99F0862D41}"/>
            </a:ext>
          </a:extLst>
        </p:cNvPr>
        <p:cNvGrpSpPr/>
        <p:nvPr/>
      </p:nvGrpSpPr>
      <p:grpSpPr>
        <a:xfrm>
          <a:off x="0" y="0"/>
          <a:ext cx="0" cy="0"/>
          <a:chOff x="0" y="0"/>
          <a:chExt cx="0" cy="0"/>
        </a:xfrm>
      </p:grpSpPr>
      <p:sp>
        <p:nvSpPr>
          <p:cNvPr id="5" name="Ellipse 4">
            <a:extLst>
              <a:ext uri="{FF2B5EF4-FFF2-40B4-BE49-F238E27FC236}">
                <a16:creationId xmlns:a16="http://schemas.microsoft.com/office/drawing/2014/main" id="{7BB13FBF-5C67-1A4F-CE66-063173337B1B}"/>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39B01B57-251F-752B-AED6-EA15DCD7EFB2}"/>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err="1">
                <a:ln>
                  <a:noFill/>
                </a:ln>
                <a:solidFill>
                  <a:srgbClr val="3B3B3B"/>
                </a:solidFill>
                <a:effectLst/>
                <a:uLnTx/>
                <a:uFillTx/>
                <a:latin typeface="Nunito SemiBold"/>
                <a:ea typeface="+mj-ea"/>
                <a:cs typeface="+mj-cs"/>
              </a:rPr>
              <a:t>What</a:t>
            </a:r>
            <a:r>
              <a:rPr kumimoji="0" lang="de-DE" sz="3200" b="0" i="0" u="none" strike="noStrike" kern="1200" cap="none" spc="0" normalizeH="0" baseline="0" noProof="0">
                <a:ln>
                  <a:noFill/>
                </a:ln>
                <a:solidFill>
                  <a:srgbClr val="3B3B3B"/>
                </a:solidFill>
                <a:effectLst/>
                <a:uLnTx/>
                <a:uFillTx/>
                <a:latin typeface="Nunito SemiBold"/>
                <a:ea typeface="+mj-ea"/>
                <a:cs typeface="+mj-cs"/>
              </a:rPr>
              <a:t> </a:t>
            </a:r>
            <a:r>
              <a:rPr lang="de-DE" err="1">
                <a:solidFill>
                  <a:srgbClr val="3B3B3B"/>
                </a:solidFill>
                <a:latin typeface="Nunito SemiBold"/>
              </a:rPr>
              <a:t>Is</a:t>
            </a:r>
            <a:r>
              <a:rPr lang="de-DE">
                <a:solidFill>
                  <a:srgbClr val="3B3B3B"/>
                </a:solidFill>
                <a:latin typeface="Nunito SemiBold"/>
              </a:rPr>
              <a:t> T</a:t>
            </a:r>
            <a:r>
              <a:rPr kumimoji="0" lang="de-DE" sz="3200" b="0" i="0" u="none" strike="noStrike" kern="1200" cap="none" spc="0" normalizeH="0" baseline="0" noProof="0" err="1">
                <a:ln>
                  <a:noFill/>
                </a:ln>
                <a:solidFill>
                  <a:srgbClr val="3B3B3B"/>
                </a:solidFill>
                <a:effectLst/>
                <a:uLnTx/>
                <a:uFillTx/>
                <a:latin typeface="Nunito SemiBold"/>
                <a:ea typeface="+mj-ea"/>
                <a:cs typeface="+mj-cs"/>
              </a:rPr>
              <a:t>ransfer</a:t>
            </a:r>
            <a:r>
              <a:rPr kumimoji="0" lang="de-DE" sz="3200" b="0" i="0" u="none" strike="noStrike" kern="1200" cap="none" spc="0" normalizeH="0" baseline="0" noProof="0">
                <a:ln>
                  <a:noFill/>
                </a:ln>
                <a:solidFill>
                  <a:srgbClr val="3B3B3B"/>
                </a:solidFill>
                <a:effectLst/>
                <a:uLnTx/>
                <a:uFillTx/>
                <a:latin typeface="Nunito SemiBold"/>
                <a:ea typeface="+mj-ea"/>
                <a:cs typeface="+mj-cs"/>
              </a:rPr>
              <a:t>?</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860D7866-ED03-D6FD-589D-04E14D3D5569}"/>
              </a:ext>
            </a:extLst>
          </p:cNvPr>
          <p:cNvSpPr>
            <a:spLocks noGrp="1"/>
          </p:cNvSpPr>
          <p:nvPr>
            <p:ph type="sldNum" sz="quarter" idx="12"/>
          </p:nvPr>
        </p:nvSpPr>
        <p:spPr/>
        <p:txBody>
          <a:bodyPr/>
          <a:lstStyle/>
          <a:p>
            <a:fld id="{F145060A-2239-4736-BEED-7C05F6B3C6E1}" type="slidenum">
              <a:rPr lang="de-DE" noProof="0" smtClean="0"/>
              <a:t>9</a:t>
            </a:fld>
            <a:endParaRPr lang="de-DE" noProof="0"/>
          </a:p>
        </p:txBody>
      </p:sp>
      <p:sp>
        <p:nvSpPr>
          <p:cNvPr id="2" name="Inhaltsplatzhalter 2">
            <a:extLst>
              <a:ext uri="{FF2B5EF4-FFF2-40B4-BE49-F238E27FC236}">
                <a16:creationId xmlns:a16="http://schemas.microsoft.com/office/drawing/2014/main" id="{696AA90E-4624-2527-8358-0F106D408E12}"/>
              </a:ext>
            </a:extLst>
          </p:cNvPr>
          <p:cNvSpPr txBox="1">
            <a:spLocks/>
          </p:cNvSpPr>
          <p:nvPr/>
        </p:nvSpPr>
        <p:spPr>
          <a:xfrm>
            <a:off x="4876800" y="3181350"/>
            <a:ext cx="4333875" cy="2743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1200"/>
              </a:spcBef>
              <a:buClrTx/>
              <a:buNone/>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An </a:t>
            </a:r>
            <a:r>
              <a:rPr kumimoji="0" lang="de-DE" sz="1800" b="0" i="1" u="none" strike="noStrike" kern="1200" cap="none" spc="0" normalizeH="0" baseline="0" noProof="0" err="1">
                <a:ln>
                  <a:noFill/>
                </a:ln>
                <a:solidFill>
                  <a:srgbClr val="3B3B3B"/>
                </a:solidFill>
                <a:effectLst/>
                <a:uLnTx/>
                <a:uFillTx/>
                <a:latin typeface="Nunito SemiBold"/>
                <a:ea typeface="+mn-ea"/>
                <a:cs typeface="+mn-cs"/>
                <a:sym typeface="Arial"/>
              </a:rPr>
              <a:t>Attempt</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a:t>
            </a:r>
            <a:r>
              <a:rPr lang="de-DE" sz="1800" i="1">
                <a:solidFill>
                  <a:srgbClr val="3B3B3B"/>
                </a:solidFill>
                <a:latin typeface="Nunito SemiBold"/>
              </a:rPr>
              <a:t>at a </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Common Definition</a:t>
            </a:r>
          </a:p>
        </p:txBody>
      </p:sp>
      <p:sp>
        <p:nvSpPr>
          <p:cNvPr id="6" name="Ellipse 5">
            <a:extLst>
              <a:ext uri="{FF2B5EF4-FFF2-40B4-BE49-F238E27FC236}">
                <a16:creationId xmlns:a16="http://schemas.microsoft.com/office/drawing/2014/main" id="{0DBB5B00-68C0-7EF5-65D7-79BE493E8544}"/>
              </a:ext>
            </a:extLst>
          </p:cNvPr>
          <p:cNvSpPr/>
          <p:nvPr/>
        </p:nvSpPr>
        <p:spPr>
          <a:xfrm>
            <a:off x="838200" y="1921119"/>
            <a:ext cx="3244362" cy="3244362"/>
          </a:xfrm>
          <a:prstGeom prst="ellipse">
            <a:avLst/>
          </a:prstGeom>
          <a:blipFill>
            <a:blip r:embed="rId3">
              <a:alphaModFix/>
            </a:blip>
            <a:srcRect/>
            <a:stretch>
              <a:fillRect t="-203" r="-33582" b="17"/>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1380885879"/>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82003a2-c4fd-4033-885c-2890ce1adbb7">
      <Terms xmlns="http://schemas.microsoft.com/office/infopath/2007/PartnerControls"/>
    </lcf76f155ced4ddcb4097134ff3c332f>
    <TaxCatchAll xmlns="5f911d65-aa41-495d-a2b3-536201c33d6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EEF4A4-AE77-4ACB-99F9-B0DBA4DBA365}">
  <ds:schemaRefs>
    <ds:schemaRef ds:uri="282003a2-c4fd-4033-885c-2890ce1adbb7"/>
    <ds:schemaRef ds:uri="5f911d65-aa41-495d-a2b3-536201c33d64"/>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645A9B0-8F2D-43B5-A150-D6FE76F74111}">
  <ds:schemaRefs>
    <ds:schemaRef ds:uri="http://schemas.microsoft.com/sharepoint/v3/contenttype/forms"/>
  </ds:schemaRefs>
</ds:datastoreItem>
</file>

<file path=customXml/itemProps3.xml><?xml version="1.0" encoding="utf-8"?>
<ds:datastoreItem xmlns:ds="http://schemas.openxmlformats.org/officeDocument/2006/customXml" ds:itemID="{FF1AEB85-A9A0-4714-AD60-F8B1B89ED4A4}">
  <ds:schemaRefs>
    <ds:schemaRef ds:uri="282003a2-c4fd-4033-885c-2890ce1adbb7"/>
    <ds:schemaRef ds:uri="5f911d65-aa41-495d-a2b3-536201c33d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12357</Words>
  <Application>Microsoft Office PowerPoint</Application>
  <PresentationFormat>Breitbild</PresentationFormat>
  <Paragraphs>1017</Paragraphs>
  <Slides>47</Slides>
  <Notes>41</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47</vt:i4>
      </vt:variant>
    </vt:vector>
  </HeadingPairs>
  <TitlesOfParts>
    <vt:vector size="56" baseType="lpstr">
      <vt:lpstr>Arial</vt:lpstr>
      <vt:lpstr>Calibri</vt:lpstr>
      <vt:lpstr>Courier New</vt:lpstr>
      <vt:lpstr>Frutiger LT Com 45 Light</vt:lpstr>
      <vt:lpstr>Inter</vt:lpstr>
      <vt:lpstr>Noto Sans Symbols</vt:lpstr>
      <vt:lpstr>Nunito Light</vt:lpstr>
      <vt:lpstr>Nunito SemiBold</vt:lpstr>
      <vt:lpstr>TraKo</vt:lpstr>
      <vt:lpstr>Putting Science into Practice </vt:lpstr>
      <vt:lpstr>My Research – My Impact</vt:lpstr>
      <vt:lpstr>Agenda</vt:lpstr>
      <vt:lpstr>Who's Who? Introductions and Expectations!</vt:lpstr>
      <vt:lpstr>PowerPoint-Präsentation</vt:lpstr>
      <vt:lpstr>Three Approaches to Producing Scientific Knowledge</vt:lpstr>
      <vt:lpstr>The Evolution of Application-Oriented Approaches over Time</vt:lpstr>
      <vt:lpstr>Three Missions of Higher Education Institutions</vt:lpstr>
      <vt:lpstr>What Is Transfer?</vt:lpstr>
      <vt:lpstr>PowerPoint-Präsentation</vt:lpstr>
      <vt:lpstr>Transfer Concepts: Linear &amp; One-way</vt:lpstr>
      <vt:lpstr>Transfer Concepts: Bidirectional &amp; Interdependent</vt:lpstr>
      <vt:lpstr>Knowledge Transfer Models:  The Quadruple Helix Model</vt:lpstr>
      <vt:lpstr>Exercise: Thinking Within the Scope of the Quadruple Helix</vt:lpstr>
      <vt:lpstr>Reflection: Exercise Q4</vt:lpstr>
      <vt:lpstr>PowerPoint-Präsentation</vt:lpstr>
      <vt:lpstr>What Does ‘Transfer’ Mean in Your World? </vt:lpstr>
      <vt:lpstr>My Transfer World</vt:lpstr>
      <vt:lpstr>PowerPoint-Präsentation</vt:lpstr>
      <vt:lpstr>Science Policy Guidelines and Funding Guidelines</vt:lpstr>
      <vt:lpstr>Position Paper on Application Orientation</vt:lpstr>
      <vt:lpstr>Future Strategy for Research and Innovation</vt:lpstr>
      <vt:lpstr>High-Tech Agenda Germany</vt:lpstr>
      <vt:lpstr>Responsible Research and Innovation (RRI)</vt:lpstr>
      <vt:lpstr>Dimensions of RRI: How Science Can Take Responsibility </vt:lpstr>
      <vt:lpstr>PowerPoint-Präsentation</vt:lpstr>
      <vt:lpstr>Impact Assessment with the Circle</vt:lpstr>
      <vt:lpstr>Impact Becomes A Factor In Funding Decisions</vt:lpstr>
      <vt:lpstr>Impact and Research Funding</vt:lpstr>
      <vt:lpstr>Impact Assessment Using the Impact Circle</vt:lpstr>
      <vt:lpstr>Thank you very much for your interest!</vt:lpstr>
      <vt:lpstr>Putting Science into Practice </vt:lpstr>
      <vt:lpstr>Agenda Part 2</vt:lpstr>
      <vt:lpstr>Flash</vt:lpstr>
      <vt:lpstr>Impact Assessment Using the Impact Circle</vt:lpstr>
      <vt:lpstr>Creation of a Transfer Partner Prototype Persona</vt:lpstr>
      <vt:lpstr>Presentation of Your own Proto-Persona</vt:lpstr>
      <vt:lpstr>PowerPoint-Präsentation</vt:lpstr>
      <vt:lpstr>What Is a Science Pitch?</vt:lpstr>
      <vt:lpstr>Preparing a Science Pitch</vt:lpstr>
      <vt:lpstr>Science Pitch Based on the 4MAT Concept</vt:lpstr>
      <vt:lpstr>My Science Pitch</vt:lpstr>
      <vt:lpstr>Feedback on the Science Pitch</vt:lpstr>
      <vt:lpstr>PowerPoint-Präsentation</vt:lpstr>
      <vt:lpstr>Review of the Units</vt:lpstr>
      <vt:lpstr>What Happens Next?</vt:lpstr>
      <vt:lpstr>Thank you very much for your interest!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docId:BCB610A13995A20115DAD085DD3C61A8</cp:keywords>
  <cp:revision>80</cp:revision>
  <dcterms:modified xsi:type="dcterms:W3CDTF">2026-06-25T09:36:30Z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0x010100A3CF0A9ACE28BE4D9D6DFFBE8108E266</vt:lpwstr>
  </property>
</Properties>
</file>