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autoCompressPictures="0">
  <p:sldMasterIdLst>
    <p:sldMasterId id="2147483667" r:id="rId1"/>
  </p:sldMasterIdLst>
  <p:notesMasterIdLst>
    <p:notesMasterId r:id="rId34"/>
  </p:notesMasterIdLst>
  <p:handoutMasterIdLst>
    <p:handoutMasterId r:id="rId35"/>
  </p:handoutMasterIdLst>
  <p:sldIdLst>
    <p:sldId id="523" r:id="rId2"/>
    <p:sldId id="530" r:id="rId3"/>
    <p:sldId id="536" r:id="rId4"/>
    <p:sldId id="539" r:id="rId5"/>
    <p:sldId id="360" r:id="rId6"/>
    <p:sldId id="578" r:id="rId7"/>
    <p:sldId id="574" r:id="rId8"/>
    <p:sldId id="575" r:id="rId9"/>
    <p:sldId id="545" r:id="rId10"/>
    <p:sldId id="573" r:id="rId11"/>
    <p:sldId id="556" r:id="rId12"/>
    <p:sldId id="563" r:id="rId13"/>
    <p:sldId id="532" r:id="rId14"/>
    <p:sldId id="522" r:id="rId15"/>
    <p:sldId id="577" r:id="rId16"/>
    <p:sldId id="529" r:id="rId17"/>
    <p:sldId id="564" r:id="rId18"/>
    <p:sldId id="566" r:id="rId19"/>
    <p:sldId id="537" r:id="rId20"/>
    <p:sldId id="562" r:id="rId21"/>
    <p:sldId id="557" r:id="rId22"/>
    <p:sldId id="579" r:id="rId23"/>
    <p:sldId id="558" r:id="rId24"/>
    <p:sldId id="554" r:id="rId25"/>
    <p:sldId id="553" r:id="rId26"/>
    <p:sldId id="538" r:id="rId27"/>
    <p:sldId id="570" r:id="rId28"/>
    <p:sldId id="572" r:id="rId29"/>
    <p:sldId id="565" r:id="rId30"/>
    <p:sldId id="550" r:id="rId31"/>
    <p:sldId id="602" r:id="rId32"/>
    <p:sldId id="534" r:id="rId33"/>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8B8"/>
    <a:srgbClr val="665E60"/>
    <a:srgbClr val="DF829D"/>
    <a:srgbClr val="6EC3B8"/>
    <a:srgbClr val="DE829D"/>
    <a:srgbClr val="C5E7F3"/>
    <a:srgbClr val="F9FBED"/>
    <a:srgbClr val="F7F7BF"/>
    <a:srgbClr val="F6F4AA"/>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D0FC24-B1B9-4582-A591-5D18DC758B1C}" v="5" dt="2026-03-03T13:50:49.705"/>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880" autoAdjust="0"/>
  </p:normalViewPr>
  <p:slideViewPr>
    <p:cSldViewPr snapToGrid="0">
      <p:cViewPr varScale="1">
        <p:scale>
          <a:sx n="109" d="100"/>
          <a:sy n="109" d="100"/>
        </p:scale>
        <p:origin x="63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03.03.2026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‹Nr.›</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i.org/10.4067/S0718-2724201800040004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wissenschaftsrat.de/download/2020/8289-20"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bne-portal.de/bmbf/de/forschung/zukunftsstrategie/zukunftsstrategie_node.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mftr.bund.de/SharedDocs/Publikationen/DE/L/31881_Hightech_Agenda_Deutschland.html?nn=1104712"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ukri.org/who-we-are/epsrc/our-policies-and-standards/framework-for-responsible-innovatio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i.org/10.1016/j.respol.2013.05.008"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7" Type="http://schemas.openxmlformats.org/officeDocument/2006/relationships/hyperlink" Target="https://www.ukri.org/who-we-are/research-england/research-excellence/ref-impact/"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www.horizont-europa.de/de/Der-Strategische-Plan-1743.html" TargetMode="External"/><Relationship Id="rId5" Type="http://schemas.openxmlformats.org/officeDocument/2006/relationships/hyperlink" Target="https://doi.org/10.1016/S0048-7333(99)00055-4%5B1" TargetMode="External"/><Relationship Id="rId4" Type="http://schemas.openxmlformats.org/officeDocument/2006/relationships/hyperlink" Target="https://doi.org/10.1007/978-3-642-17371-9_1"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horizont-europa.de/de/Der-Aufbau-von-Antragen-1722.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i.org/10.1007/978-3-031-28559-2_22"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doi.org/10.1186/2192-5372-1-2"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1787/d98a8c22-en"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doi.org/10.1016/j.respol.2013.02.006" TargetMode="External"/><Relationship Id="rId5" Type="http://schemas.openxmlformats.org/officeDocument/2006/relationships/hyperlink" Target="https://doi.org/10.1016/j.respol.2018.08.011" TargetMode="External"/><Relationship Id="rId4" Type="http://schemas.openxmlformats.org/officeDocument/2006/relationships/hyperlink" Target="https://doi.org/10.1787/9789264304604-e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007/s11625-017-0444-2"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doi.org/10.1016/j.envsci.2019.11.007"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7451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81DB7D12-87FA-A80E-C4C4-F6FD98F9D6FF}"/>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EA879E90-F947-777B-FAEA-ABED5E8C6834}"/>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89D5C787-B1FA-B973-014E-600C761DFF6A}"/>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Bidirektionale und interdependente Transferkonzepte zeigen, dass Wissen und Innovationen </a:t>
            </a:r>
            <a:r>
              <a:rPr lang="de-DE" sz="1200" b="1" i="0" u="none" strike="noStrike" cap="none">
                <a:solidFill>
                  <a:schemeClr val="dk1"/>
                </a:solidFill>
                <a:effectLst/>
                <a:latin typeface="Calibri"/>
                <a:ea typeface="Calibri"/>
                <a:cs typeface="Calibri"/>
                <a:sym typeface="Calibri"/>
              </a:rPr>
              <a:t>wechselseitig zwischen Wissenschaft, Wirtschaft und Märkten fließen</a:t>
            </a:r>
            <a:r>
              <a:rPr lang="de-DE" sz="1200" b="0" i="0" u="none" strike="noStrike" cap="none">
                <a:solidFill>
                  <a:schemeClr val="dk1"/>
                </a:solidFill>
                <a:effectLst/>
                <a:latin typeface="Calibri"/>
                <a:ea typeface="Calibri"/>
                <a:cs typeface="Calibri"/>
                <a:sym typeface="Calibri"/>
              </a:rPr>
              <a:t> – nicht nur linear von Forschung zu Anwendung.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baut auf der vorherigen linearen Transferfolie auf und macht deutlich, dass </a:t>
            </a:r>
            <a:r>
              <a:rPr lang="de-DE" sz="1200" b="1" i="0" u="none" strike="noStrike" cap="none">
                <a:solidFill>
                  <a:schemeClr val="dk1"/>
                </a:solidFill>
                <a:effectLst/>
                <a:latin typeface="Calibri"/>
                <a:ea typeface="Calibri"/>
                <a:cs typeface="Calibri"/>
                <a:sym typeface="Calibri"/>
              </a:rPr>
              <a:t>moderner Transfer auf Austausch, Rückmeldungen und gegenseitige Anpassung</a:t>
            </a:r>
            <a:r>
              <a:rPr lang="de-DE" sz="1200" b="0" i="0" u="none" strike="noStrike" cap="none">
                <a:solidFill>
                  <a:schemeClr val="dk1"/>
                </a:solidFill>
                <a:effectLst/>
                <a:latin typeface="Calibri"/>
                <a:ea typeface="Calibri"/>
                <a:cs typeface="Calibri"/>
                <a:sym typeface="Calibri"/>
              </a:rPr>
              <a:t> setzt. Dies bildet die Grundlage für den Transferbegriff, der im Workshop diskutiert wird.</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Beteiligte Akteure:</a:t>
            </a:r>
            <a:r>
              <a:rPr lang="de-DE" sz="1200" b="0" i="0" u="none" strike="noStrike" cap="none">
                <a:solidFill>
                  <a:schemeClr val="dk1"/>
                </a:solidFill>
                <a:effectLst/>
                <a:latin typeface="Calibri"/>
                <a:ea typeface="Calibri"/>
                <a:cs typeface="Calibri"/>
                <a:sym typeface="Calibri"/>
              </a:rPr>
              <a:t> Wissenschaft, Wirtschaft, Märkte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Zwei Transferwege:</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Technology Push:</a:t>
            </a:r>
            <a:r>
              <a:rPr lang="de-DE" sz="1200" b="0" i="0" u="none" strike="noStrike" cap="none">
                <a:solidFill>
                  <a:schemeClr val="dk1"/>
                </a:solidFill>
                <a:effectLst/>
                <a:latin typeface="Calibri"/>
                <a:ea typeface="Calibri"/>
                <a:cs typeface="Calibri"/>
                <a:sym typeface="Calibri"/>
              </a:rPr>
              <a:t> Wissen und Technologien fließen von der Wissenschaft in Wirtschaft und Märkte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Market Pull:</a:t>
            </a:r>
            <a:r>
              <a:rPr lang="de-DE" sz="1200" b="0" i="0" u="none" strike="noStrike" cap="none">
                <a:solidFill>
                  <a:schemeClr val="dk1"/>
                </a:solidFill>
                <a:effectLst/>
                <a:latin typeface="Calibri"/>
                <a:ea typeface="Calibri"/>
                <a:cs typeface="Calibri"/>
                <a:sym typeface="Calibri"/>
              </a:rPr>
              <a:t> Bedarfe, Anforderungen und Feedback aus Wirtschaft und Märkten fließen zurück in die Wissenschaft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Modell verdeutlicht die </a:t>
            </a:r>
            <a:r>
              <a:rPr lang="de-DE" sz="1200" b="1" i="0" u="none" strike="noStrike" cap="none">
                <a:solidFill>
                  <a:schemeClr val="dk1"/>
                </a:solidFill>
                <a:effectLst/>
                <a:latin typeface="Calibri"/>
                <a:ea typeface="Calibri"/>
                <a:cs typeface="Calibri"/>
                <a:sym typeface="Calibri"/>
              </a:rPr>
              <a:t>gegenseitige Beeinflussung</a:t>
            </a:r>
            <a:r>
              <a:rPr lang="de-DE" sz="1200" b="0" i="0" u="none" strike="noStrike" cap="none">
                <a:solidFill>
                  <a:schemeClr val="dk1"/>
                </a:solidFill>
                <a:effectLst/>
                <a:latin typeface="Calibri"/>
                <a:ea typeface="Calibri"/>
                <a:cs typeface="Calibri"/>
                <a:sym typeface="Calibri"/>
              </a:rPr>
              <a:t>: Forschung wirkt auf die Praxis, wird aber gleichzeitig durch deren Bedürfnisse und Rückmeldungen geformt.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ist </a:t>
            </a:r>
            <a:r>
              <a:rPr lang="de-DE" sz="1200" b="1" i="0" u="none" strike="noStrike" cap="none">
                <a:solidFill>
                  <a:schemeClr val="dk1"/>
                </a:solidFill>
                <a:effectLst/>
                <a:latin typeface="Calibri"/>
                <a:ea typeface="Calibri"/>
                <a:cs typeface="Calibri"/>
                <a:sym typeface="Calibri"/>
              </a:rPr>
              <a:t>kein einseitiger Prozess</a:t>
            </a:r>
            <a:r>
              <a:rPr lang="de-DE" sz="1200" b="0" i="0" u="none" strike="noStrike" cap="none">
                <a:solidFill>
                  <a:schemeClr val="dk1"/>
                </a:solidFill>
                <a:effectLst/>
                <a:latin typeface="Calibri"/>
                <a:ea typeface="Calibri"/>
                <a:cs typeface="Calibri"/>
                <a:sym typeface="Calibri"/>
              </a:rPr>
              <a:t>, sondern ein kooperativer, dynamischer Vorgang.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Wechselseitiger Transfer ermöglicht es, </a:t>
            </a:r>
            <a:r>
              <a:rPr lang="de-DE" sz="1200" b="1" i="0" u="none" strike="noStrike" cap="none">
                <a:solidFill>
                  <a:schemeClr val="dk1"/>
                </a:solidFill>
                <a:effectLst/>
                <a:latin typeface="Calibri"/>
                <a:ea typeface="Calibri"/>
                <a:cs typeface="Calibri"/>
                <a:sym typeface="Calibri"/>
              </a:rPr>
              <a:t>Forschung an realen Bedarfen auszurichten</a:t>
            </a:r>
            <a:r>
              <a:rPr lang="de-DE" sz="1200" b="0" i="0" u="none" strike="noStrike" cap="none">
                <a:solidFill>
                  <a:schemeClr val="dk1"/>
                </a:solidFill>
                <a:effectLst/>
                <a:latin typeface="Calibri"/>
                <a:ea typeface="Calibri"/>
                <a:cs typeface="Calibri"/>
                <a:sym typeface="Calibri"/>
              </a:rPr>
              <a:t> und gleichzeitig Innovationsimpulse in die Praxis zu bringen.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Dieses Verständnis ist zentral für die Third Mission, da </a:t>
            </a:r>
            <a:r>
              <a:rPr lang="de-DE" sz="1200" b="1" i="0" u="none" strike="noStrike" cap="none">
                <a:solidFill>
                  <a:schemeClr val="dk1"/>
                </a:solidFill>
                <a:effectLst/>
                <a:latin typeface="Calibri"/>
                <a:ea typeface="Calibri"/>
                <a:cs typeface="Calibri"/>
                <a:sym typeface="Calibri"/>
              </a:rPr>
              <a:t>gesellschaftlicher Mehrwert nur durch Interaktion und Anpassung entstehen kann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98116F99-D013-32AE-7C37-3A677A9D617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3068985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A50B8-8F35-1B21-0AF5-AC0D8AFF63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92EEE0-F42F-6629-0BA1-C9A94C2B8C6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811F42-0573-BE9F-AB1D-3BBBB6EC455D}"/>
              </a:ext>
            </a:extLst>
          </p:cNvPr>
          <p:cNvSpPr>
            <a:spLocks noGrp="1"/>
          </p:cNvSpPr>
          <p:nvPr>
            <p:ph type="body" idx="1"/>
          </p:nvPr>
        </p:nvSpPr>
        <p:spPr/>
        <p:txBody>
          <a:bodyPr/>
          <a:lstStyle/>
          <a:p>
            <a:r>
              <a:rPr lang="de-DE" b="1"/>
              <a:t>1. Kernaussage der Folie</a:t>
            </a:r>
          </a:p>
          <a:p>
            <a:r>
              <a:rPr lang="de-DE"/>
              <a:t>Das </a:t>
            </a:r>
            <a:r>
              <a:rPr lang="de-DE" err="1"/>
              <a:t>Quadruple</a:t>
            </a:r>
            <a:r>
              <a:rPr lang="de-DE"/>
              <a:t>-Helix-Modell beschreibt </a:t>
            </a:r>
            <a:r>
              <a:rPr lang="de-DE" b="1"/>
              <a:t>multidirektionale Innovationsprozesse</a:t>
            </a:r>
            <a:r>
              <a:rPr lang="de-DE"/>
              <a:t>, in denen Wissenschaft, Wirtschaft, Politik und Zivilgesellschaft zusammenarbeiten, um bedarfsorientierte und kooperative Lösungen zu entwickeln.</a:t>
            </a:r>
          </a:p>
          <a:p>
            <a:r>
              <a:rPr lang="de-DE" b="1"/>
              <a:t>2. Einbettung in den thematischen Kontext</a:t>
            </a:r>
          </a:p>
          <a:p>
            <a:r>
              <a:rPr lang="de-DE"/>
              <a:t>Die Folie verdeutlicht, wie moderne Transferkonzepte </a:t>
            </a:r>
            <a:r>
              <a:rPr lang="de-DE" b="1"/>
              <a:t>über lineare oder bidirektionale Modelle hinausgehen</a:t>
            </a:r>
            <a:r>
              <a:rPr lang="de-DE"/>
              <a:t> und mehrere gesellschaftliche Akteure systematisch in Innovationsprozesse einbeziehen. Dies bildet die theoretische Grundlage für die Gestaltung komplexer Transferprojekte im Workshop.</a:t>
            </a:r>
          </a:p>
          <a:p>
            <a:r>
              <a:rPr lang="de-DE" b="1"/>
              <a:t>3. Erläuterung der Inhalte der Folie</a:t>
            </a:r>
          </a:p>
          <a:p>
            <a:r>
              <a:rPr lang="de-DE" b="1"/>
              <a:t>Akteure:</a:t>
            </a:r>
            <a:r>
              <a:rPr lang="de-DE"/>
              <a:t> Wissenschaft, Wirtschaft, Politik, Zivilgesellschaft</a:t>
            </a:r>
          </a:p>
          <a:p>
            <a:r>
              <a:rPr lang="de-DE" b="1"/>
              <a:t>Erweiterung des Triple-Helix-Modells:</a:t>
            </a:r>
            <a:r>
              <a:rPr lang="de-DE"/>
              <a:t> Zivilgesellschaft wird als vierter Sektor integriert, um gesellschaftliche Bedürfnisse und öffentliche Perspektiven einzubeziehen.</a:t>
            </a:r>
          </a:p>
          <a:p>
            <a:r>
              <a:rPr lang="de-DE" b="1"/>
              <a:t>Multidirektionaler Austausch:</a:t>
            </a:r>
            <a:r>
              <a:rPr lang="de-DE"/>
              <a:t> Wissen und Innovation fließen zwischen allen Akteuren und werden gemeinsam angepasst und weiterentwickelt.</a:t>
            </a:r>
          </a:p>
          <a:p>
            <a:r>
              <a:rPr lang="de-DE" b="1"/>
              <a:t>Innovationsnetzwerke / Ökosysteme:</a:t>
            </a:r>
            <a:r>
              <a:rPr lang="de-DE"/>
              <a:t> Das Modell unterstützt die Entwicklung von Kooperationsplattformen, in denen Forschungseinrichtungen zentrale Rollen übernehmen können.</a:t>
            </a:r>
          </a:p>
          <a:p>
            <a:r>
              <a:rPr lang="de-DE" b="1"/>
              <a:t>Ziel:</a:t>
            </a:r>
            <a:r>
              <a:rPr lang="de-DE"/>
              <a:t> Förderung bedarfsorientierter, kooperativer und gesellschaftlich relevanter Innovationen.</a:t>
            </a:r>
          </a:p>
          <a:p>
            <a:r>
              <a:rPr lang="de-DE" b="1"/>
              <a:t>4. Relevanz für Wissenschaftstransfer / Third Mission</a:t>
            </a:r>
          </a:p>
          <a:p>
            <a:r>
              <a:rPr lang="de-DE"/>
              <a:t>Zeigt, dass </a:t>
            </a:r>
            <a:r>
              <a:rPr lang="de-DE" b="1"/>
              <a:t>Transfer mehr als bilaterale Kooperationen</a:t>
            </a:r>
            <a:r>
              <a:rPr lang="de-DE"/>
              <a:t> ist; gesellschaftliche Akteure müssen aktiv einbezogen werden.</a:t>
            </a:r>
          </a:p>
          <a:p>
            <a:r>
              <a:rPr lang="de-DE"/>
              <a:t>Wissenschaftliche Einrichtungen können Schlüsselrollen übernehmen, um Wissen zu integrieren, weiterzugeben und gemeinsam mit Wirtschaft, Politik und Gesellschaft Lösungen zu entwickeln.</a:t>
            </a:r>
          </a:p>
          <a:p>
            <a:r>
              <a:rPr lang="de-DE"/>
              <a:t>Unterstützt die Umsetzung der </a:t>
            </a:r>
            <a:r>
              <a:rPr lang="de-DE" b="1"/>
              <a:t>Third Mission</a:t>
            </a:r>
            <a:r>
              <a:rPr lang="de-DE"/>
              <a:t>, da Transfer, Innovation und gesellschaftliche Relevanz eng verknüpft werden.</a:t>
            </a:r>
          </a:p>
          <a:p>
            <a:r>
              <a:rPr lang="de-DE" b="1"/>
              <a:t>5. Beispiele / Anwendungssituationen (optional)</a:t>
            </a:r>
          </a:p>
          <a:p>
            <a:r>
              <a:rPr lang="de-DE"/>
              <a:t>Ein öffentliches E-Akte-Projekt, bei dem Wissenschaft, Unternehmen, Verwaltung und Bürger*innen gemeinsam digitale Verwaltungsinnovationen entwickeln.</a:t>
            </a:r>
          </a:p>
          <a:p>
            <a:r>
              <a:rPr lang="de-DE"/>
              <a:t>Klimaschutzinitiativen, bei denen Forschung, Politik, Unternehmen und zivilgesellschaftliche Gruppen zusammenwirken, um nachhaltige Lösungen zu entwickeln.</a:t>
            </a:r>
          </a:p>
          <a:p>
            <a:r>
              <a:rPr lang="de-DE" b="1"/>
              <a:t>Verwendete Literatur</a:t>
            </a:r>
            <a:endParaRPr lang="en-US">
              <a:solidFill>
                <a:srgbClr val="444444"/>
              </a:solidFill>
            </a:endParaRPr>
          </a:p>
          <a:p>
            <a:r>
              <a:rPr lang="de-DE"/>
              <a:t>Schütz, F., Schroth, F., </a:t>
            </a:r>
            <a:r>
              <a:rPr lang="de-DE" err="1"/>
              <a:t>Muschner</a:t>
            </a:r>
            <a:r>
              <a:rPr lang="de-DE"/>
              <a:t>, A., &amp; </a:t>
            </a:r>
            <a:r>
              <a:rPr lang="de-DE" err="1"/>
              <a:t>Schraudner</a:t>
            </a:r>
            <a:r>
              <a:rPr lang="de-DE"/>
              <a:t>, M. (2018). </a:t>
            </a:r>
            <a:r>
              <a:rPr lang="de-DE" err="1"/>
              <a:t>Defining</a:t>
            </a:r>
            <a:r>
              <a:rPr lang="de-DE"/>
              <a:t> </a:t>
            </a:r>
            <a:r>
              <a:rPr lang="de-DE" err="1"/>
              <a:t>functional</a:t>
            </a:r>
            <a:r>
              <a:rPr lang="de-DE"/>
              <a:t> </a:t>
            </a:r>
            <a:r>
              <a:rPr lang="de-DE" err="1"/>
              <a:t>roles</a:t>
            </a:r>
            <a:r>
              <a:rPr lang="de-DE"/>
              <a:t> </a:t>
            </a:r>
            <a:r>
              <a:rPr lang="de-DE" err="1"/>
              <a:t>for</a:t>
            </a:r>
            <a:r>
              <a:rPr lang="de-DE"/>
              <a:t> </a:t>
            </a:r>
            <a:r>
              <a:rPr lang="de-DE" err="1"/>
              <a:t>research</a:t>
            </a:r>
            <a:r>
              <a:rPr lang="de-DE"/>
              <a:t> </a:t>
            </a:r>
            <a:r>
              <a:rPr lang="de-DE" err="1"/>
              <a:t>institutions</a:t>
            </a:r>
            <a:r>
              <a:rPr lang="de-DE"/>
              <a:t> in </a:t>
            </a:r>
            <a:r>
              <a:rPr lang="de-DE" err="1"/>
              <a:t>helix</a:t>
            </a:r>
            <a:r>
              <a:rPr lang="de-DE"/>
              <a:t> </a:t>
            </a:r>
            <a:r>
              <a:rPr lang="de-DE" err="1"/>
              <a:t>innovation</a:t>
            </a:r>
            <a:r>
              <a:rPr lang="de-DE"/>
              <a:t> </a:t>
            </a:r>
            <a:r>
              <a:rPr lang="de-DE" err="1"/>
              <a:t>networks</a:t>
            </a:r>
            <a:r>
              <a:rPr lang="de-DE"/>
              <a:t>. Journal </a:t>
            </a:r>
            <a:r>
              <a:rPr lang="de-DE" err="1"/>
              <a:t>of</a:t>
            </a:r>
            <a:r>
              <a:rPr lang="de-DE"/>
              <a:t> Technology Management &amp; Innovation, 13(4), 47-53. </a:t>
            </a:r>
            <a:r>
              <a:rPr lang="de-DE">
                <a:hlinkClick r:id="rId3"/>
              </a:rPr>
              <a:t>https://doi.org/10.4067/S0718-27242018000400047</a:t>
            </a:r>
            <a:endParaRPr lang="en-US">
              <a:solidFill>
                <a:srgbClr val="444444"/>
              </a:solidFill>
            </a:endParaRPr>
          </a:p>
        </p:txBody>
      </p:sp>
      <p:sp>
        <p:nvSpPr>
          <p:cNvPr id="4" name="Foliennummernplatzhalter 3">
            <a:extLst>
              <a:ext uri="{FF2B5EF4-FFF2-40B4-BE49-F238E27FC236}">
                <a16:creationId xmlns:a16="http://schemas.microsoft.com/office/drawing/2014/main" id="{5092B336-4F31-446D-CBAF-4FF4772EA0B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017014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959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35341-E9EC-A3A6-07B8-11E73274A6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1994A3-DF85-58AF-70FD-A728A3BA54D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07E3EB-98BB-F6D0-1849-7E455BE9AC5D}"/>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89B100F-7D17-F77C-E648-A032D175E0C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6909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8847B-7CC4-956D-C4DF-0459C2C126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595123-D7D5-FF92-A070-9B0DF847EE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97FE865-EF36-82FC-F433-7573D92B9941}"/>
              </a:ext>
            </a:extLst>
          </p:cNvPr>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Folie lädt die Teilnehmenden ein, </a:t>
            </a:r>
            <a:r>
              <a:rPr lang="de-DE" sz="1200" b="1" i="0" u="none" strike="noStrike" cap="none" dirty="0">
                <a:solidFill>
                  <a:schemeClr val="dk1"/>
                </a:solidFill>
                <a:effectLst/>
                <a:latin typeface="Calibri"/>
                <a:ea typeface="Calibri"/>
                <a:cs typeface="Calibri"/>
                <a:sym typeface="Calibri"/>
              </a:rPr>
              <a:t>Transfer aus ihrer eigenen Perspektive zu reflektieren</a:t>
            </a:r>
            <a:r>
              <a:rPr lang="de-DE" sz="1200" b="0" i="0" u="none" strike="noStrike" cap="none" dirty="0">
                <a:solidFill>
                  <a:schemeClr val="dk1"/>
                </a:solidFill>
                <a:effectLst/>
                <a:latin typeface="Calibri"/>
                <a:ea typeface="Calibri"/>
                <a:cs typeface="Calibri"/>
                <a:sym typeface="Calibri"/>
              </a:rPr>
              <a:t>, Hemmnisse und förderliche Faktoren zu identifizieren und Möglichkeiten für transdisziplinäre Zusammenarbeit zu erkennen.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Aufbauend auf den vorherigen Übungen und Transferkonzepten wird Transfer </a:t>
            </a:r>
            <a:r>
              <a:rPr lang="de-DE" sz="1200" b="1" i="0" u="none" strike="noStrike" cap="none" dirty="0">
                <a:solidFill>
                  <a:schemeClr val="dk1"/>
                </a:solidFill>
                <a:effectLst/>
                <a:latin typeface="Calibri"/>
                <a:ea typeface="Calibri"/>
                <a:cs typeface="Calibri"/>
                <a:sym typeface="Calibri"/>
              </a:rPr>
              <a:t>persönlich und praxisnah erfahrbar</a:t>
            </a:r>
            <a:r>
              <a:rPr lang="de-DE" sz="1200" b="0" i="0" u="none" strike="noStrike" cap="none" dirty="0">
                <a:solidFill>
                  <a:schemeClr val="dk1"/>
                </a:solidFill>
                <a:effectLst/>
                <a:latin typeface="Calibri"/>
                <a:ea typeface="Calibri"/>
                <a:cs typeface="Calibri"/>
                <a:sym typeface="Calibri"/>
              </a:rPr>
              <a:t> gemacht. Die Reflexion soll das Bewusstsein für </a:t>
            </a:r>
            <a:r>
              <a:rPr lang="de-DE" sz="1200" b="1" i="0" u="none" strike="noStrike" cap="none" dirty="0">
                <a:solidFill>
                  <a:schemeClr val="dk1"/>
                </a:solidFill>
                <a:effectLst/>
                <a:latin typeface="Calibri"/>
                <a:ea typeface="Calibri"/>
                <a:cs typeface="Calibri"/>
                <a:sym typeface="Calibri"/>
              </a:rPr>
              <a:t>eigene Transferaktivitäten und Potenziale</a:t>
            </a:r>
            <a:r>
              <a:rPr lang="de-DE" sz="1200" b="0" i="0" u="none" strike="noStrike" cap="none" dirty="0">
                <a:solidFill>
                  <a:schemeClr val="dk1"/>
                </a:solidFill>
                <a:effectLst/>
                <a:latin typeface="Calibri"/>
                <a:ea typeface="Calibri"/>
                <a:cs typeface="Calibri"/>
                <a:sym typeface="Calibri"/>
              </a:rPr>
              <a:t> schärfen.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Teilnehmende reflektieren ihren </a:t>
            </a:r>
            <a:r>
              <a:rPr lang="de-DE" sz="1200" b="1" i="0" u="none" strike="noStrike" cap="none" dirty="0">
                <a:solidFill>
                  <a:schemeClr val="dk1"/>
                </a:solidFill>
                <a:effectLst/>
                <a:latin typeface="Calibri"/>
                <a:ea typeface="Calibri"/>
                <a:cs typeface="Calibri"/>
                <a:sym typeface="Calibri"/>
              </a:rPr>
              <a:t>Arbeitsalltag hinsichtlich Transferaktivitäten</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Leitfragen: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Was bedeutet Transfer für mich und meinen Arbeitsbereich?</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Potenziale für transdisziplinäre Zusammenarbeit wurden bislang noch nicht genutzt?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zusätzlichen Disziplinen oder Praxisakteure könnten einbezogen werden?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Hemmnisse und förderlichen Faktoren gibt es?</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Methoden: digitale oder analoge Aufstellung (z. B. Miro-Board, Flipchart, </a:t>
            </a:r>
            <a:r>
              <a:rPr lang="de-DE" sz="1200" b="0" i="0" u="none" strike="noStrike" cap="none" dirty="0" err="1">
                <a:solidFill>
                  <a:schemeClr val="dk1"/>
                </a:solidFill>
                <a:effectLst/>
                <a:latin typeface="Calibri"/>
                <a:ea typeface="Calibri"/>
                <a:cs typeface="Calibri"/>
                <a:sym typeface="Calibri"/>
              </a:rPr>
              <a:t>Sticky</a:t>
            </a:r>
            <a:r>
              <a:rPr lang="de-DE" sz="1200" b="0" i="0" u="none" strike="noStrike" cap="none" dirty="0">
                <a:solidFill>
                  <a:schemeClr val="dk1"/>
                </a:solidFill>
                <a:effectLst/>
                <a:latin typeface="Calibri"/>
                <a:ea typeface="Calibri"/>
                <a:cs typeface="Calibri"/>
                <a:sym typeface="Calibri"/>
              </a:rPr>
              <a:t> Notes), ggf. soziometrische Übung zur Visualisierung von Transferaktivitäten.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Unterstützt die </a:t>
            </a:r>
            <a:r>
              <a:rPr lang="de-DE" sz="1200" b="1" i="0" u="none" strike="noStrike" cap="none" dirty="0">
                <a:solidFill>
                  <a:schemeClr val="dk1"/>
                </a:solidFill>
                <a:effectLst/>
                <a:latin typeface="Calibri"/>
                <a:ea typeface="Calibri"/>
                <a:cs typeface="Calibri"/>
                <a:sym typeface="Calibri"/>
              </a:rPr>
              <a:t>Selbstreflexion</a:t>
            </a:r>
            <a:r>
              <a:rPr lang="de-DE" sz="1200" b="0" i="0" u="none" strike="noStrike" cap="none" dirty="0">
                <a:solidFill>
                  <a:schemeClr val="dk1"/>
                </a:solidFill>
                <a:effectLst/>
                <a:latin typeface="Calibri"/>
                <a:ea typeface="Calibri"/>
                <a:cs typeface="Calibri"/>
                <a:sym typeface="Calibri"/>
              </a:rPr>
              <a:t> der Teilnehmenden über Transfer im eigenen Arbeitsfeld.</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Macht deutlich, wie individuelle Aktivitäten zu </a:t>
            </a:r>
            <a:r>
              <a:rPr lang="de-DE" sz="1200" b="1" i="0" u="none" strike="noStrike" cap="none" dirty="0">
                <a:solidFill>
                  <a:schemeClr val="dk1"/>
                </a:solidFill>
                <a:effectLst/>
                <a:latin typeface="Calibri"/>
                <a:ea typeface="Calibri"/>
                <a:cs typeface="Calibri"/>
                <a:sym typeface="Calibri"/>
              </a:rPr>
              <a:t>kooperativen und gesellschaftlich relevanten Forschungsprojekten</a:t>
            </a:r>
            <a:r>
              <a:rPr lang="de-DE" sz="1200" b="0" i="0" u="none" strike="noStrike" cap="none" dirty="0">
                <a:solidFill>
                  <a:schemeClr val="dk1"/>
                </a:solidFill>
                <a:effectLst/>
                <a:latin typeface="Calibri"/>
                <a:ea typeface="Calibri"/>
                <a:cs typeface="Calibri"/>
                <a:sym typeface="Calibri"/>
              </a:rPr>
              <a:t> beitragen können.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Fördert die </a:t>
            </a:r>
            <a:r>
              <a:rPr lang="de-DE" sz="1200" b="1" i="0" u="none" strike="noStrike" cap="none" dirty="0">
                <a:solidFill>
                  <a:schemeClr val="dk1"/>
                </a:solidFill>
                <a:effectLst/>
                <a:latin typeface="Calibri"/>
                <a:ea typeface="Calibri"/>
                <a:cs typeface="Calibri"/>
                <a:sym typeface="Calibri"/>
              </a:rPr>
              <a:t>Identifikation von Lücken und Chancen</a:t>
            </a:r>
            <a:r>
              <a:rPr lang="de-DE" sz="1200" b="0" i="0" u="none" strike="noStrike" cap="none" dirty="0">
                <a:solidFill>
                  <a:schemeClr val="dk1"/>
                </a:solidFill>
                <a:effectLst/>
                <a:latin typeface="Calibri"/>
                <a:ea typeface="Calibri"/>
                <a:cs typeface="Calibri"/>
                <a:sym typeface="Calibri"/>
              </a:rPr>
              <a:t> für Transfer im Sinne der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5. Beispiele / Anwendungssituationen (optional)</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err="1">
                <a:solidFill>
                  <a:schemeClr val="dk1"/>
                </a:solidFill>
                <a:effectLst/>
                <a:latin typeface="Calibri"/>
                <a:ea typeface="Calibri"/>
                <a:cs typeface="Calibri"/>
                <a:sym typeface="Calibri"/>
              </a:rPr>
              <a:t>Ein:e</a:t>
            </a:r>
            <a:r>
              <a:rPr lang="de-DE" sz="1200" b="0" i="0" u="none" strike="noStrike" cap="none" dirty="0">
                <a:solidFill>
                  <a:schemeClr val="dk1"/>
                </a:solidFill>
                <a:effectLst/>
                <a:latin typeface="Calibri"/>
                <a:ea typeface="Calibri"/>
                <a:cs typeface="Calibri"/>
                <a:sym typeface="Calibri"/>
              </a:rPr>
              <a:t> </a:t>
            </a:r>
            <a:r>
              <a:rPr lang="de-DE" sz="1200" b="0" i="0" u="none" strike="noStrike" cap="none" dirty="0" err="1">
                <a:solidFill>
                  <a:schemeClr val="dk1"/>
                </a:solidFill>
                <a:effectLst/>
                <a:latin typeface="Calibri"/>
                <a:ea typeface="Calibri"/>
                <a:cs typeface="Calibri"/>
                <a:sym typeface="Calibri"/>
              </a:rPr>
              <a:t>Forscher:in</a:t>
            </a:r>
            <a:r>
              <a:rPr lang="de-DE" sz="1200" b="0" i="0" u="none" strike="noStrike" cap="none" dirty="0">
                <a:solidFill>
                  <a:schemeClr val="dk1"/>
                </a:solidFill>
                <a:effectLst/>
                <a:latin typeface="Calibri"/>
                <a:ea typeface="Calibri"/>
                <a:cs typeface="Calibri"/>
                <a:sym typeface="Calibri"/>
              </a:rPr>
              <a:t> erkennt, dass Ergebnisse eines Projekts noch nicht in die Praxis umgesetzt wurden und überlegt, wie lokale Unternehmen oder Bürgerorganisationen einbezogen werden könnten.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Diskussion über Hemmnisse wie Zeitmangel, fehlende Kontakte oder institutionelle Hürden und mögliche Strategien zu deren Überwindung.</a:t>
            </a:r>
            <a:r>
              <a:rPr lang="en-US" sz="1200" b="0" i="0" u="none" strike="noStrike" cap="none" dirty="0">
                <a:solidFill>
                  <a:schemeClr val="dk1"/>
                </a:solidFill>
                <a:effectLst/>
                <a:latin typeface="Calibri"/>
                <a:ea typeface="Calibri"/>
                <a:cs typeface="Calibri"/>
                <a:sym typeface="Calibri"/>
              </a:rPr>
              <a:t>​</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a:extLst>
              <a:ext uri="{FF2B5EF4-FFF2-40B4-BE49-F238E27FC236}">
                <a16:creationId xmlns:a16="http://schemas.microsoft.com/office/drawing/2014/main" id="{4EB16456-3FAC-590E-A6A0-657C500A658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417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2FBCB-FD1C-8C50-AF5A-631D79B106B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5DA8EA-198A-F80E-38D5-B1F943AE6D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04E61E-35A3-1FAC-17C9-277B5952C36B}"/>
              </a:ext>
            </a:extLst>
          </p:cNvPr>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Folie lädt die Teilnehmenden ein, </a:t>
            </a:r>
            <a:r>
              <a:rPr lang="de-DE" sz="1200" b="1" i="0" u="none" strike="noStrike" cap="none" dirty="0">
                <a:solidFill>
                  <a:schemeClr val="dk1"/>
                </a:solidFill>
                <a:effectLst/>
                <a:latin typeface="Calibri"/>
                <a:ea typeface="Calibri"/>
                <a:cs typeface="Calibri"/>
                <a:sym typeface="Calibri"/>
              </a:rPr>
              <a:t>Transfer aus ihrer eigenen Perspektive zu reflektieren</a:t>
            </a:r>
            <a:r>
              <a:rPr lang="de-DE" sz="1200" b="0" i="0" u="none" strike="noStrike" cap="none" dirty="0">
                <a:solidFill>
                  <a:schemeClr val="dk1"/>
                </a:solidFill>
                <a:effectLst/>
                <a:latin typeface="Calibri"/>
                <a:ea typeface="Calibri"/>
                <a:cs typeface="Calibri"/>
                <a:sym typeface="Calibri"/>
              </a:rPr>
              <a:t>, Hemmnisse und förderliche Faktoren zu identifizieren und Möglichkeiten für transdisziplinäre Zusammenarbeit zu erkennen.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Aufbauend auf den vorherigen Übungen und Transferkonzepten wird Transfer </a:t>
            </a:r>
            <a:r>
              <a:rPr lang="de-DE" sz="1200" b="1" i="0" u="none" strike="noStrike" cap="none" dirty="0">
                <a:solidFill>
                  <a:schemeClr val="dk1"/>
                </a:solidFill>
                <a:effectLst/>
                <a:latin typeface="Calibri"/>
                <a:ea typeface="Calibri"/>
                <a:cs typeface="Calibri"/>
                <a:sym typeface="Calibri"/>
              </a:rPr>
              <a:t>persönlich und praxisnah erfahrbar</a:t>
            </a:r>
            <a:r>
              <a:rPr lang="de-DE" sz="1200" b="0" i="0" u="none" strike="noStrike" cap="none" dirty="0">
                <a:solidFill>
                  <a:schemeClr val="dk1"/>
                </a:solidFill>
                <a:effectLst/>
                <a:latin typeface="Calibri"/>
                <a:ea typeface="Calibri"/>
                <a:cs typeface="Calibri"/>
                <a:sym typeface="Calibri"/>
              </a:rPr>
              <a:t> gemacht. Die Reflexion soll das Bewusstsein für </a:t>
            </a:r>
            <a:r>
              <a:rPr lang="de-DE" sz="1200" b="1" i="0" u="none" strike="noStrike" cap="none" dirty="0">
                <a:solidFill>
                  <a:schemeClr val="dk1"/>
                </a:solidFill>
                <a:effectLst/>
                <a:latin typeface="Calibri"/>
                <a:ea typeface="Calibri"/>
                <a:cs typeface="Calibri"/>
                <a:sym typeface="Calibri"/>
              </a:rPr>
              <a:t>eigene Transferaktivitäten und Potenziale</a:t>
            </a:r>
            <a:r>
              <a:rPr lang="de-DE" sz="1200" b="0" i="0" u="none" strike="noStrike" cap="none" dirty="0">
                <a:solidFill>
                  <a:schemeClr val="dk1"/>
                </a:solidFill>
                <a:effectLst/>
                <a:latin typeface="Calibri"/>
                <a:ea typeface="Calibri"/>
                <a:cs typeface="Calibri"/>
                <a:sym typeface="Calibri"/>
              </a:rPr>
              <a:t> schärfen.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Teilnehmende reflektieren ihren </a:t>
            </a:r>
            <a:r>
              <a:rPr lang="de-DE" sz="1200" b="1" i="0" u="none" strike="noStrike" cap="none" dirty="0">
                <a:solidFill>
                  <a:schemeClr val="dk1"/>
                </a:solidFill>
                <a:effectLst/>
                <a:latin typeface="Calibri"/>
                <a:ea typeface="Calibri"/>
                <a:cs typeface="Calibri"/>
                <a:sym typeface="Calibri"/>
              </a:rPr>
              <a:t>Arbeitsalltag hinsichtlich Transferaktivitäten</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Leitfragen: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Was bedeutet Transfer für mich und meinen Arbeitsbereich?</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Potenziale für transdisziplinäre Zusammenarbeit wurden bislang noch nicht genutzt?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zusätzlichen Disziplinen oder Praxisakteure könnten einbezogen werden?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Hemmnisse und förderlichen Faktoren gibt es?</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Methoden: digitale oder analoge Aufstellung (z. B. Miro-Board, Flipchart, </a:t>
            </a:r>
            <a:r>
              <a:rPr lang="de-DE" sz="1200" b="0" i="0" u="none" strike="noStrike" cap="none" dirty="0" err="1">
                <a:solidFill>
                  <a:schemeClr val="dk1"/>
                </a:solidFill>
                <a:effectLst/>
                <a:latin typeface="Calibri"/>
                <a:ea typeface="Calibri"/>
                <a:cs typeface="Calibri"/>
                <a:sym typeface="Calibri"/>
              </a:rPr>
              <a:t>Sticky</a:t>
            </a:r>
            <a:r>
              <a:rPr lang="de-DE" sz="1200" b="0" i="0" u="none" strike="noStrike" cap="none" dirty="0">
                <a:solidFill>
                  <a:schemeClr val="dk1"/>
                </a:solidFill>
                <a:effectLst/>
                <a:latin typeface="Calibri"/>
                <a:ea typeface="Calibri"/>
                <a:cs typeface="Calibri"/>
                <a:sym typeface="Calibri"/>
              </a:rPr>
              <a:t> Notes), ggf. soziometrische Übung zur Visualisierung von Transferaktivitäten.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Unterstützt die </a:t>
            </a:r>
            <a:r>
              <a:rPr lang="de-DE" sz="1200" b="1" i="0" u="none" strike="noStrike" cap="none" dirty="0">
                <a:solidFill>
                  <a:schemeClr val="dk1"/>
                </a:solidFill>
                <a:effectLst/>
                <a:latin typeface="Calibri"/>
                <a:ea typeface="Calibri"/>
                <a:cs typeface="Calibri"/>
                <a:sym typeface="Calibri"/>
              </a:rPr>
              <a:t>Selbstreflexion</a:t>
            </a:r>
            <a:r>
              <a:rPr lang="de-DE" sz="1200" b="0" i="0" u="none" strike="noStrike" cap="none" dirty="0">
                <a:solidFill>
                  <a:schemeClr val="dk1"/>
                </a:solidFill>
                <a:effectLst/>
                <a:latin typeface="Calibri"/>
                <a:ea typeface="Calibri"/>
                <a:cs typeface="Calibri"/>
                <a:sym typeface="Calibri"/>
              </a:rPr>
              <a:t> der Teilnehmenden über Transfer im eigenen Arbeitsfeld.</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Macht deutlich, wie individuelle Aktivitäten zu </a:t>
            </a:r>
            <a:r>
              <a:rPr lang="de-DE" sz="1200" b="1" i="0" u="none" strike="noStrike" cap="none" dirty="0">
                <a:solidFill>
                  <a:schemeClr val="dk1"/>
                </a:solidFill>
                <a:effectLst/>
                <a:latin typeface="Calibri"/>
                <a:ea typeface="Calibri"/>
                <a:cs typeface="Calibri"/>
                <a:sym typeface="Calibri"/>
              </a:rPr>
              <a:t>kooperativen und gesellschaftlich relevanten Forschungsprojekten</a:t>
            </a:r>
            <a:r>
              <a:rPr lang="de-DE" sz="1200" b="0" i="0" u="none" strike="noStrike" cap="none" dirty="0">
                <a:solidFill>
                  <a:schemeClr val="dk1"/>
                </a:solidFill>
                <a:effectLst/>
                <a:latin typeface="Calibri"/>
                <a:ea typeface="Calibri"/>
                <a:cs typeface="Calibri"/>
                <a:sym typeface="Calibri"/>
              </a:rPr>
              <a:t> beitragen können.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Fördert die </a:t>
            </a:r>
            <a:r>
              <a:rPr lang="de-DE" sz="1200" b="1" i="0" u="none" strike="noStrike" cap="none" dirty="0">
                <a:solidFill>
                  <a:schemeClr val="dk1"/>
                </a:solidFill>
                <a:effectLst/>
                <a:latin typeface="Calibri"/>
                <a:ea typeface="Calibri"/>
                <a:cs typeface="Calibri"/>
                <a:sym typeface="Calibri"/>
              </a:rPr>
              <a:t>Identifikation von Lücken und Chancen</a:t>
            </a:r>
            <a:r>
              <a:rPr lang="de-DE" sz="1200" b="0" i="0" u="none" strike="noStrike" cap="none" dirty="0">
                <a:solidFill>
                  <a:schemeClr val="dk1"/>
                </a:solidFill>
                <a:effectLst/>
                <a:latin typeface="Calibri"/>
                <a:ea typeface="Calibri"/>
                <a:cs typeface="Calibri"/>
                <a:sym typeface="Calibri"/>
              </a:rPr>
              <a:t> für Transfer im Sinne der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5. Beispiele / Anwendungssituationen (optional)</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err="1">
                <a:solidFill>
                  <a:schemeClr val="dk1"/>
                </a:solidFill>
                <a:effectLst/>
                <a:latin typeface="Calibri"/>
                <a:ea typeface="Calibri"/>
                <a:cs typeface="Calibri"/>
                <a:sym typeface="Calibri"/>
              </a:rPr>
              <a:t>Ein:e</a:t>
            </a:r>
            <a:r>
              <a:rPr lang="de-DE" sz="1200" b="0" i="0" u="none" strike="noStrike" cap="none" dirty="0">
                <a:solidFill>
                  <a:schemeClr val="dk1"/>
                </a:solidFill>
                <a:effectLst/>
                <a:latin typeface="Calibri"/>
                <a:ea typeface="Calibri"/>
                <a:cs typeface="Calibri"/>
                <a:sym typeface="Calibri"/>
              </a:rPr>
              <a:t> </a:t>
            </a:r>
            <a:r>
              <a:rPr lang="de-DE" sz="1200" b="0" i="0" u="none" strike="noStrike" cap="none" dirty="0" err="1">
                <a:solidFill>
                  <a:schemeClr val="dk1"/>
                </a:solidFill>
                <a:effectLst/>
                <a:latin typeface="Calibri"/>
                <a:ea typeface="Calibri"/>
                <a:cs typeface="Calibri"/>
                <a:sym typeface="Calibri"/>
              </a:rPr>
              <a:t>Forscher:in</a:t>
            </a:r>
            <a:r>
              <a:rPr lang="de-DE" sz="1200" b="0" i="0" u="none" strike="noStrike" cap="none" dirty="0">
                <a:solidFill>
                  <a:schemeClr val="dk1"/>
                </a:solidFill>
                <a:effectLst/>
                <a:latin typeface="Calibri"/>
                <a:ea typeface="Calibri"/>
                <a:cs typeface="Calibri"/>
                <a:sym typeface="Calibri"/>
              </a:rPr>
              <a:t> erkennt, dass Ergebnisse eines Projekts noch nicht in die Praxis umgesetzt wurden und überlegt, wie lokale Unternehmen oder Bürgerorganisationen einbezogen werden könnten.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Diskussion über Hemmnisse wie Zeitmangel, fehlende Kontakte oder institutionelle Hürden und mögliche Strategien zu deren Überwindung.</a:t>
            </a:r>
            <a:r>
              <a:rPr lang="en-US" sz="1200" b="0" i="0" u="none" strike="noStrike" cap="none" dirty="0">
                <a:solidFill>
                  <a:schemeClr val="dk1"/>
                </a:solidFill>
                <a:effectLst/>
                <a:latin typeface="Calibri"/>
                <a:ea typeface="Calibri"/>
                <a:cs typeface="Calibri"/>
                <a:sym typeface="Calibri"/>
              </a:rPr>
              <a:t>​</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a:extLst>
              <a:ext uri="{FF2B5EF4-FFF2-40B4-BE49-F238E27FC236}">
                <a16:creationId xmlns:a16="http://schemas.microsoft.com/office/drawing/2014/main" id="{9856BC0A-CF0B-F534-90FF-61D07E36667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5332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10062-987D-871B-69BA-B09A2B2209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B3ECEF0-1B1F-FC59-68E9-E48F655259CD}"/>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51B1B473-1125-025E-2817-EED6F727BF7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A8D18C55-EAA2-DDFE-103E-05374F2C19A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425356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BB088011-D61B-58A9-0182-F30D81FA05C4}"/>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5DDB6F41-003B-D868-0717-799739DFA2EC}"/>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FBA2F85B-FCCA-DCEF-B437-0649ECB190C4}"/>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Wissenschaft sollte </a:t>
            </a:r>
            <a:r>
              <a:rPr lang="de-DE" sz="1200" b="1" i="0" u="none" strike="noStrike" cap="none" dirty="0">
                <a:solidFill>
                  <a:schemeClr val="dk1"/>
                </a:solidFill>
                <a:effectLst/>
                <a:latin typeface="Calibri"/>
                <a:ea typeface="Calibri"/>
                <a:cs typeface="Calibri"/>
                <a:sym typeface="Calibri"/>
              </a:rPr>
              <a:t>nicht isoliert im Elfenbeinturm</a:t>
            </a:r>
            <a:r>
              <a:rPr lang="de-DE" sz="1200" b="0" i="0" u="none" strike="noStrike" cap="none" dirty="0">
                <a:solidFill>
                  <a:schemeClr val="dk1"/>
                </a:solidFill>
                <a:effectLst/>
                <a:latin typeface="Calibri"/>
                <a:ea typeface="Calibri"/>
                <a:cs typeface="Calibri"/>
                <a:sym typeface="Calibri"/>
              </a:rPr>
              <a:t> betrieben werden, sondern gesellschaftliche, politische und förderungsrelevante Vorgaben berücksichtigen und Transfer aktiv gestalten.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Folie verknüpft die theoretischen Transferkonzepte mit </a:t>
            </a:r>
            <a:r>
              <a:rPr lang="de-DE" sz="1200" b="1" i="0" u="none" strike="noStrike" cap="none" dirty="0">
                <a:solidFill>
                  <a:schemeClr val="dk1"/>
                </a:solidFill>
                <a:effectLst/>
                <a:latin typeface="Calibri"/>
                <a:ea typeface="Calibri"/>
                <a:cs typeface="Calibri"/>
                <a:sym typeface="Calibri"/>
              </a:rPr>
              <a:t>realen Rahmenbedingungen</a:t>
            </a:r>
            <a:r>
              <a:rPr lang="de-DE" sz="1200" b="0" i="0" u="none" strike="noStrike" cap="none" dirty="0">
                <a:solidFill>
                  <a:schemeClr val="dk1"/>
                </a:solidFill>
                <a:effectLst/>
                <a:latin typeface="Calibri"/>
                <a:ea typeface="Calibri"/>
                <a:cs typeface="Calibri"/>
                <a:sym typeface="Calibri"/>
              </a:rPr>
              <a:t>, die Forschung und Innovation heute leiten. Sie zeigt, dass Transfer auch </a:t>
            </a:r>
            <a:r>
              <a:rPr lang="de-DE" sz="1200" b="1" i="0" u="none" strike="noStrike" cap="none" dirty="0">
                <a:solidFill>
                  <a:schemeClr val="dk1"/>
                </a:solidFill>
                <a:effectLst/>
                <a:latin typeface="Calibri"/>
                <a:ea typeface="Calibri"/>
                <a:cs typeface="Calibri"/>
                <a:sym typeface="Calibri"/>
              </a:rPr>
              <a:t>institutionell und politisch gefordert</a:t>
            </a:r>
            <a:r>
              <a:rPr lang="de-DE" sz="1200" b="0" i="0" u="none" strike="noStrike" cap="none" dirty="0">
                <a:solidFill>
                  <a:schemeClr val="dk1"/>
                </a:solidFill>
                <a:effectLst/>
                <a:latin typeface="Calibri"/>
                <a:ea typeface="Calibri"/>
                <a:cs typeface="Calibri"/>
                <a:sym typeface="Calibri"/>
              </a:rPr>
              <a:t> ist und keine optionale Ergänzung darstellt.</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Elfenbeinturm-Symbolik:</a:t>
            </a:r>
            <a:r>
              <a:rPr lang="de-DE" sz="1200" b="0" i="0" u="none" strike="noStrike" cap="none" dirty="0">
                <a:solidFill>
                  <a:schemeClr val="dk1"/>
                </a:solidFill>
                <a:effectLst/>
                <a:latin typeface="Calibri"/>
                <a:ea typeface="Calibri"/>
                <a:cs typeface="Calibri"/>
                <a:sym typeface="Calibri"/>
              </a:rPr>
              <a:t> Wissenschaft, die losgelöst von gesellschaftlichen Bedürfnissen arbeitet, wird als nicht zielführend dargestellt.</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Forderung:</a:t>
            </a:r>
            <a:r>
              <a:rPr lang="de-DE" sz="1200" b="0" i="0" u="none" strike="noStrike" cap="none" dirty="0">
                <a:solidFill>
                  <a:schemeClr val="dk1"/>
                </a:solidFill>
                <a:effectLst/>
                <a:latin typeface="Calibri"/>
                <a:ea typeface="Calibri"/>
                <a:cs typeface="Calibri"/>
                <a:sym typeface="Calibri"/>
              </a:rPr>
              <a:t> Wissenschaft muss sich aktiv in </a:t>
            </a:r>
            <a:r>
              <a:rPr lang="de-DE" sz="1200" b="1" i="0" u="none" strike="noStrike" cap="none" dirty="0">
                <a:solidFill>
                  <a:schemeClr val="dk1"/>
                </a:solidFill>
                <a:effectLst/>
                <a:latin typeface="Calibri"/>
                <a:ea typeface="Calibri"/>
                <a:cs typeface="Calibri"/>
                <a:sym typeface="Calibri"/>
              </a:rPr>
              <a:t>Austausch, Kooperation und Übertragung von Wissen</a:t>
            </a:r>
            <a:r>
              <a:rPr lang="de-DE" sz="1200" b="0" i="0" u="none" strike="noStrike" cap="none" dirty="0">
                <a:solidFill>
                  <a:schemeClr val="dk1"/>
                </a:solidFill>
                <a:effectLst/>
                <a:latin typeface="Calibri"/>
                <a:ea typeface="Calibri"/>
                <a:cs typeface="Calibri"/>
                <a:sym typeface="Calibri"/>
              </a:rPr>
              <a:t> einbringen.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Instrumente und Konzepte: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err="1">
                <a:solidFill>
                  <a:schemeClr val="dk1"/>
                </a:solidFill>
                <a:effectLst/>
                <a:latin typeface="Calibri"/>
                <a:ea typeface="Calibri"/>
                <a:cs typeface="Calibri"/>
                <a:sym typeface="Calibri"/>
              </a:rPr>
              <a:t>Responsible</a:t>
            </a:r>
            <a:r>
              <a:rPr lang="de-DE" sz="1200" b="0" i="0" u="none" strike="noStrike" cap="none" dirty="0">
                <a:solidFill>
                  <a:schemeClr val="dk1"/>
                </a:solidFill>
                <a:effectLst/>
                <a:latin typeface="Calibri"/>
                <a:ea typeface="Calibri"/>
                <a:cs typeface="Calibri"/>
                <a:sym typeface="Calibri"/>
              </a:rPr>
              <a:t> Research and Innovation (RRI)</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Impact Assessment / Impact Circle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Technological and </a:t>
            </a:r>
            <a:r>
              <a:rPr lang="de-DE" sz="1200" b="0" i="0" u="none" strike="noStrike" cap="none" dirty="0" err="1">
                <a:solidFill>
                  <a:schemeClr val="dk1"/>
                </a:solidFill>
                <a:effectLst/>
                <a:latin typeface="Calibri"/>
                <a:ea typeface="Calibri"/>
                <a:cs typeface="Calibri"/>
                <a:sym typeface="Calibri"/>
              </a:rPr>
              <a:t>Societal</a:t>
            </a:r>
            <a:r>
              <a:rPr lang="de-DE" sz="1200" b="0" i="0" u="none" strike="noStrike" cap="none" dirty="0">
                <a:solidFill>
                  <a:schemeClr val="dk1"/>
                </a:solidFill>
                <a:effectLst/>
                <a:latin typeface="Calibri"/>
                <a:ea typeface="Calibri"/>
                <a:cs typeface="Calibri"/>
                <a:sym typeface="Calibri"/>
              </a:rPr>
              <a:t> </a:t>
            </a:r>
            <a:r>
              <a:rPr lang="de-DE" sz="1200" b="0" i="0" u="none" strike="noStrike" cap="none" dirty="0" err="1">
                <a:solidFill>
                  <a:schemeClr val="dk1"/>
                </a:solidFill>
                <a:effectLst/>
                <a:latin typeface="Calibri"/>
                <a:ea typeface="Calibri"/>
                <a:cs typeface="Calibri"/>
                <a:sym typeface="Calibri"/>
              </a:rPr>
              <a:t>Readiness</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Ziel:</a:t>
            </a:r>
            <a:r>
              <a:rPr lang="de-DE" sz="1200" b="0" i="0" u="none" strike="noStrike" cap="none" dirty="0">
                <a:solidFill>
                  <a:schemeClr val="dk1"/>
                </a:solidFill>
                <a:effectLst/>
                <a:latin typeface="Calibri"/>
                <a:ea typeface="Calibri"/>
                <a:cs typeface="Calibri"/>
                <a:sym typeface="Calibri"/>
              </a:rPr>
              <a:t> Abstimmung zwischen politischen Vorgaben, gesellschaftlicher Relevanz und praktischer Forschungspraxis.</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Zeigt, dass Transfer heute </a:t>
            </a:r>
            <a:r>
              <a:rPr lang="de-DE" sz="1200" b="1" i="0" u="none" strike="noStrike" cap="none" dirty="0">
                <a:solidFill>
                  <a:schemeClr val="dk1"/>
                </a:solidFill>
                <a:effectLst/>
                <a:latin typeface="Calibri"/>
                <a:ea typeface="Calibri"/>
                <a:cs typeface="Calibri"/>
                <a:sym typeface="Calibri"/>
              </a:rPr>
              <a:t>institutionell und politisch verankert</a:t>
            </a:r>
            <a:r>
              <a:rPr lang="de-DE" sz="1200" b="0" i="0" u="none" strike="noStrike" cap="none" dirty="0">
                <a:solidFill>
                  <a:schemeClr val="dk1"/>
                </a:solidFill>
                <a:effectLst/>
                <a:latin typeface="Calibri"/>
                <a:ea typeface="Calibri"/>
                <a:cs typeface="Calibri"/>
                <a:sym typeface="Calibri"/>
              </a:rPr>
              <a:t> ist.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Unterstreicht die Notwendigkeit, Forschung </a:t>
            </a:r>
            <a:r>
              <a:rPr lang="de-DE" sz="1200" b="1" i="0" u="none" strike="noStrike" cap="none" dirty="0">
                <a:solidFill>
                  <a:schemeClr val="dk1"/>
                </a:solidFill>
                <a:effectLst/>
                <a:latin typeface="Calibri"/>
                <a:ea typeface="Calibri"/>
                <a:cs typeface="Calibri"/>
                <a:sym typeface="Calibri"/>
              </a:rPr>
              <a:t>anwendungsorientiert und gesellschaftlich relevant</a:t>
            </a:r>
            <a:r>
              <a:rPr lang="de-DE" sz="1200" b="0" i="0" u="none" strike="noStrike" cap="none" dirty="0">
                <a:solidFill>
                  <a:schemeClr val="dk1"/>
                </a:solidFill>
                <a:effectLst/>
                <a:latin typeface="Calibri"/>
                <a:ea typeface="Calibri"/>
                <a:cs typeface="Calibri"/>
                <a:sym typeface="Calibri"/>
              </a:rPr>
              <a:t> zu gestalten.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Fördert die </a:t>
            </a:r>
            <a:r>
              <a:rPr lang="de-DE" sz="1200" b="1" i="0" u="none" strike="noStrike" cap="none" dirty="0">
                <a:solidFill>
                  <a:schemeClr val="dk1"/>
                </a:solidFill>
                <a:effectLst/>
                <a:latin typeface="Calibri"/>
                <a:ea typeface="Calibri"/>
                <a:cs typeface="Calibri"/>
                <a:sym typeface="Calibri"/>
              </a:rPr>
              <a:t>Strategiekompetenz der Wissenschaftler*innen</a:t>
            </a:r>
            <a:r>
              <a:rPr lang="de-DE" sz="1200" b="0" i="0" u="none" strike="noStrike" cap="none" dirty="0">
                <a:solidFill>
                  <a:schemeClr val="dk1"/>
                </a:solidFill>
                <a:effectLst/>
                <a:latin typeface="Calibri"/>
                <a:ea typeface="Calibri"/>
                <a:cs typeface="Calibri"/>
                <a:sym typeface="Calibri"/>
              </a:rPr>
              <a:t>, um Drittmittel und Förderungen erfolgreich zu beantragen.</a:t>
            </a:r>
            <a:r>
              <a:rPr lang="en-US"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dirty="0"/>
          </a:p>
          <a:p>
            <a:pPr marL="0" lvl="0" indent="0" algn="l" rtl="0">
              <a:spcBef>
                <a:spcPts val="0"/>
              </a:spcBef>
              <a:spcAft>
                <a:spcPts val="0"/>
              </a:spcAft>
              <a:buNone/>
            </a:pPr>
            <a:endParaRPr lang="de-DE" dirty="0"/>
          </a:p>
          <a:p>
            <a:pPr marL="0" lvl="0" indent="0" algn="l" rtl="0">
              <a:spcBef>
                <a:spcPts val="0"/>
              </a:spcBef>
              <a:spcAft>
                <a:spcPts val="0"/>
              </a:spcAft>
              <a:buNone/>
            </a:pPr>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marL="0" lvl="0" indent="0" algn="l" rtl="0">
              <a:spcBef>
                <a:spcPts val="0"/>
              </a:spcBef>
              <a:spcAft>
                <a:spcPts val="0"/>
              </a:spcAft>
              <a:buNone/>
            </a:pPr>
            <a:endParaRPr dirty="0"/>
          </a:p>
        </p:txBody>
      </p:sp>
      <p:sp>
        <p:nvSpPr>
          <p:cNvPr id="120" name="Google Shape;120;p2:notes">
            <a:extLst>
              <a:ext uri="{FF2B5EF4-FFF2-40B4-BE49-F238E27FC236}">
                <a16:creationId xmlns:a16="http://schemas.microsoft.com/office/drawing/2014/main" id="{B26A2DCB-9BFF-39FE-C1E4-78B704CA4A57}"/>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3810472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1400-8FBF-DEAB-3331-9CD1871387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565CC84-4C3B-9DE4-F870-E5AF62DC7B1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BDB4D40-3743-3541-21F4-EE5BDE72972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Positionspapier des Wissenschaftsrats betont die </a:t>
            </a:r>
            <a:r>
              <a:rPr lang="de-DE" sz="1200" b="1" i="0" u="none" strike="noStrike" cap="none">
                <a:solidFill>
                  <a:schemeClr val="dk1"/>
                </a:solidFill>
                <a:effectLst/>
                <a:latin typeface="Calibri"/>
                <a:ea typeface="Calibri"/>
                <a:cs typeface="Calibri"/>
                <a:sym typeface="Calibri"/>
              </a:rPr>
              <a:t>wachsende Bedeutung praxisrelevanter Forschung</a:t>
            </a:r>
            <a:r>
              <a:rPr lang="de-DE" sz="1200" b="0" i="0" u="none" strike="noStrike" cap="none">
                <a:solidFill>
                  <a:schemeClr val="dk1"/>
                </a:solidFill>
                <a:effectLst/>
                <a:latin typeface="Calibri"/>
                <a:ea typeface="Calibri"/>
                <a:cs typeface="Calibri"/>
                <a:sym typeface="Calibri"/>
              </a:rPr>
              <a:t> und der Anwendungsorientierung. Forschung soll gesellschaftlichen Mehrwert schaffen, Kooperationen fördern und Ergebnisse effektiv kommunizieren.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die bisherigen Transferkonzepte und Third-Mission-Inhalte an und zeigt, dass </a:t>
            </a:r>
            <a:r>
              <a:rPr lang="de-DE" sz="1200" b="1" i="0" u="none" strike="noStrike" cap="none">
                <a:solidFill>
                  <a:schemeClr val="dk1"/>
                </a:solidFill>
                <a:effectLst/>
                <a:latin typeface="Calibri"/>
                <a:ea typeface="Calibri"/>
                <a:cs typeface="Calibri"/>
                <a:sym typeface="Calibri"/>
              </a:rPr>
              <a:t>Transfer und Anwendungsorientierung heute institutionell und politisch gefordert</a:t>
            </a:r>
            <a:r>
              <a:rPr lang="de-DE" sz="1200" b="0" i="0" u="none" strike="noStrike" cap="none">
                <a:solidFill>
                  <a:schemeClr val="dk1"/>
                </a:solidFill>
                <a:effectLst/>
                <a:latin typeface="Calibri"/>
                <a:ea typeface="Calibri"/>
                <a:cs typeface="Calibri"/>
                <a:sym typeface="Calibri"/>
              </a:rPr>
              <a:t> sind. Sie verdeutlicht, dass Wissenschaft nicht isoliert, sondern im </a:t>
            </a:r>
            <a:r>
              <a:rPr lang="de-DE" sz="1200" b="1" i="0" u="none" strike="noStrike" cap="none">
                <a:solidFill>
                  <a:schemeClr val="dk1"/>
                </a:solidFill>
                <a:effectLst/>
                <a:latin typeface="Calibri"/>
                <a:ea typeface="Calibri"/>
                <a:cs typeface="Calibri"/>
                <a:sym typeface="Calibri"/>
              </a:rPr>
              <a:t>Austausch mit Wirtschaft, Gesellschaft und Politik</a:t>
            </a:r>
            <a:r>
              <a:rPr lang="de-DE" sz="1200" b="0" i="0" u="none" strike="noStrike" cap="none">
                <a:solidFill>
                  <a:schemeClr val="dk1"/>
                </a:solidFill>
                <a:effectLst/>
                <a:latin typeface="Calibri"/>
                <a:ea typeface="Calibri"/>
                <a:cs typeface="Calibri"/>
                <a:sym typeface="Calibri"/>
              </a:rPr>
              <a:t> agieren muss.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Gesellschaftlicher Hintergrund:</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Beschleunigter technologischer, wirtschaftlicher und gesellschaftlicher Wandel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Steigende Komplexität globaler Herausforderungen („</a:t>
            </a:r>
            <a:r>
              <a:rPr lang="de-DE" sz="1200" b="0" i="0" u="none" strike="noStrike" cap="none" err="1">
                <a:solidFill>
                  <a:schemeClr val="dk1"/>
                </a:solidFill>
                <a:effectLst/>
                <a:latin typeface="Calibri"/>
                <a:ea typeface="Calibri"/>
                <a:cs typeface="Calibri"/>
                <a:sym typeface="Calibri"/>
              </a:rPr>
              <a:t>wicked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Globale Wettbewerbssituation neuer Wissenschaftsnationen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Zentrale Aussagen des Positionspapiers:</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soll praxisrelevante Probleme erkennen und in Forschungsfragen übersetzen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 mit Wirtschaft, Zivilgesellschaft und Politik ist notwendig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Offene, flexible Forschungs- und Förderformate werden gefordert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Wissenschaft muss die </a:t>
            </a:r>
            <a:r>
              <a:rPr lang="de-DE" sz="1200" b="1" i="0" u="none" strike="noStrike" cap="none">
                <a:solidFill>
                  <a:schemeClr val="dk1"/>
                </a:solidFill>
                <a:effectLst/>
                <a:latin typeface="Calibri"/>
                <a:ea typeface="Calibri"/>
                <a:cs typeface="Calibri"/>
                <a:sym typeface="Calibri"/>
              </a:rPr>
              <a:t>Integrität und Unabhängigkeit</a:t>
            </a:r>
            <a:r>
              <a:rPr lang="de-DE" sz="1200" b="0" i="0" u="none" strike="noStrike" cap="none">
                <a:solidFill>
                  <a:schemeClr val="dk1"/>
                </a:solidFill>
                <a:effectLst/>
                <a:latin typeface="Calibri"/>
                <a:ea typeface="Calibri"/>
                <a:cs typeface="Calibri"/>
                <a:sym typeface="Calibri"/>
              </a:rPr>
              <a:t> wahren, zugleich aber offen für gesellschaftliche Interaktion sein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Chancen für Forschende: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Neue Kooperationen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Erweiterte Karriereperspektiven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Zusätzliche Finanzierungsmöglichkeiten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Stellt klar, dass </a:t>
            </a:r>
            <a:r>
              <a:rPr lang="de-DE" sz="1200" b="1" i="0" u="none" strike="noStrike" cap="none">
                <a:solidFill>
                  <a:schemeClr val="dk1"/>
                </a:solidFill>
                <a:effectLst/>
                <a:latin typeface="Calibri"/>
                <a:ea typeface="Calibri"/>
                <a:cs typeface="Calibri"/>
                <a:sym typeface="Calibri"/>
              </a:rPr>
              <a:t>Transfer und Anwendungsorientierung zentrale Leitlinien</a:t>
            </a:r>
            <a:r>
              <a:rPr lang="de-DE" sz="1200" b="0" i="0" u="none" strike="noStrike" cap="none">
                <a:solidFill>
                  <a:schemeClr val="dk1"/>
                </a:solidFill>
                <a:effectLst/>
                <a:latin typeface="Calibri"/>
                <a:ea typeface="Calibri"/>
                <a:cs typeface="Calibri"/>
                <a:sym typeface="Calibri"/>
              </a:rPr>
              <a:t> für moderne Hochschulen darstellen.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Verbindet theoretische Konzepte mit </a:t>
            </a:r>
            <a:r>
              <a:rPr lang="de-DE" sz="1200" b="1" i="0" u="none" strike="noStrike" cap="none">
                <a:solidFill>
                  <a:schemeClr val="dk1"/>
                </a:solidFill>
                <a:effectLst/>
                <a:latin typeface="Calibri"/>
                <a:ea typeface="Calibri"/>
                <a:cs typeface="Calibri"/>
                <a:sym typeface="Calibri"/>
              </a:rPr>
              <a:t>praktischen Handlungsempfehlungen</a:t>
            </a:r>
            <a:r>
              <a:rPr lang="de-DE" sz="1200" b="0" i="0" u="none" strike="noStrike" cap="none">
                <a:solidFill>
                  <a:schemeClr val="dk1"/>
                </a:solidFill>
                <a:effectLst/>
                <a:latin typeface="Calibri"/>
                <a:ea typeface="Calibri"/>
                <a:cs typeface="Calibri"/>
                <a:sym typeface="Calibri"/>
              </a:rPr>
              <a:t> für Forschende.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Unterstreicht die Notwendigkeit, </a:t>
            </a:r>
            <a:r>
              <a:rPr lang="de-DE" sz="1200" b="1" i="0" u="none" strike="noStrike" cap="none">
                <a:solidFill>
                  <a:schemeClr val="dk1"/>
                </a:solidFill>
                <a:effectLst/>
                <a:latin typeface="Calibri"/>
                <a:ea typeface="Calibri"/>
                <a:cs typeface="Calibri"/>
                <a:sym typeface="Calibri"/>
              </a:rPr>
              <a:t>interdisziplinäre und transdisziplinäre Kooperationen</a:t>
            </a:r>
            <a:r>
              <a:rPr lang="de-DE" sz="1200" b="0" i="0" u="none" strike="noStrike" cap="none">
                <a:solidFill>
                  <a:schemeClr val="dk1"/>
                </a:solidFill>
                <a:effectLst/>
                <a:latin typeface="Calibri"/>
                <a:ea typeface="Calibri"/>
                <a:cs typeface="Calibri"/>
                <a:sym typeface="Calibri"/>
              </a:rPr>
              <a:t> frühzeitig in Forschungsprozesse einzubeziehen.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Betont die Rolle der </a:t>
            </a:r>
            <a:r>
              <a:rPr lang="de-DE" sz="1200" b="1" i="0" u="none" strike="noStrike" cap="none">
                <a:solidFill>
                  <a:schemeClr val="dk1"/>
                </a:solidFill>
                <a:effectLst/>
                <a:latin typeface="Calibri"/>
                <a:ea typeface="Calibri"/>
                <a:cs typeface="Calibri"/>
                <a:sym typeface="Calibri"/>
              </a:rPr>
              <a:t>Kultur- und Sozialwissenschaften</a:t>
            </a:r>
            <a:r>
              <a:rPr lang="de-DE" sz="1200" b="0" i="0" u="none" strike="noStrike" cap="none">
                <a:solidFill>
                  <a:schemeClr val="dk1"/>
                </a:solidFill>
                <a:effectLst/>
                <a:latin typeface="Calibri"/>
                <a:ea typeface="Calibri"/>
                <a:cs typeface="Calibri"/>
                <a:sym typeface="Calibri"/>
              </a:rPr>
              <a:t>, um gesellschaftliche Veränderungen zu beobachten und zu gestalten.</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de-DE"/>
              <a:t>Wissenschaftsrat. (2020). </a:t>
            </a:r>
            <a:r>
              <a:rPr lang="de-DE" i="1"/>
              <a:t>Anwendungsorientierung in der Forschung</a:t>
            </a:r>
            <a:r>
              <a:rPr lang="de-DE"/>
              <a:t> [Positionspapier, </a:t>
            </a:r>
            <a:r>
              <a:rPr lang="de-DE" err="1"/>
              <a:t>Drs</a:t>
            </a:r>
            <a:r>
              <a:rPr lang="de-DE"/>
              <a:t>. 8289-20]. </a:t>
            </a:r>
            <a:r>
              <a:rPr lang="de-DE">
                <a:solidFill>
                  <a:srgbClr val="444444"/>
                </a:solidFill>
                <a:hlinkClick r:id="rId3"/>
              </a:rPr>
              <a:t>https://www.wissenschaftsrat.de/download/2020/8289-20</a:t>
            </a:r>
            <a:endParaRPr lang="de-DE">
              <a:solidFill>
                <a:srgbClr val="444444"/>
              </a:solidFill>
            </a:endParaRPr>
          </a:p>
        </p:txBody>
      </p:sp>
      <p:sp>
        <p:nvSpPr>
          <p:cNvPr id="4" name="Foliennummernplatzhalter 3">
            <a:extLst>
              <a:ext uri="{FF2B5EF4-FFF2-40B4-BE49-F238E27FC236}">
                <a16:creationId xmlns:a16="http://schemas.microsoft.com/office/drawing/2014/main" id="{61C8C484-D602-2C6F-987F-12ED3BF8678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51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0A21A-7975-460D-45EB-1C9EE6D164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2EA1EAD-3C62-66E9-7FA8-7A92864215E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B0A8D1-64DF-7C4E-FAAF-CF201FD5F13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Zukunftsstrategie zeigt zentrale </a:t>
            </a:r>
            <a:r>
              <a:rPr lang="de-DE" sz="1200" b="1" i="0" u="none" strike="noStrike" cap="none">
                <a:solidFill>
                  <a:schemeClr val="dk1"/>
                </a:solidFill>
                <a:effectLst/>
                <a:latin typeface="Calibri"/>
                <a:ea typeface="Calibri"/>
                <a:cs typeface="Calibri"/>
                <a:sym typeface="Calibri"/>
              </a:rPr>
              <a:t>Handlungsfelder für Forschung und Innovation</a:t>
            </a:r>
            <a:r>
              <a:rPr lang="de-DE" sz="1200" b="0" i="0" u="none" strike="noStrike" cap="none">
                <a:solidFill>
                  <a:schemeClr val="dk1"/>
                </a:solidFill>
                <a:effectLst/>
                <a:latin typeface="Calibri"/>
                <a:ea typeface="Calibri"/>
                <a:cs typeface="Calibri"/>
                <a:sym typeface="Calibri"/>
              </a:rPr>
              <a:t> auf, die darauf abzielen, Wissenschaft und Gesellschaft stärker zu vernetzen und Innovationskraft zu fördern.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verdeutlicht den Trend, den das Positionspapier bereits angedeutet hat: </a:t>
            </a:r>
            <a:r>
              <a:rPr lang="de-DE" sz="1200" b="1" i="0" u="none" strike="noStrike" cap="none">
                <a:solidFill>
                  <a:schemeClr val="dk1"/>
                </a:solidFill>
                <a:effectLst/>
                <a:latin typeface="Calibri"/>
                <a:ea typeface="Calibri"/>
                <a:cs typeface="Calibri"/>
                <a:sym typeface="Calibri"/>
              </a:rPr>
              <a:t>Transfer, Anwendungsorientierung und gesellschaftliche Relevanz</a:t>
            </a:r>
            <a:r>
              <a:rPr lang="de-DE" sz="1200" b="0" i="0" u="none" strike="noStrike" cap="none">
                <a:solidFill>
                  <a:schemeClr val="dk1"/>
                </a:solidFill>
                <a:effectLst/>
                <a:latin typeface="Calibri"/>
                <a:ea typeface="Calibri"/>
                <a:cs typeface="Calibri"/>
                <a:sym typeface="Calibri"/>
              </a:rPr>
              <a:t> werden zunehmend zu zentralen Leitlinien der Forschungspolitik.</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Zentrale Zukunftsfelder: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Nachwuchsförderung: Stärkung von jungen Forschenden und Talenten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Agile Forschungspolitik: flexible, adaptive Förder- und Forschungsstrukturen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Beteiligung an Forschung und Innovation: stärkere Einbindung verschiedener Akteursgruppen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Gesellschaftliche Resilienz: Förderung von Vielfalt, Zusammenhalt und Anpassungsfähigkeit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Ressourceneffizienz: nachhaltige, kreislauffähige Industrie und Technologien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Digitale und technologische Souveränität: Strategien zur Sicherung technologischer Unabhängigkeit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Betont, dass Forschung heute </a:t>
            </a:r>
            <a:r>
              <a:rPr lang="de-DE" sz="1200" b="1" i="0" u="none" strike="noStrike" cap="none">
                <a:solidFill>
                  <a:schemeClr val="dk1"/>
                </a:solidFill>
                <a:effectLst/>
                <a:latin typeface="Calibri"/>
                <a:ea typeface="Calibri"/>
                <a:cs typeface="Calibri"/>
                <a:sym typeface="Calibri"/>
              </a:rPr>
              <a:t>nicht isoliert, sondern im Zusammenspiel mit gesellschaftlichen Herausforderungen</a:t>
            </a:r>
            <a:r>
              <a:rPr lang="de-DE" sz="1200" b="0" i="0" u="none" strike="noStrike" cap="none">
                <a:solidFill>
                  <a:schemeClr val="dk1"/>
                </a:solidFill>
                <a:effectLst/>
                <a:latin typeface="Calibri"/>
                <a:ea typeface="Calibri"/>
                <a:cs typeface="Calibri"/>
                <a:sym typeface="Calibri"/>
              </a:rPr>
              <a:t> wirken soll.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Argumentation, dass Transfer und transdisziplinäre Kooperationen </a:t>
            </a:r>
            <a:r>
              <a:rPr lang="de-DE" sz="1200" b="1" i="0" u="none" strike="noStrike" cap="none">
                <a:solidFill>
                  <a:schemeClr val="dk1"/>
                </a:solidFill>
                <a:effectLst/>
                <a:latin typeface="Calibri"/>
                <a:ea typeface="Calibri"/>
                <a:cs typeface="Calibri"/>
                <a:sym typeface="Calibri"/>
              </a:rPr>
              <a:t>systematisch in Forschungspolitik und Förderstrategien verankert</a:t>
            </a:r>
            <a:r>
              <a:rPr lang="de-DE" sz="1200" b="0" i="0" u="none" strike="noStrike" cap="none">
                <a:solidFill>
                  <a:schemeClr val="dk1"/>
                </a:solidFill>
                <a:effectLst/>
                <a:latin typeface="Calibri"/>
                <a:ea typeface="Calibri"/>
                <a:cs typeface="Calibri"/>
                <a:sym typeface="Calibri"/>
              </a:rPr>
              <a:t> sind.</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de-DE"/>
              <a:t>Die Bundesregierung. (2023). </a:t>
            </a:r>
            <a:r>
              <a:rPr lang="de-DE" i="1"/>
              <a:t>Zukunftsstrategie Forschung und Innovation</a:t>
            </a:r>
            <a:r>
              <a:rPr lang="de-DE"/>
              <a:t>. </a:t>
            </a:r>
            <a:r>
              <a:rPr lang="de-DE">
                <a:solidFill>
                  <a:srgbClr val="444444"/>
                </a:solidFill>
                <a:hlinkClick r:id="rId3"/>
              </a:rPr>
              <a:t>https://www.bne-portal.de/bmbf/de/forschung/zukunftsstrategie/zukunftsstrategie_node.html</a:t>
            </a:r>
            <a:endParaRPr lang="de-DE">
              <a:solidFill>
                <a:srgbClr val="444444"/>
              </a:solidFill>
            </a:endParaRPr>
          </a:p>
        </p:txBody>
      </p:sp>
      <p:sp>
        <p:nvSpPr>
          <p:cNvPr id="4" name="Foliennummernplatzhalter 3">
            <a:extLst>
              <a:ext uri="{FF2B5EF4-FFF2-40B4-BE49-F238E27FC236}">
                <a16:creationId xmlns:a16="http://schemas.microsoft.com/office/drawing/2014/main" id="{71BB59DF-7442-2425-BD8B-858912C508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0480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Folie führt in das Ziel des Workshops ein: Wissenschaftler*innen sollen lernen, wie sie die gesellschaftliche Wirkung ihrer Forschung stärken und dieses Potenzial strategisch für Anträge, Pitches und Kooperationen nutzen können.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Transferorientierung ist heute ein zentraler Bestandteil wissenschaftlicher Arbeit. Forschung wird zunehmend danach bewertet, welchen Beitrag sie für Wirtschaft, Gesellschaft und Umwelt leistet – und diese Anforderungen fließen direkt in Förderlogiken und politische Rahmenbedingungen ein. Der Workshop knüpft an diese Entwicklungen an und zeigt, wie Forschende ihre Arbeit gezielt im Sinne der Third Mission ausrichten können.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Der Workshop unterstützt die Teilnehmenden darin, </a:t>
            </a:r>
            <a:r>
              <a:rPr lang="de-DE" sz="1200" b="1" i="0" u="none" strike="noStrike" cap="none" dirty="0">
                <a:solidFill>
                  <a:schemeClr val="dk1"/>
                </a:solidFill>
                <a:effectLst/>
                <a:latin typeface="Calibri"/>
                <a:ea typeface="Calibri"/>
                <a:cs typeface="Calibri"/>
                <a:sym typeface="Calibri"/>
              </a:rPr>
              <a:t>individuelle Strategien zur Steigerung des gesellschaftlichen Impacts</a:t>
            </a:r>
            <a:r>
              <a:rPr lang="de-DE" sz="1200" b="0" i="0" u="none" strike="noStrike" cap="none" dirty="0">
                <a:solidFill>
                  <a:schemeClr val="dk1"/>
                </a:solidFill>
                <a:effectLst/>
                <a:latin typeface="Calibri"/>
                <a:ea typeface="Calibri"/>
                <a:cs typeface="Calibri"/>
                <a:sym typeface="Calibri"/>
              </a:rPr>
              <a:t> zu entwickeln.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Es geht darum, das </a:t>
            </a:r>
            <a:r>
              <a:rPr lang="de-DE" sz="1200" b="1" i="0" u="none" strike="noStrike" cap="none" dirty="0">
                <a:solidFill>
                  <a:schemeClr val="dk1"/>
                </a:solidFill>
                <a:effectLst/>
                <a:latin typeface="Calibri"/>
                <a:ea typeface="Calibri"/>
                <a:cs typeface="Calibri"/>
                <a:sym typeface="Calibri"/>
              </a:rPr>
              <a:t>Potenzial der eigenen Forschung für Wirtschaft und Gesellschaft</a:t>
            </a:r>
            <a:r>
              <a:rPr lang="de-DE" sz="1200" b="0" i="0" u="none" strike="noStrike" cap="none" dirty="0">
                <a:solidFill>
                  <a:schemeClr val="dk1"/>
                </a:solidFill>
                <a:effectLst/>
                <a:latin typeface="Calibri"/>
                <a:ea typeface="Calibri"/>
                <a:cs typeface="Calibri"/>
                <a:sym typeface="Calibri"/>
              </a:rPr>
              <a:t> zu erkennen und weiterzuentwickeln.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Teilnehmenden sollen befähigt werden, diese Wirkung auch in </a:t>
            </a:r>
            <a:r>
              <a:rPr lang="de-DE" sz="1200" b="1" i="0" u="none" strike="noStrike" cap="none" dirty="0">
                <a:solidFill>
                  <a:schemeClr val="dk1"/>
                </a:solidFill>
                <a:effectLst/>
                <a:latin typeface="Calibri"/>
                <a:ea typeface="Calibri"/>
                <a:cs typeface="Calibri"/>
                <a:sym typeface="Calibri"/>
              </a:rPr>
              <a:t>Forschungsanträgen, Drittmittel-Pitches und Kooperationsvorhaben</a:t>
            </a:r>
            <a:r>
              <a:rPr lang="de-DE" sz="1200" b="0" i="0" u="none" strike="noStrike" cap="none" dirty="0">
                <a:solidFill>
                  <a:schemeClr val="dk1"/>
                </a:solidFill>
                <a:effectLst/>
                <a:latin typeface="Calibri"/>
                <a:ea typeface="Calibri"/>
                <a:cs typeface="Calibri"/>
                <a:sym typeface="Calibri"/>
              </a:rPr>
              <a:t> überzeugend darzustellen.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Ein Schwerpunkt liegt auf dem </a:t>
            </a:r>
            <a:r>
              <a:rPr lang="de-DE" sz="1200" b="1" i="0" u="none" strike="noStrike" cap="none" dirty="0">
                <a:solidFill>
                  <a:schemeClr val="dk1"/>
                </a:solidFill>
                <a:effectLst/>
                <a:latin typeface="Calibri"/>
                <a:ea typeface="Calibri"/>
                <a:cs typeface="Calibri"/>
                <a:sym typeface="Calibri"/>
              </a:rPr>
              <a:t>Austausch mit Wirtschaftsakteuren – insbesondere KMU</a:t>
            </a:r>
            <a:r>
              <a:rPr lang="de-DE" sz="1200" b="0" i="0" u="none" strike="noStrike" cap="none" dirty="0">
                <a:solidFill>
                  <a:schemeClr val="dk1"/>
                </a:solidFill>
                <a:effectLst/>
                <a:latin typeface="Calibri"/>
                <a:ea typeface="Calibri"/>
                <a:cs typeface="Calibri"/>
                <a:sym typeface="Calibri"/>
              </a:rPr>
              <a:t> –, weil solche Partnerschaften sowohl Innovation in der Praxis fördern als auch Impulse für bedarfsorientierte Forschung liefern.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Transfer ist längst nicht mehr „nice </a:t>
            </a:r>
            <a:r>
              <a:rPr lang="de-DE" sz="1200" b="0" i="0" u="none" strike="noStrike" cap="none" dirty="0" err="1">
                <a:solidFill>
                  <a:schemeClr val="dk1"/>
                </a:solidFill>
                <a:effectLst/>
                <a:latin typeface="Calibri"/>
                <a:ea typeface="Calibri"/>
                <a:cs typeface="Calibri"/>
                <a:sym typeface="Calibri"/>
              </a:rPr>
              <a:t>to</a:t>
            </a:r>
            <a:r>
              <a:rPr lang="de-DE" sz="1200" b="0" i="0" u="none" strike="noStrike" cap="none" dirty="0">
                <a:solidFill>
                  <a:schemeClr val="dk1"/>
                </a:solidFill>
                <a:effectLst/>
                <a:latin typeface="Calibri"/>
                <a:ea typeface="Calibri"/>
                <a:cs typeface="Calibri"/>
                <a:sym typeface="Calibri"/>
              </a:rPr>
              <a:t> </a:t>
            </a:r>
            <a:r>
              <a:rPr lang="de-DE" sz="1200" b="0" i="0" u="none" strike="noStrike" cap="none" dirty="0" err="1">
                <a:solidFill>
                  <a:schemeClr val="dk1"/>
                </a:solidFill>
                <a:effectLst/>
                <a:latin typeface="Calibri"/>
                <a:ea typeface="Calibri"/>
                <a:cs typeface="Calibri"/>
                <a:sym typeface="Calibri"/>
              </a:rPr>
              <a:t>have</a:t>
            </a:r>
            <a:r>
              <a:rPr lang="de-DE" sz="1200" b="0" i="0" u="none" strike="noStrike" cap="none" dirty="0">
                <a:solidFill>
                  <a:schemeClr val="dk1"/>
                </a:solidFill>
                <a:effectLst/>
                <a:latin typeface="Calibri"/>
                <a:ea typeface="Calibri"/>
                <a:cs typeface="Calibri"/>
                <a:sym typeface="Calibri"/>
              </a:rPr>
              <a:t>“; er wird als </a:t>
            </a:r>
            <a:r>
              <a:rPr lang="de-DE" sz="1200" b="1" i="0" u="none" strike="noStrike" cap="none" dirty="0">
                <a:solidFill>
                  <a:schemeClr val="dk1"/>
                </a:solidFill>
                <a:effectLst/>
                <a:latin typeface="Calibri"/>
                <a:ea typeface="Calibri"/>
                <a:cs typeface="Calibri"/>
                <a:sym typeface="Calibri"/>
              </a:rPr>
              <a:t>Pflichtbestandteil moderner Wissenschaft</a:t>
            </a:r>
            <a:r>
              <a:rPr lang="de-DE" sz="1200" b="0" i="0" u="none" strike="noStrike" cap="none" dirty="0">
                <a:solidFill>
                  <a:schemeClr val="dk1"/>
                </a:solidFill>
                <a:effectLst/>
                <a:latin typeface="Calibri"/>
                <a:ea typeface="Calibri"/>
                <a:cs typeface="Calibri"/>
                <a:sym typeface="Calibri"/>
              </a:rPr>
              <a:t> verstanden – mit gesellschaftlicher, wirtschaftlicher und ökologischer Relevanz.</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Fördermittelgeber erwarten zunehmend </a:t>
            </a:r>
            <a:r>
              <a:rPr lang="de-DE" sz="1200" b="1" i="0" u="none" strike="noStrike" cap="none" dirty="0">
                <a:solidFill>
                  <a:schemeClr val="dk1"/>
                </a:solidFill>
                <a:effectLst/>
                <a:latin typeface="Calibri"/>
                <a:ea typeface="Calibri"/>
                <a:cs typeface="Calibri"/>
                <a:sym typeface="Calibri"/>
              </a:rPr>
              <a:t>Transferorientierung</a:t>
            </a:r>
            <a:r>
              <a:rPr lang="de-DE" sz="1200" b="0" i="0" u="none" strike="noStrike" cap="none" dirty="0">
                <a:solidFill>
                  <a:schemeClr val="dk1"/>
                </a:solidFill>
                <a:effectLst/>
                <a:latin typeface="Calibri"/>
                <a:ea typeface="Calibri"/>
                <a:cs typeface="Calibri"/>
                <a:sym typeface="Calibri"/>
              </a:rPr>
              <a:t> und konkrete Aussagen zur Wirkung von Forschung.</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Durch die Zusammenarbeit mit Unternehmen, Politik und Zivilgesellschaft entstehen </a:t>
            </a:r>
            <a:r>
              <a:rPr lang="de-DE" sz="1200" b="1" i="0" u="none" strike="noStrike" cap="none" dirty="0">
                <a:solidFill>
                  <a:schemeClr val="dk1"/>
                </a:solidFill>
                <a:effectLst/>
                <a:latin typeface="Calibri"/>
                <a:ea typeface="Calibri"/>
                <a:cs typeface="Calibri"/>
                <a:sym typeface="Calibri"/>
              </a:rPr>
              <a:t>anwendungsnahe Forschung, verantwortungsbewusste Innovationsimpulse</a:t>
            </a:r>
            <a:r>
              <a:rPr lang="de-DE" sz="1200" b="0" i="0" u="none" strike="noStrike" cap="none" dirty="0">
                <a:solidFill>
                  <a:schemeClr val="dk1"/>
                </a:solidFill>
                <a:effectLst/>
                <a:latin typeface="Calibri"/>
                <a:ea typeface="Calibri"/>
                <a:cs typeface="Calibri"/>
                <a:sym typeface="Calibri"/>
              </a:rPr>
              <a:t> und neue Lernräume für Transferkompetenzen.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Auch wenn nicht immer ein unmittelbares </a:t>
            </a:r>
            <a:r>
              <a:rPr lang="de-DE" sz="1200" b="0" i="0" u="none" strike="noStrike" cap="none" dirty="0" err="1">
                <a:solidFill>
                  <a:schemeClr val="dk1"/>
                </a:solidFill>
                <a:effectLst/>
                <a:latin typeface="Calibri"/>
                <a:ea typeface="Calibri"/>
                <a:cs typeface="Calibri"/>
                <a:sym typeface="Calibri"/>
              </a:rPr>
              <a:t>Matching</a:t>
            </a:r>
            <a:r>
              <a:rPr lang="de-DE" sz="1200" b="0" i="0" u="none" strike="noStrike" cap="none" dirty="0">
                <a:solidFill>
                  <a:schemeClr val="dk1"/>
                </a:solidFill>
                <a:effectLst/>
                <a:latin typeface="Calibri"/>
                <a:ea typeface="Calibri"/>
                <a:cs typeface="Calibri"/>
                <a:sym typeface="Calibri"/>
              </a:rPr>
              <a:t> mit einem KMU gelingt, bietet der Workshop Raum, </a:t>
            </a:r>
            <a:r>
              <a:rPr lang="de-DE" sz="1200" b="1" i="0" u="none" strike="noStrike" cap="none" dirty="0">
                <a:solidFill>
                  <a:schemeClr val="dk1"/>
                </a:solidFill>
                <a:effectLst/>
                <a:latin typeface="Calibri"/>
                <a:ea typeface="Calibri"/>
                <a:cs typeface="Calibri"/>
                <a:sym typeface="Calibri"/>
              </a:rPr>
              <a:t>Transferprozesse auf einer Metaebene zu üben</a:t>
            </a:r>
            <a:r>
              <a:rPr lang="de-DE" sz="1200" b="0" i="0" u="none" strike="noStrike" cap="none" dirty="0">
                <a:solidFill>
                  <a:schemeClr val="dk1"/>
                </a:solidFill>
                <a:effectLst/>
                <a:latin typeface="Calibri"/>
                <a:ea typeface="Calibri"/>
                <a:cs typeface="Calibri"/>
                <a:sym typeface="Calibri"/>
              </a:rPr>
              <a:t> und ein eigenes Transferprofil zu entwickeln.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5. Beispiele / Anwendungssituationen (optional)</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Entwicklung einer klaren Impact-Story für Projektanträge.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Identifikation möglicher Transferpartner in Wirtschaft, Kommune oder Zivilgesellschaft.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Formulierung gesellschaftlicher Wirkziele der eigenen Forschung.</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Erste Schritte für die Gestaltung eines individuellen Transferprofils.</a:t>
            </a:r>
            <a:r>
              <a:rPr lang="en-US" sz="1200" b="0" i="0" u="none" strike="noStrike" cap="none" dirty="0">
                <a:solidFill>
                  <a:schemeClr val="dk1"/>
                </a:solidFill>
                <a:effectLst/>
                <a:latin typeface="Calibri"/>
                <a:ea typeface="Calibri"/>
                <a:cs typeface="Calibri"/>
                <a:sym typeface="Calibri"/>
              </a:rPr>
              <a:t>​</a:t>
            </a:r>
          </a:p>
          <a:p>
            <a:endParaRPr lang="de-DE" dirty="0"/>
          </a:p>
          <a:p>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6170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C5A1C-AB75-2CF1-4CF9-40520E14724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07096AD-FF90-73BF-547C-6A79AD1F9A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D36A59-C61E-5B56-9378-C20181F8160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„Hightech Agenda Deutschland“ verfolgt das Ziel, Deutschland als führenden Innovations- und Technologiestandort zu stärken, indem Schlüsseltechnologien praxisnah entwickelt und durch gezielten Wissens- und Technologietransfer schnell in marktfähige Anwendungen überführt werden.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verknüpft die übergeordnete politische Strategie mit dem Thema Wissenschaftstransfer und Third Mission. Sie zeigt, wie nationale Initiativen gezielt darauf setzen, Forschungsergebnisse aus Hochschulen und Instituten in die Wirtschaft und Gesellschaft zu überführen, was die Relevanz von Transferkompetenzen unterstreicht.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Ziele der Agenda:</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Deutschland als führenden Innovationsstandort stärken.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Wettbewerbsfähigkeit, Wertschöpfung und technologische Souveränität sichern.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Schlüsseltechnologien: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Künstliche Intelligenz (KI), Mikroelektronik, Quantentechnologien, Biotechnologie, Klimaneutrale Energie, Klimafreundliche Mobilität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Fokus auf Transfer: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Forschungsergebnisse sollen nicht ungenutzt bleiben.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Kooperationen zwischen Wissenschaft, Wirtschaft, Politik und Gesellschaft fördern die schnelle Umsetzung in Produkte und Dienstleistungen.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Praxisnahe und marktfähige Entwicklung steht im Vordergrund.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Zeigt den direkten Zusammenhang zwischen Forschung und gesellschaftlicher/ökonomischer Anwendung.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Unterstreicht die Notwendigkeit, Forschungsergebnisse frühzeitig auf Transferfähigkeit zu prüfen.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Verdeutlicht, dass Innovationspolitik stark auf interdisziplinäre Kooperationen und Stakeholder-Einbindung setzt.</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de-DE"/>
              <a:t>Die Bundesregierung. (2025). </a:t>
            </a:r>
            <a:r>
              <a:rPr lang="de-DE" i="1"/>
              <a:t>Hightech-Agenda Deutschland</a:t>
            </a:r>
            <a:r>
              <a:rPr lang="de-DE"/>
              <a:t>. Bundesministerium für Forschung, Technologie und Raumfahrt. </a:t>
            </a:r>
            <a:r>
              <a:rPr lang="de-DE">
                <a:solidFill>
                  <a:srgbClr val="444444"/>
                </a:solidFill>
                <a:hlinkClick r:id="rId3"/>
              </a:rPr>
              <a:t>https://www.bmftr.bund.de/SharedDocs/Publikationen/DE/L/31881_Hightech_Agenda_Deutschland.html?nn=1104712</a:t>
            </a:r>
            <a:endParaRPr lang="de-DE"/>
          </a:p>
        </p:txBody>
      </p:sp>
      <p:sp>
        <p:nvSpPr>
          <p:cNvPr id="4" name="Foliennummernplatzhalter 3">
            <a:extLst>
              <a:ext uri="{FF2B5EF4-FFF2-40B4-BE49-F238E27FC236}">
                <a16:creationId xmlns:a16="http://schemas.microsoft.com/office/drawing/2014/main" id="{243BBAD8-F798-4F81-5B62-5C6D71C1B26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100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beschreibt einen </a:t>
            </a:r>
            <a:r>
              <a:rPr lang="de-DE" sz="1200" b="1" i="0" u="none" strike="noStrike" cap="none">
                <a:solidFill>
                  <a:schemeClr val="dk1"/>
                </a:solidFill>
                <a:effectLst/>
                <a:latin typeface="Calibri"/>
                <a:ea typeface="Calibri"/>
                <a:cs typeface="Calibri"/>
                <a:sym typeface="Calibri"/>
              </a:rPr>
              <a:t>transparenter, interaktiver Prozess</a:t>
            </a:r>
            <a:r>
              <a:rPr lang="de-DE" sz="1200" b="0" i="0" u="none" strike="noStrike" cap="none">
                <a:solidFill>
                  <a:schemeClr val="dk1"/>
                </a:solidFill>
                <a:effectLst/>
                <a:latin typeface="Calibri"/>
                <a:ea typeface="Calibri"/>
                <a:cs typeface="Calibri"/>
                <a:sym typeface="Calibri"/>
              </a:rPr>
              <a:t>, der Forschung und Innovation an gesellschaftlichen Werten, ethischer Akzeptanz und Nachhaltigkeit ausrichtet. Ziel ist, Innovationen zu entwickeln, die gesellschaftlich wünschenswert und verantwortbar sind.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RRI ergänzt die Konzepte von Transfer und Third Mission, indem es </a:t>
            </a:r>
            <a:r>
              <a:rPr lang="de-DE" sz="1200" b="1" i="0" u="none" strike="noStrike" cap="none">
                <a:solidFill>
                  <a:schemeClr val="dk1"/>
                </a:solidFill>
                <a:effectLst/>
                <a:latin typeface="Calibri"/>
                <a:ea typeface="Calibri"/>
                <a:cs typeface="Calibri"/>
                <a:sym typeface="Calibri"/>
              </a:rPr>
              <a:t>ethische und gesellschaftliche Dimensionen systematisch in Forschungsprozesse einbezieht</a:t>
            </a:r>
            <a:r>
              <a:rPr lang="de-DE" sz="1200" b="0" i="0" u="none" strike="noStrike" cap="none">
                <a:solidFill>
                  <a:schemeClr val="dk1"/>
                </a:solidFill>
                <a:effectLst/>
                <a:latin typeface="Calibri"/>
                <a:ea typeface="Calibri"/>
                <a:cs typeface="Calibri"/>
                <a:sym typeface="Calibri"/>
              </a:rPr>
              <a:t>. Damit wird der Anspruch der Wissenschaft unterstrichen, nicht nur Wissen zu erzeugen, sondern dessen Auswirkungen auf Gesellschaft, Umwelt und Wirtschaft zu reflektieren.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Transparenz und Interaktion:</a:t>
            </a:r>
            <a:r>
              <a:rPr lang="de-DE" sz="1200" b="0" i="0" u="none" strike="noStrike" cap="none">
                <a:solidFill>
                  <a:schemeClr val="dk1"/>
                </a:solidFill>
                <a:effectLst/>
                <a:latin typeface="Calibri"/>
                <a:ea typeface="Calibri"/>
                <a:cs typeface="Calibri"/>
                <a:sym typeface="Calibri"/>
              </a:rPr>
              <a:t> Einbeziehung gesellschaftlicher Akteure während des Innovationsprozesses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Antizipation:</a:t>
            </a:r>
            <a:r>
              <a:rPr lang="de-DE" sz="1200" b="0" i="0" u="none" strike="noStrike" cap="none">
                <a:solidFill>
                  <a:schemeClr val="dk1"/>
                </a:solidFill>
                <a:effectLst/>
                <a:latin typeface="Calibri"/>
                <a:ea typeface="Calibri"/>
                <a:cs typeface="Calibri"/>
                <a:sym typeface="Calibri"/>
              </a:rPr>
              <a:t> Abschätzung möglicher Konsequenzen und Risiken von Forschung und Innovation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Reflexion und Anpassung:</a:t>
            </a:r>
            <a:r>
              <a:rPr lang="de-DE" sz="1200" b="0" i="0" u="none" strike="noStrike" cap="none">
                <a:solidFill>
                  <a:schemeClr val="dk1"/>
                </a:solidFill>
                <a:effectLst/>
                <a:latin typeface="Calibri"/>
                <a:ea typeface="Calibri"/>
                <a:cs typeface="Calibri"/>
                <a:sym typeface="Calibri"/>
              </a:rPr>
              <a:t> Forschungskonzepte werden kontinuierlich überprüft und angepasst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Gesellschaftliche Akzeptanz und Nachhaltigkeit:</a:t>
            </a:r>
            <a:r>
              <a:rPr lang="de-DE" sz="1200" b="0" i="0" u="none" strike="noStrike" cap="none">
                <a:solidFill>
                  <a:schemeClr val="dk1"/>
                </a:solidFill>
                <a:effectLst/>
                <a:latin typeface="Calibri"/>
                <a:ea typeface="Calibri"/>
                <a:cs typeface="Calibri"/>
                <a:sym typeface="Calibri"/>
              </a:rPr>
              <a:t> Innovationsprozesse sollen ethisch vertretbar und gesellschaftlich erwünscht sein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a:t>
            </a:r>
            <a:r>
              <a:rPr lang="de-DE" sz="1200" b="1" i="0" u="none" strike="noStrike" cap="none">
                <a:solidFill>
                  <a:schemeClr val="dk1"/>
                </a:solidFill>
                <a:effectLst/>
                <a:latin typeface="Calibri"/>
                <a:ea typeface="Calibri"/>
                <a:cs typeface="Calibri"/>
                <a:sym typeface="Calibri"/>
              </a:rPr>
              <a:t>Verantwortungsdimension von Transferprojekten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Fördert die Integration von gesellschaftlichen Bedürfnissen in Forschungsdesigns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Bietet einen Rahmen für die </a:t>
            </a:r>
            <a:r>
              <a:rPr lang="de-DE" sz="1200" b="1" i="0" u="none" strike="noStrike" cap="none">
                <a:solidFill>
                  <a:schemeClr val="dk1"/>
                </a:solidFill>
                <a:effectLst/>
                <a:latin typeface="Calibri"/>
                <a:ea typeface="Calibri"/>
                <a:cs typeface="Calibri"/>
                <a:sym typeface="Calibri"/>
              </a:rPr>
              <a:t>proaktive Gestaltung von Innovationen</a:t>
            </a:r>
            <a:r>
              <a:rPr lang="de-DE" sz="1200" b="0" i="0" u="none" strike="noStrike" cap="none">
                <a:solidFill>
                  <a:schemeClr val="dk1"/>
                </a:solidFill>
                <a:effectLst/>
                <a:latin typeface="Calibri"/>
                <a:ea typeface="Calibri"/>
                <a:cs typeface="Calibri"/>
                <a:sym typeface="Calibri"/>
              </a:rPr>
              <a:t>, die von Anfang an mit relevanten Stakeholdern abgestimmt werden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Technikfolgenabschätzung bei großen Infrastrukturprojekten (z. B. Endlagersuche, Mikroplastik-Regulierung)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Berücksichtigung geopolitischer und ethischer Fragen bei Forschungsvorhaben (z. B. Rüstungslieferungen)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Anpassung von Innovationsprozessen basierend auf Stakeholder-Feedback: „Love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solution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en-US"/>
              <a:t>Von Schomberg, R. (2011). Prospects for technology assessment in a framework of responsible research and innovation. In M. Dusseldorp &amp; R. Beecroft (</a:t>
            </a:r>
            <a:r>
              <a:rPr lang="en-US" err="1"/>
              <a:t>Hrsg</a:t>
            </a:r>
            <a:r>
              <a:rPr lang="en-US"/>
              <a:t>.), </a:t>
            </a:r>
            <a:r>
              <a:rPr lang="en-US" i="1" err="1"/>
              <a:t>Technikfolgen</a:t>
            </a:r>
            <a:r>
              <a:rPr lang="en-US" i="1"/>
              <a:t> </a:t>
            </a:r>
            <a:r>
              <a:rPr lang="en-US" i="1" err="1"/>
              <a:t>abschätzen</a:t>
            </a:r>
            <a:r>
              <a:rPr lang="en-US" i="1"/>
              <a:t> </a:t>
            </a:r>
            <a:r>
              <a:rPr lang="en-US" i="1" err="1"/>
              <a:t>lehren</a:t>
            </a:r>
            <a:r>
              <a:rPr lang="en-US" i="1"/>
              <a:t>: </a:t>
            </a:r>
            <a:r>
              <a:rPr lang="en-US" i="1" err="1"/>
              <a:t>Bildungspotenziale</a:t>
            </a:r>
            <a:r>
              <a:rPr lang="en-US" i="1"/>
              <a:t> </a:t>
            </a:r>
            <a:r>
              <a:rPr lang="en-US" i="1" err="1"/>
              <a:t>transdisziplinärer</a:t>
            </a:r>
            <a:r>
              <a:rPr lang="en-US" i="1"/>
              <a:t> </a:t>
            </a:r>
            <a:r>
              <a:rPr lang="en-US" i="1" err="1"/>
              <a:t>Methoden</a:t>
            </a:r>
            <a:r>
              <a:rPr lang="en-US"/>
              <a:t> (S. 39–61). VS Verlag.</a:t>
            </a:r>
            <a:endParaRPr lang="de-DE">
              <a:solidFill>
                <a:srgbClr val="444444"/>
              </a:solidFill>
            </a:endParaRPr>
          </a:p>
          <a:p>
            <a:r>
              <a:rPr lang="de-DE"/>
              <a:t>UK Research and Innovation. (o. D.). </a:t>
            </a:r>
            <a:r>
              <a:rPr lang="de-DE" i="1"/>
              <a:t>Framework </a:t>
            </a:r>
            <a:r>
              <a:rPr lang="de-DE" i="1" err="1"/>
              <a:t>for</a:t>
            </a:r>
            <a:r>
              <a:rPr lang="de-DE" i="1"/>
              <a:t> </a:t>
            </a:r>
            <a:r>
              <a:rPr lang="de-DE" i="1" err="1"/>
              <a:t>responsible</a:t>
            </a:r>
            <a:r>
              <a:rPr lang="de-DE" i="1"/>
              <a:t> </a:t>
            </a:r>
            <a:r>
              <a:rPr lang="de-DE" i="1" err="1"/>
              <a:t>research</a:t>
            </a:r>
            <a:r>
              <a:rPr lang="de-DE" i="1"/>
              <a:t> and </a:t>
            </a:r>
            <a:r>
              <a:rPr lang="de-DE" i="1" err="1"/>
              <a:t>innovation</a:t>
            </a:r>
            <a:r>
              <a:rPr lang="de-DE"/>
              <a:t>. EPSRC. </a:t>
            </a:r>
            <a:r>
              <a:rPr lang="de-DE">
                <a:solidFill>
                  <a:srgbClr val="444444"/>
                </a:solidFill>
                <a:hlinkClick r:id="rId3"/>
              </a:rPr>
              <a:t>https://www.ukri.org/who-we-are/epsrc/our-policies-and-standards/framework-for-responsible-innovation/</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882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RRI wird über </a:t>
            </a:r>
            <a:r>
              <a:rPr lang="de-DE" sz="1200" b="1" i="0" u="none" strike="noStrike" cap="none">
                <a:solidFill>
                  <a:schemeClr val="dk1"/>
                </a:solidFill>
                <a:effectLst/>
                <a:latin typeface="Calibri"/>
                <a:ea typeface="Calibri"/>
                <a:cs typeface="Calibri"/>
                <a:sym typeface="Calibri"/>
              </a:rPr>
              <a:t>vier Dimensionen operationalisiert</a:t>
            </a:r>
            <a:r>
              <a:rPr lang="de-DE" sz="1200" b="0" i="0" u="none" strike="noStrike" cap="none">
                <a:solidFill>
                  <a:schemeClr val="dk1"/>
                </a:solidFill>
                <a:effectLst/>
                <a:latin typeface="Calibri"/>
                <a:ea typeface="Calibri"/>
                <a:cs typeface="Calibri"/>
                <a:sym typeface="Calibri"/>
              </a:rPr>
              <a:t>, die Forschende und Organisationen anleiten, ihre Arbeit verantwortungsbewusst zu gestalten: </a:t>
            </a:r>
            <a:r>
              <a:rPr lang="de-DE" sz="1200" b="1" i="0" u="none" strike="noStrike" cap="none">
                <a:solidFill>
                  <a:schemeClr val="dk1"/>
                </a:solidFill>
                <a:effectLst/>
                <a:latin typeface="Calibri"/>
                <a:ea typeface="Calibri"/>
                <a:cs typeface="Calibri"/>
                <a:sym typeface="Calibri"/>
              </a:rPr>
              <a:t>Antizipation, Reflexivität, Inklusion und Responsivität</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Erläuterung der Dimensionen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Antizipation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Vorausschauendes Denken: „Was wäre, wenn…?“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mögliche Auswirkungen und Konsequenzen erkennen, Risiken einschätzen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Szenario-Workshops, Risiko-Nutzen-Analysen, Ökologische Folgenabschätzung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Reflexivität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Kritische Selbstprüfung von Annahmen, Werten und Zielen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Grenzen des Wissens und Perspektiven erkennen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Ethik-Diskussionen im Team, Forschungstagebuch, interdisziplinäre Kollaboration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Inklusion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Einbeziehung unterschiedlicher Stakeholder und gesellschaftlicher Stimmen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die Relevanz und Akzeptanz von Forschung erhöhen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Bürgerdialoge, Beratungsgremien, Einbindung von Endnutzern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Responsivität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Fähigkeit, Forschungsprozesse flexibel an neue Erkenntnisse und Rückmeldungen anzupassen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Forschung dynamisch und gesellschaftlich relevant gestalten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Flexibles Projektmanagement, öffentliches Feedback, Anpassung von Zielen/Methoden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Relevanz für Transfer und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Diese Dimensionen machen Transferprozesse </a:t>
            </a:r>
            <a:r>
              <a:rPr lang="de-DE" sz="1200" b="1" i="0" u="none" strike="noStrike" cap="none">
                <a:solidFill>
                  <a:schemeClr val="dk1"/>
                </a:solidFill>
                <a:effectLst/>
                <a:latin typeface="Calibri"/>
                <a:ea typeface="Calibri"/>
                <a:cs typeface="Calibri"/>
                <a:sym typeface="Calibri"/>
              </a:rPr>
              <a:t>ethisch und gesellschaftlich fundiert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Fördern </a:t>
            </a:r>
            <a:r>
              <a:rPr lang="de-DE" sz="1200" b="1" i="0" u="none" strike="noStrike" cap="none">
                <a:solidFill>
                  <a:schemeClr val="dk1"/>
                </a:solidFill>
                <a:effectLst/>
                <a:latin typeface="Calibri"/>
                <a:ea typeface="Calibri"/>
                <a:cs typeface="Calibri"/>
                <a:sym typeface="Calibri"/>
              </a:rPr>
              <a:t>bidirektionalen Austausch</a:t>
            </a:r>
            <a:r>
              <a:rPr lang="de-DE" sz="1200" b="0" i="0" u="none" strike="noStrike" cap="none">
                <a:solidFill>
                  <a:schemeClr val="dk1"/>
                </a:solidFill>
                <a:effectLst/>
                <a:latin typeface="Calibri"/>
                <a:ea typeface="Calibri"/>
                <a:cs typeface="Calibri"/>
                <a:sym typeface="Calibri"/>
              </a:rPr>
              <a:t> zwischen Wissenschaft, Praxis und Gesellschaft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Stärken die </a:t>
            </a:r>
            <a:r>
              <a:rPr lang="de-DE" sz="1200" b="1" i="0" u="none" strike="noStrike" cap="none">
                <a:solidFill>
                  <a:schemeClr val="dk1"/>
                </a:solidFill>
                <a:effectLst/>
                <a:latin typeface="Calibri"/>
                <a:ea typeface="Calibri"/>
                <a:cs typeface="Calibri"/>
                <a:sym typeface="Calibri"/>
              </a:rPr>
              <a:t>Verantwortungsdimension</a:t>
            </a:r>
            <a:r>
              <a:rPr lang="de-DE" sz="1200" b="0" i="0" u="none" strike="noStrike" cap="none">
                <a:solidFill>
                  <a:schemeClr val="dk1"/>
                </a:solidFill>
                <a:effectLst/>
                <a:latin typeface="Calibri"/>
                <a:ea typeface="Calibri"/>
                <a:cs typeface="Calibri"/>
                <a:sym typeface="Calibri"/>
              </a:rPr>
              <a:t> transdisziplinärer Zusammenarbeit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r>
              <a:rPr lang="de-DE" b="1"/>
              <a:t>Verwendete Literatur </a:t>
            </a:r>
            <a:endParaRPr lang="en-US">
              <a:solidFill>
                <a:srgbClr val="444444"/>
              </a:solidFill>
            </a:endParaRPr>
          </a:p>
          <a:p>
            <a:r>
              <a:rPr lang="en-US"/>
              <a:t>Stilgoe, J., Owen, R., </a:t>
            </a:r>
            <a:r>
              <a:rPr lang="en-US" err="1"/>
              <a:t>Macnaghten</a:t>
            </a:r>
            <a:r>
              <a:rPr lang="en-US"/>
              <a:t>, P., &amp; Fisher, E. (2013). Developing a framework for responsible innovation. </a:t>
            </a:r>
            <a:r>
              <a:rPr lang="en-US" i="1"/>
              <a:t>Research Policy, 42</a:t>
            </a:r>
            <a:r>
              <a:rPr lang="en-US"/>
              <a:t>(9), 1568–1580. </a:t>
            </a:r>
            <a:r>
              <a:rPr lang="en-US">
                <a:solidFill>
                  <a:srgbClr val="444444"/>
                </a:solidFill>
                <a:hlinkClick r:id="rId3"/>
              </a:rPr>
              <a:t>https://doi.org/10.1016/j.respol.2013.05.008</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1215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20FDE-2B6B-532B-0191-442F5E7C6D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3FB2ADF-5996-71E3-248C-15CD2A116DAC}"/>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E340D5C-BFC1-350B-019A-7D406AB6C2F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730F5E6-4EC4-5FB5-6057-802BFB0DF7D8}"/>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26</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781394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4E740-A667-6598-23DB-B9404A257D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C7994E-2574-9778-6C74-B2F6AD6DC60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9E56DFE-1C5F-A8C7-403F-8DCBD558B88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Assessment bewertet die Wirkung von Forschung über die Wissenschaft hinaus auf Gesellschaft, Politik, Wirtschaft, Umwelt, Gesundheit oder Kultur. Wirkungsanalysen sind heute integraler Bestandteil von Förderprogrammen wie Horizon Europe.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a:t>
            </a:r>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an. Während RRI die ethische und gesellschaftliche Verantwortung von Forschung betont, zeigt Impact Assessment, wie diese Verantwortung konkret gemessen, bewertet und in Förderentscheidungen umgesetzt werden kann.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Definition Impact: Wirkung, Veränderung oder Nutzen für gesellschaftliche, wirtschaftliche, politische oder ökologische Bereiche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Horizon Europe: Forschungsförderung setzt ex-ante Bewertung des Impacts voraus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Zielbereiche: Schlüsseltechnologien, Nachhaltigkeit, klimaneutrale Wirtschaft, resiliente und demokratische Gesellschaften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Methoden: Wirkungsanalysen können theoriebasiert, ex-ante oder ex-post erfolgen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Wichtig: Impact ist komplex und nicht-linear, einfache Ursache-Wirkung-Denken reicht nicht aus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Hilft Forschenden, ihre Arbeit auf gesellschaftliche Herausforderungen auszurichten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Unterstützt die Planung und Umsetzung von Transferaktivitäten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Erhöht Transparenz und Nachvollziehbarkeit des Nutzens von Forschung für externe Akteure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fontAlgn="base"/>
            <a:r>
              <a:rPr lang="de-DE" sz="1200" b="0" i="0" u="none" strike="noStrike" cap="none">
                <a:solidFill>
                  <a:schemeClr val="dk1"/>
                </a:solidFill>
                <a:effectLst/>
                <a:latin typeface="Calibri"/>
                <a:ea typeface="Calibri"/>
                <a:cs typeface="Calibri"/>
                <a:sym typeface="Calibri"/>
              </a:rPr>
              <a:t>Stärkt die Argumentation gegenüber Förderern, Praxispartnern und </a:t>
            </a:r>
            <a:r>
              <a:rPr lang="de-DE" err="1"/>
              <a:t>Öffentlichkeit</a:t>
            </a:r>
            <a:r>
              <a:rPr lang="de-DE" b="1" err="1"/>
              <a:t>Verwendete</a:t>
            </a:r>
            <a:r>
              <a:rPr lang="de-DE" b="1"/>
              <a:t> Verwendete Literatur </a:t>
            </a:r>
            <a:endParaRPr lang="en-US">
              <a:solidFill>
                <a:srgbClr val="444444"/>
              </a:solidFill>
            </a:endParaRPr>
          </a:p>
          <a:p>
            <a:r>
              <a:rPr lang="de-DE" err="1"/>
              <a:t>Carayannis</a:t>
            </a:r>
            <a:r>
              <a:rPr lang="de-DE"/>
              <a:t>, E. G., &amp; Campbell, D. F. J. (2009). „Mode 3“ and „</a:t>
            </a:r>
            <a:r>
              <a:rPr lang="de-DE" err="1"/>
              <a:t>Quadruple</a:t>
            </a:r>
            <a:r>
              <a:rPr lang="de-DE"/>
              <a:t> Helix“: </a:t>
            </a:r>
            <a:r>
              <a:rPr lang="de-DE" err="1"/>
              <a:t>Toward</a:t>
            </a:r>
            <a:r>
              <a:rPr lang="de-DE"/>
              <a:t> a 21st </a:t>
            </a:r>
            <a:r>
              <a:rPr lang="de-DE" err="1"/>
              <a:t>century</a:t>
            </a:r>
            <a:r>
              <a:rPr lang="de-DE"/>
              <a:t> </a:t>
            </a:r>
            <a:r>
              <a:rPr lang="de-DE" err="1"/>
              <a:t>fractal</a:t>
            </a:r>
            <a:r>
              <a:rPr lang="de-DE"/>
              <a:t> </a:t>
            </a:r>
            <a:r>
              <a:rPr lang="de-DE" err="1"/>
              <a:t>innovation</a:t>
            </a:r>
            <a:r>
              <a:rPr lang="de-DE"/>
              <a:t> </a:t>
            </a:r>
            <a:r>
              <a:rPr lang="de-DE" err="1"/>
              <a:t>ecosystem</a:t>
            </a:r>
            <a:r>
              <a:rPr lang="de-DE"/>
              <a:t>. </a:t>
            </a:r>
            <a:r>
              <a:rPr lang="de-DE" i="1"/>
              <a:t>International Journal </a:t>
            </a:r>
            <a:r>
              <a:rPr lang="de-DE" i="1" err="1"/>
              <a:t>of</a:t>
            </a:r>
            <a:r>
              <a:rPr lang="de-DE" i="1"/>
              <a:t> Technology Management, 46</a:t>
            </a:r>
            <a:r>
              <a:rPr lang="de-DE"/>
              <a:t>(3/4), 201–234. </a:t>
            </a:r>
            <a:r>
              <a:rPr lang="de-DE">
                <a:solidFill>
                  <a:srgbClr val="444444"/>
                </a:solidFill>
                <a:hlinkClick r:id="rId3"/>
              </a:rPr>
              <a:t>https://doi.org/10.1504/IJTM.2009.023374</a:t>
            </a:r>
            <a:endParaRPr lang="de-DE">
              <a:solidFill>
                <a:srgbClr val="444444"/>
              </a:solidFill>
            </a:endParaRPr>
          </a:p>
          <a:p>
            <a:r>
              <a:rPr lang="de-DE" err="1"/>
              <a:t>Carayannis</a:t>
            </a:r>
            <a:r>
              <a:rPr lang="de-DE"/>
              <a:t>, E. G., Barth, T. D., &amp; Campbell, D. F. J. (2012). The ‘</a:t>
            </a:r>
            <a:r>
              <a:rPr lang="de-DE" err="1"/>
              <a:t>Quintuple</a:t>
            </a:r>
            <a:r>
              <a:rPr lang="de-DE"/>
              <a:t> Helix’ and ‘Knowledge-Co-</a:t>
            </a:r>
            <a:r>
              <a:rPr lang="de-DE" err="1"/>
              <a:t>Creation</a:t>
            </a:r>
            <a:r>
              <a:rPr lang="de-DE"/>
              <a:t>’: A </a:t>
            </a:r>
            <a:r>
              <a:rPr lang="de-DE" err="1"/>
              <a:t>knowledge</a:t>
            </a:r>
            <a:r>
              <a:rPr lang="de-DE"/>
              <a:t> </a:t>
            </a:r>
            <a:r>
              <a:rPr lang="de-DE" err="1"/>
              <a:t>economy</a:t>
            </a:r>
            <a:r>
              <a:rPr lang="de-DE"/>
              <a:t> and </a:t>
            </a:r>
            <a:r>
              <a:rPr lang="de-DE" err="1"/>
              <a:t>society</a:t>
            </a:r>
            <a:r>
              <a:rPr lang="de-DE"/>
              <a:t> </a:t>
            </a:r>
            <a:r>
              <a:rPr lang="de-DE" err="1"/>
              <a:t>perspective</a:t>
            </a:r>
            <a:r>
              <a:rPr lang="de-DE"/>
              <a:t>. In E. G. </a:t>
            </a:r>
            <a:r>
              <a:rPr lang="de-DE" err="1"/>
              <a:t>Carayannis</a:t>
            </a:r>
            <a:r>
              <a:rPr lang="de-DE"/>
              <a:t> &amp; D. F. J. Campbell (Hrsg.), </a:t>
            </a:r>
            <a:r>
              <a:rPr lang="de-DE" i="1"/>
              <a:t>Mode 3 </a:t>
            </a:r>
            <a:r>
              <a:rPr lang="de-DE" i="1" err="1"/>
              <a:t>knowledge</a:t>
            </a:r>
            <a:r>
              <a:rPr lang="de-DE" i="1"/>
              <a:t> </a:t>
            </a:r>
            <a:r>
              <a:rPr lang="de-DE" i="1" err="1"/>
              <a:t>production</a:t>
            </a:r>
            <a:r>
              <a:rPr lang="de-DE" i="1"/>
              <a:t> in </a:t>
            </a:r>
            <a:r>
              <a:rPr lang="de-DE" i="1" err="1"/>
              <a:t>quadruple</a:t>
            </a:r>
            <a:r>
              <a:rPr lang="de-DE" i="1"/>
              <a:t> </a:t>
            </a:r>
            <a:r>
              <a:rPr lang="de-DE" i="1" err="1"/>
              <a:t>helix</a:t>
            </a:r>
            <a:r>
              <a:rPr lang="de-DE" i="1"/>
              <a:t> </a:t>
            </a:r>
            <a:r>
              <a:rPr lang="de-DE" i="1" err="1"/>
              <a:t>innovation</a:t>
            </a:r>
            <a:r>
              <a:rPr lang="de-DE" i="1"/>
              <a:t> </a:t>
            </a:r>
            <a:r>
              <a:rPr lang="de-DE" i="1" err="1"/>
              <a:t>systems</a:t>
            </a:r>
            <a:r>
              <a:rPr lang="de-DE" i="1"/>
              <a:t>: 21st-century </a:t>
            </a:r>
            <a:r>
              <a:rPr lang="de-DE" i="1" err="1"/>
              <a:t>democracy</a:t>
            </a:r>
            <a:r>
              <a:rPr lang="de-DE" i="1"/>
              <a:t>, </a:t>
            </a:r>
            <a:r>
              <a:rPr lang="de-DE" i="1" err="1"/>
              <a:t>innovation</a:t>
            </a:r>
            <a:r>
              <a:rPr lang="de-DE" i="1"/>
              <a:t>, and </a:t>
            </a:r>
            <a:r>
              <a:rPr lang="de-DE" i="1" err="1"/>
              <a:t>entrepreneurship</a:t>
            </a:r>
            <a:r>
              <a:rPr lang="de-DE" i="1"/>
              <a:t> </a:t>
            </a:r>
            <a:r>
              <a:rPr lang="de-DE" i="1" err="1"/>
              <a:t>for</a:t>
            </a:r>
            <a:r>
              <a:rPr lang="de-DE" i="1"/>
              <a:t> </a:t>
            </a:r>
            <a:r>
              <a:rPr lang="de-DE" i="1" err="1"/>
              <a:t>development</a:t>
            </a:r>
            <a:r>
              <a:rPr lang="de-DE"/>
              <a:t> (</a:t>
            </a:r>
            <a:r>
              <a:rPr lang="de-DE" err="1"/>
              <a:t>SpringerBriefs</a:t>
            </a:r>
            <a:r>
              <a:rPr lang="de-DE"/>
              <a:t> in Business, Vol. 1, S. 1–12). Springer. </a:t>
            </a:r>
            <a:r>
              <a:rPr lang="de-DE">
                <a:solidFill>
                  <a:srgbClr val="444444"/>
                </a:solidFill>
                <a:hlinkClick r:id="rId4"/>
              </a:rPr>
              <a:t>https://doi.org/10.1007/978-3-642-17371-9_1</a:t>
            </a:r>
            <a:endParaRPr lang="de-DE">
              <a:solidFill>
                <a:srgbClr val="444444"/>
              </a:solidFill>
            </a:endParaRPr>
          </a:p>
          <a:p>
            <a:r>
              <a:rPr lang="de-DE" err="1"/>
              <a:t>Etzkowitz</a:t>
            </a:r>
            <a:r>
              <a:rPr lang="de-DE"/>
              <a:t>, H., &amp; </a:t>
            </a:r>
            <a:r>
              <a:rPr lang="de-DE" err="1"/>
              <a:t>Leydesdorff</a:t>
            </a:r>
            <a:r>
              <a:rPr lang="de-DE"/>
              <a:t>, L. (2000). The </a:t>
            </a:r>
            <a:r>
              <a:rPr lang="de-DE" err="1"/>
              <a:t>dynamics</a:t>
            </a:r>
            <a:r>
              <a:rPr lang="de-DE"/>
              <a:t> </a:t>
            </a:r>
            <a:r>
              <a:rPr lang="de-DE" err="1"/>
              <a:t>of</a:t>
            </a:r>
            <a:r>
              <a:rPr lang="de-DE"/>
              <a:t> </a:t>
            </a:r>
            <a:r>
              <a:rPr lang="de-DE" err="1"/>
              <a:t>innovation</a:t>
            </a:r>
            <a:r>
              <a:rPr lang="de-DE"/>
              <a:t>: </a:t>
            </a:r>
            <a:r>
              <a:rPr lang="de-DE" err="1"/>
              <a:t>From</a:t>
            </a:r>
            <a:r>
              <a:rPr lang="de-DE"/>
              <a:t> National Systems and “Mode 2” </a:t>
            </a:r>
            <a:r>
              <a:rPr lang="de-DE" err="1"/>
              <a:t>to</a:t>
            </a:r>
            <a:r>
              <a:rPr lang="de-DE"/>
              <a:t> a Triple Helix </a:t>
            </a:r>
            <a:r>
              <a:rPr lang="de-DE" err="1"/>
              <a:t>of</a:t>
            </a:r>
            <a:r>
              <a:rPr lang="de-DE"/>
              <a:t> </a:t>
            </a:r>
            <a:r>
              <a:rPr lang="de-DE" err="1"/>
              <a:t>university</a:t>
            </a:r>
            <a:r>
              <a:rPr lang="de-DE"/>
              <a:t>–</a:t>
            </a:r>
            <a:r>
              <a:rPr lang="de-DE" err="1"/>
              <a:t>industry</a:t>
            </a:r>
            <a:r>
              <a:rPr lang="de-DE"/>
              <a:t>–</a:t>
            </a:r>
            <a:r>
              <a:rPr lang="de-DE" err="1"/>
              <a:t>government</a:t>
            </a:r>
            <a:r>
              <a:rPr lang="de-DE"/>
              <a:t> </a:t>
            </a:r>
            <a:r>
              <a:rPr lang="de-DE" err="1"/>
              <a:t>relations</a:t>
            </a:r>
            <a:r>
              <a:rPr lang="de-DE"/>
              <a:t>. </a:t>
            </a:r>
            <a:r>
              <a:rPr lang="de-DE" i="1"/>
              <a:t>Research Policy, 29</a:t>
            </a:r>
            <a:r>
              <a:rPr lang="de-DE"/>
              <a:t>(2), 109–123. </a:t>
            </a:r>
            <a:r>
              <a:rPr lang="de-DE">
                <a:solidFill>
                  <a:srgbClr val="444444"/>
                </a:solidFill>
                <a:hlinkClick r:id="rId5"/>
              </a:rPr>
              <a:t>https://doi.org/10.1016/S0048-7333(99)00055-4[1</a:t>
            </a:r>
            <a:r>
              <a:rPr lang="de-DE">
                <a:solidFill>
                  <a:srgbClr val="000000"/>
                </a:solidFill>
              </a:rPr>
              <a:t>]</a:t>
            </a:r>
            <a:endParaRPr lang="en-US">
              <a:solidFill>
                <a:srgbClr val="444444"/>
              </a:solidFill>
            </a:endParaRPr>
          </a:p>
          <a:p>
            <a:r>
              <a:rPr lang="de-DE"/>
              <a:t>Europäische Kommission. (2021). </a:t>
            </a:r>
            <a:r>
              <a:rPr lang="de-DE" i="1"/>
              <a:t>Der strategische Plan für Horizont Europa 2021–2024</a:t>
            </a:r>
            <a:r>
              <a:rPr lang="de-DE"/>
              <a:t>. </a:t>
            </a:r>
            <a:r>
              <a:rPr lang="de-DE">
                <a:solidFill>
                  <a:srgbClr val="444444"/>
                </a:solidFill>
                <a:hlinkClick r:id="rId6"/>
              </a:rPr>
              <a:t>https://www.horizont-europa.de/de/Der-Strategische-Plan-1743.html</a:t>
            </a:r>
            <a:endParaRPr lang="en-US">
              <a:solidFill>
                <a:srgbClr val="444444"/>
              </a:solidFill>
            </a:endParaRPr>
          </a:p>
          <a:p>
            <a:r>
              <a:rPr lang="de-DE">
                <a:solidFill>
                  <a:srgbClr val="000000"/>
                </a:solidFill>
              </a:rPr>
              <a:t>UK Research and Innovation. (o. D.). </a:t>
            </a:r>
            <a:r>
              <a:rPr lang="de-DE" i="1">
                <a:solidFill>
                  <a:srgbClr val="000000"/>
                </a:solidFill>
              </a:rPr>
              <a:t>REF </a:t>
            </a:r>
            <a:r>
              <a:rPr lang="de-DE" i="1" err="1">
                <a:solidFill>
                  <a:srgbClr val="000000"/>
                </a:solidFill>
              </a:rPr>
              <a:t>impact</a:t>
            </a:r>
            <a:r>
              <a:rPr lang="de-DE">
                <a:solidFill>
                  <a:srgbClr val="000000"/>
                </a:solidFill>
              </a:rPr>
              <a:t>. Research England. </a:t>
            </a:r>
            <a:r>
              <a:rPr lang="de-DE">
                <a:solidFill>
                  <a:srgbClr val="444444"/>
                </a:solidFill>
                <a:hlinkClick r:id="rId7"/>
              </a:rPr>
              <a:t>https://www.ukri.org/who-we-are/research-england/research-excellence/ref-impact/</a:t>
            </a:r>
            <a:endParaRPr lang="de-DE">
              <a:solidFill>
                <a:srgbClr val="444444"/>
              </a:solidFill>
            </a:endParaRPr>
          </a:p>
          <a:p>
            <a:endParaRPr lang="de-DE" sz="1200" b="1" i="0" u="none" strike="noStrike" cap="none">
              <a:solidFill>
                <a:schemeClr val="dk1"/>
              </a:solidFill>
              <a:effectLst/>
              <a:latin typeface="Calibri"/>
              <a:ea typeface="Calibri"/>
              <a:cs typeface="Calibri"/>
            </a:endParaRPr>
          </a:p>
        </p:txBody>
      </p:sp>
      <p:sp>
        <p:nvSpPr>
          <p:cNvPr id="4" name="Foliennummernplatzhalter 3">
            <a:extLst>
              <a:ext uri="{FF2B5EF4-FFF2-40B4-BE49-F238E27FC236}">
                <a16:creationId xmlns:a16="http://schemas.microsoft.com/office/drawing/2014/main" id="{B59A1316-A549-50B9-2B3E-0B7B10B1C69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3677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ist ein zentrales Erfolgskriterium für Förderanträge, z. B. im EU-Programm Horizon Europe. Forschende müssen nicht nur die wissenschaftliche Exzellenz, sondern auch den erwarteten gesellschaftlichen Nutzen und die Qualität der Umsetzung nachweisen.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die vorherige Impact-Assessment-Folie an. Sie zeigt, wie der gesellschaftliche Nutzen von Forschung konkret in Förderanträgen operationalisiert wird und verdeutlicht die Verbindung zwischen wissenschaftlicher Arbeit, Transfer und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Aufbau eines Horizon Europe Antrags: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Was?</a:t>
            </a:r>
            <a:r>
              <a:rPr lang="de-DE" sz="1200" b="0" i="0" u="none" strike="noStrike" cap="none">
                <a:solidFill>
                  <a:schemeClr val="dk1"/>
                </a:solidFill>
                <a:effectLst/>
                <a:latin typeface="Calibri"/>
                <a:ea typeface="Calibri"/>
                <a:cs typeface="Calibri"/>
                <a:sym typeface="Calibri"/>
              </a:rPr>
              <a:t> Wissenschaftliche Exzellenz</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Wozu?</a:t>
            </a:r>
            <a:r>
              <a:rPr lang="de-DE" sz="1200" b="0" i="0" u="none" strike="noStrike" cap="none">
                <a:solidFill>
                  <a:schemeClr val="dk1"/>
                </a:solidFill>
                <a:effectLst/>
                <a:latin typeface="Calibri"/>
                <a:ea typeface="Calibri"/>
                <a:cs typeface="Calibri"/>
                <a:sym typeface="Calibri"/>
              </a:rPr>
              <a:t> Erwarteter Impact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Wie?</a:t>
            </a:r>
            <a:r>
              <a:rPr lang="de-DE" sz="1200" b="0" i="0" u="none" strike="noStrike" cap="none">
                <a:solidFill>
                  <a:schemeClr val="dk1"/>
                </a:solidFill>
                <a:effectLst/>
                <a:latin typeface="Calibri"/>
                <a:ea typeface="Calibri"/>
                <a:cs typeface="Calibri"/>
                <a:sym typeface="Calibri"/>
              </a:rPr>
              <a:t> Qualität und Effektivität der Umsetzung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Erfolgskriterien: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Klare, prägnante Formulierungen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Glaubwürdige Methodik und Konzeption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Inter- und transdisziplinäre Ansätze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Effektiver Arbeitsplan und Projektmanagement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Nachvollziehbare Darstellung des Impacts mit Indikatoren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Forscher:innen</a:t>
            </a:r>
            <a:r>
              <a:rPr lang="de-DE" sz="1200" b="0" i="0" u="none" strike="noStrike" cap="none">
                <a:solidFill>
                  <a:schemeClr val="dk1"/>
                </a:solidFill>
                <a:effectLst/>
                <a:latin typeface="Calibri"/>
                <a:ea typeface="Calibri"/>
                <a:cs typeface="Calibri"/>
                <a:sym typeface="Calibri"/>
              </a:rPr>
              <a:t> werden angehalten, den gesellschaftlichen Nutzen ihrer Arbeit explizit zu formulieren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Fördert die Integration von Praxispartnern, Stakeholdern und gesellschaftlichen Bedürfnissen in Forschungsprojekte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Stärkt die strategische Planung von Transferaktivitäten, um Relevanz für Wirtschaft, Politik und Gesellschaft nachzuweisen</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de-DE"/>
              <a:t>Bundesministerium für Forschung, Technologie und Raumfahrt. (o. D.). </a:t>
            </a:r>
            <a:r>
              <a:rPr lang="de-DE" i="1"/>
              <a:t>Der Aufbau von Anträgen</a:t>
            </a:r>
            <a:r>
              <a:rPr lang="de-DE"/>
              <a:t>. </a:t>
            </a:r>
            <a:r>
              <a:rPr lang="de-DE">
                <a:solidFill>
                  <a:srgbClr val="444444"/>
                </a:solidFill>
                <a:hlinkClick r:id="rId3"/>
              </a:rPr>
              <a:t>https://www.horizont-europa.de/de/Der-Aufbau-von-Antragen-1722.html</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174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71B1E-A1A1-6AC7-BAAB-9869CEFBE6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F3E236-4FAC-C799-497E-B80A1F23AF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EF8AD7F-9D5F-FFC7-A866-D1CAC3B717C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Forschungsförderung hat sich von disziplinären, institutionell orientierten Ansätzen hin zu projektbasierten, missions- und wirkungsorientierten Kriterien entwickelt, bei denen Impact und Inter-/Transdisziplinarität zunehmend eine zentrale Rolle spielen.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zeigt die historische Entwicklung von Förderlogiken und knüpft an die vorherigen Folien zu Impact und Horizon Europe an. Sie verdeutlicht, dass Third Mission und Transfer nicht nur konzeptionell, sondern auch in Fördermechanismen verankert sind.</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Klassische Forschungsförderung: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Fokus auf Institutionen und Einzelwissenschaften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Motivation: Forschungsdrang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Bewertung durch Peer Review</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Heutige Forschungsförderung: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Projektbasierte und problemzentrierte Förderung (missionsorientiert)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Multi-, Inter- und Transdisziplinarität als Bewertungskriterien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Kombination aus Peer Review und Impact-Indikatoren zur Erfolgsmessung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Fördert gezielt Forschung, die gesellschaftliche Relevanz zeigt und reale Probleme adressiert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Stärkt den Einbezug externer Akteure, z. B. aus Wirtschaft, Politik oder Zivilgesellschaft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Unterstreicht die Notwendigkeit, Forschungsaktivitäten so zu planen, dass sie über reine Wissensgenerierung hinaus Wirkung entfalten</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9E3EA327-3E3C-3DD7-0829-BE103C4CB7A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9604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Impact Assessment mit dem Circle ermöglicht eine strukturierte, ganzheitliche Bewertung der Auswirkungen von Forschungsvorhaben auf verschiedene Stakeholder und gesellschaftliche Bereiche.</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Die Folie baut auf den vorherigen Folien zu Impact und Horizon Europe auf und zeigt eine praxisnahe Methode, um die Wirkungen von Transfer- und Forschungsprojekten frühzeitig zu erfassen und zu visualisieren. Sie verknüpft die theoretische Diskussion um Impact mit einem anwendbaren Instrument.</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Stakeholder identifizieren:</a:t>
            </a:r>
            <a:r>
              <a:rPr lang="de-DE" sz="1200" b="0" i="0" u="none" strike="noStrike" cap="none" dirty="0">
                <a:solidFill>
                  <a:schemeClr val="dk1"/>
                </a:solidFill>
                <a:effectLst/>
                <a:latin typeface="Calibri"/>
                <a:ea typeface="Calibri"/>
                <a:cs typeface="Calibri"/>
                <a:sym typeface="Calibri"/>
              </a:rPr>
              <a:t> Kunden &amp; Partner, Zivilgesellschaft &amp; Politik, Umwelt, Industrie &amp; Wettbewerb, Investoren &amp; Anteilseigner</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Bewertung der Auswirkungen:</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Wer ist betroffen?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Wie sind sie betroffen?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Wichtigkeit der Auswirkung für den Projekterfolg (-5 bis +5)</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Visualisierung:</a:t>
            </a:r>
            <a:r>
              <a:rPr lang="de-DE" sz="1200" b="0" i="0" u="none" strike="noStrike" cap="none" dirty="0">
                <a:solidFill>
                  <a:schemeClr val="dk1"/>
                </a:solidFill>
                <a:effectLst/>
                <a:latin typeface="Calibri"/>
                <a:ea typeface="Calibri"/>
                <a:cs typeface="Calibri"/>
                <a:sym typeface="Calibri"/>
              </a:rPr>
              <a:t> Ergebnisse werden im Impact Circle dargestellt, um Zusammenhänge und Gewichtungen übersichtlich zu zeigen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Ziel: Förderung eines ganzheitlichen Verständnisses von Projektauswirkungen und bewusste Einbeziehung verschiedener Perspektiven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Unterstützt die systematische Berücksichtigung gesellschaftlicher, ökologischer und wirtschaftlicher Auswirkungen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Hilft, Forschung und Transfer auf relevante Stakeholder auszurichten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Fördert Transparenz und Kommunikation der erwarteten Wirkung nach außen</a:t>
            </a:r>
            <a:endParaRPr lang="en-US" sz="1200" b="0" i="0" u="none" strike="noStrike" cap="none" dirty="0">
              <a:solidFill>
                <a:schemeClr val="dk1"/>
              </a:solidFill>
              <a:effectLst/>
              <a:latin typeface="Calibri"/>
              <a:ea typeface="Calibri"/>
              <a:cs typeface="Calibri"/>
              <a:sym typeface="Calibri"/>
            </a:endParaRPr>
          </a:p>
          <a:p>
            <a:r>
              <a:rPr lang="de-DE" b="1" dirty="0"/>
              <a:t>Verwendete Literatur </a:t>
            </a:r>
            <a:endParaRPr lang="en-US" dirty="0">
              <a:solidFill>
                <a:srgbClr val="444444"/>
              </a:solidFill>
            </a:endParaRPr>
          </a:p>
          <a:p>
            <a:r>
              <a:rPr lang="de-DE" dirty="0"/>
              <a:t>Karahan, M., &amp; </a:t>
            </a:r>
            <a:r>
              <a:rPr lang="de-DE" dirty="0" err="1"/>
              <a:t>Stoeckermann</a:t>
            </a:r>
            <a:r>
              <a:rPr lang="de-DE" dirty="0"/>
              <a:t>, C. N. (2023). The Impact Circle: A </a:t>
            </a:r>
            <a:r>
              <a:rPr lang="de-DE" dirty="0" err="1"/>
              <a:t>new</a:t>
            </a:r>
            <a:r>
              <a:rPr lang="de-DE" dirty="0"/>
              <a:t> design-</a:t>
            </a:r>
            <a:r>
              <a:rPr lang="de-DE" dirty="0" err="1"/>
              <a:t>based</a:t>
            </a:r>
            <a:r>
              <a:rPr lang="de-DE" dirty="0"/>
              <a:t> </a:t>
            </a:r>
            <a:r>
              <a:rPr lang="de-DE" dirty="0" err="1"/>
              <a:t>method</a:t>
            </a:r>
            <a:r>
              <a:rPr lang="de-DE" dirty="0"/>
              <a:t> </a:t>
            </a:r>
            <a:r>
              <a:rPr lang="de-DE" dirty="0" err="1"/>
              <a:t>for</a:t>
            </a:r>
            <a:r>
              <a:rPr lang="de-DE" dirty="0"/>
              <a:t> </a:t>
            </a:r>
            <a:r>
              <a:rPr lang="de-DE" dirty="0" err="1"/>
              <a:t>developing</a:t>
            </a:r>
            <a:r>
              <a:rPr lang="de-DE" dirty="0"/>
              <a:t> </a:t>
            </a:r>
            <a:r>
              <a:rPr lang="de-DE" dirty="0" err="1"/>
              <a:t>business</a:t>
            </a:r>
            <a:r>
              <a:rPr lang="de-DE" dirty="0"/>
              <a:t> </a:t>
            </a:r>
            <a:r>
              <a:rPr lang="de-DE" dirty="0" err="1"/>
              <a:t>opportunities</a:t>
            </a:r>
            <a:r>
              <a:rPr lang="de-DE" dirty="0"/>
              <a:t> </a:t>
            </a:r>
            <a:r>
              <a:rPr lang="de-DE" dirty="0" err="1"/>
              <a:t>with</a:t>
            </a:r>
            <a:r>
              <a:rPr lang="de-DE" dirty="0"/>
              <a:t> </a:t>
            </a:r>
            <a:r>
              <a:rPr lang="de-DE" dirty="0" err="1"/>
              <a:t>sustainable</a:t>
            </a:r>
            <a:r>
              <a:rPr lang="de-DE" dirty="0"/>
              <a:t> </a:t>
            </a:r>
            <a:r>
              <a:rPr lang="de-DE" dirty="0" err="1"/>
              <a:t>impact</a:t>
            </a:r>
            <a:r>
              <a:rPr lang="de-DE" dirty="0"/>
              <a:t>. In J. H. Block, J. Halberstadt, N. </a:t>
            </a:r>
            <a:r>
              <a:rPr lang="de-DE" dirty="0" err="1"/>
              <a:t>Högsdal</a:t>
            </a:r>
            <a:r>
              <a:rPr lang="de-DE" dirty="0"/>
              <a:t>, A. Kuckertz, &amp; H. </a:t>
            </a:r>
            <a:r>
              <a:rPr lang="de-DE" dirty="0" err="1"/>
              <a:t>Neergaard</a:t>
            </a:r>
            <a:r>
              <a:rPr lang="de-DE" dirty="0"/>
              <a:t> (Hrsg.), </a:t>
            </a:r>
            <a:r>
              <a:rPr lang="de-DE" i="1" dirty="0"/>
              <a:t>Progress in </a:t>
            </a:r>
            <a:r>
              <a:rPr lang="de-DE" i="1" dirty="0" err="1"/>
              <a:t>entrepreneurship</a:t>
            </a:r>
            <a:r>
              <a:rPr lang="de-DE" i="1" dirty="0"/>
              <a:t> </a:t>
            </a:r>
            <a:r>
              <a:rPr lang="de-DE" i="1" dirty="0" err="1"/>
              <a:t>education</a:t>
            </a:r>
            <a:r>
              <a:rPr lang="de-DE" i="1" dirty="0"/>
              <a:t> and </a:t>
            </a:r>
            <a:r>
              <a:rPr lang="de-DE" i="1" dirty="0" err="1"/>
              <a:t>training</a:t>
            </a:r>
            <a:r>
              <a:rPr lang="de-DE" dirty="0"/>
              <a:t> (FGF Studies in Small Business and Entrepreneurship). Springer. </a:t>
            </a:r>
            <a:r>
              <a:rPr lang="de-DE" dirty="0">
                <a:solidFill>
                  <a:srgbClr val="444444"/>
                </a:solidFill>
                <a:hlinkClick r:id="rId3"/>
              </a:rPr>
              <a:t>https://doi.org/10.1007/978-3-031-28559-2_22</a:t>
            </a:r>
            <a:endParaRPr lang="de-DE" dirty="0">
              <a:solidFill>
                <a:srgbClr val="444444"/>
              </a:solidFil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913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dirty="0"/>
              <a:t>[Hier können Sie nach Belieben weitere Hinweise, Veranstaltungen und Kontakte auflisten]</a:t>
            </a:r>
          </a:p>
          <a:p>
            <a:pPr rtl="0" fontAlgn="base"/>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75E8-1317-3912-813E-FAF78784ED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27E3FE-1E00-A242-C2D3-917727CE02E6}"/>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F1E1550-B553-D188-BC57-C3FD70A97B2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1E9312DC-C0DB-5233-A03F-3A628B5A9F2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722712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8E4B-E677-AD90-0BD6-9A20A81922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4C301C-8F0D-93FA-FCC5-C26D2F7B44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8C47C9A-273F-DBED-8C09-E638A91A5AA9}"/>
              </a:ext>
            </a:extLst>
          </p:cNvPr>
          <p:cNvSpPr>
            <a:spLocks noGrp="1"/>
          </p:cNvSpPr>
          <p:nvPr>
            <p:ph type="body" idx="1"/>
          </p:nvPr>
        </p:nvSpPr>
        <p:spPr/>
        <p:txBody>
          <a:bodyPr/>
          <a:lstStyle/>
          <a:p>
            <a:r>
              <a:rPr lang="de-DE" b="1" dirty="0"/>
              <a:t>1. Kernaussage der Folie</a:t>
            </a:r>
          </a:p>
          <a:p>
            <a:r>
              <a:rPr lang="de-DE" dirty="0"/>
              <a:t>Die Folie stellt drei unterschiedliche Modi wissenschaftlicher Wissensproduktion vor. Sie verdeutlicht, wie sich Forschungssysteme weiterentwickelt haben – von disziplinären Logiken hin zu transdisziplinären, kooperativen und gesellschaftlich eingebetteten Formen der Wissensgenerierung.</a:t>
            </a:r>
          </a:p>
          <a:p>
            <a:r>
              <a:rPr lang="de-DE" b="1" dirty="0"/>
              <a:t>2. Einbettung in den thematischen Kontext</a:t>
            </a:r>
          </a:p>
          <a:p>
            <a:r>
              <a:rPr lang="de-DE" dirty="0"/>
              <a:t>Im Kontext von Wissenschaftstransfer und Third Mission ist es zentral zu verstehen, </a:t>
            </a:r>
            <a:r>
              <a:rPr lang="de-DE" b="1" dirty="0"/>
              <a:t>wie Wissen entsteht und welche Systemlogiken dahinterstehen</a:t>
            </a:r>
            <a:r>
              <a:rPr lang="de-DE" dirty="0"/>
              <a:t>. Nur so kann die eigene Forschungspraxis reflektiert und an transferorientierte Anforderungen angepasst werden. Die drei Modi helfen, die eigene Position zwischen disziplinärer Verankerung, gesellschaftlicher Relevanz und </a:t>
            </a:r>
            <a:r>
              <a:rPr lang="de-DE" dirty="0" err="1"/>
              <a:t>ko</a:t>
            </a:r>
            <a:r>
              <a:rPr lang="de-DE" dirty="0"/>
              <a:t>-evolutionären Innovationsprozessen zu verorten.</a:t>
            </a:r>
          </a:p>
          <a:p>
            <a:r>
              <a:rPr lang="de-DE" b="1" dirty="0"/>
              <a:t>3. Erläuterung der Inhalte der Folie</a:t>
            </a:r>
          </a:p>
          <a:p>
            <a:r>
              <a:rPr lang="de-DE" b="1" dirty="0"/>
              <a:t>Mode 1 – Disziplinäre Wissensproduktion</a:t>
            </a:r>
          </a:p>
          <a:p>
            <a:r>
              <a:rPr lang="de-DE" dirty="0"/>
              <a:t>Forschung findet innerhalb klar abgegrenzter Fachdisziplinen statt.</a:t>
            </a:r>
          </a:p>
          <a:p>
            <a:r>
              <a:rPr lang="de-DE" dirty="0"/>
              <a:t>Hohe methodische und theoretische Homogenität; Qualitätssicherung erfolgt primär durch </a:t>
            </a:r>
            <a:r>
              <a:rPr lang="de-DE" b="1" dirty="0"/>
              <a:t>Peer Review</a:t>
            </a:r>
            <a:r>
              <a:rPr lang="de-DE" dirty="0"/>
              <a:t>.</a:t>
            </a:r>
          </a:p>
          <a:p>
            <a:r>
              <a:rPr lang="de-DE" dirty="0"/>
              <a:t>Trennung zwischen wissenschaftlichem und nicht-wissenschaftlichem Bereich ist deutlich ausgeprägt.</a:t>
            </a:r>
          </a:p>
          <a:p>
            <a:r>
              <a:rPr lang="de-DE" dirty="0"/>
              <a:t>Ziel ist die </a:t>
            </a:r>
            <a:r>
              <a:rPr lang="de-DE" b="1" dirty="0"/>
              <a:t>interne Weiterentwicklung</a:t>
            </a:r>
            <a:r>
              <a:rPr lang="de-DE" dirty="0"/>
              <a:t> der Disziplin.</a:t>
            </a:r>
            <a:br>
              <a:rPr lang="de-DE" dirty="0"/>
            </a:br>
            <a:r>
              <a:rPr lang="de-DE" dirty="0"/>
              <a:t>→ Repräsentiert das klassische Selbstverständnis akademischer Forschung.</a:t>
            </a:r>
          </a:p>
          <a:p>
            <a:r>
              <a:rPr lang="de-DE" b="1" dirty="0"/>
              <a:t>Mode 2 – Anwendungsorientierte Wissensproduktion</a:t>
            </a:r>
          </a:p>
          <a:p>
            <a:r>
              <a:rPr lang="de-DE" dirty="0"/>
              <a:t>Heterogene Akteursgruppen arbeiten transdisziplinär zusammen – auch Praxisakteure und Laien sind eingeschlossen.</a:t>
            </a:r>
          </a:p>
          <a:p>
            <a:r>
              <a:rPr lang="de-DE" dirty="0"/>
              <a:t>Fokus auf </a:t>
            </a:r>
            <a:r>
              <a:rPr lang="de-DE" b="1" dirty="0"/>
              <a:t>Problemlösung</a:t>
            </a:r>
            <a:r>
              <a:rPr lang="de-DE" dirty="0"/>
              <a:t> und auf die Erzeugung von „</a:t>
            </a:r>
            <a:r>
              <a:rPr lang="de-DE" b="1" dirty="0"/>
              <a:t>sozial robustem</a:t>
            </a:r>
            <a:r>
              <a:rPr lang="de-DE" dirty="0"/>
              <a:t>“ Wissen, das in realen Kontexten Bestand hat.</a:t>
            </a:r>
          </a:p>
          <a:p>
            <a:r>
              <a:rPr lang="de-DE" dirty="0"/>
              <a:t>Das Verhältnis zwischen Expert</a:t>
            </a:r>
            <a:r>
              <a:rPr lang="de-DE" i="1" dirty="0"/>
              <a:t>innen und Nicht-Expert</a:t>
            </a:r>
            <a:r>
              <a:rPr lang="de-DE" dirty="0"/>
              <a:t>innen verändert sich: Wissen entsteht im </a:t>
            </a:r>
            <a:r>
              <a:rPr lang="de-DE" b="1" dirty="0"/>
              <a:t>Austausch</a:t>
            </a:r>
            <a:r>
              <a:rPr lang="de-DE" dirty="0"/>
              <a:t> und orientiert sich an gesellschaftlichen Bedarfen.</a:t>
            </a:r>
            <a:br>
              <a:rPr lang="de-DE" dirty="0"/>
            </a:br>
            <a:r>
              <a:rPr lang="de-DE" dirty="0"/>
              <a:t>→ Repräsentiert Forschung, die stärker auf Anwendung, Verantwortung und Wirkung ausgerichtet ist.</a:t>
            </a:r>
          </a:p>
          <a:p>
            <a:r>
              <a:rPr lang="de-DE" b="1" dirty="0"/>
              <a:t>Mode 3 – Ko-Evolutionäre Wissensproduktion</a:t>
            </a:r>
          </a:p>
          <a:p>
            <a:r>
              <a:rPr lang="de-DE" dirty="0"/>
              <a:t>Forschung ist eingebettet in </a:t>
            </a:r>
            <a:r>
              <a:rPr lang="de-DE" b="1" dirty="0"/>
              <a:t>vernetzte Innovationssysteme</a:t>
            </a:r>
            <a:r>
              <a:rPr lang="de-DE" dirty="0"/>
              <a:t> (z. B. Triple-/</a:t>
            </a:r>
            <a:r>
              <a:rPr lang="de-DE" dirty="0" err="1"/>
              <a:t>Quadruple</a:t>
            </a:r>
            <a:r>
              <a:rPr lang="de-DE" dirty="0"/>
              <a:t>-/</a:t>
            </a:r>
            <a:r>
              <a:rPr lang="de-DE" dirty="0" err="1"/>
              <a:t>Quintuple</a:t>
            </a:r>
            <a:r>
              <a:rPr lang="de-DE" dirty="0"/>
              <a:t>-Helix).</a:t>
            </a:r>
          </a:p>
          <a:p>
            <a:r>
              <a:rPr lang="de-DE" dirty="0"/>
              <a:t>Wissen entsteht durch </a:t>
            </a:r>
            <a:r>
              <a:rPr lang="de-DE" b="1" dirty="0" err="1"/>
              <a:t>ko</a:t>
            </a:r>
            <a:r>
              <a:rPr lang="de-DE" b="1" dirty="0"/>
              <a:t>-evolutionäre Prozesse</a:t>
            </a:r>
            <a:r>
              <a:rPr lang="de-DE" dirty="0"/>
              <a:t>: verschiedene Paradigmen und Akteure entwickeln sich parallel und beeinflussen sich gegenseitig.</a:t>
            </a:r>
          </a:p>
          <a:p>
            <a:r>
              <a:rPr lang="de-DE" b="1" dirty="0"/>
              <a:t>Ko-Spezialisierung</a:t>
            </a:r>
            <a:r>
              <a:rPr lang="de-DE" dirty="0"/>
              <a:t>: Beteiligte bringen komplementäre Kompetenzen ein, um gemeinsam Mehrwert zu generieren.</a:t>
            </a:r>
          </a:p>
          <a:p>
            <a:r>
              <a:rPr lang="de-DE" b="1" dirty="0" err="1"/>
              <a:t>Koopetition</a:t>
            </a:r>
            <a:r>
              <a:rPr lang="de-DE" dirty="0"/>
              <a:t>: Kombination von Kooperation und Wettbewerb.</a:t>
            </a:r>
            <a:br>
              <a:rPr lang="de-DE" dirty="0"/>
            </a:br>
            <a:r>
              <a:rPr lang="de-DE" dirty="0"/>
              <a:t>→ Repräsentiert einen systemischen, dynamischen Ansatz, der auf langfristige gemeinsame Wertschöpfung abzielt.</a:t>
            </a:r>
          </a:p>
          <a:p>
            <a:r>
              <a:rPr lang="de-DE" b="1" dirty="0"/>
              <a:t>4. Relevanz für Wissenschaftstransfer / Third Mission</a:t>
            </a:r>
          </a:p>
          <a:p>
            <a:r>
              <a:rPr lang="de-DE" dirty="0"/>
              <a:t>Mode 2 und Mode 3 verdeutlichen, weshalb </a:t>
            </a:r>
            <a:r>
              <a:rPr lang="de-DE" b="1" dirty="0"/>
              <a:t>Transferkompetenzen</a:t>
            </a:r>
            <a:r>
              <a:rPr lang="de-DE" dirty="0"/>
              <a:t>, gesellschaftliche Einbindung und Kooperation über Disziplingrenzen hinweg zentrale Bestandteile moderner Forschungspraxis sind.</a:t>
            </a:r>
          </a:p>
          <a:p>
            <a:r>
              <a:rPr lang="de-DE" dirty="0"/>
              <a:t>Für die eigene Transferarbeit bedeutet das:</a:t>
            </a:r>
          </a:p>
          <a:p>
            <a:pPr lvl="1"/>
            <a:r>
              <a:rPr lang="de-DE" dirty="0"/>
              <a:t>die eigene disziplinäre Perspektive reflektieren,</a:t>
            </a:r>
          </a:p>
          <a:p>
            <a:pPr lvl="1"/>
            <a:r>
              <a:rPr lang="de-DE" dirty="0"/>
              <a:t>Bedarfe externer Akteure einbeziehen,</a:t>
            </a:r>
          </a:p>
          <a:p>
            <a:pPr lvl="1"/>
            <a:r>
              <a:rPr lang="de-DE" dirty="0"/>
              <a:t>und </a:t>
            </a:r>
            <a:r>
              <a:rPr lang="de-DE" b="1" dirty="0" err="1"/>
              <a:t>ko</a:t>
            </a:r>
            <a:r>
              <a:rPr lang="de-DE" b="1" dirty="0"/>
              <a:t>-evolutionäre Partnerschaften</a:t>
            </a:r>
            <a:r>
              <a:rPr lang="de-DE" dirty="0"/>
              <a:t> anstreben (z. B. mit KMU, Kommunen oder zivilgesellschaftlichen Organisationen).</a:t>
            </a:r>
          </a:p>
          <a:p>
            <a:r>
              <a:rPr lang="de-DE" dirty="0"/>
              <a:t>Auch wenn nicht sofort ein konkretes Projekt entsteht, ermöglicht das Verständnis dieser Modi, </a:t>
            </a:r>
            <a:r>
              <a:rPr lang="de-DE" b="1" dirty="0"/>
              <a:t>den eigenen Forschungsansatz strategisch weiterzuentwickeln.</a:t>
            </a:r>
            <a:endParaRPr lang="de-DE" dirty="0"/>
          </a:p>
          <a:p>
            <a:r>
              <a:rPr lang="de-DE" b="1" dirty="0"/>
              <a:t>5. Beispiele / Anwendungssituationen (optional)</a:t>
            </a:r>
          </a:p>
          <a:p>
            <a:r>
              <a:rPr lang="de-DE" dirty="0"/>
              <a:t>Ein klassisch disziplinäres Projekt (Mode 1) wird erweitert, indem Praxispartner einbezogen werden (Mode 2).</a:t>
            </a:r>
          </a:p>
          <a:p>
            <a:r>
              <a:rPr lang="de-DE" dirty="0"/>
              <a:t>Ein langfristiges Innovationsnetzwerk zwischen Wissenschaft, Wirtschaft und Politik (Mode 3), in dem neue Produkte, politische Lösungen oder gesellschaftliche Formate entstehen.</a:t>
            </a:r>
          </a:p>
          <a:p>
            <a:r>
              <a:rPr lang="de-DE" dirty="0"/>
              <a:t>Reflexion der eigenen Forschung: In welchem Modus bewege ich mich? Wo möchte ich hin?</a:t>
            </a:r>
          </a:p>
          <a:p>
            <a:r>
              <a:rPr lang="de-DE" b="1" dirty="0"/>
              <a:t>Verwendete Literatur </a:t>
            </a:r>
            <a:endParaRPr lang="en-US" dirty="0">
              <a:solidFill>
                <a:srgbClr val="444444"/>
              </a:solidFill>
            </a:endParaRPr>
          </a:p>
          <a:p>
            <a:r>
              <a:rPr lang="de-DE" dirty="0" err="1"/>
              <a:t>Callon</a:t>
            </a:r>
            <a:r>
              <a:rPr lang="de-DE" dirty="0"/>
              <a:t>, M., </a:t>
            </a:r>
            <a:r>
              <a:rPr lang="de-DE" dirty="0" err="1"/>
              <a:t>Lascoumes</a:t>
            </a:r>
            <a:r>
              <a:rPr lang="de-DE" dirty="0"/>
              <a:t>, P., &amp; Barthe, Y. (2009). </a:t>
            </a:r>
            <a:r>
              <a:rPr lang="de-DE" i="1" dirty="0" err="1"/>
              <a:t>Acting</a:t>
            </a:r>
            <a:r>
              <a:rPr lang="de-DE" i="1" dirty="0"/>
              <a:t> in an </a:t>
            </a:r>
            <a:r>
              <a:rPr lang="de-DE" i="1" dirty="0" err="1"/>
              <a:t>uncertain</a:t>
            </a:r>
            <a:r>
              <a:rPr lang="de-DE" i="1" dirty="0"/>
              <a:t> </a:t>
            </a:r>
            <a:r>
              <a:rPr lang="de-DE" i="1" dirty="0" err="1"/>
              <a:t>world</a:t>
            </a:r>
            <a:r>
              <a:rPr lang="de-DE" i="1" dirty="0"/>
              <a:t>: An </a:t>
            </a:r>
            <a:r>
              <a:rPr lang="de-DE" i="1" dirty="0" err="1"/>
              <a:t>essay</a:t>
            </a:r>
            <a:r>
              <a:rPr lang="de-DE" i="1" dirty="0"/>
              <a:t> on </a:t>
            </a:r>
            <a:r>
              <a:rPr lang="de-DE" i="1" dirty="0" err="1"/>
              <a:t>technical</a:t>
            </a:r>
            <a:r>
              <a:rPr lang="de-DE" i="1" dirty="0"/>
              <a:t> </a:t>
            </a:r>
            <a:r>
              <a:rPr lang="de-DE" i="1" dirty="0" err="1"/>
              <a:t>democracy</a:t>
            </a:r>
            <a:r>
              <a:rPr lang="de-DE" dirty="0"/>
              <a:t>. MIT Press.</a:t>
            </a:r>
            <a:endParaRPr lang="en-US" dirty="0">
              <a:solidFill>
                <a:srgbClr val="444444"/>
              </a:solidFill>
            </a:endParaRPr>
          </a:p>
          <a:p>
            <a:r>
              <a:rPr lang="de-DE" dirty="0"/>
              <a:t>Campbell, D. F. J. &amp; </a:t>
            </a:r>
            <a:r>
              <a:rPr lang="de-DE" dirty="0" err="1"/>
              <a:t>Carayannis</a:t>
            </a:r>
            <a:r>
              <a:rPr lang="de-DE" dirty="0"/>
              <a:t>, E. G. (Eds.). (2006). Knowledge </a:t>
            </a:r>
            <a:r>
              <a:rPr lang="de-DE" dirty="0" err="1"/>
              <a:t>creation</a:t>
            </a:r>
            <a:r>
              <a:rPr lang="de-DE" dirty="0"/>
              <a:t>, </a:t>
            </a:r>
            <a:r>
              <a:rPr lang="de-DE" dirty="0" err="1"/>
              <a:t>diffusion</a:t>
            </a:r>
            <a:r>
              <a:rPr lang="de-DE" dirty="0"/>
              <a:t>, and </a:t>
            </a:r>
            <a:r>
              <a:rPr lang="de-DE" dirty="0" err="1"/>
              <a:t>use</a:t>
            </a:r>
            <a:r>
              <a:rPr lang="de-DE" dirty="0"/>
              <a:t> in</a:t>
            </a:r>
            <a:endParaRPr lang="en-US" dirty="0">
              <a:solidFill>
                <a:srgbClr val="444444"/>
              </a:solidFill>
            </a:endParaRPr>
          </a:p>
          <a:p>
            <a:r>
              <a:rPr lang="de-DE" dirty="0" err="1"/>
              <a:t>innovation</a:t>
            </a:r>
            <a:r>
              <a:rPr lang="de-DE" dirty="0"/>
              <a:t> </a:t>
            </a:r>
            <a:r>
              <a:rPr lang="de-DE" dirty="0" err="1"/>
              <a:t>networks</a:t>
            </a:r>
            <a:r>
              <a:rPr lang="de-DE" dirty="0"/>
              <a:t> and </a:t>
            </a:r>
            <a:r>
              <a:rPr lang="de-DE" dirty="0" err="1"/>
              <a:t>knowledge</a:t>
            </a:r>
            <a:r>
              <a:rPr lang="de-DE" dirty="0"/>
              <a:t> </a:t>
            </a:r>
            <a:r>
              <a:rPr lang="de-DE" dirty="0" err="1"/>
              <a:t>clusters</a:t>
            </a:r>
            <a:r>
              <a:rPr lang="de-DE" dirty="0"/>
              <a:t>. A </a:t>
            </a:r>
            <a:r>
              <a:rPr lang="de-DE" dirty="0" err="1"/>
              <a:t>comparative</a:t>
            </a:r>
            <a:r>
              <a:rPr lang="de-DE" dirty="0"/>
              <a:t> </a:t>
            </a:r>
            <a:r>
              <a:rPr lang="de-DE" dirty="0" err="1"/>
              <a:t>systems</a:t>
            </a:r>
            <a:r>
              <a:rPr lang="de-DE" dirty="0"/>
              <a:t> </a:t>
            </a:r>
            <a:r>
              <a:rPr lang="de-DE" dirty="0" err="1"/>
              <a:t>approach</a:t>
            </a:r>
            <a:r>
              <a:rPr lang="de-DE" dirty="0"/>
              <a:t> </a:t>
            </a:r>
            <a:r>
              <a:rPr lang="de-DE" dirty="0" err="1"/>
              <a:t>across</a:t>
            </a:r>
            <a:r>
              <a:rPr lang="de-DE" dirty="0"/>
              <a:t> </a:t>
            </a:r>
            <a:r>
              <a:rPr lang="de-DE" dirty="0" err="1"/>
              <a:t>the</a:t>
            </a:r>
            <a:endParaRPr lang="de-DE" dirty="0" err="1">
              <a:solidFill>
                <a:srgbClr val="444444"/>
              </a:solidFill>
            </a:endParaRPr>
          </a:p>
          <a:p>
            <a:r>
              <a:rPr lang="de-DE" dirty="0"/>
              <a:t>United States, Europe, and Asia (Technology, </a:t>
            </a:r>
            <a:r>
              <a:rPr lang="de-DE" dirty="0" err="1"/>
              <a:t>innovation</a:t>
            </a:r>
            <a:r>
              <a:rPr lang="de-DE" dirty="0"/>
              <a:t>, and </a:t>
            </a:r>
            <a:r>
              <a:rPr lang="de-DE" dirty="0" err="1"/>
              <a:t>knowledge</a:t>
            </a:r>
            <a:r>
              <a:rPr lang="de-DE" dirty="0"/>
              <a:t> </a:t>
            </a:r>
            <a:r>
              <a:rPr lang="de-DE" dirty="0" err="1"/>
              <a:t>management</a:t>
            </a:r>
            <a:r>
              <a:rPr lang="de-DE" dirty="0"/>
              <a:t>).</a:t>
            </a:r>
            <a:endParaRPr lang="en-US" dirty="0">
              <a:solidFill>
                <a:srgbClr val="444444"/>
              </a:solidFill>
            </a:endParaRPr>
          </a:p>
          <a:p>
            <a:r>
              <a:rPr lang="de-DE" dirty="0" err="1"/>
              <a:t>Westport</a:t>
            </a:r>
            <a:r>
              <a:rPr lang="de-DE" dirty="0"/>
              <a:t>, </a:t>
            </a:r>
            <a:r>
              <a:rPr lang="de-DE" dirty="0" err="1"/>
              <a:t>Conn</a:t>
            </a:r>
            <a:r>
              <a:rPr lang="de-DE" dirty="0"/>
              <a:t>.: </a:t>
            </a:r>
            <a:r>
              <a:rPr lang="de-DE" dirty="0" err="1"/>
              <a:t>Praeger</a:t>
            </a:r>
            <a:r>
              <a:rPr lang="de-DE" dirty="0"/>
              <a:t> Publishers.</a:t>
            </a:r>
            <a:endParaRPr lang="en-US" dirty="0">
              <a:solidFill>
                <a:srgbClr val="444444"/>
              </a:solidFill>
            </a:endParaRPr>
          </a:p>
          <a:p>
            <a:r>
              <a:rPr lang="de-DE" dirty="0" err="1"/>
              <a:t>Carayannis</a:t>
            </a:r>
            <a:r>
              <a:rPr lang="de-DE" dirty="0"/>
              <a:t>, E. &amp; Campbell, F.J. (2009). ‘Mode 3’ and ‘</a:t>
            </a:r>
            <a:r>
              <a:rPr lang="de-DE" dirty="0" err="1"/>
              <a:t>Quadruple</a:t>
            </a:r>
            <a:r>
              <a:rPr lang="de-DE" dirty="0"/>
              <a:t> Helix’: </a:t>
            </a:r>
            <a:r>
              <a:rPr lang="de-DE" dirty="0" err="1"/>
              <a:t>toward</a:t>
            </a:r>
            <a:r>
              <a:rPr lang="de-DE" dirty="0"/>
              <a:t> a 21st </a:t>
            </a:r>
            <a:r>
              <a:rPr lang="de-DE" dirty="0" err="1"/>
              <a:t>century</a:t>
            </a:r>
            <a:r>
              <a:rPr lang="de-DE" dirty="0"/>
              <a:t> </a:t>
            </a:r>
            <a:r>
              <a:rPr lang="de-DE" dirty="0" err="1"/>
              <a:t>fractal</a:t>
            </a:r>
            <a:r>
              <a:rPr lang="de-DE" dirty="0"/>
              <a:t> </a:t>
            </a:r>
            <a:r>
              <a:rPr lang="de-DE" dirty="0" err="1"/>
              <a:t>innovation</a:t>
            </a:r>
            <a:r>
              <a:rPr lang="de-DE" dirty="0"/>
              <a:t> </a:t>
            </a:r>
            <a:r>
              <a:rPr lang="de-DE" dirty="0" err="1"/>
              <a:t>ecosystem</a:t>
            </a:r>
            <a:r>
              <a:rPr lang="de-DE" dirty="0"/>
              <a:t>. Int. J. Technology Management, 46 (3/4), 201-234. </a:t>
            </a:r>
            <a:r>
              <a:rPr lang="de-DE" dirty="0">
                <a:solidFill>
                  <a:srgbClr val="444444"/>
                </a:solidFill>
                <a:hlinkClick r:id="rId3"/>
              </a:rPr>
              <a:t>https://doi.org/10.1504/IJTM.2009.023374</a:t>
            </a:r>
            <a:endParaRPr lang="de-DE" dirty="0">
              <a:solidFill>
                <a:srgbClr val="444444"/>
              </a:solidFill>
            </a:endParaRPr>
          </a:p>
          <a:p>
            <a:r>
              <a:rPr lang="de-DE" dirty="0" err="1">
                <a:solidFill>
                  <a:srgbClr val="000000"/>
                </a:solidFill>
              </a:rPr>
              <a:t>Carayannis</a:t>
            </a:r>
            <a:r>
              <a:rPr lang="de-DE" dirty="0">
                <a:solidFill>
                  <a:srgbClr val="000000"/>
                </a:solidFill>
              </a:rPr>
              <a:t>, E. G., Barth, T. D., &amp; Campbell, D. F. J. (2012). The </a:t>
            </a:r>
            <a:r>
              <a:rPr lang="de-DE" dirty="0" err="1">
                <a:solidFill>
                  <a:srgbClr val="000000"/>
                </a:solidFill>
              </a:rPr>
              <a:t>quintuple</a:t>
            </a:r>
            <a:r>
              <a:rPr lang="de-DE" dirty="0">
                <a:solidFill>
                  <a:srgbClr val="000000"/>
                </a:solidFill>
              </a:rPr>
              <a:t> </a:t>
            </a:r>
            <a:r>
              <a:rPr lang="de-DE" dirty="0" err="1">
                <a:solidFill>
                  <a:srgbClr val="000000"/>
                </a:solidFill>
              </a:rPr>
              <a:t>helix</a:t>
            </a:r>
            <a:r>
              <a:rPr lang="de-DE" dirty="0">
                <a:solidFill>
                  <a:srgbClr val="000000"/>
                </a:solidFill>
              </a:rPr>
              <a:t> </a:t>
            </a:r>
            <a:r>
              <a:rPr lang="de-DE" dirty="0" err="1">
                <a:solidFill>
                  <a:srgbClr val="000000"/>
                </a:solidFill>
              </a:rPr>
              <a:t>innovation</a:t>
            </a:r>
            <a:r>
              <a:rPr lang="de-DE" dirty="0">
                <a:solidFill>
                  <a:srgbClr val="000000"/>
                </a:solidFill>
              </a:rPr>
              <a:t> </a:t>
            </a:r>
            <a:r>
              <a:rPr lang="de-DE" dirty="0" err="1">
                <a:solidFill>
                  <a:srgbClr val="000000"/>
                </a:solidFill>
              </a:rPr>
              <a:t>model</a:t>
            </a:r>
            <a:r>
              <a:rPr lang="de-DE" dirty="0">
                <a:solidFill>
                  <a:srgbClr val="000000"/>
                </a:solidFill>
              </a:rPr>
              <a:t>: Global </a:t>
            </a:r>
            <a:r>
              <a:rPr lang="de-DE" dirty="0" err="1">
                <a:solidFill>
                  <a:srgbClr val="000000"/>
                </a:solidFill>
              </a:rPr>
              <a:t>warming</a:t>
            </a:r>
            <a:r>
              <a:rPr lang="de-DE" dirty="0">
                <a:solidFill>
                  <a:srgbClr val="000000"/>
                </a:solidFill>
              </a:rPr>
              <a:t> </a:t>
            </a:r>
            <a:r>
              <a:rPr lang="de-DE" dirty="0" err="1">
                <a:solidFill>
                  <a:srgbClr val="000000"/>
                </a:solidFill>
              </a:rPr>
              <a:t>as</a:t>
            </a:r>
            <a:r>
              <a:rPr lang="de-DE" dirty="0">
                <a:solidFill>
                  <a:srgbClr val="000000"/>
                </a:solidFill>
              </a:rPr>
              <a:t> a </a:t>
            </a:r>
            <a:r>
              <a:rPr lang="de-DE" dirty="0" err="1">
                <a:solidFill>
                  <a:srgbClr val="000000"/>
                </a:solidFill>
              </a:rPr>
              <a:t>challenge</a:t>
            </a:r>
            <a:r>
              <a:rPr lang="de-DE" dirty="0">
                <a:solidFill>
                  <a:srgbClr val="000000"/>
                </a:solidFill>
              </a:rPr>
              <a:t> and </a:t>
            </a:r>
            <a:r>
              <a:rPr lang="de-DE" dirty="0" err="1">
                <a:solidFill>
                  <a:srgbClr val="000000"/>
                </a:solidFill>
              </a:rPr>
              <a:t>driver</a:t>
            </a:r>
            <a:r>
              <a:rPr lang="de-DE" dirty="0">
                <a:solidFill>
                  <a:srgbClr val="000000"/>
                </a:solidFill>
              </a:rPr>
              <a:t> </a:t>
            </a:r>
            <a:r>
              <a:rPr lang="de-DE" dirty="0" err="1">
                <a:solidFill>
                  <a:srgbClr val="000000"/>
                </a:solidFill>
              </a:rPr>
              <a:t>for</a:t>
            </a:r>
            <a:r>
              <a:rPr lang="de-DE" dirty="0">
                <a:solidFill>
                  <a:srgbClr val="000000"/>
                </a:solidFill>
              </a:rPr>
              <a:t> </a:t>
            </a:r>
            <a:r>
              <a:rPr lang="de-DE" dirty="0" err="1">
                <a:solidFill>
                  <a:srgbClr val="000000"/>
                </a:solidFill>
              </a:rPr>
              <a:t>innovation</a:t>
            </a:r>
            <a:r>
              <a:rPr lang="de-DE" dirty="0">
                <a:solidFill>
                  <a:srgbClr val="000000"/>
                </a:solidFill>
              </a:rPr>
              <a:t>. </a:t>
            </a:r>
            <a:r>
              <a:rPr lang="de-DE" i="1" dirty="0">
                <a:solidFill>
                  <a:srgbClr val="000000"/>
                </a:solidFill>
              </a:rPr>
              <a:t>Journal </a:t>
            </a:r>
            <a:r>
              <a:rPr lang="de-DE" i="1" dirty="0" err="1">
                <a:solidFill>
                  <a:srgbClr val="000000"/>
                </a:solidFill>
              </a:rPr>
              <a:t>of</a:t>
            </a:r>
            <a:r>
              <a:rPr lang="de-DE" i="1" dirty="0">
                <a:solidFill>
                  <a:srgbClr val="000000"/>
                </a:solidFill>
              </a:rPr>
              <a:t> Innovation and Entrepreneurship, 1</a:t>
            </a:r>
            <a:r>
              <a:rPr lang="de-DE" dirty="0">
                <a:solidFill>
                  <a:srgbClr val="000000"/>
                </a:solidFill>
              </a:rPr>
              <a:t>(1), </a:t>
            </a:r>
            <a:r>
              <a:rPr lang="de-DE" dirty="0" err="1">
                <a:solidFill>
                  <a:srgbClr val="000000"/>
                </a:solidFill>
              </a:rPr>
              <a:t>Article</a:t>
            </a:r>
            <a:r>
              <a:rPr lang="de-DE" dirty="0">
                <a:solidFill>
                  <a:srgbClr val="000000"/>
                </a:solidFill>
              </a:rPr>
              <a:t> 2. </a:t>
            </a:r>
            <a:r>
              <a:rPr lang="de-DE" dirty="0">
                <a:solidFill>
                  <a:srgbClr val="444444"/>
                </a:solidFill>
                <a:hlinkClick r:id="rId4"/>
              </a:rPr>
              <a:t>https://doi.org/10.1186/2192-5372-1-2</a:t>
            </a:r>
            <a:endParaRPr lang="en-US">
              <a:solidFill>
                <a:srgbClr val="444444"/>
              </a:solidFill>
            </a:endParaRPr>
          </a:p>
          <a:p>
            <a:r>
              <a:rPr lang="de-DE" dirty="0">
                <a:solidFill>
                  <a:srgbClr val="000000"/>
                </a:solidFill>
              </a:rPr>
              <a:t>Campbell, D. F. J., &amp; </a:t>
            </a:r>
            <a:r>
              <a:rPr lang="de-DE" dirty="0" err="1">
                <a:solidFill>
                  <a:srgbClr val="000000"/>
                </a:solidFill>
              </a:rPr>
              <a:t>Carayannis</a:t>
            </a:r>
            <a:r>
              <a:rPr lang="de-DE" dirty="0">
                <a:solidFill>
                  <a:srgbClr val="000000"/>
                </a:solidFill>
              </a:rPr>
              <a:t>, E. G. (2013a). </a:t>
            </a:r>
            <a:r>
              <a:rPr lang="de-DE" dirty="0" err="1">
                <a:solidFill>
                  <a:srgbClr val="000000"/>
                </a:solidFill>
              </a:rPr>
              <a:t>Epistemic</a:t>
            </a:r>
            <a:r>
              <a:rPr lang="de-DE" dirty="0">
                <a:solidFill>
                  <a:srgbClr val="000000"/>
                </a:solidFill>
              </a:rPr>
              <a:t> </a:t>
            </a:r>
            <a:r>
              <a:rPr lang="de-DE" dirty="0" err="1">
                <a:solidFill>
                  <a:srgbClr val="000000"/>
                </a:solidFill>
              </a:rPr>
              <a:t>governance</a:t>
            </a:r>
            <a:r>
              <a:rPr lang="de-DE" dirty="0">
                <a:solidFill>
                  <a:srgbClr val="000000"/>
                </a:solidFill>
              </a:rPr>
              <a:t> in </a:t>
            </a:r>
            <a:r>
              <a:rPr lang="de-DE" dirty="0" err="1">
                <a:solidFill>
                  <a:srgbClr val="000000"/>
                </a:solidFill>
              </a:rPr>
              <a:t>higher</a:t>
            </a:r>
            <a:r>
              <a:rPr lang="de-DE" dirty="0">
                <a:solidFill>
                  <a:srgbClr val="000000"/>
                </a:solidFill>
              </a:rPr>
              <a:t> </a:t>
            </a:r>
            <a:r>
              <a:rPr lang="de-DE" dirty="0" err="1">
                <a:solidFill>
                  <a:srgbClr val="000000"/>
                </a:solidFill>
              </a:rPr>
              <a:t>education</a:t>
            </a:r>
            <a:r>
              <a:rPr lang="de-DE" dirty="0">
                <a:solidFill>
                  <a:srgbClr val="000000"/>
                </a:solidFill>
              </a:rPr>
              <a:t>: Quality </a:t>
            </a:r>
            <a:r>
              <a:rPr lang="de-DE" dirty="0" err="1">
                <a:solidFill>
                  <a:srgbClr val="000000"/>
                </a:solidFill>
              </a:rPr>
              <a:t>enhancement</a:t>
            </a:r>
            <a:r>
              <a:rPr lang="de-DE" dirty="0">
                <a:solidFill>
                  <a:srgbClr val="000000"/>
                </a:solidFill>
              </a:rPr>
              <a:t> </a:t>
            </a:r>
            <a:r>
              <a:rPr lang="de-DE" dirty="0" err="1">
                <a:solidFill>
                  <a:srgbClr val="000000"/>
                </a:solidFill>
              </a:rPr>
              <a:t>of</a:t>
            </a:r>
            <a:r>
              <a:rPr lang="de-DE" dirty="0">
                <a:solidFill>
                  <a:srgbClr val="000000"/>
                </a:solidFill>
              </a:rPr>
              <a:t> </a:t>
            </a:r>
            <a:r>
              <a:rPr lang="de-DE" dirty="0" err="1">
                <a:solidFill>
                  <a:srgbClr val="000000"/>
                </a:solidFill>
              </a:rPr>
              <a:t>universities</a:t>
            </a:r>
            <a:r>
              <a:rPr lang="de-DE" dirty="0">
                <a:solidFill>
                  <a:srgbClr val="000000"/>
                </a:solidFill>
              </a:rPr>
              <a:t> </a:t>
            </a:r>
            <a:r>
              <a:rPr lang="de-DE" dirty="0" err="1">
                <a:solidFill>
                  <a:srgbClr val="000000"/>
                </a:solidFill>
              </a:rPr>
              <a:t>for</a:t>
            </a:r>
            <a:r>
              <a:rPr lang="de-DE" dirty="0">
                <a:solidFill>
                  <a:srgbClr val="000000"/>
                </a:solidFill>
              </a:rPr>
              <a:t> </a:t>
            </a:r>
            <a:r>
              <a:rPr lang="de-DE" dirty="0" err="1">
                <a:solidFill>
                  <a:srgbClr val="000000"/>
                </a:solidFill>
              </a:rPr>
              <a:t>development</a:t>
            </a:r>
            <a:r>
              <a:rPr lang="de-DE" dirty="0">
                <a:solidFill>
                  <a:srgbClr val="000000"/>
                </a:solidFill>
              </a:rPr>
              <a:t>. Springer Verlag. </a:t>
            </a:r>
            <a:endParaRPr lang="en-US" dirty="0">
              <a:solidFill>
                <a:srgbClr val="444444"/>
              </a:solidFill>
            </a:endParaRPr>
          </a:p>
          <a:p>
            <a:r>
              <a:rPr lang="de-DE" dirty="0">
                <a:solidFill>
                  <a:srgbClr val="000000"/>
                </a:solidFill>
              </a:rPr>
              <a:t>Gibbons, M., Limoges, C., Nowotny, H., Schwartzman S., Scott, P., </a:t>
            </a:r>
            <a:r>
              <a:rPr lang="de-DE" dirty="0" err="1">
                <a:solidFill>
                  <a:srgbClr val="000000"/>
                </a:solidFill>
              </a:rPr>
              <a:t>Trow</a:t>
            </a:r>
            <a:r>
              <a:rPr lang="de-DE" dirty="0">
                <a:solidFill>
                  <a:srgbClr val="000000"/>
                </a:solidFill>
              </a:rPr>
              <a:t>, M. (1994). The New </a:t>
            </a:r>
            <a:r>
              <a:rPr lang="de-DE" dirty="0" err="1">
                <a:solidFill>
                  <a:srgbClr val="000000"/>
                </a:solidFill>
              </a:rPr>
              <a:t>Production</a:t>
            </a:r>
            <a:r>
              <a:rPr lang="de-DE" dirty="0">
                <a:solidFill>
                  <a:srgbClr val="000000"/>
                </a:solidFill>
              </a:rPr>
              <a:t> </a:t>
            </a:r>
            <a:r>
              <a:rPr lang="de-DE" dirty="0" err="1">
                <a:solidFill>
                  <a:srgbClr val="000000"/>
                </a:solidFill>
              </a:rPr>
              <a:t>Of</a:t>
            </a:r>
            <a:r>
              <a:rPr lang="de-DE" dirty="0">
                <a:solidFill>
                  <a:srgbClr val="000000"/>
                </a:solidFill>
              </a:rPr>
              <a:t> Knowledge. The Dynamics </a:t>
            </a:r>
            <a:r>
              <a:rPr lang="de-DE" dirty="0" err="1">
                <a:solidFill>
                  <a:srgbClr val="000000"/>
                </a:solidFill>
              </a:rPr>
              <a:t>of</a:t>
            </a:r>
            <a:r>
              <a:rPr lang="de-DE" dirty="0">
                <a:solidFill>
                  <a:srgbClr val="000000"/>
                </a:solidFill>
              </a:rPr>
              <a:t> Science and Research in Contemporary Societies. SAGE. </a:t>
            </a:r>
            <a:endParaRPr lang="en-US" dirty="0">
              <a:solidFill>
                <a:srgbClr val="444444"/>
              </a:solidFill>
            </a:endParaRPr>
          </a:p>
          <a:p>
            <a:r>
              <a:rPr lang="de-DE" dirty="0">
                <a:solidFill>
                  <a:srgbClr val="000000"/>
                </a:solidFill>
              </a:rPr>
              <a:t>Nowotny, H., Scott, P., &amp; Gibbons, M. (2001). Re-</a:t>
            </a:r>
            <a:r>
              <a:rPr lang="de-DE" dirty="0" err="1">
                <a:solidFill>
                  <a:srgbClr val="000000"/>
                </a:solidFill>
              </a:rPr>
              <a:t>thinking</a:t>
            </a:r>
            <a:r>
              <a:rPr lang="de-DE" dirty="0">
                <a:solidFill>
                  <a:srgbClr val="000000"/>
                </a:solidFill>
              </a:rPr>
              <a:t> </a:t>
            </a:r>
            <a:r>
              <a:rPr lang="de-DE" dirty="0" err="1">
                <a:solidFill>
                  <a:srgbClr val="000000"/>
                </a:solidFill>
              </a:rPr>
              <a:t>science</a:t>
            </a:r>
            <a:r>
              <a:rPr lang="de-DE" dirty="0">
                <a:solidFill>
                  <a:srgbClr val="000000"/>
                </a:solidFill>
              </a:rPr>
              <a:t>: Knowledge and </a:t>
            </a:r>
            <a:r>
              <a:rPr lang="de-DE" dirty="0" err="1">
                <a:solidFill>
                  <a:srgbClr val="000000"/>
                </a:solidFill>
              </a:rPr>
              <a:t>the</a:t>
            </a:r>
            <a:r>
              <a:rPr lang="de-DE" dirty="0">
                <a:solidFill>
                  <a:srgbClr val="000000"/>
                </a:solidFill>
              </a:rPr>
              <a:t> </a:t>
            </a:r>
            <a:r>
              <a:rPr lang="de-DE" dirty="0" err="1">
                <a:solidFill>
                  <a:srgbClr val="000000"/>
                </a:solidFill>
              </a:rPr>
              <a:t>public</a:t>
            </a:r>
            <a:r>
              <a:rPr lang="de-DE" dirty="0">
                <a:solidFill>
                  <a:srgbClr val="000000"/>
                </a:solidFill>
              </a:rPr>
              <a:t> in an </a:t>
            </a:r>
            <a:r>
              <a:rPr lang="de-DE" dirty="0" err="1">
                <a:solidFill>
                  <a:srgbClr val="000000"/>
                </a:solidFill>
              </a:rPr>
              <a:t>age</a:t>
            </a:r>
            <a:r>
              <a:rPr lang="de-DE" dirty="0">
                <a:solidFill>
                  <a:srgbClr val="000000"/>
                </a:solidFill>
              </a:rPr>
              <a:t> </a:t>
            </a:r>
            <a:r>
              <a:rPr lang="de-DE" dirty="0" err="1">
                <a:solidFill>
                  <a:srgbClr val="000000"/>
                </a:solidFill>
              </a:rPr>
              <a:t>of</a:t>
            </a:r>
            <a:r>
              <a:rPr lang="de-DE" dirty="0">
                <a:solidFill>
                  <a:srgbClr val="000000"/>
                </a:solidFill>
              </a:rPr>
              <a:t> </a:t>
            </a:r>
            <a:r>
              <a:rPr lang="de-DE" dirty="0" err="1">
                <a:solidFill>
                  <a:srgbClr val="000000"/>
                </a:solidFill>
              </a:rPr>
              <a:t>uncertainty</a:t>
            </a:r>
            <a:r>
              <a:rPr lang="de-DE" dirty="0">
                <a:solidFill>
                  <a:srgbClr val="000000"/>
                </a:solidFill>
              </a:rPr>
              <a:t>. </a:t>
            </a:r>
            <a:r>
              <a:rPr lang="de-DE" dirty="0" err="1">
                <a:solidFill>
                  <a:srgbClr val="000000"/>
                </a:solidFill>
              </a:rPr>
              <a:t>Polity</a:t>
            </a:r>
            <a:r>
              <a:rPr lang="de-DE" dirty="0">
                <a:solidFill>
                  <a:srgbClr val="000000"/>
                </a:solidFill>
              </a:rPr>
              <a:t> Press.</a:t>
            </a:r>
            <a:endParaRPr lang="en-US" dirty="0">
              <a:solidFill>
                <a:srgbClr val="444444"/>
              </a:solidFill>
            </a:endParaRPr>
          </a:p>
        </p:txBody>
      </p:sp>
      <p:sp>
        <p:nvSpPr>
          <p:cNvPr id="4" name="Foliennummernplatzhalter 3">
            <a:extLst>
              <a:ext uri="{FF2B5EF4-FFF2-40B4-BE49-F238E27FC236}">
                <a16:creationId xmlns:a16="http://schemas.microsoft.com/office/drawing/2014/main" id="{3D2BF4C0-DE1C-7618-E0B4-5FBC26D6E34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439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310F9-C9E2-D57C-C2EB-90D39B48E0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B69F8F-05CD-6856-551B-34BD92479B6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450DD8-C187-99E0-CACD-2D6133E7199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zeigt die historische Entwicklung wissenschaftlicher Anwendungsorientierung seit den 1950er Jahren. Sie verdeutlicht, wie aus primär disziplinärer Grundlagenforschung zunehmend ein Verständnis von Forschung als gesellschaftlich, wirtschaftlich und politisch wirksame Aufgabe entstanden ist – bis hin zur missionsorientierten Transformation heutiger Forschungslandschaften.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zeitliche Einordnung hilft, die heutigen Anforderungen an Wissenschaftstransfer und Third Mission einzuordnen. Transfer ist nicht plötzlich entstanden, sondern das Ergebnis politischer, wirtschaftlicher und gesellschaftlicher Entwicklungen. Forschende können so besser verstehen, warum heutige Förderlogiken, Kooperationsformen und Wirkungsansprüche entstanden sind.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1. Forschung &amp; Entwicklung (ab 1950er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Dominanz der </a:t>
            </a:r>
            <a:r>
              <a:rPr lang="de-DE" sz="1200" b="1" i="0" u="none" strike="noStrike" cap="none">
                <a:solidFill>
                  <a:schemeClr val="dk1"/>
                </a:solidFill>
                <a:effectLst/>
                <a:latin typeface="Calibri"/>
                <a:ea typeface="Calibri"/>
                <a:cs typeface="Calibri"/>
                <a:sym typeface="Calibri"/>
              </a:rPr>
              <a:t>Grundlagenforschung</a:t>
            </a:r>
            <a:r>
              <a:rPr lang="de-DE" sz="1200" b="0" i="0" u="none" strike="noStrike" cap="none">
                <a:solidFill>
                  <a:schemeClr val="dk1"/>
                </a:solidFill>
                <a:effectLst/>
                <a:latin typeface="Calibri"/>
                <a:ea typeface="Calibri"/>
                <a:cs typeface="Calibri"/>
                <a:sym typeface="Calibri"/>
              </a:rPr>
              <a:t> mit starkem Fokus auf wissenschaftliche Exzellenz.</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wird als weitgehend autonome Tätigkeit verstanden; gesellschaftliche oder wirtschaftliche Anwendung stehen nicht im Vordergrund.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Qualitätskriterien orientieren sich an disziplinären Standards; Transfer findet nur punktuell statt.</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dient primär der Wissensvermehrung – nicht der Anwendung.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Innovative Systeme &amp; Kommerzialisierung (ab 1980er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Anwendungsorientierung wird zu einem zentralen Leitwert.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soll </a:t>
            </a:r>
            <a:r>
              <a:rPr lang="de-DE" sz="1200" b="1" i="0" u="none" strike="noStrike" cap="none">
                <a:solidFill>
                  <a:schemeClr val="dk1"/>
                </a:solidFill>
                <a:effectLst/>
                <a:latin typeface="Calibri"/>
                <a:ea typeface="Calibri"/>
                <a:cs typeface="Calibri"/>
                <a:sym typeface="Calibri"/>
              </a:rPr>
              <a:t>kommerziell nutzbar</a:t>
            </a:r>
            <a:r>
              <a:rPr lang="de-DE" sz="1200" b="0" i="0" u="none" strike="noStrike" cap="none">
                <a:solidFill>
                  <a:schemeClr val="dk1"/>
                </a:solidFill>
                <a:effectLst/>
                <a:latin typeface="Calibri"/>
                <a:ea typeface="Calibri"/>
                <a:cs typeface="Calibri"/>
                <a:sym typeface="Calibri"/>
              </a:rPr>
              <a:t> werden und Impulse für wirtschaftliche Entwicklung liefern.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Lineares Transferverständnis dominiert: Forschung erzeugt Wissen → Wirtschaft nutzt es („Wissenschaft entwickelt für andere“).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Kooperationen zwischen Wissenschaft, öffentlichen Institutionen und Unternehmen nehmen zu.</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gewinnt wirtschaftliche Bedeutung, Innovation wird zum politischen Ziel.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Missionsorientierte soziotechnische Transformation (ab 2010er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richtet sich zunehmend auf </a:t>
            </a:r>
            <a:r>
              <a:rPr lang="de-DE" sz="1200" b="1" i="0" u="none" strike="noStrike" cap="none">
                <a:solidFill>
                  <a:schemeClr val="dk1"/>
                </a:solidFill>
                <a:effectLst/>
                <a:latin typeface="Calibri"/>
                <a:ea typeface="Calibri"/>
                <a:cs typeface="Calibri"/>
                <a:sym typeface="Calibri"/>
              </a:rPr>
              <a:t>gesellschaftliche Herausforderungen</a:t>
            </a:r>
            <a:r>
              <a:rPr lang="de-DE" sz="1200" b="0" i="0" u="none" strike="noStrike" cap="none">
                <a:solidFill>
                  <a:schemeClr val="dk1"/>
                </a:solidFill>
                <a:effectLst/>
                <a:latin typeface="Calibri"/>
                <a:ea typeface="Calibri"/>
                <a:cs typeface="Calibri"/>
                <a:sym typeface="Calibri"/>
              </a:rPr>
              <a:t> (z. B. Nachhaltigkeit, Mobilität, Digitalisierung).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Third Mission wird zu einem integralen Leitwert wissenschaftlicher Arbeit.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wird </a:t>
            </a:r>
            <a:r>
              <a:rPr lang="de-DE" sz="1200" b="1" i="0" u="none" strike="noStrike" cap="none">
                <a:solidFill>
                  <a:schemeClr val="dk1"/>
                </a:solidFill>
                <a:effectLst/>
                <a:latin typeface="Calibri"/>
                <a:ea typeface="Calibri"/>
                <a:cs typeface="Calibri"/>
                <a:sym typeface="Calibri"/>
              </a:rPr>
              <a:t>bidirektional und interdependent</a:t>
            </a:r>
            <a:r>
              <a:rPr lang="de-DE" sz="1200" b="0" i="0" u="none" strike="noStrike" cap="none">
                <a:solidFill>
                  <a:schemeClr val="dk1"/>
                </a:solidFill>
                <a:effectLst/>
                <a:latin typeface="Calibri"/>
                <a:ea typeface="Calibri"/>
                <a:cs typeface="Calibri"/>
                <a:sym typeface="Calibri"/>
              </a:rPr>
              <a:t>: Wissenschaft kooperiert mit Wirtschaft, Politik und Gesellschaft auf Augenhöhe.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Fokus auf systemische Innovation, gemeinsamer Problemlösung und gesellschaftlicher Wirkung.</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wird zu einem aktiven Treiber gesellschaftlicher Transformation.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Entwicklung zeigt: </a:t>
            </a:r>
            <a:r>
              <a:rPr lang="de-DE" sz="1200" b="1" i="0" u="none" strike="noStrike" cap="none">
                <a:solidFill>
                  <a:schemeClr val="dk1"/>
                </a:solidFill>
                <a:effectLst/>
                <a:latin typeface="Calibri"/>
                <a:ea typeface="Calibri"/>
                <a:cs typeface="Calibri"/>
                <a:sym typeface="Calibri"/>
              </a:rPr>
              <a:t>Je weiter wir zeitlich voranschreiten, desto breiter wird das </a:t>
            </a:r>
            <a:r>
              <a:rPr lang="de-DE" sz="1200" b="1" i="0" u="none" strike="noStrike" cap="none" err="1">
                <a:solidFill>
                  <a:schemeClr val="dk1"/>
                </a:solidFill>
                <a:effectLst/>
                <a:latin typeface="Calibri"/>
                <a:ea typeface="Calibri"/>
                <a:cs typeface="Calibri"/>
                <a:sym typeface="Calibri"/>
              </a:rPr>
              <a:t>Akteursfeld</a:t>
            </a:r>
            <a:r>
              <a:rPr lang="de-DE" sz="1200" b="0" i="0" u="none" strike="noStrike" cap="none">
                <a:solidFill>
                  <a:schemeClr val="dk1"/>
                </a:solidFill>
                <a:effectLst/>
                <a:latin typeface="Calibri"/>
                <a:ea typeface="Calibri"/>
                <a:cs typeface="Calibri"/>
                <a:sym typeface="Calibri"/>
              </a:rPr>
              <a:t> – Gesellschaft wird zum wichtigen Partner.</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Heutige Transferarbeit orientiert sich an missionsorientierten Ansätzen: Forschung soll konkret zur Lösung globaler und lokaler Herausforderungen beitragen.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Für Forschende bedeutet das: Transfer ist nicht nur möglich, sondern </a:t>
            </a:r>
            <a:r>
              <a:rPr lang="de-DE" sz="1200" b="1" i="0" u="none" strike="noStrike" cap="none">
                <a:solidFill>
                  <a:schemeClr val="dk1"/>
                </a:solidFill>
                <a:effectLst/>
                <a:latin typeface="Calibri"/>
                <a:ea typeface="Calibri"/>
                <a:cs typeface="Calibri"/>
                <a:sym typeface="Calibri"/>
              </a:rPr>
              <a:t>erwartet und systemisch eingebettet</a:t>
            </a:r>
            <a:r>
              <a:rPr lang="de-DE" sz="1200" b="0" i="0" u="none" strike="noStrike" cap="none">
                <a:solidFill>
                  <a:schemeClr val="dk1"/>
                </a:solidFill>
                <a:effectLst/>
                <a:latin typeface="Calibri"/>
                <a:ea typeface="Calibri"/>
                <a:cs typeface="Calibri"/>
                <a:sym typeface="Calibri"/>
              </a:rPr>
              <a:t> in Förderprogramme, Politik und Innovationsnetzwerke.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unterstützt eine realistische Positionierung: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Wo steht das eigene Forschungsfeld historisch?</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Erwartungen ergeben sich daraus für heutige Projekte?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1950er–1970er: Physikalische Grundlagenforschung ohne direkten Anwendungsdruck.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1980er–2000er: Kommerzialisierung medizinischer oder technologischer Forschung, Aufbau von Unternehmenskooperationen.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Seit 2010er: Forschungsmissionen wie „Energiewende“, „Gesundheit für alle“, „Klimaneutrale Städte“, die explizit gesellschaftliche Wirkung fordern.</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de-DE" err="1"/>
              <a:t>Borowiecki</a:t>
            </a:r>
            <a:r>
              <a:rPr lang="de-DE"/>
              <a:t>, K. J., &amp; </a:t>
            </a:r>
            <a:r>
              <a:rPr lang="de-DE" err="1"/>
              <a:t>Paunov</a:t>
            </a:r>
            <a:r>
              <a:rPr lang="de-DE"/>
              <a:t>, C. (2018). </a:t>
            </a:r>
            <a:r>
              <a:rPr lang="de-DE" i="1" err="1"/>
              <a:t>Fostering</a:t>
            </a:r>
            <a:r>
              <a:rPr lang="de-DE" i="1"/>
              <a:t> </a:t>
            </a:r>
            <a:r>
              <a:rPr lang="de-DE" i="1" err="1"/>
              <a:t>innovation</a:t>
            </a:r>
            <a:r>
              <a:rPr lang="de-DE" i="1"/>
              <a:t> in </a:t>
            </a:r>
            <a:r>
              <a:rPr lang="de-DE" i="1" err="1"/>
              <a:t>less-developed</a:t>
            </a:r>
            <a:r>
              <a:rPr lang="de-DE" i="1"/>
              <a:t> and </a:t>
            </a:r>
            <a:r>
              <a:rPr lang="de-DE" i="1" err="1"/>
              <a:t>low</a:t>
            </a:r>
            <a:r>
              <a:rPr lang="de-DE" i="1"/>
              <a:t> </a:t>
            </a:r>
            <a:r>
              <a:rPr lang="de-DE" i="1" err="1"/>
              <a:t>institutional</a:t>
            </a:r>
            <a:r>
              <a:rPr lang="de-DE" i="1"/>
              <a:t> </a:t>
            </a:r>
            <a:r>
              <a:rPr lang="de-DE" i="1" err="1"/>
              <a:t>capacity</a:t>
            </a:r>
            <a:r>
              <a:rPr lang="de-DE" i="1"/>
              <a:t> </a:t>
            </a:r>
            <a:r>
              <a:rPr lang="de-DE" i="1" err="1"/>
              <a:t>regions</a:t>
            </a:r>
            <a:r>
              <a:rPr lang="de-DE"/>
              <a:t> (OECD Science, Technology and Industry Working Papers, 2018/10). OECD Publishing. </a:t>
            </a:r>
            <a:r>
              <a:rPr lang="de-DE">
                <a:solidFill>
                  <a:srgbClr val="444444"/>
                </a:solidFill>
                <a:hlinkClick r:id="rId3"/>
              </a:rPr>
              <a:t>https://doi.org/10.1787/d98a8c22-en</a:t>
            </a:r>
            <a:endParaRPr lang="en-US">
              <a:solidFill>
                <a:srgbClr val="444444"/>
              </a:solidFill>
            </a:endParaRPr>
          </a:p>
          <a:p>
            <a:r>
              <a:rPr lang="de-DE"/>
              <a:t>OECD, &amp; Eurostat. (2018). </a:t>
            </a:r>
            <a:r>
              <a:rPr lang="de-DE" i="1"/>
              <a:t>Oslo Manual 2018: Guidelines </a:t>
            </a:r>
            <a:r>
              <a:rPr lang="de-DE" i="1" err="1"/>
              <a:t>for</a:t>
            </a:r>
            <a:r>
              <a:rPr lang="de-DE" i="1"/>
              <a:t> </a:t>
            </a:r>
            <a:r>
              <a:rPr lang="de-DE" i="1" err="1"/>
              <a:t>collecting</a:t>
            </a:r>
            <a:r>
              <a:rPr lang="de-DE" i="1"/>
              <a:t>, </a:t>
            </a:r>
            <a:r>
              <a:rPr lang="de-DE" i="1" err="1"/>
              <a:t>reporting</a:t>
            </a:r>
            <a:r>
              <a:rPr lang="de-DE" i="1"/>
              <a:t> and </a:t>
            </a:r>
            <a:r>
              <a:rPr lang="de-DE" i="1" err="1"/>
              <a:t>using</a:t>
            </a:r>
            <a:r>
              <a:rPr lang="de-DE" i="1"/>
              <a:t> </a:t>
            </a:r>
            <a:r>
              <a:rPr lang="de-DE" i="1" err="1"/>
              <a:t>data</a:t>
            </a:r>
            <a:r>
              <a:rPr lang="de-DE" i="1"/>
              <a:t> on </a:t>
            </a:r>
            <a:r>
              <a:rPr lang="de-DE" i="1" err="1"/>
              <a:t>innovation</a:t>
            </a:r>
            <a:r>
              <a:rPr lang="de-DE"/>
              <a:t> (4. Aufl.). OECD Publishing. </a:t>
            </a:r>
            <a:r>
              <a:rPr lang="de-DE">
                <a:solidFill>
                  <a:srgbClr val="444444"/>
                </a:solidFill>
                <a:hlinkClick r:id="rId4"/>
              </a:rPr>
              <a:t>https://doi.org/10.1787/9789264304604-en</a:t>
            </a:r>
            <a:endParaRPr lang="en-US">
              <a:solidFill>
                <a:srgbClr val="444444"/>
              </a:solidFill>
            </a:endParaRPr>
          </a:p>
          <a:p>
            <a:r>
              <a:rPr lang="de-DE"/>
              <a:t>Schot, J., &amp; </a:t>
            </a:r>
            <a:r>
              <a:rPr lang="de-DE" err="1"/>
              <a:t>Steinmueller</a:t>
            </a:r>
            <a:r>
              <a:rPr lang="de-DE"/>
              <a:t>, W. E. (2018). </a:t>
            </a:r>
            <a:r>
              <a:rPr lang="de-DE" err="1"/>
              <a:t>Three</a:t>
            </a:r>
            <a:r>
              <a:rPr lang="de-DE"/>
              <a:t> </a:t>
            </a:r>
            <a:r>
              <a:rPr lang="de-DE" err="1"/>
              <a:t>frames</a:t>
            </a:r>
            <a:r>
              <a:rPr lang="de-DE"/>
              <a:t> </a:t>
            </a:r>
            <a:r>
              <a:rPr lang="de-DE" err="1"/>
              <a:t>for</a:t>
            </a:r>
            <a:r>
              <a:rPr lang="de-DE"/>
              <a:t> </a:t>
            </a:r>
            <a:r>
              <a:rPr lang="de-DE" err="1"/>
              <a:t>innovation</a:t>
            </a:r>
            <a:r>
              <a:rPr lang="de-DE"/>
              <a:t> </a:t>
            </a:r>
            <a:r>
              <a:rPr lang="de-DE" err="1"/>
              <a:t>policy</a:t>
            </a:r>
            <a:r>
              <a:rPr lang="de-DE"/>
              <a:t>: R&amp;D, </a:t>
            </a:r>
            <a:r>
              <a:rPr lang="de-DE" err="1"/>
              <a:t>systems</a:t>
            </a:r>
            <a:r>
              <a:rPr lang="de-DE"/>
              <a:t> </a:t>
            </a:r>
            <a:r>
              <a:rPr lang="de-DE" err="1"/>
              <a:t>of</a:t>
            </a:r>
            <a:r>
              <a:rPr lang="de-DE"/>
              <a:t> </a:t>
            </a:r>
            <a:r>
              <a:rPr lang="de-DE" err="1"/>
              <a:t>innovation</a:t>
            </a:r>
            <a:r>
              <a:rPr lang="de-DE"/>
              <a:t> and transformative </a:t>
            </a:r>
            <a:r>
              <a:rPr lang="de-DE" err="1"/>
              <a:t>change</a:t>
            </a:r>
            <a:r>
              <a:rPr lang="de-DE"/>
              <a:t>. </a:t>
            </a:r>
            <a:r>
              <a:rPr lang="de-DE" i="1"/>
              <a:t>Research Policy, 47</a:t>
            </a:r>
            <a:r>
              <a:rPr lang="de-DE"/>
              <a:t>(9), 1554–1567. </a:t>
            </a:r>
            <a:r>
              <a:rPr lang="de-DE">
                <a:solidFill>
                  <a:srgbClr val="444444"/>
                </a:solidFill>
                <a:hlinkClick r:id="rId5"/>
              </a:rPr>
              <a:t>https://doi.org/10.1016/j.respol.2018.08.011</a:t>
            </a:r>
            <a:endParaRPr lang="en-US">
              <a:solidFill>
                <a:srgbClr val="444444"/>
              </a:solidFill>
            </a:endParaRPr>
          </a:p>
          <a:p>
            <a:r>
              <a:rPr lang="de-DE"/>
              <a:t>Rodríguez, H., Fisher, E., &amp; </a:t>
            </a:r>
            <a:r>
              <a:rPr lang="de-DE" err="1"/>
              <a:t>Schuurbiers</a:t>
            </a:r>
            <a:r>
              <a:rPr lang="de-DE"/>
              <a:t>, D. (2013). </a:t>
            </a:r>
            <a:r>
              <a:rPr lang="de-DE" err="1"/>
              <a:t>Integrating</a:t>
            </a:r>
            <a:r>
              <a:rPr lang="de-DE"/>
              <a:t> </a:t>
            </a:r>
            <a:r>
              <a:rPr lang="de-DE" err="1"/>
              <a:t>science</a:t>
            </a:r>
            <a:r>
              <a:rPr lang="de-DE"/>
              <a:t> and </a:t>
            </a:r>
            <a:r>
              <a:rPr lang="de-DE" err="1"/>
              <a:t>society</a:t>
            </a:r>
            <a:r>
              <a:rPr lang="de-DE"/>
              <a:t> in European Framework Programmes: Trends in </a:t>
            </a:r>
            <a:r>
              <a:rPr lang="de-DE" err="1"/>
              <a:t>project</a:t>
            </a:r>
            <a:r>
              <a:rPr lang="de-DE"/>
              <a:t>-level </a:t>
            </a:r>
            <a:r>
              <a:rPr lang="de-DE" err="1"/>
              <a:t>solicitations</a:t>
            </a:r>
            <a:r>
              <a:rPr lang="de-DE"/>
              <a:t>. </a:t>
            </a:r>
            <a:r>
              <a:rPr lang="de-DE" i="1"/>
              <a:t>Research Policy, 42</a:t>
            </a:r>
            <a:r>
              <a:rPr lang="de-DE"/>
              <a:t>(5), 1126–1137. </a:t>
            </a:r>
            <a:r>
              <a:rPr lang="de-DE">
                <a:solidFill>
                  <a:srgbClr val="444444"/>
                </a:solidFill>
                <a:hlinkClick r:id="rId6"/>
              </a:rPr>
              <a:t>https://doi.org/10.1016/j.respol.2013.02.006</a:t>
            </a:r>
            <a:endParaRPr lang="de-DE">
              <a:solidFill>
                <a:srgbClr val="444444"/>
              </a:solidFill>
            </a:endParaRPr>
          </a:p>
          <a:p>
            <a:r>
              <a:rPr lang="de-DE"/>
              <a:t>Schütz, F. (2020). </a:t>
            </a:r>
            <a:r>
              <a:rPr lang="de-DE" i="1"/>
              <a:t>Das Geschäftsmodell kollaborativer Innovation: Eine empirische Analyse zu funktionalen Rollen in Quadruple-Helix-Innovationsprozessen</a:t>
            </a:r>
            <a:r>
              <a:rPr lang="de-DE"/>
              <a:t> [Dissertation]. Fraunhofer-Gesellschaft. </a:t>
            </a:r>
            <a:endParaRPr lang="en-US">
              <a:solidFill>
                <a:srgbClr val="444444"/>
              </a:solidFill>
            </a:endParaRPr>
          </a:p>
          <a:p>
            <a:endParaRPr lang="de-DE"/>
          </a:p>
        </p:txBody>
      </p:sp>
      <p:sp>
        <p:nvSpPr>
          <p:cNvPr id="4" name="Foliennummernplatzhalter 3">
            <a:extLst>
              <a:ext uri="{FF2B5EF4-FFF2-40B4-BE49-F238E27FC236}">
                <a16:creationId xmlns:a16="http://schemas.microsoft.com/office/drawing/2014/main" id="{0DFEB053-DF2A-A7E2-7235-C7474D354AA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7529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8E973-88AA-44BA-C61C-A29B1778FAB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52E5A9A-EE93-0FC4-17E6-86C828C45F9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B7C64C-27D4-B7B8-1B29-1EEAC6CB5B6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verdeutlicht, dass Hochschulen heute drei zentrale Aufgabenbereiche erfüllen: </a:t>
            </a:r>
            <a:r>
              <a:rPr lang="de-DE" sz="1200" b="1" i="0" u="none" strike="noStrike" cap="none">
                <a:solidFill>
                  <a:schemeClr val="dk1"/>
                </a:solidFill>
                <a:effectLst/>
                <a:latin typeface="Calibri"/>
                <a:ea typeface="Calibri"/>
                <a:cs typeface="Calibri"/>
                <a:sym typeface="Calibri"/>
              </a:rPr>
              <a:t>Lehre, Forschung und Third Mission</a:t>
            </a:r>
            <a:r>
              <a:rPr lang="de-DE" sz="1200" b="0" i="0" u="none" strike="noStrike" cap="none">
                <a:solidFill>
                  <a:schemeClr val="dk1"/>
                </a:solidFill>
                <a:effectLst/>
                <a:latin typeface="Calibri"/>
                <a:ea typeface="Calibri"/>
                <a:cs typeface="Calibri"/>
                <a:sym typeface="Calibri"/>
              </a:rPr>
              <a:t>. Während Lehre und Forschung die traditionellen Kernmissionen darstellen, beschreibt die Third Mission das aktive Engagement der Hochschulen gegenüber Gesellschaft, Wirtschaft und Politik.</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 Rahmen des Workshops ist die Third Mission relevant, weil sie die Grundlage für moderne Transferaktivitäten bildet. Sie beschreibt, wie Hochschulen ihre Verantwortung gegenüber gesellschaftlichen Herausforderungen wahrnehmen und Wissen aktiv in die Gesellschaft zurückspiegeln. Für die Teilnehmenden bedeutet das: Forschung findet nicht isoliert statt, sondern ist eingebettet in gesellschaftliche Transformationsprozesse.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Übersichtsdiagramm (links)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Hochschulen haben </a:t>
            </a:r>
            <a:r>
              <a:rPr lang="de-DE" sz="1200" b="1" i="0" u="none" strike="noStrike" cap="none">
                <a:solidFill>
                  <a:schemeClr val="dk1"/>
                </a:solidFill>
                <a:effectLst/>
                <a:latin typeface="Calibri"/>
                <a:ea typeface="Calibri"/>
                <a:cs typeface="Calibri"/>
                <a:sym typeface="Calibri"/>
              </a:rPr>
              <a:t>drei Missionen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Lehre</a:t>
            </a:r>
            <a:r>
              <a:rPr lang="de-DE" sz="1200" b="0" i="0" u="none" strike="noStrike" cap="none">
                <a:solidFill>
                  <a:schemeClr val="dk1"/>
                </a:solidFill>
                <a:effectLst/>
                <a:latin typeface="Calibri"/>
                <a:ea typeface="Calibri"/>
                <a:cs typeface="Calibri"/>
                <a:sym typeface="Calibri"/>
              </a:rPr>
              <a:t> – Qualifizierung von Studierenden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Forschung</a:t>
            </a:r>
            <a:r>
              <a:rPr lang="de-DE" sz="1200" b="0" i="0" u="none" strike="noStrike" cap="none">
                <a:solidFill>
                  <a:schemeClr val="dk1"/>
                </a:solidFill>
                <a:effectLst/>
                <a:latin typeface="Calibri"/>
                <a:ea typeface="Calibri"/>
                <a:cs typeface="Calibri"/>
                <a:sym typeface="Calibri"/>
              </a:rPr>
              <a:t> – Generierung neuen Wissens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Third Mission</a:t>
            </a:r>
            <a:r>
              <a:rPr lang="de-DE" sz="1200" b="0" i="0" u="none" strike="noStrike" cap="none">
                <a:solidFill>
                  <a:schemeClr val="dk1"/>
                </a:solidFill>
                <a:effectLst/>
                <a:latin typeface="Calibri"/>
                <a:ea typeface="Calibri"/>
                <a:cs typeface="Calibri"/>
                <a:sym typeface="Calibri"/>
              </a:rPr>
              <a:t> – Austausch mit Gesellschaft, Wirtschaft und Politik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Grafik zeigt, dass sich diese Bereiche überschneiden: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Forschung kann in Lehre einfließen.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Third Mission verbindet Forschung und Lehre mit gesellschaftlicher Praxis.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Third Mission erweitert das klassische Modell und formalisiert Aktivitäten, die lange informell stattfanden.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Dreieckdiagramm (rechts)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Third Mission umfasst eine Vielzahl an Tätigkeitsfeldern, u. a.:</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Wissenschafts-Transfer</a:t>
            </a:r>
            <a:r>
              <a:rPr lang="de-DE" sz="1200" b="0" i="0" u="none" strike="noStrike" cap="none">
                <a:solidFill>
                  <a:schemeClr val="dk1"/>
                </a:solidFill>
                <a:effectLst/>
                <a:latin typeface="Calibri"/>
                <a:ea typeface="Calibri"/>
                <a:cs typeface="Calibri"/>
                <a:sym typeface="Calibri"/>
              </a:rPr>
              <a:t> (zentrale Drehscheibe)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Gründung &amp; Innovation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Lebenslanges Lernen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Wissenschaftskommunikation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Gesellschaftliches Engagement</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Wissenschaftliche Weiterbildung</a:t>
            </a:r>
            <a:r>
              <a:rPr lang="en-US" sz="1200" b="0" i="0" u="none" strike="noStrike" cap="none">
                <a:solidFill>
                  <a:schemeClr val="dk1"/>
                </a:solidFill>
                <a:effectLst/>
                <a:latin typeface="Calibri"/>
                <a:ea typeface="Calibri"/>
                <a:cs typeface="Calibri"/>
                <a:sym typeface="Calibri"/>
              </a:rPr>
              <a:t>​</a:t>
            </a:r>
            <a:br>
              <a:rPr lang="en-US" sz="1200" b="0" i="0" u="none" strike="noStrike" cap="none">
                <a:solidFill>
                  <a:schemeClr val="dk1"/>
                </a:solidFill>
                <a:effectLst/>
                <a:latin typeface="Calibri"/>
                <a:ea typeface="Calibri"/>
                <a:cs typeface="Calibri"/>
                <a:sym typeface="Calibri"/>
              </a:rPr>
            </a:br>
            <a:r>
              <a:rPr lang="de-DE" sz="1200" b="0" i="0" u="none" strike="noStrike" cap="none">
                <a:solidFill>
                  <a:schemeClr val="dk1"/>
                </a:solidFill>
                <a:effectLst/>
                <a:latin typeface="Calibri"/>
                <a:ea typeface="Calibri"/>
                <a:cs typeface="Calibri"/>
                <a:sym typeface="Calibri"/>
              </a:rPr>
              <a:t>Im Kern verbindet die Third Mission akademisches Wissen mit gesellschaftlichen Bedarfen und schafft Räume für Innovation, Dialog und Weiterbildung.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Seit den 2010er Jahren haben sich Third-Mission-Aktivitäten als </a:t>
            </a:r>
            <a:r>
              <a:rPr lang="de-DE" sz="1200" b="1" i="0" u="none" strike="noStrike" cap="none">
                <a:solidFill>
                  <a:schemeClr val="dk1"/>
                </a:solidFill>
                <a:effectLst/>
                <a:latin typeface="Calibri"/>
                <a:ea typeface="Calibri"/>
                <a:cs typeface="Calibri"/>
                <a:sym typeface="Calibri"/>
              </a:rPr>
              <a:t>eigenständige Mission</a:t>
            </a:r>
            <a:r>
              <a:rPr lang="de-DE" sz="1200" b="0" i="0" u="none" strike="noStrike" cap="none">
                <a:solidFill>
                  <a:schemeClr val="dk1"/>
                </a:solidFill>
                <a:effectLst/>
                <a:latin typeface="Calibri"/>
                <a:ea typeface="Calibri"/>
                <a:cs typeface="Calibri"/>
                <a:sym typeface="Calibri"/>
              </a:rPr>
              <a:t> herausgebildet.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Sie spiegeln den gesellschaftlichen Anspruch wider, dass Hochschulen aktiv zur </a:t>
            </a:r>
            <a:r>
              <a:rPr lang="de-DE" sz="1200" b="1" i="0" u="none" strike="noStrike" cap="none">
                <a:solidFill>
                  <a:schemeClr val="dk1"/>
                </a:solidFill>
                <a:effectLst/>
                <a:latin typeface="Calibri"/>
                <a:ea typeface="Calibri"/>
                <a:cs typeface="Calibri"/>
                <a:sym typeface="Calibri"/>
              </a:rPr>
              <a:t>Lösung globaler und lokaler Herausforderungen</a:t>
            </a:r>
            <a:r>
              <a:rPr lang="de-DE" sz="1200" b="0" i="0" u="none" strike="noStrike" cap="none">
                <a:solidFill>
                  <a:schemeClr val="dk1"/>
                </a:solidFill>
                <a:effectLst/>
                <a:latin typeface="Calibri"/>
                <a:ea typeface="Calibri"/>
                <a:cs typeface="Calibri"/>
                <a:sym typeface="Calibri"/>
              </a:rPr>
              <a:t> beitragen.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wird hier </a:t>
            </a:r>
            <a:r>
              <a:rPr lang="de-DE" sz="1200" b="1" i="0" u="none" strike="noStrike" cap="none">
                <a:solidFill>
                  <a:schemeClr val="dk1"/>
                </a:solidFill>
                <a:effectLst/>
                <a:latin typeface="Calibri"/>
                <a:ea typeface="Calibri"/>
                <a:cs typeface="Calibri"/>
                <a:sym typeface="Calibri"/>
              </a:rPr>
              <a:t>bidirektional</a:t>
            </a:r>
            <a:r>
              <a:rPr lang="de-DE" sz="1200" b="0" i="0" u="none" strike="noStrike" cap="none">
                <a:solidFill>
                  <a:schemeClr val="dk1"/>
                </a:solidFill>
                <a:effectLst/>
                <a:latin typeface="Calibri"/>
                <a:ea typeface="Calibri"/>
                <a:cs typeface="Calibri"/>
                <a:sym typeface="Calibri"/>
              </a:rPr>
              <a:t> verstanden: Wissen fließt nicht nur nach außen, sondern Impulse aus der Praxis fließen zurück in Forschung und Lehre.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Hochschulen agieren zunehmend als </a:t>
            </a:r>
            <a:r>
              <a:rPr lang="de-DE" sz="1200" b="1" i="0" u="none" strike="noStrike" cap="none">
                <a:solidFill>
                  <a:schemeClr val="dk1"/>
                </a:solidFill>
                <a:effectLst/>
                <a:latin typeface="Calibri"/>
                <a:ea typeface="Calibri"/>
                <a:cs typeface="Calibri"/>
                <a:sym typeface="Calibri"/>
              </a:rPr>
              <a:t>Innovations- und Transformationspartner</a:t>
            </a:r>
            <a:r>
              <a:rPr lang="de-DE" sz="1200" b="0" i="0" u="none" strike="noStrike" cap="none">
                <a:solidFill>
                  <a:schemeClr val="dk1"/>
                </a:solidFill>
                <a:effectLst/>
                <a:latin typeface="Calibri"/>
                <a:ea typeface="Calibri"/>
                <a:cs typeface="Calibri"/>
                <a:sym typeface="Calibri"/>
              </a:rPr>
              <a:t> für ihre Regionen und für gesellschaftliche Systeme.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Für Forschende bedeutet das: Die eigene Arbeit bewegt sich in einem erweiterten Verantwortungsraum – nicht nur wissenschaftlich, sondern gesellschaftlich wirksam.</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Zusammenarbeit mit Kommunen zur Entwicklung nachhaltiger Stadtlösungen (Forschung ↔ Gesellschaft).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Öffentlichkeitswirksame Vermittlungsformate wie Science Slams oder Citizen Science-Projekte (Forschung ↔ Öffentlichkeit).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Weiterbildung für Unternehmen zu neuen Technologien (Forschung ↔ Wirtschaft).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Hochschulgründungszentren, die Innovationsprozesse begleiten (Third Mission ↔ Innovation).</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208DA553-7F4D-98B0-3E06-64CB8D1373C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802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40242111-41BC-984C-A911-2C05317863C9}"/>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747104A9-5B75-EA18-FE28-2D8C0B993D07}"/>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069C78B3-D18D-F39E-D035-8EA08E67A5A8}"/>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0" i="0" u="none" strike="noStrike" cap="none" dirty="0">
                <a:solidFill>
                  <a:schemeClr val="dk1"/>
                </a:solidFill>
                <a:effectLst/>
                <a:latin typeface="Calibri"/>
                <a:ea typeface="Calibri"/>
                <a:cs typeface="Calibri"/>
                <a:sym typeface="Calibri"/>
              </a:rPr>
              <a:t>Es wird ein </a:t>
            </a:r>
            <a:r>
              <a:rPr lang="de-DE" sz="1200" b="1" i="0" u="none" strike="noStrike" cap="none" dirty="0">
                <a:solidFill>
                  <a:schemeClr val="dk1"/>
                </a:solidFill>
                <a:effectLst/>
                <a:latin typeface="Calibri"/>
                <a:ea typeface="Calibri"/>
                <a:cs typeface="Calibri"/>
                <a:sym typeface="Calibri"/>
              </a:rPr>
              <a:t>gemeinsames Verständnis </a:t>
            </a:r>
            <a:r>
              <a:rPr lang="de-DE" sz="1200" b="0" i="0" u="none" strike="noStrike" cap="none" dirty="0">
                <a:solidFill>
                  <a:schemeClr val="dk1"/>
                </a:solidFill>
                <a:effectLst/>
                <a:latin typeface="Calibri"/>
                <a:ea typeface="Calibri"/>
                <a:cs typeface="Calibri"/>
                <a:sym typeface="Calibri"/>
              </a:rPr>
              <a:t>von „Transfer“ angestrebt.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Teilnehmenden werden gebeten, </a:t>
            </a:r>
            <a:r>
              <a:rPr lang="de-DE" sz="1200" b="1" i="0" u="none" strike="noStrike" cap="none" dirty="0">
                <a:solidFill>
                  <a:schemeClr val="dk1"/>
                </a:solidFill>
                <a:effectLst/>
                <a:latin typeface="Calibri"/>
                <a:ea typeface="Calibri"/>
                <a:cs typeface="Calibri"/>
                <a:sym typeface="Calibri"/>
              </a:rPr>
              <a:t>eigene Begriffe, Beispiele oder kurze Umschreibungen </a:t>
            </a:r>
            <a:r>
              <a:rPr lang="de-DE" sz="1200" b="0" i="0" u="none" strike="noStrike" cap="none" dirty="0">
                <a:solidFill>
                  <a:schemeClr val="dk1"/>
                </a:solidFill>
                <a:effectLst/>
                <a:latin typeface="Calibri"/>
                <a:ea typeface="Calibri"/>
                <a:cs typeface="Calibri"/>
                <a:sym typeface="Calibri"/>
              </a:rPr>
              <a:t>einzubringen.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Sammlung erfolgt entweder direkt auf dem vorbereiteten Miro-Board oder mündlich im Plenum.</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Ziel</a:t>
            </a:r>
            <a:r>
              <a:rPr lang="de-DE" sz="1200" b="0" i="0" u="none" strike="noStrike" cap="none" dirty="0">
                <a:solidFill>
                  <a:schemeClr val="dk1"/>
                </a:solidFill>
                <a:effectLst/>
                <a:latin typeface="Calibri"/>
                <a:ea typeface="Calibri"/>
                <a:cs typeface="Calibri"/>
                <a:sym typeface="Calibri"/>
              </a:rPr>
              <a:t> ist es, erste </a:t>
            </a:r>
            <a:r>
              <a:rPr lang="de-DE" sz="1200" b="1" i="0" u="none" strike="noStrike" cap="none" dirty="0">
                <a:solidFill>
                  <a:schemeClr val="dk1"/>
                </a:solidFill>
                <a:effectLst/>
                <a:latin typeface="Calibri"/>
                <a:ea typeface="Calibri"/>
                <a:cs typeface="Calibri"/>
                <a:sym typeface="Calibri"/>
              </a:rPr>
              <a:t>gemeinsame Ankerpunkte </a:t>
            </a:r>
            <a:r>
              <a:rPr lang="de-DE" sz="1200" b="0" i="0" u="none" strike="noStrike" cap="none" dirty="0">
                <a:solidFill>
                  <a:schemeClr val="dk1"/>
                </a:solidFill>
                <a:effectLst/>
                <a:latin typeface="Calibri"/>
                <a:ea typeface="Calibri"/>
                <a:cs typeface="Calibri"/>
                <a:sym typeface="Calibri"/>
              </a:rPr>
              <a:t>zu identifizieren, auf denen die folgenden Inputs aufbauen können.</a:t>
            </a:r>
            <a:r>
              <a:rPr lang="en-US"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dirty="0"/>
          </a:p>
          <a:p>
            <a:pPr marL="0" lvl="0" indent="0" algn="l" rtl="0">
              <a:spcBef>
                <a:spcPts val="0"/>
              </a:spcBef>
              <a:spcAft>
                <a:spcPts val="0"/>
              </a:spcAft>
              <a:buNone/>
            </a:pPr>
            <a:endParaRPr lang="de-DE"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marL="0" lvl="0" indent="0" algn="l" rtl="0">
              <a:spcBef>
                <a:spcPts val="0"/>
              </a:spcBef>
              <a:spcAft>
                <a:spcPts val="0"/>
              </a:spcAft>
              <a:buNone/>
            </a:pPr>
            <a:endParaRPr dirty="0"/>
          </a:p>
        </p:txBody>
      </p:sp>
      <p:sp>
        <p:nvSpPr>
          <p:cNvPr id="120" name="Google Shape;120;p2:notes">
            <a:extLst>
              <a:ext uri="{FF2B5EF4-FFF2-40B4-BE49-F238E27FC236}">
                <a16:creationId xmlns:a16="http://schemas.microsoft.com/office/drawing/2014/main" id="{BDD29EDF-8E87-4929-07A6-3D7AB7296F1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1526905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9475D-6C39-0AA4-6ECC-06EEEF992DC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B35D39-BD79-A51C-E2AB-84D077FBFE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43A5A6-8FA8-A8C2-1051-F7F30C788F75}"/>
              </a:ext>
            </a:extLst>
          </p:cNvPr>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Transfer ist ein komplexer, wechselseitiger Prozess der Übertragung und Anpassung von Wissen, Ergebnissen oder Methoden in neue Kontexte, der verschiedene Akteure einbezieht und auf gesellschaftliche Wirkung ausgerichtet ist.</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Für den Workshop ist es zentral, dass Teilnehmende verstehen, dass Transfer </a:t>
            </a:r>
            <a:r>
              <a:rPr lang="de-DE" sz="1200" b="1" i="0" u="none" strike="noStrike" cap="none" dirty="0">
                <a:solidFill>
                  <a:schemeClr val="dk1"/>
                </a:solidFill>
                <a:effectLst/>
                <a:latin typeface="Calibri"/>
                <a:ea typeface="Calibri"/>
                <a:cs typeface="Calibri"/>
                <a:sym typeface="Calibri"/>
              </a:rPr>
              <a:t>nicht nur ein einseitiges „Weitergeben“ von Wissen ist</a:t>
            </a:r>
            <a:r>
              <a:rPr lang="de-DE" sz="1200" b="0" i="0" u="none" strike="noStrike" cap="none" dirty="0">
                <a:solidFill>
                  <a:schemeClr val="dk1"/>
                </a:solidFill>
                <a:effectLst/>
                <a:latin typeface="Calibri"/>
                <a:ea typeface="Calibri"/>
                <a:cs typeface="Calibri"/>
                <a:sym typeface="Calibri"/>
              </a:rPr>
              <a:t>, sondern ein kollaborativer, dynamischer Prozess. Dieses Verständnis bildet die Basis für die Entwicklung eigener Transferstrategien und die praktische Umsetzung im Sinne der Third Mission.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Übertragung von Wissen:</a:t>
            </a:r>
            <a:r>
              <a:rPr lang="de-DE" sz="1200" b="0" i="0" u="none" strike="noStrike" cap="none" dirty="0">
                <a:solidFill>
                  <a:schemeClr val="dk1"/>
                </a:solidFill>
                <a:effectLst/>
                <a:latin typeface="Calibri"/>
                <a:ea typeface="Calibri"/>
                <a:cs typeface="Calibri"/>
                <a:sym typeface="Calibri"/>
              </a:rPr>
              <a:t> Wissen, Ergebnisse, Methoden oder Produkte werden von einem Kontext in einen anderen übertragen.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Prüfung der Relevanz:</a:t>
            </a:r>
            <a:r>
              <a:rPr lang="de-DE" sz="1200" b="0" i="0" u="none" strike="noStrike" cap="none" dirty="0">
                <a:solidFill>
                  <a:schemeClr val="dk1"/>
                </a:solidFill>
                <a:effectLst/>
                <a:latin typeface="Calibri"/>
                <a:ea typeface="Calibri"/>
                <a:cs typeface="Calibri"/>
                <a:sym typeface="Calibri"/>
              </a:rPr>
              <a:t> Nicht jeder Transfer funktioniert; es muss geprüft werden, ob die relevanten Aspekte zwischen Ausgangs- und Zielkontext vergleichbar sind (Adler et al., 2017).</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Wechselseitigkeit:</a:t>
            </a:r>
            <a:r>
              <a:rPr lang="de-DE" sz="1200" b="0" i="0" u="none" strike="noStrike" cap="none" dirty="0">
                <a:solidFill>
                  <a:schemeClr val="dk1"/>
                </a:solidFill>
                <a:effectLst/>
                <a:latin typeface="Calibri"/>
                <a:ea typeface="Calibri"/>
                <a:cs typeface="Calibri"/>
                <a:sym typeface="Calibri"/>
              </a:rPr>
              <a:t> Wissen wird in neuen Kontexten angepasst, erweitert und modifiziert (Nagy et al., 2020).</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Beteiligung verschiedener Akteure:</a:t>
            </a:r>
            <a:r>
              <a:rPr lang="de-DE" sz="1200" b="0" i="0" u="none" strike="noStrike" cap="none" dirty="0">
                <a:solidFill>
                  <a:schemeClr val="dk1"/>
                </a:solidFill>
                <a:effectLst/>
                <a:latin typeface="Calibri"/>
                <a:ea typeface="Calibri"/>
                <a:cs typeface="Calibri"/>
                <a:sym typeface="Calibri"/>
              </a:rPr>
              <a:t> Neue Kontexte und Akteure sind entscheidend, da sie Anpassung und Nutzung des Wissens aktiv beeinflussen.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Nicht-lineare Dynamik:</a:t>
            </a:r>
            <a:r>
              <a:rPr lang="de-DE" sz="1200" b="0" i="0" u="none" strike="noStrike" cap="none" dirty="0">
                <a:solidFill>
                  <a:schemeClr val="dk1"/>
                </a:solidFill>
                <a:effectLst/>
                <a:latin typeface="Calibri"/>
                <a:ea typeface="Calibri"/>
                <a:cs typeface="Calibri"/>
                <a:sym typeface="Calibri"/>
              </a:rPr>
              <a:t> Transfer ist komplex, oft iterativ und erfordert kontinuierliche Anpassungen.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Hochschulpolitischer Rahmen:</a:t>
            </a:r>
            <a:r>
              <a:rPr lang="de-DE" sz="1200" b="0" i="0" u="none" strike="noStrike" cap="none" dirty="0">
                <a:solidFill>
                  <a:schemeClr val="dk1"/>
                </a:solidFill>
                <a:effectLst/>
                <a:latin typeface="Calibri"/>
                <a:ea typeface="Calibri"/>
                <a:cs typeface="Calibri"/>
                <a:sym typeface="Calibri"/>
              </a:rPr>
              <a:t> Transfer wird im Rahmen der Third Mission als Instrument für gesellschaftlichen Mehrwert verstanden.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Transfer ermöglicht es, wissenschaftliche Erkenntnisse </a:t>
            </a:r>
            <a:r>
              <a:rPr lang="de-DE" sz="1200" b="1" i="0" u="none" strike="noStrike" cap="none" dirty="0">
                <a:solidFill>
                  <a:schemeClr val="dk1"/>
                </a:solidFill>
                <a:effectLst/>
                <a:latin typeface="Calibri"/>
                <a:ea typeface="Calibri"/>
                <a:cs typeface="Calibri"/>
                <a:sym typeface="Calibri"/>
              </a:rPr>
              <a:t>direkt in gesellschaftlich relevante Lösungen</a:t>
            </a:r>
            <a:r>
              <a:rPr lang="de-DE" sz="1200" b="0" i="0" u="none" strike="noStrike" cap="none" dirty="0">
                <a:solidFill>
                  <a:schemeClr val="dk1"/>
                </a:solidFill>
                <a:effectLst/>
                <a:latin typeface="Calibri"/>
                <a:ea typeface="Calibri"/>
                <a:cs typeface="Calibri"/>
                <a:sym typeface="Calibri"/>
              </a:rPr>
              <a:t> zu überführen.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Ein reflektiertes Verständnis von Transfer fördert die </a:t>
            </a:r>
            <a:r>
              <a:rPr lang="de-DE" sz="1200" b="1" i="0" u="none" strike="noStrike" cap="none" dirty="0">
                <a:solidFill>
                  <a:schemeClr val="dk1"/>
                </a:solidFill>
                <a:effectLst/>
                <a:latin typeface="Calibri"/>
                <a:ea typeface="Calibri"/>
                <a:cs typeface="Calibri"/>
                <a:sym typeface="Calibri"/>
              </a:rPr>
              <a:t>kooperative Arbeit zwischen Wissenschaft und Praxis</a:t>
            </a:r>
            <a:r>
              <a:rPr lang="de-DE" sz="1200" b="0" i="0" u="none" strike="noStrike" cap="none" dirty="0">
                <a:solidFill>
                  <a:schemeClr val="dk1"/>
                </a:solidFill>
                <a:effectLst/>
                <a:latin typeface="Calibri"/>
                <a:ea typeface="Calibri"/>
                <a:cs typeface="Calibri"/>
                <a:sym typeface="Calibri"/>
              </a:rPr>
              <a:t> und zeigt, wie Forschung zur Lösung realer Probleme beitragen kann.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Transfer wird so zum integralen Bestandteil der Third Mission: Er erzeugt </a:t>
            </a:r>
            <a:r>
              <a:rPr lang="de-DE" sz="1200" b="1" i="0" u="none" strike="noStrike" cap="none" dirty="0">
                <a:solidFill>
                  <a:schemeClr val="dk1"/>
                </a:solidFill>
                <a:effectLst/>
                <a:latin typeface="Calibri"/>
                <a:ea typeface="Calibri"/>
                <a:cs typeface="Calibri"/>
                <a:sym typeface="Calibri"/>
              </a:rPr>
              <a:t>gesellschaftliche Wirkung und stärkt die Relevanz der eigenen Forschung</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r>
              <a:rPr lang="de-DE" b="1" dirty="0"/>
              <a:t>Verwendete Literatur</a:t>
            </a:r>
            <a:endParaRPr lang="en-US" dirty="0">
              <a:solidFill>
                <a:srgbClr val="444444"/>
              </a:solidFill>
            </a:endParaRPr>
          </a:p>
          <a:p>
            <a:r>
              <a:rPr lang="en-US" dirty="0"/>
              <a:t>Adler, C., Hirsch Hadorn, G., Breu, T., Wiesmann, U., &amp; Pohl, C. (2017). Conceptualizing the transfer of knowledge across cases in transdisciplinary research. Sustainability Science, 13, 179–190. </a:t>
            </a:r>
            <a:r>
              <a:rPr lang="en-US" dirty="0">
                <a:solidFill>
                  <a:srgbClr val="444444"/>
                </a:solidFill>
                <a:hlinkClick r:id="rId3"/>
              </a:rPr>
              <a:t>https://doi.org/10.1007/s11625-017-0444-2</a:t>
            </a:r>
            <a:r>
              <a:rPr lang="en-US" dirty="0"/>
              <a:t> </a:t>
            </a:r>
            <a:endParaRPr lang="de-DE" dirty="0">
              <a:solidFill>
                <a:srgbClr val="444444"/>
              </a:solidFill>
            </a:endParaRPr>
          </a:p>
          <a:p>
            <a:r>
              <a:rPr lang="en-US" dirty="0"/>
              <a:t>Nagy, E., </a:t>
            </a:r>
            <a:r>
              <a:rPr lang="en-US" dirty="0" err="1"/>
              <a:t>Ransiek</a:t>
            </a:r>
            <a:r>
              <a:rPr lang="en-US" dirty="0"/>
              <a:t>, A., Schäfer, M., Lux, A., Bergmann, M., Jahn, T., Marg, O., &amp; Theiler, L. (2020). Transfer as a reciprocal process: How to foster receptivity to results of transdisciplinary research. Environmental Science &amp; Policy, 104, 148–160. </a:t>
            </a:r>
            <a:r>
              <a:rPr lang="en-US" dirty="0">
                <a:solidFill>
                  <a:srgbClr val="444444"/>
                </a:solidFill>
                <a:hlinkClick r:id="rId4"/>
              </a:rPr>
              <a:t>https://doi.org/10.1016/j.envsci.2019.11.007</a:t>
            </a:r>
            <a:r>
              <a:rPr lang="en-US" dirty="0"/>
              <a:t> </a:t>
            </a:r>
            <a:endParaRPr lang="de-DE" dirty="0">
              <a:solidFill>
                <a:srgbClr val="444444"/>
              </a:solidFill>
            </a:endParaRPr>
          </a:p>
          <a:p>
            <a:endParaRPr lang="de-DE" dirty="0">
              <a:solidFill>
                <a:srgbClr val="000000"/>
              </a:solidFill>
            </a:endParaRPr>
          </a:p>
        </p:txBody>
      </p:sp>
      <p:sp>
        <p:nvSpPr>
          <p:cNvPr id="4" name="Foliennummernplatzhalter 3">
            <a:extLst>
              <a:ext uri="{FF2B5EF4-FFF2-40B4-BE49-F238E27FC236}">
                <a16:creationId xmlns:a16="http://schemas.microsoft.com/office/drawing/2014/main" id="{05E243F4-4D7C-1EA1-EFBF-DBBE1E8B0A1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1386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C0280298-6FC2-6227-527E-3136DB65236C}"/>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C263FF8D-C8DB-4FCF-5E22-834213DAE648}"/>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DCA00705-0B60-4DA8-1CB4-A732F84E8646}"/>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Lineare Transferkonzepte beschreiben Wissen und Technologie als </a:t>
            </a:r>
            <a:r>
              <a:rPr lang="de-DE" sz="1200" b="1" i="0" u="none" strike="noStrike" cap="none">
                <a:solidFill>
                  <a:schemeClr val="dk1"/>
                </a:solidFill>
                <a:effectLst/>
                <a:latin typeface="Calibri"/>
                <a:ea typeface="Calibri"/>
                <a:cs typeface="Calibri"/>
                <a:sym typeface="Calibri"/>
              </a:rPr>
              <a:t>einseitigen Prozess</a:t>
            </a:r>
            <a:r>
              <a:rPr lang="de-DE" sz="1200" b="0" i="0" u="none" strike="noStrike" cap="none">
                <a:solidFill>
                  <a:schemeClr val="dk1"/>
                </a:solidFill>
                <a:effectLst/>
                <a:latin typeface="Calibri"/>
                <a:ea typeface="Calibri"/>
                <a:cs typeface="Calibri"/>
                <a:sym typeface="Calibri"/>
              </a:rPr>
              <a:t>, bei dem wissenschaftliche Erkenntnisse zunächst in Unternehmen und schließlich in Produkte oder Dienstleistungen überführt werden, ohne Rückkopplungen oder Anpassungen.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dient dazu, den Unterschied zwischen </a:t>
            </a:r>
            <a:r>
              <a:rPr lang="de-DE" sz="1200" b="1" i="0" u="none" strike="noStrike" cap="none">
                <a:solidFill>
                  <a:schemeClr val="dk1"/>
                </a:solidFill>
                <a:effectLst/>
                <a:latin typeface="Calibri"/>
                <a:ea typeface="Calibri"/>
                <a:cs typeface="Calibri"/>
                <a:sym typeface="Calibri"/>
              </a:rPr>
              <a:t>klassischem linearem Transfer</a:t>
            </a:r>
            <a:r>
              <a:rPr lang="de-DE" sz="1200" b="0" i="0" u="none" strike="noStrike" cap="none">
                <a:solidFill>
                  <a:schemeClr val="dk1"/>
                </a:solidFill>
                <a:effectLst/>
                <a:latin typeface="Calibri"/>
                <a:ea typeface="Calibri"/>
                <a:cs typeface="Calibri"/>
                <a:sym typeface="Calibri"/>
              </a:rPr>
              <a:t> und moderner, wechselseitiger Transferpraxis aufzuzeigen. Sie legt die Basis, um anschließend komplexere, bidirektionale Transfermodelle zu diskutieren.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folgt einer </a:t>
            </a:r>
            <a:r>
              <a:rPr lang="de-DE" sz="1200" b="1" i="0" u="none" strike="noStrike" cap="none">
                <a:solidFill>
                  <a:schemeClr val="dk1"/>
                </a:solidFill>
                <a:effectLst/>
                <a:latin typeface="Calibri"/>
                <a:ea typeface="Calibri"/>
                <a:cs typeface="Calibri"/>
                <a:sym typeface="Calibri"/>
              </a:rPr>
              <a:t>festgelegten Abfolge</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Wissenschaft erzeugt Erkenntnisse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Unternehmen übernehmen diese Innovationen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Produkte/Dienstleistungen gelangen auf den Markt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Keine Rückkopplungen oder Wechselwirkungen zwischen den beteiligten Akteuren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Konzept spiegelt </a:t>
            </a:r>
            <a:r>
              <a:rPr lang="de-DE" sz="1200" b="1" i="0" u="none" strike="noStrike" cap="none">
                <a:solidFill>
                  <a:schemeClr val="dk1"/>
                </a:solidFill>
                <a:effectLst/>
                <a:latin typeface="Calibri"/>
                <a:ea typeface="Calibri"/>
                <a:cs typeface="Calibri"/>
                <a:sym typeface="Calibri"/>
              </a:rPr>
              <a:t>historische Förder- und Organisationslogiken</a:t>
            </a:r>
            <a:r>
              <a:rPr lang="de-DE" sz="1200" b="0" i="0" u="none" strike="noStrike" cap="none">
                <a:solidFill>
                  <a:schemeClr val="dk1"/>
                </a:solidFill>
                <a:effectLst/>
                <a:latin typeface="Calibri"/>
                <a:ea typeface="Calibri"/>
                <a:cs typeface="Calibri"/>
                <a:sym typeface="Calibri"/>
              </a:rPr>
              <a:t> wider, die auf lineare Innovationsprozesse ausgerichtet waren.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Zeigt, dass klassische Transfermodelle </a:t>
            </a:r>
            <a:r>
              <a:rPr lang="de-DE" sz="1200" b="1" i="0" u="none" strike="noStrike" cap="none">
                <a:solidFill>
                  <a:schemeClr val="dk1"/>
                </a:solidFill>
                <a:effectLst/>
                <a:latin typeface="Calibri"/>
                <a:ea typeface="Calibri"/>
                <a:cs typeface="Calibri"/>
                <a:sym typeface="Calibri"/>
              </a:rPr>
              <a:t>begrenzte Interaktion</a:t>
            </a:r>
            <a:r>
              <a:rPr lang="de-DE" sz="1200" b="0" i="0" u="none" strike="noStrike" cap="none">
                <a:solidFill>
                  <a:schemeClr val="dk1"/>
                </a:solidFill>
                <a:effectLst/>
                <a:latin typeface="Calibri"/>
                <a:ea typeface="Calibri"/>
                <a:cs typeface="Calibri"/>
                <a:sym typeface="Calibri"/>
              </a:rPr>
              <a:t> mit Praxisakteuren hatten.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Verdeutlicht, warum </a:t>
            </a:r>
            <a:r>
              <a:rPr lang="de-DE" sz="1200" b="1" i="0" u="none" strike="noStrike" cap="none">
                <a:solidFill>
                  <a:schemeClr val="dk1"/>
                </a:solidFill>
                <a:effectLst/>
                <a:latin typeface="Calibri"/>
                <a:ea typeface="Calibri"/>
                <a:cs typeface="Calibri"/>
                <a:sym typeface="Calibri"/>
              </a:rPr>
              <a:t>moderne Transferkonzepte</a:t>
            </a:r>
            <a:r>
              <a:rPr lang="de-DE" sz="1200" b="0" i="0" u="none" strike="noStrike" cap="none">
                <a:solidFill>
                  <a:schemeClr val="dk1"/>
                </a:solidFill>
                <a:effectLst/>
                <a:latin typeface="Calibri"/>
                <a:ea typeface="Calibri"/>
                <a:cs typeface="Calibri"/>
                <a:sym typeface="Calibri"/>
              </a:rPr>
              <a:t> auf Kooperation, wechselseitige Anpassung und systemische Vernetzung setzen müssen, um gesellschaftlichen Mehrwert zu erzeugen.</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0FD3C860-E821-972E-1A57-DBD1AC2D44F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30833967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raKo_Titelfolie">
    <p:spTree>
      <p:nvGrpSpPr>
        <p:cNvPr id="1" name=""/>
        <p:cNvGrpSpPr/>
        <p:nvPr/>
      </p:nvGrpSpPr>
      <p:grpSpPr>
        <a:xfrm>
          <a:off x="0" y="0"/>
          <a:ext cx="0" cy="0"/>
          <a:chOff x="0" y="0"/>
          <a:chExt cx="0" cy="0"/>
        </a:xfrm>
      </p:grpSpPr>
      <p:pic>
        <p:nvPicPr>
          <p:cNvPr id="3" name="Grafik 2" descr="Ein Bild, das Text, Screenshot, Design enthält.&#10;&#10;KI-generierte Inhalte können fehlerhaft sein.">
            <a:extLst>
              <a:ext uri="{FF2B5EF4-FFF2-40B4-BE49-F238E27FC236}">
                <a16:creationId xmlns:a16="http://schemas.microsoft.com/office/drawing/2014/main" id="{EF61F845-D283-768A-3BD9-E334D6CA17DC}"/>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14" name="Rechteck: abgerundete Ecken 13">
            <a:extLst>
              <a:ext uri="{FF2B5EF4-FFF2-40B4-BE49-F238E27FC236}">
                <a16:creationId xmlns:a16="http://schemas.microsoft.com/office/drawing/2014/main" id="{5D7D6262-2A6B-A27C-CA27-940F7C6D04CB}"/>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170323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B9667F04-15CC-724A-4309-DEAFDB5ADB7F}"/>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‹Nr.›</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1678939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7101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‹Nr.›</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03.03.2026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‹Nr.›</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683" r:id="rId3"/>
    <p:sldLayoutId id="2147483692" r:id="rId4"/>
    <p:sldLayoutId id="2147483695" r:id="rId5"/>
    <p:sldLayoutId id="2147483694" r:id="rId6"/>
    <p:sldLayoutId id="2147483702" r:id="rId7"/>
    <p:sldLayoutId id="2147483682" r:id="rId8"/>
    <p:sldLayoutId id="2147483688" r:id="rId9"/>
    <p:sldLayoutId id="2147483727"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23.sv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AA386-78A6-85BA-A573-C56AFCA32DEE}"/>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21E8B4B8-3D9E-97E8-C967-487EB304D6FB}"/>
              </a:ext>
            </a:extLst>
          </p:cNvPr>
          <p:cNvSpPr>
            <a:spLocks noGrp="1"/>
          </p:cNvSpPr>
          <p:nvPr>
            <p:ph type="subTitle" idx="1"/>
          </p:nvPr>
        </p:nvSpPr>
        <p:spPr/>
        <p:txBody>
          <a:bodyPr>
            <a:normAutofit/>
          </a:bodyPr>
          <a:lstStyle/>
          <a:p>
            <a:pPr>
              <a:lnSpc>
                <a:spcPct val="100000"/>
              </a:lnSpc>
              <a:spcBef>
                <a:spcPts val="600"/>
              </a:spcBef>
            </a:pPr>
            <a:r>
              <a:rPr lang="de-DE" noProof="0" dirty="0"/>
              <a:t>Impact-Narrative für Forschungsvorhaben und Fördermittelakquise</a:t>
            </a:r>
          </a:p>
        </p:txBody>
      </p:sp>
      <p:sp>
        <p:nvSpPr>
          <p:cNvPr id="6" name="Titel 5">
            <a:extLst>
              <a:ext uri="{FF2B5EF4-FFF2-40B4-BE49-F238E27FC236}">
                <a16:creationId xmlns:a16="http://schemas.microsoft.com/office/drawing/2014/main" id="{C1BCB447-29EB-42CA-02A1-BB2689014C9B}"/>
              </a:ext>
            </a:extLst>
          </p:cNvPr>
          <p:cNvSpPr>
            <a:spLocks noGrp="1"/>
          </p:cNvSpPr>
          <p:nvPr>
            <p:ph type="ctrTitle"/>
          </p:nvPr>
        </p:nvSpPr>
        <p:spPr/>
        <p:txBody>
          <a:bodyPr>
            <a:normAutofit/>
          </a:bodyPr>
          <a:lstStyle/>
          <a:p>
            <a:pPr>
              <a:lnSpc>
                <a:spcPts val="4500"/>
              </a:lnSpc>
            </a:pPr>
            <a:r>
              <a:rPr lang="de-DE" noProof="0" dirty="0"/>
              <a:t>Wirkungslogiken für die </a:t>
            </a:r>
            <a:br>
              <a:rPr lang="de-DE" noProof="0" dirty="0"/>
            </a:br>
            <a:r>
              <a:rPr lang="de-DE" noProof="0" dirty="0"/>
              <a:t>eigene Forschung nutzen</a:t>
            </a:r>
          </a:p>
        </p:txBody>
      </p:sp>
      <p:sp>
        <p:nvSpPr>
          <p:cNvPr id="2" name="Textplatzhalter 1">
            <a:extLst>
              <a:ext uri="{FF2B5EF4-FFF2-40B4-BE49-F238E27FC236}">
                <a16:creationId xmlns:a16="http://schemas.microsoft.com/office/drawing/2014/main" id="{B421EF10-FFA4-DA0D-D093-600824067D17}"/>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622801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7A7FC-3B80-3DF9-5EF0-091A9414A060}"/>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0DCF56EC-2D15-CBB5-9A56-5D52D292733E}"/>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buClr>
                <a:srgbClr val="00AADE"/>
              </a:buClr>
              <a:buSzPts val="3600"/>
              <a:buFontTx/>
            </a:pPr>
            <a:r>
              <a:rPr lang="de-DE">
                <a:solidFill>
                  <a:srgbClr val="3B3B3B"/>
                </a:solidFill>
                <a:latin typeface="Nunito SemiBold"/>
              </a:rPr>
              <a:t>Transfer – Definition</a:t>
            </a:r>
            <a:endParaRPr lang="de-DE" sz="3600">
              <a:solidFill>
                <a:schemeClr val="accent1"/>
              </a:solidFill>
            </a:endParaRPr>
          </a:p>
        </p:txBody>
      </p:sp>
      <p:sp>
        <p:nvSpPr>
          <p:cNvPr id="3" name="Foliennummernplatzhalter 2">
            <a:extLst>
              <a:ext uri="{FF2B5EF4-FFF2-40B4-BE49-F238E27FC236}">
                <a16:creationId xmlns:a16="http://schemas.microsoft.com/office/drawing/2014/main" id="{2B9A5A14-CFB8-1576-44D3-1FB45CBF0AE6}"/>
              </a:ext>
            </a:extLst>
          </p:cNvPr>
          <p:cNvSpPr>
            <a:spLocks noGrp="1"/>
          </p:cNvSpPr>
          <p:nvPr>
            <p:ph type="sldNum" sz="quarter" idx="12"/>
          </p:nvPr>
        </p:nvSpPr>
        <p:spPr/>
        <p:txBody>
          <a:bodyPr/>
          <a:lstStyle/>
          <a:p>
            <a:fld id="{F145060A-2239-4736-BEED-7C05F6B3C6E1}" type="slidenum">
              <a:rPr lang="de-DE" noProof="0" smtClean="0"/>
              <a:t>10</a:t>
            </a:fld>
            <a:endParaRPr lang="de-DE" noProof="0"/>
          </a:p>
        </p:txBody>
      </p:sp>
      <p:sp>
        <p:nvSpPr>
          <p:cNvPr id="6" name="Textfeld 11">
            <a:extLst>
              <a:ext uri="{FF2B5EF4-FFF2-40B4-BE49-F238E27FC236}">
                <a16:creationId xmlns:a16="http://schemas.microsoft.com/office/drawing/2014/main" id="{B5334083-7807-7450-5253-7924887EE281}"/>
              </a:ext>
            </a:extLst>
          </p:cNvPr>
          <p:cNvSpPr txBox="1"/>
          <p:nvPr/>
        </p:nvSpPr>
        <p:spPr>
          <a:xfrm>
            <a:off x="8669593" y="5701610"/>
            <a:ext cx="1737318"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200"/>
              </a:spcBef>
              <a:defRPr/>
            </a:pPr>
            <a:r>
              <a:rPr lang="en-US" sz="700">
                <a:latin typeface="+mn-lt"/>
                <a:ea typeface="Calibri"/>
                <a:cs typeface="Calibri"/>
              </a:rPr>
              <a:t>Adler et al. (2017);</a:t>
            </a: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 Nagy</a:t>
            </a:r>
            <a:r>
              <a:rPr lang="en-US" sz="700">
                <a:latin typeface="+mn-lt"/>
                <a:ea typeface="Calibri"/>
                <a:cs typeface="Calibri"/>
              </a:rPr>
              <a:t> et al. (2020)</a:t>
            </a:r>
            <a:endParaRPr lang="en-US" sz="700" b="0" i="0" u="none" strike="noStrike" kern="0" cap="none" spc="0" normalizeH="0" baseline="0" noProof="0">
              <a:ln>
                <a:noFill/>
              </a:ln>
              <a:solidFill>
                <a:srgbClr val="000000"/>
              </a:solidFill>
              <a:effectLst/>
              <a:uLnTx/>
              <a:uFillTx/>
              <a:latin typeface="+mn-lt"/>
              <a:ea typeface="Calibri"/>
              <a:cs typeface="Calibri"/>
            </a:endParaRPr>
          </a:p>
        </p:txBody>
      </p:sp>
      <p:sp>
        <p:nvSpPr>
          <p:cNvPr id="7" name="Ellipse 6">
            <a:extLst>
              <a:ext uri="{FF2B5EF4-FFF2-40B4-BE49-F238E27FC236}">
                <a16:creationId xmlns:a16="http://schemas.microsoft.com/office/drawing/2014/main" id="{5405B256-7415-DF25-12EE-D150952AAD0C}"/>
              </a:ext>
            </a:extLst>
          </p:cNvPr>
          <p:cNvSpPr/>
          <p:nvPr/>
        </p:nvSpPr>
        <p:spPr>
          <a:xfrm rot="18000000">
            <a:off x="9479030" y="945962"/>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0" name="Grafik 9" descr="Ein Bild, das Uhr, Schrift, Grafiken, Design enthält.&#10;&#10;KI-generierte Inhalte können fehlerhaft sein.">
            <a:extLst>
              <a:ext uri="{FF2B5EF4-FFF2-40B4-BE49-F238E27FC236}">
                <a16:creationId xmlns:a16="http://schemas.microsoft.com/office/drawing/2014/main" id="{97AA657C-F0B8-C06D-9935-756A424C69A3}"/>
              </a:ext>
            </a:extLst>
          </p:cNvPr>
          <p:cNvPicPr>
            <a:picLocks noChangeAspect="1"/>
          </p:cNvPicPr>
          <p:nvPr/>
        </p:nvPicPr>
        <p:blipFill>
          <a:blip r:embed="rId3"/>
          <a:stretch>
            <a:fillRect/>
          </a:stretch>
        </p:blipFill>
        <p:spPr>
          <a:xfrm>
            <a:off x="9976762" y="1902690"/>
            <a:ext cx="2323027" cy="3052619"/>
          </a:xfrm>
          <a:prstGeom prst="rect">
            <a:avLst/>
          </a:prstGeom>
        </p:spPr>
      </p:pic>
      <p:sp>
        <p:nvSpPr>
          <p:cNvPr id="4" name="Inhaltsplatzhalter 3">
            <a:extLst>
              <a:ext uri="{FF2B5EF4-FFF2-40B4-BE49-F238E27FC236}">
                <a16:creationId xmlns:a16="http://schemas.microsoft.com/office/drawing/2014/main" id="{94EAF52D-6910-B9C2-0225-A3F5726F8681}"/>
              </a:ext>
            </a:extLst>
          </p:cNvPr>
          <p:cNvSpPr>
            <a:spLocks noGrp="1"/>
          </p:cNvSpPr>
          <p:nvPr>
            <p:ph idx="1"/>
          </p:nvPr>
        </p:nvSpPr>
        <p:spPr>
          <a:xfrm>
            <a:off x="838200" y="1816100"/>
            <a:ext cx="7924800" cy="3886200"/>
          </a:xfrm>
        </p:spPr>
        <p:txBody>
          <a:bodyPr>
            <a:noAutofit/>
          </a:bodyPr>
          <a:lstStyle/>
          <a:p>
            <a:pPr marL="252000">
              <a:lnSpc>
                <a:spcPts val="1680"/>
              </a:lnSpc>
              <a:spcBef>
                <a:spcPts val="900"/>
              </a:spcBef>
            </a:pPr>
            <a:r>
              <a:rPr lang="de-DE" sz="1400" noProof="0" dirty="0">
                <a:solidFill>
                  <a:schemeClr val="accent1"/>
                </a:solidFill>
                <a:latin typeface="+mj-lt"/>
              </a:rPr>
              <a:t>Definition von Transfer: </a:t>
            </a:r>
            <a:r>
              <a:rPr lang="de-DE" sz="1400" noProof="0" dirty="0"/>
              <a:t>Prozess der Übertragung von Wissen und Ergebnissen zwischen verschiedenen Fällen oder Kontexten.</a:t>
            </a:r>
          </a:p>
          <a:p>
            <a:pPr marL="252000">
              <a:lnSpc>
                <a:spcPts val="1680"/>
              </a:lnSpc>
              <a:spcBef>
                <a:spcPts val="900"/>
              </a:spcBef>
            </a:pPr>
            <a:r>
              <a:rPr lang="de-DE" sz="1400" noProof="0" dirty="0">
                <a:solidFill>
                  <a:schemeClr val="accent1"/>
                </a:solidFill>
                <a:latin typeface="+mj-lt"/>
              </a:rPr>
              <a:t>Herausforderung der Übertragung: </a:t>
            </a:r>
            <a:r>
              <a:rPr lang="de-DE" sz="1400" noProof="0" dirty="0"/>
              <a:t>Es muss geprüft werden, ob die Fälle ausreichend ähnliche relevante Aspekte aufweisen, um Wissen erfolgreich zu übertragen (Adler et al., 2017).</a:t>
            </a:r>
          </a:p>
          <a:p>
            <a:pPr marL="252000">
              <a:lnSpc>
                <a:spcPts val="1680"/>
              </a:lnSpc>
              <a:spcBef>
                <a:spcPts val="900"/>
              </a:spcBef>
            </a:pPr>
            <a:r>
              <a:rPr lang="de-DE" sz="1400" noProof="0" dirty="0">
                <a:solidFill>
                  <a:schemeClr val="accent1"/>
                </a:solidFill>
                <a:latin typeface="+mj-lt"/>
              </a:rPr>
              <a:t>Wechselseitiger Prozess: </a:t>
            </a:r>
            <a:r>
              <a:rPr lang="de-DE" sz="1400" noProof="0" dirty="0"/>
              <a:t>Wissen wird nicht nur übertragen, sondern in neuen Kontexten angepasst, erweitert und modifiziert (Nagy et al., 2020).</a:t>
            </a:r>
          </a:p>
          <a:p>
            <a:pPr marL="252000">
              <a:lnSpc>
                <a:spcPts val="1680"/>
              </a:lnSpc>
              <a:spcBef>
                <a:spcPts val="900"/>
              </a:spcBef>
            </a:pPr>
            <a:r>
              <a:rPr lang="de-DE" sz="1400" noProof="0" dirty="0">
                <a:solidFill>
                  <a:schemeClr val="accent1"/>
                </a:solidFill>
                <a:latin typeface="+mj-lt"/>
              </a:rPr>
              <a:t>Beteiligung verschiedener Akteure: </a:t>
            </a:r>
            <a:r>
              <a:rPr lang="de-DE" sz="1400" noProof="0" dirty="0"/>
              <a:t>Neue Kontexte und Akteure spielen eine Schlüsselrolle bei der erfolgreichen Anpassung und Nutzung des Wissens.</a:t>
            </a:r>
          </a:p>
          <a:p>
            <a:pPr marL="252000">
              <a:lnSpc>
                <a:spcPts val="1680"/>
              </a:lnSpc>
              <a:spcBef>
                <a:spcPts val="900"/>
              </a:spcBef>
            </a:pPr>
            <a:r>
              <a:rPr lang="de-DE" sz="1400" noProof="0" dirty="0">
                <a:solidFill>
                  <a:schemeClr val="accent1"/>
                </a:solidFill>
                <a:latin typeface="+mj-lt"/>
              </a:rPr>
              <a:t>Nicht-lineare Dynamik: </a:t>
            </a:r>
            <a:r>
              <a:rPr lang="de-DE" sz="1400" noProof="0" dirty="0"/>
              <a:t>Transfer ist ein komplexer Prozess, der oft nicht linear verläuft und eine fortlaufende Anpassung erfordert.</a:t>
            </a:r>
          </a:p>
          <a:p>
            <a:pPr marL="252000">
              <a:lnSpc>
                <a:spcPts val="1680"/>
              </a:lnSpc>
              <a:spcBef>
                <a:spcPts val="900"/>
              </a:spcBef>
            </a:pPr>
            <a:r>
              <a:rPr lang="de-DE" sz="1400" noProof="0" dirty="0" err="1">
                <a:solidFill>
                  <a:schemeClr val="accent1"/>
                </a:solidFill>
                <a:latin typeface="+mj-lt"/>
              </a:rPr>
              <a:t>Hochschulpolit</a:t>
            </a:r>
            <a:r>
              <a:rPr lang="de-DE" sz="1400" noProof="0" dirty="0">
                <a:solidFill>
                  <a:schemeClr val="accent1"/>
                </a:solidFill>
                <a:latin typeface="+mj-lt"/>
              </a:rPr>
              <a:t>. Rahmen: </a:t>
            </a:r>
            <a:r>
              <a:rPr lang="de-DE" sz="1400" noProof="0" dirty="0"/>
              <a:t>Third Mission als Sinnhorizont von Transfer. </a:t>
            </a:r>
          </a:p>
          <a:p>
            <a:pPr marL="252000">
              <a:lnSpc>
                <a:spcPts val="1680"/>
              </a:lnSpc>
              <a:spcBef>
                <a:spcPts val="900"/>
              </a:spcBef>
            </a:pPr>
            <a:r>
              <a:rPr lang="de-DE" sz="1400" noProof="0" dirty="0">
                <a:solidFill>
                  <a:schemeClr val="accent1"/>
                </a:solidFill>
                <a:latin typeface="+mj-lt"/>
              </a:rPr>
              <a:t>Ziel des Transfers: </a:t>
            </a:r>
            <a:r>
              <a:rPr lang="de-DE" sz="1400" noProof="0" dirty="0"/>
              <a:t>Nachhaltige Lösungen für gesellschaftliche Probleme durch die Integration  und Anpassung von Wissen in verschiedenen Kontexten</a:t>
            </a:r>
            <a:r>
              <a:rPr lang="de-DE" sz="1400" i="1" noProof="0" dirty="0">
                <a:latin typeface="+mj-lt"/>
              </a:rPr>
              <a:t>.</a:t>
            </a:r>
          </a:p>
        </p:txBody>
      </p:sp>
    </p:spTree>
    <p:extLst>
      <p:ext uri="{BB962C8B-B14F-4D97-AF65-F5344CB8AC3E}">
        <p14:creationId xmlns:p14="http://schemas.microsoft.com/office/powerpoint/2010/main" val="4147981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5E7FEF2C-0268-8CDC-2713-C57C91B3FE32}"/>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F1DEEFE0-22F9-BD3C-4B6E-1761289BB015}"/>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Transferkonzepte: </a:t>
            </a:r>
            <a:r>
              <a:rPr kumimoji="0" lang="de-DE" sz="3200" b="0" i="0" u="none" strike="noStrike" kern="1200" cap="none" spc="0" normalizeH="0" baseline="0" noProof="0">
                <a:ln>
                  <a:noFill/>
                </a:ln>
                <a:solidFill>
                  <a:schemeClr val="accent1"/>
                </a:solidFill>
                <a:effectLst/>
                <a:uLnTx/>
                <a:uFillTx/>
                <a:latin typeface="Nunito SemiBold"/>
                <a:ea typeface="+mj-ea"/>
                <a:cs typeface="+mj-cs"/>
              </a:rPr>
              <a:t>linear &amp; in eine Richtung</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DDAC2759-0A61-3452-115B-EAA48F225188}"/>
              </a:ext>
            </a:extLst>
          </p:cNvPr>
          <p:cNvSpPr>
            <a:spLocks noGrp="1"/>
          </p:cNvSpPr>
          <p:nvPr>
            <p:ph type="sldNum" sz="quarter" idx="12"/>
          </p:nvPr>
        </p:nvSpPr>
        <p:spPr/>
        <p:txBody>
          <a:bodyPr/>
          <a:lstStyle/>
          <a:p>
            <a:fld id="{F145060A-2239-4736-BEED-7C05F6B3C6E1}" type="slidenum">
              <a:rPr lang="de-DE" noProof="0" smtClean="0"/>
              <a:t>11</a:t>
            </a:fld>
            <a:endParaRPr lang="de-DE" noProof="0"/>
          </a:p>
        </p:txBody>
      </p:sp>
      <p:pic>
        <p:nvPicPr>
          <p:cNvPr id="7" name="Grafik 6" descr="Ein Bild, das Schwarz, Screenshot, Design enthält.&#10;&#10;KI-generierte Inhalte können fehlerhaft sein.">
            <a:extLst>
              <a:ext uri="{FF2B5EF4-FFF2-40B4-BE49-F238E27FC236}">
                <a16:creationId xmlns:a16="http://schemas.microsoft.com/office/drawing/2014/main" id="{B4CCE015-BC47-30E2-9FF8-F8D4A0521617}"/>
              </a:ext>
            </a:extLst>
          </p:cNvPr>
          <p:cNvPicPr>
            <a:picLocks noChangeAspect="1"/>
          </p:cNvPicPr>
          <p:nvPr/>
        </p:nvPicPr>
        <p:blipFill>
          <a:blip r:embed="rId3"/>
          <a:stretch>
            <a:fillRect/>
          </a:stretch>
        </p:blipFill>
        <p:spPr>
          <a:xfrm>
            <a:off x="688258" y="2732875"/>
            <a:ext cx="3597024" cy="1875750"/>
          </a:xfrm>
          <a:prstGeom prst="rect">
            <a:avLst/>
          </a:prstGeom>
        </p:spPr>
      </p:pic>
      <p:cxnSp>
        <p:nvCxnSpPr>
          <p:cNvPr id="12" name="Gerade Verbindung mit Pfeil 11">
            <a:extLst>
              <a:ext uri="{FF2B5EF4-FFF2-40B4-BE49-F238E27FC236}">
                <a16:creationId xmlns:a16="http://schemas.microsoft.com/office/drawing/2014/main" id="{47F58BEE-37EA-70B0-988C-CA249AFCCFA1}"/>
              </a:ext>
            </a:extLst>
          </p:cNvPr>
          <p:cNvCxnSpPr>
            <a:cxnSpLocks/>
          </p:cNvCxnSpPr>
          <p:nvPr/>
        </p:nvCxnSpPr>
        <p:spPr>
          <a:xfrm>
            <a:off x="3613769" y="3619500"/>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Gerade Verbindung mit Pfeil 13">
            <a:extLst>
              <a:ext uri="{FF2B5EF4-FFF2-40B4-BE49-F238E27FC236}">
                <a16:creationId xmlns:a16="http://schemas.microsoft.com/office/drawing/2014/main" id="{654D0564-5AF3-CC24-56DB-9E41B72B73C4}"/>
              </a:ext>
            </a:extLst>
          </p:cNvPr>
          <p:cNvCxnSpPr>
            <a:cxnSpLocks/>
          </p:cNvCxnSpPr>
          <p:nvPr/>
        </p:nvCxnSpPr>
        <p:spPr>
          <a:xfrm>
            <a:off x="7235205" y="3619500"/>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 name="Textfeld 2">
            <a:extLst>
              <a:ext uri="{FF2B5EF4-FFF2-40B4-BE49-F238E27FC236}">
                <a16:creationId xmlns:a16="http://schemas.microsoft.com/office/drawing/2014/main" id="{D22D1D9F-C526-3156-673F-40145002EAF2}"/>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adaptiert nach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pic>
        <p:nvPicPr>
          <p:cNvPr id="2" name="Grafik 1" descr="Ein Bild, das Schwarz, Design enthält.&#10;&#10;KI-generierte Inhalte können fehlerhaft sein.">
            <a:extLst>
              <a:ext uri="{FF2B5EF4-FFF2-40B4-BE49-F238E27FC236}">
                <a16:creationId xmlns:a16="http://schemas.microsoft.com/office/drawing/2014/main" id="{B8E2BA9D-6503-B061-AF4C-497F6C3F641E}"/>
              </a:ext>
            </a:extLst>
          </p:cNvPr>
          <p:cNvPicPr>
            <a:picLocks noChangeAspect="1"/>
          </p:cNvPicPr>
          <p:nvPr/>
        </p:nvPicPr>
        <p:blipFill>
          <a:blip r:embed="rId4"/>
          <a:stretch>
            <a:fillRect/>
          </a:stretch>
        </p:blipFill>
        <p:spPr>
          <a:xfrm>
            <a:off x="4304332" y="2748232"/>
            <a:ext cx="3597024" cy="1875750"/>
          </a:xfrm>
          <a:prstGeom prst="rect">
            <a:avLst/>
          </a:prstGeom>
        </p:spPr>
      </p:pic>
      <p:pic>
        <p:nvPicPr>
          <p:cNvPr id="5" name="Grafik 4">
            <a:extLst>
              <a:ext uri="{FF2B5EF4-FFF2-40B4-BE49-F238E27FC236}">
                <a16:creationId xmlns:a16="http://schemas.microsoft.com/office/drawing/2014/main" id="{D4B59800-4978-7FC5-308B-2FDBF6BEC25A}"/>
              </a:ext>
            </a:extLst>
          </p:cNvPr>
          <p:cNvPicPr>
            <a:picLocks noChangeAspect="1"/>
          </p:cNvPicPr>
          <p:nvPr/>
        </p:nvPicPr>
        <p:blipFill>
          <a:blip r:embed="rId5"/>
          <a:srcRect/>
          <a:stretch/>
        </p:blipFill>
        <p:spPr>
          <a:xfrm>
            <a:off x="7887668" y="2742400"/>
            <a:ext cx="3597024" cy="1875749"/>
          </a:xfrm>
          <a:prstGeom prst="rect">
            <a:avLst/>
          </a:prstGeom>
        </p:spPr>
      </p:pic>
    </p:spTree>
    <p:extLst>
      <p:ext uri="{BB962C8B-B14F-4D97-AF65-F5344CB8AC3E}">
        <p14:creationId xmlns:p14="http://schemas.microsoft.com/office/powerpoint/2010/main" val="58281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8318E0CE-36D5-3388-F0CF-21F877A92AEB}"/>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A2E70069-2EC1-3987-803C-F0B722701A3B}"/>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Transferkonzepte: </a:t>
            </a:r>
            <a:r>
              <a:rPr kumimoji="0" lang="de-DE" sz="3200" b="0" i="0" u="none" strike="noStrike" kern="1200" cap="none" spc="0" normalizeH="0" baseline="0" noProof="0">
                <a:ln>
                  <a:noFill/>
                </a:ln>
                <a:solidFill>
                  <a:schemeClr val="accent1"/>
                </a:solidFill>
                <a:effectLst/>
                <a:uLnTx/>
                <a:uFillTx/>
                <a:latin typeface="Nunito SemiBold"/>
                <a:ea typeface="+mj-ea"/>
                <a:cs typeface="+mj-cs"/>
              </a:rPr>
              <a:t>bidirektional &amp; interdependent</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E804E3F1-DB7C-3D1B-78BB-4FF908A17E91}"/>
              </a:ext>
            </a:extLst>
          </p:cNvPr>
          <p:cNvSpPr>
            <a:spLocks noGrp="1"/>
          </p:cNvSpPr>
          <p:nvPr>
            <p:ph type="sldNum" sz="quarter" idx="12"/>
          </p:nvPr>
        </p:nvSpPr>
        <p:spPr/>
        <p:txBody>
          <a:bodyPr/>
          <a:lstStyle/>
          <a:p>
            <a:fld id="{F145060A-2239-4736-BEED-7C05F6B3C6E1}" type="slidenum">
              <a:rPr lang="de-DE" noProof="0" smtClean="0"/>
              <a:t>12</a:t>
            </a:fld>
            <a:endParaRPr lang="de-DE" noProof="0"/>
          </a:p>
        </p:txBody>
      </p:sp>
      <p:pic>
        <p:nvPicPr>
          <p:cNvPr id="7" name="Grafik 6" descr="Ein Bild, das Schwarz, Screenshot, Design enthält.&#10;&#10;KI-generierte Inhalte können fehlerhaft sein.">
            <a:extLst>
              <a:ext uri="{FF2B5EF4-FFF2-40B4-BE49-F238E27FC236}">
                <a16:creationId xmlns:a16="http://schemas.microsoft.com/office/drawing/2014/main" id="{88888063-1D12-62B2-EE94-086D41B44D9F}"/>
              </a:ext>
            </a:extLst>
          </p:cNvPr>
          <p:cNvPicPr>
            <a:picLocks noChangeAspect="1"/>
          </p:cNvPicPr>
          <p:nvPr/>
        </p:nvPicPr>
        <p:blipFill>
          <a:blip r:embed="rId3"/>
          <a:stretch>
            <a:fillRect/>
          </a:stretch>
        </p:blipFill>
        <p:spPr>
          <a:xfrm>
            <a:off x="688258" y="2732875"/>
            <a:ext cx="3597024" cy="1875750"/>
          </a:xfrm>
          <a:prstGeom prst="rect">
            <a:avLst/>
          </a:prstGeom>
        </p:spPr>
      </p:pic>
      <p:pic>
        <p:nvPicPr>
          <p:cNvPr id="10" name="Grafik 9">
            <a:extLst>
              <a:ext uri="{FF2B5EF4-FFF2-40B4-BE49-F238E27FC236}">
                <a16:creationId xmlns:a16="http://schemas.microsoft.com/office/drawing/2014/main" id="{B77524FF-1A31-13AF-F21C-442009270885}"/>
              </a:ext>
            </a:extLst>
          </p:cNvPr>
          <p:cNvPicPr>
            <a:picLocks noChangeAspect="1"/>
          </p:cNvPicPr>
          <p:nvPr/>
        </p:nvPicPr>
        <p:blipFill>
          <a:blip r:embed="rId4"/>
          <a:srcRect/>
          <a:stretch/>
        </p:blipFill>
        <p:spPr>
          <a:xfrm>
            <a:off x="7887668" y="2742400"/>
            <a:ext cx="3597024" cy="1875749"/>
          </a:xfrm>
          <a:prstGeom prst="rect">
            <a:avLst/>
          </a:prstGeom>
        </p:spPr>
      </p:pic>
      <p:cxnSp>
        <p:nvCxnSpPr>
          <p:cNvPr id="14" name="Gerade Verbindung mit Pfeil 13">
            <a:extLst>
              <a:ext uri="{FF2B5EF4-FFF2-40B4-BE49-F238E27FC236}">
                <a16:creationId xmlns:a16="http://schemas.microsoft.com/office/drawing/2014/main" id="{66DF3F4D-C31D-D872-7F81-5190A5F77A03}"/>
              </a:ext>
            </a:extLst>
          </p:cNvPr>
          <p:cNvCxnSpPr>
            <a:cxnSpLocks/>
          </p:cNvCxnSpPr>
          <p:nvPr/>
        </p:nvCxnSpPr>
        <p:spPr>
          <a:xfrm>
            <a:off x="3242128" y="2251338"/>
            <a:ext cx="5715000"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 name="Gerade Verbindung mit Pfeil 5">
            <a:extLst>
              <a:ext uri="{FF2B5EF4-FFF2-40B4-BE49-F238E27FC236}">
                <a16:creationId xmlns:a16="http://schemas.microsoft.com/office/drawing/2014/main" id="{CF4C1483-21E7-C7F9-FE5F-FD65461DE48C}"/>
              </a:ext>
            </a:extLst>
          </p:cNvPr>
          <p:cNvCxnSpPr>
            <a:cxnSpLocks/>
          </p:cNvCxnSpPr>
          <p:nvPr/>
        </p:nvCxnSpPr>
        <p:spPr>
          <a:xfrm flipH="1">
            <a:off x="3195638" y="5173889"/>
            <a:ext cx="58007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Textfeld 14">
            <a:extLst>
              <a:ext uri="{FF2B5EF4-FFF2-40B4-BE49-F238E27FC236}">
                <a16:creationId xmlns:a16="http://schemas.microsoft.com/office/drawing/2014/main" id="{9470C5F9-56BD-A84F-E84D-C6BEBA4B661A}"/>
              </a:ext>
            </a:extLst>
          </p:cNvPr>
          <p:cNvSpPr txBox="1"/>
          <p:nvPr/>
        </p:nvSpPr>
        <p:spPr>
          <a:xfrm>
            <a:off x="3267528" y="2271287"/>
            <a:ext cx="5591175" cy="338554"/>
          </a:xfrm>
          <a:prstGeom prst="rect">
            <a:avLst/>
          </a:prstGeom>
          <a:noFill/>
        </p:spPr>
        <p:txBody>
          <a:bodyPr wrap="square" rtlCol="0">
            <a:spAutoFit/>
          </a:bodyPr>
          <a:lstStyle/>
          <a:p>
            <a:pPr algn="ctr"/>
            <a:r>
              <a:rPr lang="de-DE" sz="1600" noProof="0">
                <a:solidFill>
                  <a:schemeClr val="accent1"/>
                </a:solidFill>
                <a:latin typeface="+mj-lt"/>
              </a:rPr>
              <a:t>Technology Push</a:t>
            </a:r>
          </a:p>
        </p:txBody>
      </p:sp>
      <p:sp>
        <p:nvSpPr>
          <p:cNvPr id="16" name="Textfeld 15">
            <a:extLst>
              <a:ext uri="{FF2B5EF4-FFF2-40B4-BE49-F238E27FC236}">
                <a16:creationId xmlns:a16="http://schemas.microsoft.com/office/drawing/2014/main" id="{31471639-D8B1-A51C-9856-8E8CD1C017E7}"/>
              </a:ext>
            </a:extLst>
          </p:cNvPr>
          <p:cNvSpPr txBox="1"/>
          <p:nvPr/>
        </p:nvSpPr>
        <p:spPr>
          <a:xfrm>
            <a:off x="3308349" y="4882784"/>
            <a:ext cx="5591175" cy="338554"/>
          </a:xfrm>
          <a:prstGeom prst="rect">
            <a:avLst/>
          </a:prstGeom>
          <a:noFill/>
        </p:spPr>
        <p:txBody>
          <a:bodyPr wrap="square" rtlCol="0">
            <a:spAutoFit/>
          </a:bodyPr>
          <a:lstStyle/>
          <a:p>
            <a:pPr algn="ctr"/>
            <a:r>
              <a:rPr lang="de-DE" sz="1600" noProof="0">
                <a:solidFill>
                  <a:schemeClr val="accent1"/>
                </a:solidFill>
                <a:latin typeface="+mj-lt"/>
              </a:rPr>
              <a:t>Market Pull</a:t>
            </a:r>
          </a:p>
        </p:txBody>
      </p:sp>
      <p:pic>
        <p:nvPicPr>
          <p:cNvPr id="3" name="Grafik 2" descr="Ein Bild, das Schwarz, Design enthält.&#10;&#10;KI-generierte Inhalte können fehlerhaft sein.">
            <a:extLst>
              <a:ext uri="{FF2B5EF4-FFF2-40B4-BE49-F238E27FC236}">
                <a16:creationId xmlns:a16="http://schemas.microsoft.com/office/drawing/2014/main" id="{7EF3FED7-0595-F4D7-CFB1-D9C34BDE077C}"/>
              </a:ext>
            </a:extLst>
          </p:cNvPr>
          <p:cNvPicPr>
            <a:picLocks noChangeAspect="1"/>
          </p:cNvPicPr>
          <p:nvPr/>
        </p:nvPicPr>
        <p:blipFill>
          <a:blip r:embed="rId5"/>
          <a:stretch>
            <a:fillRect/>
          </a:stretch>
        </p:blipFill>
        <p:spPr>
          <a:xfrm>
            <a:off x="4304332" y="2748232"/>
            <a:ext cx="3597024" cy="1875750"/>
          </a:xfrm>
          <a:prstGeom prst="rect">
            <a:avLst/>
          </a:prstGeom>
        </p:spPr>
      </p:pic>
      <p:sp>
        <p:nvSpPr>
          <p:cNvPr id="5" name="Textfeld 4">
            <a:extLst>
              <a:ext uri="{FF2B5EF4-FFF2-40B4-BE49-F238E27FC236}">
                <a16:creationId xmlns:a16="http://schemas.microsoft.com/office/drawing/2014/main" id="{2D299625-6A8F-8F77-01EA-E6E954A9D6DE}"/>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adaptiert nach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135293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7BA61-F648-8F3C-DFEB-32D881E8FB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7D4353-3D51-0723-D7AC-A7D67D04AAFD}"/>
              </a:ext>
            </a:extLst>
          </p:cNvPr>
          <p:cNvSpPr>
            <a:spLocks noGrp="1"/>
          </p:cNvSpPr>
          <p:nvPr>
            <p:ph type="title"/>
          </p:nvPr>
        </p:nvSpPr>
        <p:spPr/>
        <p:txBody>
          <a:bodyPr/>
          <a:lstStyle/>
          <a:p>
            <a:r>
              <a:rPr lang="de-DE" noProof="0"/>
              <a:t>Transferkonzepte: Das </a:t>
            </a:r>
            <a:r>
              <a:rPr lang="de-DE" err="1"/>
              <a:t>Quadruple</a:t>
            </a:r>
            <a:r>
              <a:rPr lang="de-DE"/>
              <a:t> Helix-Modell</a:t>
            </a:r>
            <a:endParaRPr lang="de-DE" noProof="0"/>
          </a:p>
        </p:txBody>
      </p:sp>
      <p:sp>
        <p:nvSpPr>
          <p:cNvPr id="13" name="Foliennummernplatzhalter 12">
            <a:extLst>
              <a:ext uri="{FF2B5EF4-FFF2-40B4-BE49-F238E27FC236}">
                <a16:creationId xmlns:a16="http://schemas.microsoft.com/office/drawing/2014/main" id="{F140AFC6-0D6C-5C0A-CB9F-8D99BD115C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E92344DE-A903-D281-EA66-4BF363B2E3B2}"/>
              </a:ext>
            </a:extLst>
          </p:cNvPr>
          <p:cNvSpPr>
            <a:spLocks noGrp="1"/>
          </p:cNvSpPr>
          <p:nvPr>
            <p:ph idx="13"/>
          </p:nvPr>
        </p:nvSpPr>
        <p:spPr>
          <a:xfrm>
            <a:off x="6096001" y="2371725"/>
            <a:ext cx="5080000" cy="2914650"/>
          </a:xfrm>
        </p:spPr>
        <p:txBody>
          <a:bodyPr>
            <a:normAutofit lnSpcReduction="10000"/>
          </a:bodyPr>
          <a:lstStyle/>
          <a:p>
            <a:pPr marL="0" indent="0">
              <a:lnSpc>
                <a:spcPct val="150000"/>
              </a:lnSpc>
              <a:spcBef>
                <a:spcPts val="0"/>
              </a:spcBef>
              <a:buNone/>
            </a:pPr>
            <a:r>
              <a:rPr lang="de-DE" sz="1400">
                <a:solidFill>
                  <a:schemeClr val="accent1"/>
                </a:solidFill>
              </a:rPr>
              <a:t>Das </a:t>
            </a:r>
            <a:r>
              <a:rPr lang="de-DE" sz="1400" err="1">
                <a:solidFill>
                  <a:schemeClr val="accent1"/>
                </a:solidFill>
              </a:rPr>
              <a:t>Quadruple</a:t>
            </a:r>
            <a:r>
              <a:rPr lang="de-DE" sz="1400">
                <a:solidFill>
                  <a:schemeClr val="accent1"/>
                </a:solidFill>
              </a:rPr>
              <a:t> Helix-Modell </a:t>
            </a:r>
            <a:r>
              <a:rPr lang="de-DE" sz="1400"/>
              <a:t>erklärt, wie kollaborative Innovationen durch das Zusammenspiel von </a:t>
            </a:r>
            <a:r>
              <a:rPr lang="de-DE" sz="1400">
                <a:latin typeface="+mj-lt"/>
              </a:rPr>
              <a:t>Wissenschaft, Wirtschaft, Politik und Zivilgesellschaft </a:t>
            </a:r>
            <a:r>
              <a:rPr lang="de-DE" sz="1400"/>
              <a:t>entstehen. Es erweitert das Triple Helix-Modell um die Zivilgesellschaft und betont den </a:t>
            </a:r>
            <a:r>
              <a:rPr lang="de-DE" sz="1400">
                <a:latin typeface="+mj-lt"/>
              </a:rPr>
              <a:t>gemeinsamen, multidirektionalen Austausch</a:t>
            </a:r>
            <a:r>
              <a:rPr lang="de-DE" sz="1400"/>
              <a:t> aller Akteure. So entstehen bedarfsorientierte Lösungen. Das Modell fördert </a:t>
            </a:r>
            <a:r>
              <a:rPr lang="de-DE" sz="1400">
                <a:latin typeface="+mj-lt"/>
              </a:rPr>
              <a:t>Innovationsnetzwerke bzw. -</a:t>
            </a:r>
            <a:r>
              <a:rPr lang="de-DE" sz="1400" err="1">
                <a:latin typeface="+mj-lt"/>
              </a:rPr>
              <a:t>ökosysteme</a:t>
            </a:r>
            <a:r>
              <a:rPr lang="de-DE" sz="1400"/>
              <a:t>, in denen Forschungseinrichtungen eine zentrale Rolle einnehmen können. </a:t>
            </a:r>
          </a:p>
        </p:txBody>
      </p:sp>
      <p:pic>
        <p:nvPicPr>
          <p:cNvPr id="18" name="Grafik 17">
            <a:extLst>
              <a:ext uri="{FF2B5EF4-FFF2-40B4-BE49-F238E27FC236}">
                <a16:creationId xmlns:a16="http://schemas.microsoft.com/office/drawing/2014/main" id="{1FFA7840-E0A2-4C1D-1AF7-4FDC5AE021F5}"/>
              </a:ext>
            </a:extLst>
          </p:cNvPr>
          <p:cNvPicPr>
            <a:picLocks noChangeAspect="1"/>
          </p:cNvPicPr>
          <p:nvPr/>
        </p:nvPicPr>
        <p:blipFill>
          <a:blip r:embed="rId3"/>
          <a:srcRect/>
          <a:stretch/>
        </p:blipFill>
        <p:spPr>
          <a:xfrm>
            <a:off x="1016000" y="1839024"/>
            <a:ext cx="3922486" cy="3719885"/>
          </a:xfrm>
          <a:prstGeom prst="rect">
            <a:avLst/>
          </a:prstGeom>
        </p:spPr>
      </p:pic>
      <p:sp>
        <p:nvSpPr>
          <p:cNvPr id="5" name="Textfeld 2">
            <a:extLst>
              <a:ext uri="{FF2B5EF4-FFF2-40B4-BE49-F238E27FC236}">
                <a16:creationId xmlns:a16="http://schemas.microsoft.com/office/drawing/2014/main" id="{69C378C3-70C4-E062-052F-B18B2A262B73}"/>
              </a:ext>
            </a:extLst>
          </p:cNvPr>
          <p:cNvSpPr txBox="1"/>
          <p:nvPr/>
        </p:nvSpPr>
        <p:spPr>
          <a:xfrm>
            <a:off x="838200" y="5557042"/>
            <a:ext cx="1097973"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700" noProof="0">
                <a:latin typeface="+mn-lt"/>
              </a:rPr>
              <a:t>Schütz</a:t>
            </a:r>
            <a:r>
              <a:rPr lang="de-DE" sz="700">
                <a:latin typeface="+mn-lt"/>
              </a:rPr>
              <a:t> et al. (2018) </a:t>
            </a:r>
            <a:endParaRPr lang="de-DE" sz="700" noProof="0">
              <a:latin typeface="+mn-lt"/>
            </a:endParaRPr>
          </a:p>
        </p:txBody>
      </p:sp>
    </p:spTree>
    <p:extLst>
      <p:ext uri="{BB962C8B-B14F-4D97-AF65-F5344CB8AC3E}">
        <p14:creationId xmlns:p14="http://schemas.microsoft.com/office/powerpoint/2010/main" val="3275512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391F1-D080-12EB-E6E2-39C49D58A8D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843A555-7180-D362-B8AE-86488A6A21F5}"/>
              </a:ext>
            </a:extLst>
          </p:cNvPr>
          <p:cNvSpPr>
            <a:spLocks noGrp="1"/>
          </p:cNvSpPr>
          <p:nvPr>
            <p:ph type="title"/>
          </p:nvPr>
        </p:nvSpPr>
        <p:spPr>
          <a:xfrm>
            <a:off x="838200" y="383231"/>
            <a:ext cx="7065475" cy="1048039"/>
          </a:xfrm>
        </p:spPr>
        <p:txBody>
          <a:bodyPr>
            <a:normAutofit/>
          </a:bodyPr>
          <a:lstStyle/>
          <a:p>
            <a:r>
              <a:rPr lang="de-DE" noProof="0">
                <a:latin typeface="+mn-lt"/>
              </a:rPr>
              <a:t>Übung: </a:t>
            </a:r>
            <a:r>
              <a:rPr lang="de-DE" noProof="0"/>
              <a:t>Denken im Möglichkeitsraum der </a:t>
            </a:r>
            <a:r>
              <a:rPr lang="de-DE" err="1"/>
              <a:t>Quadruple</a:t>
            </a:r>
            <a:r>
              <a:rPr lang="de-DE"/>
              <a:t> Helix</a:t>
            </a:r>
            <a:endParaRPr lang="de-DE" noProof="0"/>
          </a:p>
        </p:txBody>
      </p:sp>
      <p:pic>
        <p:nvPicPr>
          <p:cNvPr id="6" name="Grafik 5">
            <a:extLst>
              <a:ext uri="{FF2B5EF4-FFF2-40B4-BE49-F238E27FC236}">
                <a16:creationId xmlns:a16="http://schemas.microsoft.com/office/drawing/2014/main" id="{273AC715-76BE-EEC3-B21B-B8809E21D3EF}"/>
              </a:ext>
            </a:extLst>
          </p:cNvPr>
          <p:cNvPicPr>
            <a:picLocks noChangeAspect="1"/>
          </p:cNvPicPr>
          <p:nvPr/>
        </p:nvPicPr>
        <p:blipFill>
          <a:blip r:embed="rId3"/>
          <a:srcRect l="147" r="147"/>
          <a:stretch/>
        </p:blipFill>
        <p:spPr>
          <a:xfrm>
            <a:off x="848202" y="1661281"/>
            <a:ext cx="5363323" cy="3803687"/>
          </a:xfrm>
          <a:prstGeom prst="rect">
            <a:avLst/>
          </a:prstGeom>
          <a:effectLst>
            <a:outerShdw blurRad="444500" dir="8580000" sx="108000" sy="108000" algn="tr" rotWithShape="0">
              <a:prstClr val="black">
                <a:alpha val="20000"/>
              </a:prstClr>
            </a:outerShdw>
          </a:effectLst>
        </p:spPr>
      </p:pic>
      <p:sp>
        <p:nvSpPr>
          <p:cNvPr id="17" name="Foliennummernplatzhalter 16">
            <a:extLst>
              <a:ext uri="{FF2B5EF4-FFF2-40B4-BE49-F238E27FC236}">
                <a16:creationId xmlns:a16="http://schemas.microsoft.com/office/drawing/2014/main" id="{B0BC1536-B0AD-5721-2310-7304CEE519DB}"/>
              </a:ext>
            </a:extLst>
          </p:cNvPr>
          <p:cNvSpPr>
            <a:spLocks noGrp="1"/>
          </p:cNvSpPr>
          <p:nvPr>
            <p:ph type="sldNum" sz="quarter" idx="12"/>
          </p:nvPr>
        </p:nvSpPr>
        <p:spPr/>
        <p:txBody>
          <a:bodyPr/>
          <a:lstStyle/>
          <a:p>
            <a:fld id="{F145060A-2239-4736-BEED-7C05F6B3C6E1}" type="slidenum">
              <a:rPr lang="de-DE" noProof="0" smtClean="0"/>
              <a:t>14</a:t>
            </a:fld>
            <a:endParaRPr lang="de-DE" noProof="0"/>
          </a:p>
        </p:txBody>
      </p:sp>
      <p:sp>
        <p:nvSpPr>
          <p:cNvPr id="16" name="Rechteck: abgerundete Ecken 15">
            <a:extLst>
              <a:ext uri="{FF2B5EF4-FFF2-40B4-BE49-F238E27FC236}">
                <a16:creationId xmlns:a16="http://schemas.microsoft.com/office/drawing/2014/main" id="{6E2A256C-8EBB-17F1-8F4B-8F54C25DB503}"/>
              </a:ext>
            </a:extLst>
          </p:cNvPr>
          <p:cNvSpPr/>
          <p:nvPr/>
        </p:nvSpPr>
        <p:spPr>
          <a:xfrm>
            <a:off x="6686794" y="1513493"/>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Welche Disziplinen und Sektoren sind für Ihre Forschung relevant?</a:t>
            </a:r>
          </a:p>
        </p:txBody>
      </p:sp>
      <p:sp>
        <p:nvSpPr>
          <p:cNvPr id="18" name="Rechteck: abgerundete Ecken 17">
            <a:extLst>
              <a:ext uri="{FF2B5EF4-FFF2-40B4-BE49-F238E27FC236}">
                <a16:creationId xmlns:a16="http://schemas.microsoft.com/office/drawing/2014/main" id="{792EA781-E5FA-7E7E-AEE0-AEF800031594}"/>
              </a:ext>
            </a:extLst>
          </p:cNvPr>
          <p:cNvSpPr/>
          <p:nvPr/>
        </p:nvSpPr>
        <p:spPr>
          <a:xfrm>
            <a:off x="8952304" y="3223090"/>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algn="ctr">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Welche Bereiche der </a:t>
            </a:r>
            <a:r>
              <a:rPr lang="de-DE" sz="1600" i="1" err="1">
                <a:solidFill>
                  <a:srgbClr val="3B3B3B"/>
                </a:solidFill>
                <a:latin typeface="Nunito SemiBold"/>
              </a:rPr>
              <a:t>Quadruple</a:t>
            </a:r>
            <a:r>
              <a:rPr lang="de-DE" sz="1600" i="1">
                <a:solidFill>
                  <a:srgbClr val="3B3B3B"/>
                </a:solidFill>
                <a:latin typeface="Nunito SemiBold"/>
              </a:rPr>
              <a:t> Helix</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beziehen Sie in Ihren Forschungsansatz ein? </a:t>
            </a:r>
          </a:p>
        </p:txBody>
      </p:sp>
      <p:pic>
        <p:nvPicPr>
          <p:cNvPr id="4" name="Grafik 3" descr="Ein Bild, das Grafiken, Kreis, Screenshot, Schrift enthält.&#10;&#10;KI-generierte Inhalte können fehlerhaft sein.">
            <a:extLst>
              <a:ext uri="{FF2B5EF4-FFF2-40B4-BE49-F238E27FC236}">
                <a16:creationId xmlns:a16="http://schemas.microsoft.com/office/drawing/2014/main" id="{DDD3F474-53FC-958F-3834-8B1614E26E1E}"/>
              </a:ext>
            </a:extLst>
          </p:cNvPr>
          <p:cNvPicPr>
            <a:picLocks noChangeAspect="1"/>
          </p:cNvPicPr>
          <p:nvPr/>
        </p:nvPicPr>
        <p:blipFill>
          <a:blip r:embed="rId4"/>
          <a:stretch>
            <a:fillRect/>
          </a:stretch>
        </p:blipFill>
        <p:spPr>
          <a:xfrm>
            <a:off x="10092169" y="365125"/>
            <a:ext cx="1595005" cy="1595005"/>
          </a:xfrm>
          <a:prstGeom prst="rect">
            <a:avLst/>
          </a:prstGeom>
        </p:spPr>
      </p:pic>
    </p:spTree>
    <p:extLst>
      <p:ext uri="{BB962C8B-B14F-4D97-AF65-F5344CB8AC3E}">
        <p14:creationId xmlns:p14="http://schemas.microsoft.com/office/powerpoint/2010/main" val="2338293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352F-6D6D-FB41-F863-7DBC2ECD78C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4ABB139-2057-C071-99DF-9488194FBB29}"/>
              </a:ext>
            </a:extLst>
          </p:cNvPr>
          <p:cNvSpPr>
            <a:spLocks noGrp="1"/>
          </p:cNvSpPr>
          <p:nvPr>
            <p:ph type="title"/>
          </p:nvPr>
        </p:nvSpPr>
        <p:spPr>
          <a:xfrm>
            <a:off x="838200" y="365125"/>
            <a:ext cx="7093017" cy="1048039"/>
          </a:xfrm>
        </p:spPr>
        <p:txBody>
          <a:bodyPr>
            <a:normAutofit/>
          </a:bodyPr>
          <a:lstStyle/>
          <a:p>
            <a:r>
              <a:rPr lang="de-DE" noProof="0">
                <a:latin typeface="+mn-lt"/>
              </a:rPr>
              <a:t>Reflexion: </a:t>
            </a:r>
            <a:r>
              <a:rPr lang="de-DE" noProof="0"/>
              <a:t>Übung Q4</a:t>
            </a:r>
          </a:p>
        </p:txBody>
      </p:sp>
      <p:sp>
        <p:nvSpPr>
          <p:cNvPr id="17" name="Foliennummernplatzhalter 16">
            <a:extLst>
              <a:ext uri="{FF2B5EF4-FFF2-40B4-BE49-F238E27FC236}">
                <a16:creationId xmlns:a16="http://schemas.microsoft.com/office/drawing/2014/main" id="{60C75EE3-1D42-D029-CF05-E60A1BC6D402}"/>
              </a:ext>
            </a:extLst>
          </p:cNvPr>
          <p:cNvSpPr>
            <a:spLocks noGrp="1"/>
          </p:cNvSpPr>
          <p:nvPr>
            <p:ph type="sldNum" sz="quarter" idx="12"/>
          </p:nvPr>
        </p:nvSpPr>
        <p:spPr/>
        <p:txBody>
          <a:bodyPr/>
          <a:lstStyle/>
          <a:p>
            <a:fld id="{F145060A-2239-4736-BEED-7C05F6B3C6E1}" type="slidenum">
              <a:rPr lang="de-DE" noProof="0" smtClean="0"/>
              <a:t>15</a:t>
            </a:fld>
            <a:endParaRPr lang="de-DE" noProof="0"/>
          </a:p>
        </p:txBody>
      </p:sp>
      <p:sp>
        <p:nvSpPr>
          <p:cNvPr id="6" name="Inhaltsplatzhalter 2">
            <a:extLst>
              <a:ext uri="{FF2B5EF4-FFF2-40B4-BE49-F238E27FC236}">
                <a16:creationId xmlns:a16="http://schemas.microsoft.com/office/drawing/2014/main" id="{47D7130A-8F11-D5B4-FA81-C5359AFD3410}"/>
              </a:ext>
            </a:extLst>
          </p:cNvPr>
          <p:cNvSpPr txBox="1">
            <a:spLocks noGrp="1"/>
          </p:cNvSpPr>
          <p:nvPr>
            <p:ph idx="1"/>
          </p:nvPr>
        </p:nvSpPr>
        <p:spPr>
          <a:xfrm>
            <a:off x="838202" y="2295525"/>
            <a:ext cx="6124574" cy="362902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Wie hat die Zusammenarbeit </a:t>
            </a:r>
            <a:r>
              <a:rPr lang="de-DE" sz="1800" i="1" err="1">
                <a:solidFill>
                  <a:srgbClr val="3B3B3B"/>
                </a:solidFill>
                <a:latin typeface="Nunito SemiBold"/>
                <a:sym typeface="Arial"/>
              </a:rPr>
              <a:t>Quadruple</a:t>
            </a:r>
            <a:r>
              <a:rPr lang="de-DE" sz="1800" i="1">
                <a:solidFill>
                  <a:srgbClr val="3B3B3B"/>
                </a:solidFill>
                <a:latin typeface="Nunito SemiBold"/>
                <a:sym typeface="Arial"/>
              </a:rPr>
              <a:t> Helix-Modell</a:t>
            </a:r>
            <a:br>
              <a:rPr lang="de-DE" sz="1800" i="1">
                <a:solidFill>
                  <a:srgbClr val="3B3B3B"/>
                </a:solidFill>
                <a:latin typeface="Nunito SemiBold"/>
                <a:sym typeface="Arial"/>
              </a:rPr>
            </a:b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den Lösungsansatz beeinflusst?</a:t>
            </a: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Welche Herausforderungen gab es bei der Integration verschiedener Perspektiven?</a:t>
            </a:r>
            <a:endParaRPr lang="de-DE" sz="1800" b="0" i="1" u="none" strike="noStrike" kern="1200" cap="none" spc="0" normalizeH="0" baseline="0" noProof="0">
              <a:ln>
                <a:noFill/>
              </a:ln>
              <a:solidFill>
                <a:srgbClr val="3B3B3B"/>
              </a:solidFill>
              <a:effectLst/>
              <a:uLnTx/>
              <a:uFillTx/>
              <a:latin typeface="Nunito SemiBold"/>
            </a:endParaRP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Welche Vorteile bietet der transdisziplinäre Ansatz gegenüber einer rein interdisziplinären Herangehensweise? </a:t>
            </a:r>
            <a:endParaRPr lang="de-DE" sz="1800" b="0" i="1" u="none" strike="noStrike" kern="1200" cap="none" spc="0" normalizeH="0" baseline="0" noProof="0">
              <a:ln>
                <a:noFill/>
              </a:ln>
              <a:solidFill>
                <a:srgbClr val="3B3B3B"/>
              </a:solidFill>
              <a:effectLst/>
              <a:uLnTx/>
              <a:uFillTx/>
              <a:latin typeface="Nunito SemiBold"/>
            </a:endParaRPr>
          </a:p>
        </p:txBody>
      </p:sp>
      <p:pic>
        <p:nvPicPr>
          <p:cNvPr id="2" name="Grafik 1">
            <a:extLst>
              <a:ext uri="{FF2B5EF4-FFF2-40B4-BE49-F238E27FC236}">
                <a16:creationId xmlns:a16="http://schemas.microsoft.com/office/drawing/2014/main" id="{23F3A879-8888-5BEB-BFBF-04C9F67E3DD8}"/>
              </a:ext>
            </a:extLst>
          </p:cNvPr>
          <p:cNvPicPr>
            <a:picLocks noChangeAspect="1"/>
          </p:cNvPicPr>
          <p:nvPr/>
        </p:nvPicPr>
        <p:blipFill>
          <a:blip r:embed="rId3"/>
          <a:srcRect/>
          <a:stretch/>
        </p:blipFill>
        <p:spPr>
          <a:xfrm>
            <a:off x="7670812" y="2080556"/>
            <a:ext cx="3711561" cy="3519855"/>
          </a:xfrm>
          <a:prstGeom prst="rect">
            <a:avLst/>
          </a:prstGeom>
        </p:spPr>
      </p:pic>
      <p:sp>
        <p:nvSpPr>
          <p:cNvPr id="4" name="Textfeld 2">
            <a:extLst>
              <a:ext uri="{FF2B5EF4-FFF2-40B4-BE49-F238E27FC236}">
                <a16:creationId xmlns:a16="http://schemas.microsoft.com/office/drawing/2014/main" id="{7B0D21CA-8602-9601-C9A9-4421A1786EA2}"/>
              </a:ext>
            </a:extLst>
          </p:cNvPr>
          <p:cNvSpPr txBox="1"/>
          <p:nvPr/>
        </p:nvSpPr>
        <p:spPr>
          <a:xfrm>
            <a:off x="7670812" y="5600411"/>
            <a:ext cx="1185638"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700">
                <a:latin typeface="+mn-lt"/>
              </a:rPr>
              <a:t>Schütz et al. (2018) </a:t>
            </a:r>
            <a:endParaRPr lang="de-DE" sz="700" noProof="0">
              <a:latin typeface="+mn-lt"/>
            </a:endParaRPr>
          </a:p>
        </p:txBody>
      </p:sp>
    </p:spTree>
    <p:extLst>
      <p:ext uri="{BB962C8B-B14F-4D97-AF65-F5344CB8AC3E}">
        <p14:creationId xmlns:p14="http://schemas.microsoft.com/office/powerpoint/2010/main" val="1497333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6A31-E54F-AB9F-6476-B5681980A335}"/>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771678B2-8E0C-4929-7B86-483CADF8491F}"/>
              </a:ext>
            </a:extLst>
          </p:cNvPr>
          <p:cNvSpPr>
            <a:spLocks noGrp="1"/>
          </p:cNvSpPr>
          <p:nvPr>
            <p:ph type="body" sz="quarter" idx="13"/>
          </p:nvPr>
        </p:nvSpPr>
        <p:spPr/>
        <p:txBody>
          <a:bodyPr/>
          <a:lstStyle/>
          <a:p>
            <a:r>
              <a:rPr lang="de-DE" noProof="0"/>
              <a:t>Kaffeepause</a:t>
            </a:r>
          </a:p>
        </p:txBody>
      </p:sp>
      <p:sp>
        <p:nvSpPr>
          <p:cNvPr id="6" name="Foliennummernplatzhalter 5">
            <a:extLst>
              <a:ext uri="{FF2B5EF4-FFF2-40B4-BE49-F238E27FC236}">
                <a16:creationId xmlns:a16="http://schemas.microsoft.com/office/drawing/2014/main" id="{46469856-FB82-F30C-38FB-A32202765D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C56FE17F-180D-8F6D-5830-A0161EC60950}"/>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1322189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4AA94-3CA4-15A9-EB9C-ADD667FD3F11}"/>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C00D937E-7EEB-37EF-60D7-3831191E308E}"/>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1669FBE0-4DCC-F702-BAC2-66B98C4CDA49}"/>
              </a:ext>
            </a:extLst>
          </p:cNvPr>
          <p:cNvSpPr>
            <a:spLocks noGrp="1"/>
          </p:cNvSpPr>
          <p:nvPr>
            <p:ph type="title"/>
          </p:nvPr>
        </p:nvSpPr>
        <p:spPr/>
        <p:txBody>
          <a:bodyPr/>
          <a:lstStyle/>
          <a:p>
            <a:r>
              <a:rPr lang="de-DE" noProof="0"/>
              <a:t>Was bedeutet Transfer in Ihrer Welt? </a:t>
            </a:r>
          </a:p>
        </p:txBody>
      </p:sp>
      <p:sp>
        <p:nvSpPr>
          <p:cNvPr id="7" name="Foliennummernplatzhalter 6">
            <a:extLst>
              <a:ext uri="{FF2B5EF4-FFF2-40B4-BE49-F238E27FC236}">
                <a16:creationId xmlns:a16="http://schemas.microsoft.com/office/drawing/2014/main" id="{CFE6A9E0-82B2-862F-B87B-8C02EAEDEE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3" name="Inhaltsplatzhalter 2">
            <a:extLst>
              <a:ext uri="{FF2B5EF4-FFF2-40B4-BE49-F238E27FC236}">
                <a16:creationId xmlns:a16="http://schemas.microsoft.com/office/drawing/2014/main" id="{1C12FF4F-513E-53C7-4DA6-BCE7B6086F0A}"/>
              </a:ext>
            </a:extLst>
          </p:cNvPr>
          <p:cNvSpPr txBox="1">
            <a:spLocks/>
          </p:cNvSpPr>
          <p:nvPr/>
        </p:nvSpPr>
        <p:spPr>
          <a:xfrm>
            <a:off x="4876800" y="2305050"/>
            <a:ext cx="6311899" cy="36196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Wie stark ist Ihr Arbeitsalltag als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Wissenschaftler:in</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von Transferaktivitäten geprägt?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ea typeface="+mn-ea"/>
                <a:cs typeface="+mn-cs"/>
                <a:sym typeface="Arial"/>
              </a:rPr>
              <a:t>Kommen Sie ins Gespräch darüber, was Transfer für Sie bedeutet und was Transferhandeln in Ihrem Arbeitsbereich erleichtert oder erschwert.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ea typeface="+mn-ea"/>
                <a:cs typeface="+mn-cs"/>
                <a:sym typeface="Arial"/>
              </a:rPr>
              <a:t>Denken Sie über ihr derzeit wichtigstes Forschungsthema oder Projekt nach: Welche Potenziale für eine transdisziplinäre Zusammenarbeit haben Sie bislang noch nicht umgesetzt? Welche anderen wissenschaftlichen Disziplinen und welche Repräsentant</a:t>
            </a:r>
            <a:r>
              <a:rPr lang="de-DE" sz="1400">
                <a:solidFill>
                  <a:srgbClr val="3B3B3B"/>
                </a:solidFill>
              </a:rPr>
              <a:t>:</a:t>
            </a:r>
            <a:r>
              <a:rPr kumimoji="0" lang="de-DE" sz="1400" b="0" i="0" u="none" strike="noStrike" kern="1200" cap="none" spc="0" normalizeH="0" baseline="0" noProof="0">
                <a:ln>
                  <a:noFill/>
                </a:ln>
                <a:solidFill>
                  <a:srgbClr val="3B3B3B"/>
                </a:solidFill>
                <a:effectLst/>
                <a:uLnTx/>
                <a:uFillTx/>
                <a:ea typeface="+mn-ea"/>
                <a:cs typeface="+mn-cs"/>
                <a:sym typeface="Arial"/>
              </a:rPr>
              <a:t>innen der Praxis könnten Sie mit einbeziehen und welchen Mehrwert hätte das?</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0" lang="de-DE" sz="2000" b="0" i="0" u="none" strike="noStrike" kern="1200" cap="none" spc="0" normalizeH="0" baseline="0" noProof="0">
              <a:ln>
                <a:noFill/>
              </a:ln>
              <a:solidFill>
                <a:srgbClr val="3B3B3B"/>
              </a:solidFill>
              <a:effectLst/>
              <a:uLnTx/>
              <a:uFillTx/>
              <a:latin typeface="Nunito SemiBold"/>
              <a:ea typeface="+mn-ea"/>
              <a:cs typeface="+mn-cs"/>
              <a:sym typeface="Arial"/>
            </a:endParaRPr>
          </a:p>
        </p:txBody>
      </p:sp>
      <p:sp>
        <p:nvSpPr>
          <p:cNvPr id="4" name="Ellipse 3">
            <a:extLst>
              <a:ext uri="{FF2B5EF4-FFF2-40B4-BE49-F238E27FC236}">
                <a16:creationId xmlns:a16="http://schemas.microsoft.com/office/drawing/2014/main" id="{A6072730-1F44-9F5D-8913-EE8B5362681E}"/>
              </a:ext>
            </a:extLst>
          </p:cNvPr>
          <p:cNvSpPr/>
          <p:nvPr/>
        </p:nvSpPr>
        <p:spPr>
          <a:xfrm>
            <a:off x="838200" y="1926695"/>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2371011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AD13-E8A8-7280-F22E-DA47D266A618}"/>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6886718D-1778-69ED-A347-A8214B77DF1A}"/>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2AFB628F-F586-FF01-81BA-5E38E45E2323}"/>
              </a:ext>
            </a:extLst>
          </p:cNvPr>
          <p:cNvSpPr>
            <a:spLocks noGrp="1"/>
          </p:cNvSpPr>
          <p:nvPr>
            <p:ph type="title"/>
          </p:nvPr>
        </p:nvSpPr>
        <p:spPr/>
        <p:txBody>
          <a:bodyPr/>
          <a:lstStyle/>
          <a:p>
            <a:r>
              <a:rPr lang="de-DE"/>
              <a:t>Meine Transfer-Welt </a:t>
            </a:r>
            <a:endParaRPr lang="de-DE" noProof="0"/>
          </a:p>
        </p:txBody>
      </p:sp>
      <p:sp>
        <p:nvSpPr>
          <p:cNvPr id="7" name="Foliennummernplatzhalter 6">
            <a:extLst>
              <a:ext uri="{FF2B5EF4-FFF2-40B4-BE49-F238E27FC236}">
                <a16:creationId xmlns:a16="http://schemas.microsoft.com/office/drawing/2014/main" id="{D8D639E3-782B-8337-633D-FB6DC3D3AD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3" name="Inhaltsplatzhalter 2">
            <a:extLst>
              <a:ext uri="{FF2B5EF4-FFF2-40B4-BE49-F238E27FC236}">
                <a16:creationId xmlns:a16="http://schemas.microsoft.com/office/drawing/2014/main" id="{F5FA8CE8-671B-D3A3-F950-BD887474118D}"/>
              </a:ext>
            </a:extLst>
          </p:cNvPr>
          <p:cNvSpPr txBox="1">
            <a:spLocks/>
          </p:cNvSpPr>
          <p:nvPr/>
        </p:nvSpPr>
        <p:spPr>
          <a:xfrm>
            <a:off x="4876800" y="2197100"/>
            <a:ext cx="6311899" cy="3727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Meine Transfer-Aktivitäten sind…</a:t>
            </a: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Ich würde gerne...</a:t>
            </a: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Hemmende Faktoren</a:t>
            </a: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Fördernde Faktoren</a:t>
            </a:r>
          </a:p>
        </p:txBody>
      </p:sp>
      <p:sp>
        <p:nvSpPr>
          <p:cNvPr id="4" name="Ellipse 3">
            <a:extLst>
              <a:ext uri="{FF2B5EF4-FFF2-40B4-BE49-F238E27FC236}">
                <a16:creationId xmlns:a16="http://schemas.microsoft.com/office/drawing/2014/main" id="{3E1A48E8-AF82-7E9B-0875-098808E142A7}"/>
              </a:ext>
            </a:extLst>
          </p:cNvPr>
          <p:cNvSpPr/>
          <p:nvPr/>
        </p:nvSpPr>
        <p:spPr>
          <a:xfrm>
            <a:off x="838200" y="1921119"/>
            <a:ext cx="3244362" cy="3244362"/>
          </a:xfrm>
          <a:prstGeom prst="ellipse">
            <a:avLst/>
          </a:prstGeom>
          <a:blipFill>
            <a:blip r:embed="rId3"/>
            <a:srcRect/>
            <a:stretch>
              <a:fillRect t="-36348" r="-2558"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705552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C9B5-66D4-12BD-11D7-E8F27AD2FE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422EF5EC-53EF-5ED3-21DC-97149949E4EC}"/>
              </a:ext>
            </a:extLst>
          </p:cNvPr>
          <p:cNvSpPr>
            <a:spLocks noGrp="1"/>
          </p:cNvSpPr>
          <p:nvPr>
            <p:ph type="body" sz="quarter" idx="13"/>
          </p:nvPr>
        </p:nvSpPr>
        <p:spPr/>
        <p:txBody>
          <a:bodyPr>
            <a:normAutofit/>
          </a:bodyPr>
          <a:lstStyle/>
          <a:p>
            <a:pPr>
              <a:lnSpc>
                <a:spcPct val="100000"/>
              </a:lnSpc>
              <a:spcBef>
                <a:spcPts val="300"/>
              </a:spcBef>
            </a:pPr>
            <a:r>
              <a:rPr lang="de-DE" sz="4400" b="0" i="0" u="none" strike="noStrike">
                <a:solidFill>
                  <a:srgbClr val="00B0F0"/>
                </a:solidFill>
                <a:effectLst/>
              </a:rPr>
              <a:t>Welchen gesellschaftlichen Wert bietet meine Forschung?</a:t>
            </a:r>
          </a:p>
        </p:txBody>
      </p:sp>
      <p:sp>
        <p:nvSpPr>
          <p:cNvPr id="2" name="Foliennummernplatzhalter 5">
            <a:extLst>
              <a:ext uri="{FF2B5EF4-FFF2-40B4-BE49-F238E27FC236}">
                <a16:creationId xmlns:a16="http://schemas.microsoft.com/office/drawing/2014/main" id="{82BC899D-50C6-6732-FD37-CC03FEC53390}"/>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2427190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EB5F5-FEA7-9A86-48B1-3C80EB7334CC}"/>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789842D8-9E8E-94B4-3DB4-240E3BA5A787}"/>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958F4B1A-53F1-0CB5-F045-050E40DB0145}"/>
              </a:ext>
            </a:extLst>
          </p:cNvPr>
          <p:cNvSpPr>
            <a:spLocks noGrp="1"/>
          </p:cNvSpPr>
          <p:nvPr>
            <p:ph type="title"/>
          </p:nvPr>
        </p:nvSpPr>
        <p:spPr/>
        <p:txBody>
          <a:bodyPr/>
          <a:lstStyle/>
          <a:p>
            <a:r>
              <a:rPr lang="de-DE" noProof="0"/>
              <a:t>Meine Forschung – Mein Impact</a:t>
            </a:r>
          </a:p>
        </p:txBody>
      </p:sp>
      <p:sp>
        <p:nvSpPr>
          <p:cNvPr id="7" name="Foliennummernplatzhalter 6">
            <a:extLst>
              <a:ext uri="{FF2B5EF4-FFF2-40B4-BE49-F238E27FC236}">
                <a16:creationId xmlns:a16="http://schemas.microsoft.com/office/drawing/2014/main" id="{65C982AF-D69B-3592-39F0-A5DDD7765B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432CA645-58CE-2BD0-E0BB-3A1E8DCA915A}"/>
              </a:ext>
            </a:extLst>
          </p:cNvPr>
          <p:cNvSpPr>
            <a:spLocks/>
          </p:cNvSpPr>
          <p:nvPr/>
        </p:nvSpPr>
        <p:spPr>
          <a:xfrm>
            <a:off x="838200" y="1908000"/>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2AE42FC0-0614-45FA-470E-9F29FA2871F2}"/>
              </a:ext>
            </a:extLst>
          </p:cNvPr>
          <p:cNvSpPr txBox="1">
            <a:spLocks/>
          </p:cNvSpPr>
          <p:nvPr/>
        </p:nvSpPr>
        <p:spPr>
          <a:xfrm>
            <a:off x="4876801" y="2247900"/>
            <a:ext cx="6012872" cy="36767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800" b="0" i="0" u="none" strike="noStrike" kern="1200" cap="none" spc="0" normalizeH="0" baseline="0" noProof="0">
                <a:ln>
                  <a:noFill/>
                </a:ln>
                <a:solidFill>
                  <a:srgbClr val="3B3B3B"/>
                </a:solidFill>
                <a:effectLst/>
                <a:uLnTx/>
                <a:uFillTx/>
                <a:latin typeface="Nunito SemiBold"/>
                <a:ea typeface="+mn-ea"/>
                <a:cs typeface="+mn-cs"/>
                <a:sym typeface="Arial"/>
              </a:rPr>
              <a:t>Ziele</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Wissenschaftler:innen</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entwickeln im Workshop individuelle Strategien, um die gesellschaftliche Wirkung ihrer Forschung über den wissenschaftlichen Kontext hinaus zu steigern.</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Die Teilnehmenden lernen, das Potenzial ihrer Forschung für Gesellschaft und Wirtschaft zu erkennen und weiterzuentwickeln, um erfolgreich eigene Forschungsanträge und Drittmittel-Pitches zu gestalten.</a:t>
            </a:r>
          </a:p>
        </p:txBody>
      </p:sp>
    </p:spTree>
    <p:extLst>
      <p:ext uri="{BB962C8B-B14F-4D97-AF65-F5344CB8AC3E}">
        <p14:creationId xmlns:p14="http://schemas.microsoft.com/office/powerpoint/2010/main" val="757719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72C84A6C-39C6-3CB3-F034-6A08160ED99F}"/>
            </a:ext>
          </a:extLst>
        </p:cNvPr>
        <p:cNvGrpSpPr/>
        <p:nvPr/>
      </p:nvGrpSpPr>
      <p:grpSpPr>
        <a:xfrm>
          <a:off x="0" y="0"/>
          <a:ext cx="0" cy="0"/>
          <a:chOff x="0" y="0"/>
          <a:chExt cx="0" cy="0"/>
        </a:xfrm>
      </p:grpSpPr>
      <p:sp>
        <p:nvSpPr>
          <p:cNvPr id="8" name="Ellipse 7">
            <a:extLst>
              <a:ext uri="{FF2B5EF4-FFF2-40B4-BE49-F238E27FC236}">
                <a16:creationId xmlns:a16="http://schemas.microsoft.com/office/drawing/2014/main" id="{398FDD1A-6E3F-58A1-CE27-F2DFD791FD5D}"/>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D34920BD-6C82-1690-496D-E7CA411D8A34}"/>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Wissenschaftspolitische Vorgaben und förderungsrelevante Leitlinien</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DE82E788-6B64-DECB-C247-820754E56306}"/>
              </a:ext>
            </a:extLst>
          </p:cNvPr>
          <p:cNvSpPr>
            <a:spLocks noGrp="1"/>
          </p:cNvSpPr>
          <p:nvPr>
            <p:ph type="sldNum" sz="quarter" idx="12"/>
          </p:nvPr>
        </p:nvSpPr>
        <p:spPr/>
        <p:txBody>
          <a:bodyPr/>
          <a:lstStyle/>
          <a:p>
            <a:fld id="{F145060A-2239-4736-BEED-7C05F6B3C6E1}" type="slidenum">
              <a:rPr lang="de-DE" noProof="0" smtClean="0"/>
              <a:t>20</a:t>
            </a:fld>
            <a:endParaRPr lang="de-DE" noProof="0"/>
          </a:p>
        </p:txBody>
      </p:sp>
      <p:sp>
        <p:nvSpPr>
          <p:cNvPr id="2" name="Ellipse 1">
            <a:extLst>
              <a:ext uri="{FF2B5EF4-FFF2-40B4-BE49-F238E27FC236}">
                <a16:creationId xmlns:a16="http://schemas.microsoft.com/office/drawing/2014/main" id="{543F58D8-D625-2EE6-588F-E4606255F41F}"/>
              </a:ext>
            </a:extLst>
          </p:cNvPr>
          <p:cNvSpPr/>
          <p:nvPr/>
        </p:nvSpPr>
        <p:spPr>
          <a:xfrm>
            <a:off x="838200" y="1921119"/>
            <a:ext cx="3894221" cy="3894221"/>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6" name="Rechteck: abgerundete Ecken 5">
            <a:extLst>
              <a:ext uri="{FF2B5EF4-FFF2-40B4-BE49-F238E27FC236}">
                <a16:creationId xmlns:a16="http://schemas.microsoft.com/office/drawing/2014/main" id="{D3B559AF-0810-0A0F-72FA-DFBC4F33D84B}"/>
              </a:ext>
            </a:extLst>
          </p:cNvPr>
          <p:cNvSpPr/>
          <p:nvPr/>
        </p:nvSpPr>
        <p:spPr>
          <a:xfrm>
            <a:off x="8612797" y="1772999"/>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dirty="0">
                <a:ln>
                  <a:noFill/>
                </a:ln>
                <a:solidFill>
                  <a:srgbClr val="3B3B3B"/>
                </a:solidFill>
                <a:effectLst/>
                <a:uLnTx/>
                <a:uFillTx/>
                <a:latin typeface="Nunito SemiBold"/>
                <a:ea typeface="+mn-ea"/>
                <a:cs typeface="+mn-cs"/>
                <a:sym typeface="Arial"/>
              </a:rPr>
              <a:t>Keine Chance dem Elfenbeinturm!</a:t>
            </a:r>
            <a:endParaRPr kumimoji="0" lang="de-DE" sz="1600" b="0" i="1" u="none" strike="noStrike" kern="0" cap="none" spc="0" normalizeH="0" baseline="0" noProof="0" dirty="0">
              <a:ln>
                <a:noFill/>
              </a:ln>
              <a:solidFill>
                <a:srgbClr val="3B3B3B"/>
              </a:solidFill>
              <a:effectLst/>
              <a:uLnTx/>
              <a:uFillTx/>
              <a:ea typeface="+mn-ea"/>
              <a:cs typeface="+mn-cs"/>
              <a:sym typeface="Arial"/>
            </a:endParaRPr>
          </a:p>
        </p:txBody>
      </p:sp>
      <p:pic>
        <p:nvPicPr>
          <p:cNvPr id="7" name="Grafik 6" descr="Mittelalterlicher Turm Silhouette">
            <a:extLst>
              <a:ext uri="{FF2B5EF4-FFF2-40B4-BE49-F238E27FC236}">
                <a16:creationId xmlns:a16="http://schemas.microsoft.com/office/drawing/2014/main" id="{BFD23717-0DBD-48F4-024B-8CF1750115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93877" y="3411422"/>
            <a:ext cx="2233067" cy="2233067"/>
          </a:xfrm>
          <a:prstGeom prst="rect">
            <a:avLst/>
          </a:prstGeom>
        </p:spPr>
      </p:pic>
    </p:spTree>
    <p:extLst>
      <p:ext uri="{BB962C8B-B14F-4D97-AF65-F5344CB8AC3E}">
        <p14:creationId xmlns:p14="http://schemas.microsoft.com/office/powerpoint/2010/main" val="2983816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2E50A-E627-E05F-92D5-2794FA3E21D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0568949-3A23-0E13-8389-6FC45D3CDC14}"/>
              </a:ext>
            </a:extLst>
          </p:cNvPr>
          <p:cNvSpPr>
            <a:spLocks noGrp="1"/>
          </p:cNvSpPr>
          <p:nvPr>
            <p:ph type="title"/>
          </p:nvPr>
        </p:nvSpPr>
        <p:spPr/>
        <p:txBody>
          <a:bodyPr/>
          <a:lstStyle/>
          <a:p>
            <a:r>
              <a:rPr lang="de-DE" noProof="0"/>
              <a:t>Positionspapier Anwendungsorientierung</a:t>
            </a:r>
          </a:p>
        </p:txBody>
      </p:sp>
      <p:sp>
        <p:nvSpPr>
          <p:cNvPr id="17" name="Foliennummernplatzhalter 16">
            <a:extLst>
              <a:ext uri="{FF2B5EF4-FFF2-40B4-BE49-F238E27FC236}">
                <a16:creationId xmlns:a16="http://schemas.microsoft.com/office/drawing/2014/main" id="{2950F30B-594B-1974-5653-04AA78B57890}"/>
              </a:ext>
            </a:extLst>
          </p:cNvPr>
          <p:cNvSpPr>
            <a:spLocks noGrp="1"/>
          </p:cNvSpPr>
          <p:nvPr>
            <p:ph type="sldNum" sz="quarter" idx="12"/>
          </p:nvPr>
        </p:nvSpPr>
        <p:spPr/>
        <p:txBody>
          <a:bodyPr/>
          <a:lstStyle/>
          <a:p>
            <a:fld id="{F145060A-2239-4736-BEED-7C05F6B3C6E1}" type="slidenum">
              <a:rPr lang="de-DE" noProof="0" smtClean="0"/>
              <a:t>21</a:t>
            </a:fld>
            <a:endParaRPr lang="de-DE" noProof="0"/>
          </a:p>
        </p:txBody>
      </p:sp>
      <p:sp>
        <p:nvSpPr>
          <p:cNvPr id="12" name="Rechteck 11">
            <a:extLst>
              <a:ext uri="{FF2B5EF4-FFF2-40B4-BE49-F238E27FC236}">
                <a16:creationId xmlns:a16="http://schemas.microsoft.com/office/drawing/2014/main" id="{FC595B26-028D-1192-CA92-FEC1D002C929}"/>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C1CA1785-488D-10F8-DA1F-DAE3606D95CA}"/>
              </a:ext>
            </a:extLst>
          </p:cNvPr>
          <p:cNvPicPr>
            <a:picLocks noChangeAspect="1"/>
          </p:cNvPicPr>
          <p:nvPr/>
        </p:nvPicPr>
        <p:blipFill>
          <a:blip r:embed="rId3"/>
          <a:srcRect/>
          <a:stretch/>
        </p:blipFill>
        <p:spPr>
          <a:xfrm>
            <a:off x="964141" y="1804697"/>
            <a:ext cx="2561948" cy="3588543"/>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99B4B82A-8060-6F5A-ED99-00130FD248B2}"/>
              </a:ext>
            </a:extLst>
          </p:cNvPr>
          <p:cNvSpPr>
            <a:spLocks noGrp="1"/>
          </p:cNvSpPr>
          <p:nvPr>
            <p:ph idx="1"/>
          </p:nvPr>
        </p:nvSpPr>
        <p:spPr>
          <a:xfrm>
            <a:off x="4102100" y="2504848"/>
            <a:ext cx="6556376" cy="3172817"/>
          </a:xfrm>
        </p:spPr>
        <p:txBody>
          <a:bodyPr>
            <a:normAutofit/>
          </a:bodyPr>
          <a:lstStyle/>
          <a:p>
            <a:pPr>
              <a:lnSpc>
                <a:spcPct val="110000"/>
              </a:lnSpc>
            </a:pPr>
            <a:r>
              <a:rPr lang="de-DE"/>
              <a:t>Wachsende Bedeutung praxisrelevanter Forschung und Anwendungsorientierung </a:t>
            </a:r>
          </a:p>
          <a:p>
            <a:pPr>
              <a:lnSpc>
                <a:spcPct val="110000"/>
              </a:lnSpc>
            </a:pPr>
            <a:r>
              <a:rPr lang="de-DE"/>
              <a:t>Praxisnahe Problemstellungen identifizieren und in Forschungs-</a:t>
            </a:r>
            <a:br>
              <a:rPr lang="de-DE"/>
            </a:br>
            <a:r>
              <a:rPr lang="de-DE"/>
              <a:t>fragen übersetzen </a:t>
            </a:r>
          </a:p>
          <a:p>
            <a:pPr>
              <a:lnSpc>
                <a:spcPct val="110000"/>
              </a:lnSpc>
            </a:pPr>
            <a:r>
              <a:rPr lang="de-DE"/>
              <a:t>Kooperation mit Wirtschaft und Gesellschaft, Ergebnisse </a:t>
            </a:r>
            <a:br>
              <a:rPr lang="de-DE"/>
            </a:br>
            <a:r>
              <a:rPr lang="de-DE"/>
              <a:t>kommunizieren </a:t>
            </a:r>
          </a:p>
          <a:p>
            <a:pPr>
              <a:lnSpc>
                <a:spcPct val="110000"/>
              </a:lnSpc>
            </a:pPr>
            <a:r>
              <a:rPr lang="de-DE" i="1"/>
              <a:t>Chancen: </a:t>
            </a:r>
            <a:r>
              <a:rPr lang="de-DE"/>
              <a:t>Neue Kooperationen, erweiterte Karrieremöglichkeiten, zusätzliche Finanzierung </a:t>
            </a:r>
          </a:p>
          <a:p>
            <a:pPr marL="0" indent="0">
              <a:lnSpc>
                <a:spcPct val="110000"/>
              </a:lnSpc>
              <a:buNone/>
            </a:pPr>
            <a:endParaRPr lang="de-DE"/>
          </a:p>
        </p:txBody>
      </p:sp>
      <p:sp>
        <p:nvSpPr>
          <p:cNvPr id="5" name="Textfeld 5">
            <a:extLst>
              <a:ext uri="{FF2B5EF4-FFF2-40B4-BE49-F238E27FC236}">
                <a16:creationId xmlns:a16="http://schemas.microsoft.com/office/drawing/2014/main" id="{46E2B8BA-0E1E-5AF5-5E11-51BDC0B40657}"/>
              </a:ext>
            </a:extLst>
          </p:cNvPr>
          <p:cNvSpPr txBox="1"/>
          <p:nvPr/>
        </p:nvSpPr>
        <p:spPr>
          <a:xfrm>
            <a:off x="838200" y="5573412"/>
            <a:ext cx="1394404"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200"/>
              </a:spcBef>
              <a:defRPr/>
            </a:pPr>
            <a:r>
              <a:rPr lang="de-DE" sz="700">
                <a:solidFill>
                  <a:schemeClr val="tx1"/>
                </a:solidFill>
                <a:highlight>
                  <a:srgbClr val="FFFFFF"/>
                </a:highlight>
                <a:latin typeface="Nunito Light"/>
                <a:ea typeface="Calibri"/>
                <a:cs typeface="Segoe UI"/>
              </a:rPr>
              <a:t>Wissenschaftsrat (2020)</a:t>
            </a:r>
            <a:endParaRPr lang="de-DE" sz="700" b="0" i="0" u="none" strike="noStrike" kern="0" cap="none" spc="0" normalizeH="0" baseline="0" noProof="0">
              <a:ln>
                <a:noFill/>
              </a:ln>
              <a:solidFill>
                <a:schemeClr val="tx1"/>
              </a:solidFill>
              <a:effectLst/>
              <a:highlight>
                <a:srgbClr val="FFFFFF"/>
              </a:highlight>
              <a:uLnTx/>
              <a:uFillTx/>
              <a:latin typeface="Nunito Light"/>
              <a:ea typeface="Calibri" panose="020F0502020204030204" pitchFamily="34" charset="0"/>
              <a:cs typeface="Segoe UI"/>
            </a:endParaRPr>
          </a:p>
        </p:txBody>
      </p:sp>
    </p:spTree>
    <p:extLst>
      <p:ext uri="{BB962C8B-B14F-4D97-AF65-F5344CB8AC3E}">
        <p14:creationId xmlns:p14="http://schemas.microsoft.com/office/powerpoint/2010/main" val="2362006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8B706-6513-3468-CAC8-97A1FA8A5B4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A4BD3A1-E5BF-ED89-686E-C5E1398ACA33}"/>
              </a:ext>
            </a:extLst>
          </p:cNvPr>
          <p:cNvSpPr>
            <a:spLocks noGrp="1"/>
          </p:cNvSpPr>
          <p:nvPr>
            <p:ph type="title"/>
          </p:nvPr>
        </p:nvSpPr>
        <p:spPr/>
        <p:txBody>
          <a:bodyPr/>
          <a:lstStyle/>
          <a:p>
            <a:r>
              <a:rPr lang="de-DE" noProof="0"/>
              <a:t>Zukunftsstrategie Forschung und Innovation</a:t>
            </a:r>
          </a:p>
        </p:txBody>
      </p:sp>
      <p:sp>
        <p:nvSpPr>
          <p:cNvPr id="17" name="Foliennummernplatzhalter 16">
            <a:extLst>
              <a:ext uri="{FF2B5EF4-FFF2-40B4-BE49-F238E27FC236}">
                <a16:creationId xmlns:a16="http://schemas.microsoft.com/office/drawing/2014/main" id="{6F39CF04-1EC2-9301-7FE1-155A0C5287EC}"/>
              </a:ext>
            </a:extLst>
          </p:cNvPr>
          <p:cNvSpPr>
            <a:spLocks noGrp="1"/>
          </p:cNvSpPr>
          <p:nvPr>
            <p:ph type="sldNum" sz="quarter" idx="12"/>
          </p:nvPr>
        </p:nvSpPr>
        <p:spPr/>
        <p:txBody>
          <a:bodyPr/>
          <a:lstStyle/>
          <a:p>
            <a:fld id="{F145060A-2239-4736-BEED-7C05F6B3C6E1}" type="slidenum">
              <a:rPr lang="de-DE" noProof="0" smtClean="0"/>
              <a:t>22</a:t>
            </a:fld>
            <a:endParaRPr lang="de-DE" noProof="0"/>
          </a:p>
        </p:txBody>
      </p:sp>
      <p:sp>
        <p:nvSpPr>
          <p:cNvPr id="12" name="Rechteck 11">
            <a:extLst>
              <a:ext uri="{FF2B5EF4-FFF2-40B4-BE49-F238E27FC236}">
                <a16:creationId xmlns:a16="http://schemas.microsoft.com/office/drawing/2014/main" id="{3E203DF9-B518-C6D1-AB58-68FCC9C9FDB2}"/>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21524172-EB54-9B5A-CA2D-C829408DC4D0}"/>
              </a:ext>
            </a:extLst>
          </p:cNvPr>
          <p:cNvPicPr>
            <a:picLocks noChangeAspect="1"/>
          </p:cNvPicPr>
          <p:nvPr/>
        </p:nvPicPr>
        <p:blipFill>
          <a:blip r:embed="rId3"/>
          <a:srcRect/>
          <a:stretch/>
        </p:blipFill>
        <p:spPr>
          <a:xfrm>
            <a:off x="964141" y="1823501"/>
            <a:ext cx="2561948" cy="3550934"/>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E08F553-A895-50A3-38D5-81424724BAAA}"/>
              </a:ext>
            </a:extLst>
          </p:cNvPr>
          <p:cNvSpPr>
            <a:spLocks noGrp="1"/>
          </p:cNvSpPr>
          <p:nvPr>
            <p:ph idx="1"/>
          </p:nvPr>
        </p:nvSpPr>
        <p:spPr>
          <a:xfrm>
            <a:off x="4102099" y="1823501"/>
            <a:ext cx="7251699" cy="3854165"/>
          </a:xfrm>
        </p:spPr>
        <p:txBody>
          <a:bodyPr>
            <a:normAutofit/>
          </a:bodyPr>
          <a:lstStyle/>
          <a:p>
            <a:pPr marL="0" indent="0">
              <a:lnSpc>
                <a:spcPct val="110000"/>
              </a:lnSpc>
              <a:buNone/>
            </a:pPr>
            <a:endParaRPr lang="de-DE" sz="1800" noProof="0">
              <a:latin typeface="+mj-lt"/>
            </a:endParaRPr>
          </a:p>
          <a:p>
            <a:pPr marL="0" indent="0">
              <a:lnSpc>
                <a:spcPct val="110000"/>
              </a:lnSpc>
              <a:buNone/>
            </a:pPr>
            <a:r>
              <a:rPr lang="de-DE" sz="1800" noProof="0">
                <a:latin typeface="+mj-lt"/>
              </a:rPr>
              <a:t>Zentrale Zukunftsfelder: </a:t>
            </a:r>
          </a:p>
          <a:p>
            <a:pPr marL="0" indent="0">
              <a:lnSpc>
                <a:spcPct val="110000"/>
              </a:lnSpc>
              <a:buNone/>
            </a:pPr>
            <a:endParaRPr lang="de-DE" noProof="0"/>
          </a:p>
          <a:p>
            <a:pPr marL="0" indent="0">
              <a:lnSpc>
                <a:spcPct val="110000"/>
              </a:lnSpc>
              <a:buNone/>
            </a:pPr>
            <a:r>
              <a:rPr lang="de-DE"/>
              <a:t>1. Förderung von </a:t>
            </a:r>
            <a:r>
              <a:rPr lang="de-DE" err="1"/>
              <a:t>Nachwuchswissenschaftler:innen</a:t>
            </a:r>
            <a:endParaRPr lang="de-DE"/>
          </a:p>
          <a:p>
            <a:pPr marL="0" indent="0">
              <a:lnSpc>
                <a:spcPct val="110000"/>
              </a:lnSpc>
              <a:buNone/>
            </a:pPr>
            <a:r>
              <a:rPr lang="de-DE"/>
              <a:t>2. Agile Forschungs- und Innovationspolitik</a:t>
            </a:r>
          </a:p>
          <a:p>
            <a:pPr marL="0" indent="0">
              <a:lnSpc>
                <a:spcPct val="110000"/>
              </a:lnSpc>
              <a:buNone/>
            </a:pPr>
            <a:r>
              <a:rPr lang="de-DE"/>
              <a:t>3. Stärkung der Beteiligung an Forschung und Innovation</a:t>
            </a:r>
          </a:p>
          <a:p>
            <a:pPr marL="0" indent="0">
              <a:lnSpc>
                <a:spcPct val="110000"/>
              </a:lnSpc>
              <a:buNone/>
            </a:pPr>
            <a:r>
              <a:rPr lang="de-DE"/>
              <a:t>4. Gesellschaftliche Resilienz, Vielfalt und Zusammenhalt</a:t>
            </a:r>
          </a:p>
          <a:p>
            <a:pPr marL="0" indent="0">
              <a:lnSpc>
                <a:spcPct val="110000"/>
              </a:lnSpc>
              <a:buNone/>
            </a:pPr>
            <a:r>
              <a:rPr lang="de-DE"/>
              <a:t>5. Ressourceneffiziente und kreislauffähige Industrie</a:t>
            </a:r>
          </a:p>
          <a:p>
            <a:pPr marL="0" indent="0">
              <a:lnSpc>
                <a:spcPct val="110000"/>
              </a:lnSpc>
              <a:buNone/>
            </a:pPr>
            <a:r>
              <a:rPr lang="de-DE"/>
              <a:t>6. Digitale und technologische Souveränität</a:t>
            </a:r>
          </a:p>
        </p:txBody>
      </p:sp>
      <p:sp>
        <p:nvSpPr>
          <p:cNvPr id="6" name="Textfeld 4">
            <a:extLst>
              <a:ext uri="{FF2B5EF4-FFF2-40B4-BE49-F238E27FC236}">
                <a16:creationId xmlns:a16="http://schemas.microsoft.com/office/drawing/2014/main" id="{02ADD58C-9A47-7043-F459-78E5B48B5498}"/>
              </a:ext>
            </a:extLst>
          </p:cNvPr>
          <p:cNvSpPr txBox="1"/>
          <p:nvPr/>
        </p:nvSpPr>
        <p:spPr>
          <a:xfrm>
            <a:off x="942975" y="5582937"/>
            <a:ext cx="1308680"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200"/>
              </a:spcBef>
              <a:defRPr/>
            </a:pPr>
            <a:r>
              <a:rPr lang="de-DE" sz="700">
                <a:solidFill>
                  <a:schemeClr val="tx2"/>
                </a:solidFill>
                <a:latin typeface="+mn-lt"/>
                <a:ea typeface="Calibri"/>
                <a:cs typeface="Calibri"/>
              </a:rPr>
              <a:t>Die Bundesregierung (2023)</a:t>
            </a:r>
            <a:endParaRPr lang="en-US"/>
          </a:p>
        </p:txBody>
      </p:sp>
    </p:spTree>
    <p:extLst>
      <p:ext uri="{BB962C8B-B14F-4D97-AF65-F5344CB8AC3E}">
        <p14:creationId xmlns:p14="http://schemas.microsoft.com/office/powerpoint/2010/main" val="3363924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7B79A-3CC5-D507-7778-50FF230EFCE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25094A7-198F-9F40-5A6E-7ACB31B15F65}"/>
              </a:ext>
            </a:extLst>
          </p:cNvPr>
          <p:cNvSpPr>
            <a:spLocks noGrp="1"/>
          </p:cNvSpPr>
          <p:nvPr>
            <p:ph type="title"/>
          </p:nvPr>
        </p:nvSpPr>
        <p:spPr/>
        <p:txBody>
          <a:bodyPr/>
          <a:lstStyle/>
          <a:p>
            <a:r>
              <a:rPr lang="de-DE" noProof="0"/>
              <a:t>Hightech Agenda Deutschland</a:t>
            </a:r>
          </a:p>
        </p:txBody>
      </p:sp>
      <p:sp>
        <p:nvSpPr>
          <p:cNvPr id="17" name="Foliennummernplatzhalter 16">
            <a:extLst>
              <a:ext uri="{FF2B5EF4-FFF2-40B4-BE49-F238E27FC236}">
                <a16:creationId xmlns:a16="http://schemas.microsoft.com/office/drawing/2014/main" id="{2FE45CB4-C2E7-E52F-FE0F-8C072005ADAB}"/>
              </a:ext>
            </a:extLst>
          </p:cNvPr>
          <p:cNvSpPr>
            <a:spLocks noGrp="1"/>
          </p:cNvSpPr>
          <p:nvPr>
            <p:ph type="sldNum" sz="quarter" idx="12"/>
          </p:nvPr>
        </p:nvSpPr>
        <p:spPr/>
        <p:txBody>
          <a:bodyPr/>
          <a:lstStyle/>
          <a:p>
            <a:fld id="{F145060A-2239-4736-BEED-7C05F6B3C6E1}" type="slidenum">
              <a:rPr lang="de-DE" noProof="0" smtClean="0"/>
              <a:t>23</a:t>
            </a:fld>
            <a:endParaRPr lang="de-DE" noProof="0"/>
          </a:p>
        </p:txBody>
      </p:sp>
      <p:sp>
        <p:nvSpPr>
          <p:cNvPr id="12" name="Rechteck 11">
            <a:extLst>
              <a:ext uri="{FF2B5EF4-FFF2-40B4-BE49-F238E27FC236}">
                <a16:creationId xmlns:a16="http://schemas.microsoft.com/office/drawing/2014/main" id="{157E6D6E-AEAA-6E1C-BC1B-1ABDC78B9D45}"/>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AE947C9B-46CA-7C60-2445-C69791E6F3D1}"/>
              </a:ext>
            </a:extLst>
          </p:cNvPr>
          <p:cNvPicPr>
            <a:picLocks noChangeAspect="1"/>
          </p:cNvPicPr>
          <p:nvPr/>
        </p:nvPicPr>
        <p:blipFill>
          <a:blip r:embed="rId3"/>
          <a:srcRect/>
          <a:stretch/>
        </p:blipFill>
        <p:spPr>
          <a:xfrm>
            <a:off x="964141" y="1788525"/>
            <a:ext cx="2561948" cy="3620886"/>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BEA99CF-A488-B12C-4FFD-6CBD05572D05}"/>
              </a:ext>
            </a:extLst>
          </p:cNvPr>
          <p:cNvSpPr>
            <a:spLocks noGrp="1"/>
          </p:cNvSpPr>
          <p:nvPr>
            <p:ph idx="1"/>
          </p:nvPr>
        </p:nvSpPr>
        <p:spPr>
          <a:xfrm>
            <a:off x="4102100" y="2056780"/>
            <a:ext cx="7125760" cy="3620886"/>
          </a:xfrm>
        </p:spPr>
        <p:txBody>
          <a:bodyPr>
            <a:normAutofit/>
          </a:bodyPr>
          <a:lstStyle/>
          <a:p>
            <a:pPr marL="0" indent="0">
              <a:lnSpc>
                <a:spcPct val="110000"/>
              </a:lnSpc>
              <a:buNone/>
            </a:pPr>
            <a:r>
              <a:rPr lang="de-DE" noProof="0"/>
              <a:t>Die Hightech Agenda Deutschland hat das Ziel, Deutschland als führenden </a:t>
            </a:r>
            <a:r>
              <a:rPr lang="de-DE" noProof="0" err="1"/>
              <a:t>Innovations</a:t>
            </a:r>
            <a:r>
              <a:rPr lang="de-DE" noProof="0"/>
              <a:t>‑ und Technologiestandort zu stärken, um Wettbewerbsfähigkeit, Wertschöpfung und technologische Souveränität zu sichern. Im Zentrum stehen sechs Schlüsseltechnologien — darunter Künstliche Intelligenz, Mikroelektronik, Quantentechnologien, Biotechnologie, klimaneutrale Energie und klimafreundliche Mobilität — mit dem Anspruch, sie schnell und praxisnah zu marktfähigen Anwendungen zu bringen. Ein zentrales Anliegen der Agenda ist der gezielte Wissens‑ und Technologietransfer: Forschungsergebnisse sollen nicht in der Schublade verschwinden, sondern durch Kooperation von Wissenschaft, Wirtschaft, Politik und Gesellschaft rasch in Produkte und Dienstleistungen überführt werden. </a:t>
            </a:r>
          </a:p>
        </p:txBody>
      </p:sp>
      <p:sp>
        <p:nvSpPr>
          <p:cNvPr id="7" name="Textfeld 4">
            <a:extLst>
              <a:ext uri="{FF2B5EF4-FFF2-40B4-BE49-F238E27FC236}">
                <a16:creationId xmlns:a16="http://schemas.microsoft.com/office/drawing/2014/main" id="{8141B6E2-E71C-2F8E-694F-85C50C85F661}"/>
              </a:ext>
            </a:extLst>
          </p:cNvPr>
          <p:cNvSpPr txBox="1"/>
          <p:nvPr/>
        </p:nvSpPr>
        <p:spPr>
          <a:xfrm>
            <a:off x="962025" y="5573412"/>
            <a:ext cx="1308680"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200"/>
              </a:spcBef>
              <a:defRPr/>
            </a:pPr>
            <a:r>
              <a:rPr lang="de-DE" sz="700" dirty="0">
                <a:solidFill>
                  <a:schemeClr val="tx2"/>
                </a:solidFill>
                <a:latin typeface="+mn-lt"/>
                <a:ea typeface="Calibri"/>
                <a:cs typeface="Calibri"/>
              </a:rPr>
              <a:t>Die Bundesregierung (2025)</a:t>
            </a:r>
            <a:endParaRPr lang="en-US" dirty="0">
              <a:solidFill>
                <a:schemeClr val="tx2"/>
              </a:solidFill>
            </a:endParaRPr>
          </a:p>
        </p:txBody>
      </p:sp>
    </p:spTree>
    <p:extLst>
      <p:ext uri="{BB962C8B-B14F-4D97-AF65-F5344CB8AC3E}">
        <p14:creationId xmlns:p14="http://schemas.microsoft.com/office/powerpoint/2010/main" val="3715641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9C832-B09B-B16C-F516-589E4AF94D28}"/>
            </a:ext>
          </a:extLst>
        </p:cNvPr>
        <p:cNvGrpSpPr/>
        <p:nvPr/>
      </p:nvGrpSpPr>
      <p:grpSpPr>
        <a:xfrm>
          <a:off x="0" y="0"/>
          <a:ext cx="0" cy="0"/>
          <a:chOff x="0" y="0"/>
          <a:chExt cx="0" cy="0"/>
        </a:xfrm>
      </p:grpSpPr>
      <p:sp>
        <p:nvSpPr>
          <p:cNvPr id="7" name="Inhaltsplatzhalter 6">
            <a:extLst>
              <a:ext uri="{FF2B5EF4-FFF2-40B4-BE49-F238E27FC236}">
                <a16:creationId xmlns:a16="http://schemas.microsoft.com/office/drawing/2014/main" id="{C4296AA0-06F9-699A-06D4-43E399E27944}"/>
              </a:ext>
            </a:extLst>
          </p:cNvPr>
          <p:cNvSpPr>
            <a:spLocks noGrp="1"/>
          </p:cNvSpPr>
          <p:nvPr>
            <p:ph idx="1"/>
          </p:nvPr>
        </p:nvSpPr>
        <p:spPr>
          <a:xfrm>
            <a:off x="838199" y="1905000"/>
            <a:ext cx="8099067" cy="3581399"/>
          </a:xfrm>
        </p:spPr>
        <p:txBody>
          <a:bodyPr>
            <a:normAutofit/>
          </a:bodyPr>
          <a:lstStyle/>
          <a:p>
            <a:pPr marL="0" lvl="0" indent="0">
              <a:lnSpc>
                <a:spcPct val="100000"/>
              </a:lnSpc>
              <a:spcBef>
                <a:spcPts val="0"/>
              </a:spcBef>
              <a:buClr>
                <a:srgbClr val="000000"/>
              </a:buClr>
              <a:buNone/>
              <a:defRPr/>
            </a:pPr>
            <a:r>
              <a:rPr lang="de-DE" i="1" kern="0" dirty="0">
                <a:solidFill>
                  <a:srgbClr val="000000"/>
                </a:solidFill>
                <a:ea typeface="Arial"/>
                <a:cs typeface="Arial"/>
              </a:rPr>
              <a:t>“</a:t>
            </a:r>
            <a:r>
              <a:rPr lang="de-DE" i="1" kern="0" dirty="0" err="1">
                <a:latin typeface="+mj-lt"/>
                <a:ea typeface="Arial"/>
                <a:cs typeface="Arial"/>
              </a:rPr>
              <a:t>Responsible</a:t>
            </a:r>
            <a:r>
              <a:rPr lang="de-DE" i="1" kern="0" dirty="0">
                <a:latin typeface="+mj-lt"/>
                <a:ea typeface="Arial"/>
                <a:cs typeface="Arial"/>
              </a:rPr>
              <a:t> Research and Innovation </a:t>
            </a:r>
            <a:r>
              <a:rPr lang="de-DE" i="1" kern="0" dirty="0">
                <a:solidFill>
                  <a:srgbClr val="000000"/>
                </a:solidFill>
                <a:ea typeface="Arial"/>
                <a:cs typeface="Arial"/>
              </a:rPr>
              <a:t>ist ein transparenter, interaktiver Prozess, durch den gesellschaftliche Akteure und Innovatoren im Hinblick auf</a:t>
            </a:r>
            <a:r>
              <a:rPr lang="de-DE" kern="0" dirty="0">
                <a:solidFill>
                  <a:srgbClr val="000000"/>
                </a:solidFill>
                <a:cs typeface="Arial"/>
              </a:rPr>
              <a:t> </a:t>
            </a:r>
            <a:r>
              <a:rPr lang="de-DE" i="1" kern="0" dirty="0">
                <a:solidFill>
                  <a:srgbClr val="000000"/>
                </a:solidFill>
                <a:ea typeface="Arial"/>
                <a:cs typeface="Arial"/>
              </a:rPr>
              <a:t>die (ethische) Akzeptanz, Nachhaltigkeit und gesellschaftliche Erwünschtheit des Innovationsprozesses und seiner marktfähigen Produkte</a:t>
            </a:r>
            <a:r>
              <a:rPr lang="de-DE" kern="0" dirty="0">
                <a:solidFill>
                  <a:srgbClr val="000000"/>
                </a:solidFill>
                <a:cs typeface="Arial"/>
              </a:rPr>
              <a:t> </a:t>
            </a:r>
            <a:r>
              <a:rPr lang="de-DE" i="1" kern="0" dirty="0">
                <a:solidFill>
                  <a:srgbClr val="000000"/>
                </a:solidFill>
                <a:ea typeface="Arial"/>
                <a:cs typeface="Arial"/>
              </a:rPr>
              <a:t>(um eine angemessene Einbettung wissenschaftlicher und technologischer Fortschritte in unserer Gesellschaft zu ermöglichen) aufeinander hören.“</a:t>
            </a:r>
            <a:endParaRPr lang="de-DE" kern="0" dirty="0">
              <a:solidFill>
                <a:srgbClr val="000000"/>
              </a:solidFill>
              <a:cs typeface="Arial"/>
            </a:endParaRPr>
          </a:p>
          <a:p>
            <a:pPr marL="0" lvl="0" indent="0">
              <a:lnSpc>
                <a:spcPct val="100000"/>
              </a:lnSpc>
              <a:spcBef>
                <a:spcPts val="0"/>
              </a:spcBef>
              <a:buClr>
                <a:srgbClr val="000000"/>
              </a:buClr>
              <a:buNone/>
              <a:defRPr/>
            </a:pPr>
            <a:endParaRPr lang="de-DE" kern="0" dirty="0">
              <a:solidFill>
                <a:srgbClr val="000000"/>
              </a:solidFill>
              <a:ea typeface="Arial"/>
              <a:cs typeface="Arial"/>
            </a:endParaRPr>
          </a:p>
          <a:p>
            <a:pPr marL="0" lvl="0" indent="0">
              <a:lnSpc>
                <a:spcPct val="100000"/>
              </a:lnSpc>
              <a:spcBef>
                <a:spcPts val="0"/>
              </a:spcBef>
              <a:buClr>
                <a:srgbClr val="000000"/>
              </a:buClr>
              <a:buNone/>
              <a:defRPr/>
            </a:pPr>
            <a:endParaRPr lang="de-DE" kern="0" dirty="0">
              <a:solidFill>
                <a:srgbClr val="000000"/>
              </a:solidFill>
              <a:ea typeface="Arial"/>
              <a:cs typeface="Arial"/>
            </a:endParaRPr>
          </a:p>
          <a:p>
            <a:pPr marL="0" lvl="0" indent="0">
              <a:lnSpc>
                <a:spcPct val="100000"/>
              </a:lnSpc>
              <a:spcBef>
                <a:spcPts val="0"/>
              </a:spcBef>
              <a:buClr>
                <a:srgbClr val="000000"/>
              </a:buClr>
              <a:buNone/>
              <a:defRPr/>
            </a:pPr>
            <a:r>
              <a:rPr lang="de-DE" kern="0" dirty="0" err="1">
                <a:latin typeface="+mj-lt"/>
                <a:ea typeface="Arial"/>
                <a:cs typeface="Arial"/>
              </a:rPr>
              <a:t>Responsible</a:t>
            </a:r>
            <a:r>
              <a:rPr lang="de-DE" kern="0" dirty="0">
                <a:latin typeface="+mj-lt"/>
                <a:ea typeface="Arial"/>
                <a:cs typeface="Arial"/>
              </a:rPr>
              <a:t> Innovation </a:t>
            </a:r>
            <a:r>
              <a:rPr lang="de-DE" kern="0" dirty="0">
                <a:solidFill>
                  <a:srgbClr val="000000"/>
                </a:solidFill>
                <a:ea typeface="Arial"/>
                <a:cs typeface="Arial"/>
              </a:rPr>
              <a:t>ist ein Prozess, der darauf abzielt, […] Wissenschaft und Innovation zu fördern, die gesellschaftlich wünschenswert sind und im öffentlichen Interesse durchgeführt werden" (EPSRC-UK, 2015).</a:t>
            </a:r>
          </a:p>
          <a:p>
            <a:endParaRPr lang="de-DE" dirty="0"/>
          </a:p>
        </p:txBody>
      </p:sp>
      <p:sp>
        <p:nvSpPr>
          <p:cNvPr id="4" name="Titel 3">
            <a:extLst>
              <a:ext uri="{FF2B5EF4-FFF2-40B4-BE49-F238E27FC236}">
                <a16:creationId xmlns:a16="http://schemas.microsoft.com/office/drawing/2014/main" id="{211040BB-8BFD-5B0A-85BB-B20D838DB98B}"/>
              </a:ext>
            </a:extLst>
          </p:cNvPr>
          <p:cNvSpPr>
            <a:spLocks noGrp="1"/>
          </p:cNvSpPr>
          <p:nvPr>
            <p:ph type="title"/>
          </p:nvPr>
        </p:nvSpPr>
        <p:spPr/>
        <p:txBody>
          <a:bodyPr/>
          <a:lstStyle/>
          <a:p>
            <a:r>
              <a:rPr lang="en-US" noProof="0"/>
              <a:t>Responsible Research and Innovation (RRI)</a:t>
            </a:r>
            <a:endParaRPr lang="de-DE" noProof="0"/>
          </a:p>
        </p:txBody>
      </p:sp>
      <p:sp>
        <p:nvSpPr>
          <p:cNvPr id="6" name="Foliennummernplatzhalter 5">
            <a:extLst>
              <a:ext uri="{FF2B5EF4-FFF2-40B4-BE49-F238E27FC236}">
                <a16:creationId xmlns:a16="http://schemas.microsoft.com/office/drawing/2014/main" id="{2B9D2DFC-1B0E-9FCD-3ADF-D0C93AF46A69}"/>
              </a:ext>
            </a:extLst>
          </p:cNvPr>
          <p:cNvSpPr>
            <a:spLocks noGrp="1"/>
          </p:cNvSpPr>
          <p:nvPr>
            <p:ph type="sldNum" sz="quarter" idx="12"/>
          </p:nvPr>
        </p:nvSpPr>
        <p:spPr/>
        <p:txBody>
          <a:bodyPr/>
          <a:lstStyle/>
          <a:p>
            <a:fld id="{F145060A-2239-4736-BEED-7C05F6B3C6E1}" type="slidenum">
              <a:rPr lang="de-DE" noProof="0" smtClean="0"/>
              <a:t>24</a:t>
            </a:fld>
            <a:endParaRPr lang="de-DE" noProof="0"/>
          </a:p>
        </p:txBody>
      </p:sp>
      <p:sp>
        <p:nvSpPr>
          <p:cNvPr id="2" name="Textfeld 1">
            <a:extLst>
              <a:ext uri="{FF2B5EF4-FFF2-40B4-BE49-F238E27FC236}">
                <a16:creationId xmlns:a16="http://schemas.microsoft.com/office/drawing/2014/main" id="{05A7043E-F84D-3089-FB1F-1D5260E3DA30}"/>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dirty="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dirty="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dirty="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
        <p:nvSpPr>
          <p:cNvPr id="5" name="Textfeld 9">
            <a:extLst>
              <a:ext uri="{FF2B5EF4-FFF2-40B4-BE49-F238E27FC236}">
                <a16:creationId xmlns:a16="http://schemas.microsoft.com/office/drawing/2014/main" id="{2E13C6EF-6CCC-AC09-9BD4-7258A8EC354A}"/>
              </a:ext>
            </a:extLst>
          </p:cNvPr>
          <p:cNvSpPr txBox="1"/>
          <p:nvPr/>
        </p:nvSpPr>
        <p:spPr>
          <a:xfrm>
            <a:off x="7808369" y="3243693"/>
            <a:ext cx="1128897"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dirty="0">
                <a:ln>
                  <a:noFill/>
                </a:ln>
                <a:solidFill>
                  <a:srgbClr val="000000"/>
                </a:solidFill>
                <a:effectLst/>
                <a:uLnTx/>
                <a:uFillTx/>
                <a:latin typeface="+mn-lt"/>
                <a:ea typeface="Calibri"/>
                <a:cs typeface="Calibri"/>
                <a:sym typeface="Arial"/>
              </a:rPr>
              <a:t>Von Schomberg (2011</a:t>
            </a:r>
            <a:r>
              <a:rPr lang="en-US" sz="700" dirty="0">
                <a:latin typeface="+mn-lt"/>
                <a:ea typeface="Calibri"/>
                <a:cs typeface="Calibri"/>
              </a:rPr>
              <a:t>)</a:t>
            </a:r>
            <a:endParaRPr lang="en-US" sz="700" b="0" i="0" u="none" strike="noStrike" kern="0" cap="none" spc="0" normalizeH="0" baseline="0" noProof="0" dirty="0">
              <a:ln>
                <a:noFill/>
              </a:ln>
              <a:solidFill>
                <a:srgbClr val="000000"/>
              </a:solidFill>
              <a:effectLst/>
              <a:uLnTx/>
              <a:uFillTx/>
              <a:latin typeface="+mn-lt"/>
              <a:ea typeface="Calibri"/>
              <a:cs typeface="Calibri"/>
            </a:endParaRPr>
          </a:p>
        </p:txBody>
      </p:sp>
      <p:sp>
        <p:nvSpPr>
          <p:cNvPr id="8" name="Textfeld 9">
            <a:extLst>
              <a:ext uri="{FF2B5EF4-FFF2-40B4-BE49-F238E27FC236}">
                <a16:creationId xmlns:a16="http://schemas.microsoft.com/office/drawing/2014/main" id="{EDBA48CF-7FBA-21B1-5528-0FF914B7D0D5}"/>
              </a:ext>
            </a:extLst>
          </p:cNvPr>
          <p:cNvSpPr txBox="1"/>
          <p:nvPr/>
        </p:nvSpPr>
        <p:spPr>
          <a:xfrm>
            <a:off x="7300865" y="4369585"/>
            <a:ext cx="1623701"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spcBef>
                <a:spcPts val="200"/>
              </a:spcBef>
              <a:defRPr/>
            </a:pPr>
            <a:r>
              <a:rPr lang="en-US" sz="700" dirty="0">
                <a:latin typeface="Nunito Light"/>
                <a:ea typeface="Calibri"/>
              </a:rPr>
              <a:t>UK Research and Innovation</a:t>
            </a:r>
            <a:r>
              <a:rPr lang="en-US" sz="700" dirty="0">
                <a:latin typeface="+mn-lt"/>
                <a:ea typeface="Calibri"/>
                <a:cs typeface="Calibri"/>
              </a:rPr>
              <a:t> (o. D.)</a:t>
            </a:r>
            <a:endParaRPr lang="en-US" dirty="0">
              <a:latin typeface="Nunito Light"/>
            </a:endParaRPr>
          </a:p>
        </p:txBody>
      </p:sp>
    </p:spTree>
    <p:extLst>
      <p:ext uri="{BB962C8B-B14F-4D97-AF65-F5344CB8AC3E}">
        <p14:creationId xmlns:p14="http://schemas.microsoft.com/office/powerpoint/2010/main" val="2777828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8A3E5-66BB-3B77-4773-62AD36BBDFEB}"/>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49E8AA3-19D4-3B00-271C-69F82CEE4482}"/>
              </a:ext>
            </a:extLst>
          </p:cNvPr>
          <p:cNvSpPr>
            <a:spLocks noGrp="1"/>
          </p:cNvSpPr>
          <p:nvPr>
            <p:ph type="sldNum" sz="quarter" idx="12"/>
          </p:nvPr>
        </p:nvSpPr>
        <p:spPr/>
        <p:txBody>
          <a:bodyPr/>
          <a:lstStyle/>
          <a:p>
            <a:fld id="{F145060A-2239-4736-BEED-7C05F6B3C6E1}" type="slidenum">
              <a:rPr lang="de-DE" noProof="0" smtClean="0"/>
              <a:t>25</a:t>
            </a:fld>
            <a:endParaRPr lang="de-DE" noProof="0"/>
          </a:p>
        </p:txBody>
      </p:sp>
      <p:sp>
        <p:nvSpPr>
          <p:cNvPr id="4" name="Inhaltsplatzhalter 3">
            <a:extLst>
              <a:ext uri="{FF2B5EF4-FFF2-40B4-BE49-F238E27FC236}">
                <a16:creationId xmlns:a16="http://schemas.microsoft.com/office/drawing/2014/main" id="{0F8F31C1-55CF-0FE7-AEEA-5B3B33CD1E41}"/>
              </a:ext>
            </a:extLst>
          </p:cNvPr>
          <p:cNvSpPr>
            <a:spLocks noGrp="1"/>
          </p:cNvSpPr>
          <p:nvPr>
            <p:ph idx="1"/>
          </p:nvPr>
        </p:nvSpPr>
        <p:spPr>
          <a:xfrm>
            <a:off x="838200" y="1971674"/>
            <a:ext cx="8743950" cy="3705991"/>
          </a:xfrm>
        </p:spPr>
        <p:txBody>
          <a:bodyPr>
            <a:noAutofit/>
          </a:bodyPr>
          <a:lstStyle/>
          <a:p>
            <a:pPr>
              <a:lnSpc>
                <a:spcPts val="1800"/>
              </a:lnSpc>
            </a:pPr>
            <a:r>
              <a:rPr lang="de-DE" i="1" noProof="0">
                <a:solidFill>
                  <a:schemeClr val="accent1"/>
                </a:solidFill>
                <a:latin typeface="+mj-lt"/>
              </a:rPr>
              <a:t>Antizipation… </a:t>
            </a:r>
            <a:r>
              <a:rPr lang="de-DE" noProof="0"/>
              <a:t>veranlasst </a:t>
            </a:r>
            <a:r>
              <a:rPr lang="de-DE" noProof="0" err="1"/>
              <a:t>Forscher:innen</a:t>
            </a:r>
            <a:r>
              <a:rPr lang="de-DE" noProof="0"/>
              <a:t> und Organisationen, "Was wäre, wenn...?" Fragen zu stellen, Kontingenz, Bekanntes, Wahrscheinliches, Plausibles und Mögliches in Betracht zu ziehen.</a:t>
            </a:r>
          </a:p>
          <a:p>
            <a:pPr>
              <a:lnSpc>
                <a:spcPts val="1800"/>
              </a:lnSpc>
            </a:pPr>
            <a:r>
              <a:rPr lang="de-DE" i="1" noProof="0">
                <a:solidFill>
                  <a:schemeClr val="accent1"/>
                </a:solidFill>
                <a:latin typeface="+mj-lt"/>
              </a:rPr>
              <a:t>Reflexivität… </a:t>
            </a:r>
            <a:r>
              <a:rPr lang="de-DE" noProof="0"/>
              <a:t>den eigenen Aktivitäten, Verpflichtungen und Annahmen einen Spiegel vorzuhalten, sich der Grenzen des Wissens bewusst zu sein, und sich bewusst zu sein, dass ein bestimmter Rahmen eines Themas möglicherweise nicht universell gehalten werden kann.</a:t>
            </a:r>
          </a:p>
          <a:p>
            <a:pPr>
              <a:lnSpc>
                <a:spcPts val="1800"/>
              </a:lnSpc>
            </a:pPr>
            <a:r>
              <a:rPr lang="de-DE" i="1" noProof="0">
                <a:solidFill>
                  <a:schemeClr val="accent1"/>
                </a:solidFill>
                <a:latin typeface="+mj-lt"/>
              </a:rPr>
              <a:t>Inklusion… </a:t>
            </a:r>
            <a:r>
              <a:rPr lang="de-DE" noProof="0"/>
              <a:t>die Möglichkeit, neue Stimmen in die Diskussionen über den Zweck und die Mittel der Innovation einzubeziehen.</a:t>
            </a:r>
          </a:p>
          <a:p>
            <a:pPr>
              <a:lnSpc>
                <a:spcPts val="1800"/>
              </a:lnSpc>
            </a:pPr>
            <a:r>
              <a:rPr lang="de-DE" i="1" noProof="0">
                <a:solidFill>
                  <a:schemeClr val="accent1"/>
                </a:solidFill>
                <a:latin typeface="+mj-lt"/>
              </a:rPr>
              <a:t>Responsivität… </a:t>
            </a:r>
            <a:r>
              <a:rPr lang="de-DE" noProof="0"/>
              <a:t>Verantwortungsbewusste Innovation erfordert die Fähigkeit, Form oder Richtung der F&amp;E als Reaktion auf Interessengruppen sowie auf sich verändernde Umstände zu ändern.</a:t>
            </a:r>
          </a:p>
        </p:txBody>
      </p:sp>
      <p:sp>
        <p:nvSpPr>
          <p:cNvPr id="7" name="Titel 3">
            <a:extLst>
              <a:ext uri="{FF2B5EF4-FFF2-40B4-BE49-F238E27FC236}">
                <a16:creationId xmlns:a16="http://schemas.microsoft.com/office/drawing/2014/main" id="{ADB5CDD2-4B0C-39F0-55EB-8C3473A1CC52}"/>
              </a:ext>
            </a:extLst>
          </p:cNvPr>
          <p:cNvSpPr>
            <a:spLocks noGrp="1"/>
          </p:cNvSpPr>
          <p:nvPr>
            <p:ph type="title"/>
          </p:nvPr>
        </p:nvSpPr>
        <p:spPr>
          <a:xfrm>
            <a:off x="838200" y="455602"/>
            <a:ext cx="10515600" cy="1049348"/>
          </a:xfrm>
        </p:spPr>
        <p:txBody>
          <a:bodyPr/>
          <a:lstStyle/>
          <a:p>
            <a:r>
              <a:rPr lang="de-DE" noProof="0"/>
              <a:t>Dimensionen von RRI: Wie kann Wissenschaft Verantwortung übernehmen </a:t>
            </a:r>
          </a:p>
        </p:txBody>
      </p:sp>
      <p:sp>
        <p:nvSpPr>
          <p:cNvPr id="2" name="Textfeld 1">
            <a:extLst>
              <a:ext uri="{FF2B5EF4-FFF2-40B4-BE49-F238E27FC236}">
                <a16:creationId xmlns:a16="http://schemas.microsoft.com/office/drawing/2014/main" id="{18726A08-0899-07F7-DEC8-9503BFCFCE09}"/>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
        <p:nvSpPr>
          <p:cNvPr id="5" name="Textfeld 11">
            <a:extLst>
              <a:ext uri="{FF2B5EF4-FFF2-40B4-BE49-F238E27FC236}">
                <a16:creationId xmlns:a16="http://schemas.microsoft.com/office/drawing/2014/main" id="{90EC9431-D81D-D4BA-A137-5EC748DE93D0}"/>
              </a:ext>
            </a:extLst>
          </p:cNvPr>
          <p:cNvSpPr txBox="1"/>
          <p:nvPr/>
        </p:nvSpPr>
        <p:spPr>
          <a:xfrm>
            <a:off x="8352058" y="5185312"/>
            <a:ext cx="1091547"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Stilgoe et al. (2013</a:t>
            </a:r>
            <a:r>
              <a:rPr lang="en-US" sz="700">
                <a:latin typeface="+mn-lt"/>
                <a:ea typeface="Calibri"/>
                <a:cs typeface="Calibri"/>
              </a:rPr>
              <a:t>)</a:t>
            </a:r>
            <a:endParaRPr kumimoji="0" lang="de-DE" sz="700" b="0" i="0" u="none" strike="noStrike" kern="0" cap="none" spc="0" normalizeH="0" baseline="0" noProof="0">
              <a:ln>
                <a:noFill/>
              </a:ln>
              <a:solidFill>
                <a:srgbClr val="000000"/>
              </a:solidFill>
              <a:effectLst/>
              <a:uLnTx/>
              <a:uFillTx/>
              <a:latin typeface="+mn-lt"/>
              <a:ea typeface="Calibri"/>
              <a:cs typeface="Calibri"/>
              <a:sym typeface="Arial"/>
            </a:endParaRPr>
          </a:p>
        </p:txBody>
      </p:sp>
    </p:spTree>
    <p:extLst>
      <p:ext uri="{BB962C8B-B14F-4D97-AF65-F5344CB8AC3E}">
        <p14:creationId xmlns:p14="http://schemas.microsoft.com/office/powerpoint/2010/main" val="3587840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A4D32-26A3-8049-928A-1C68C3538834}"/>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E142CE8C-16C9-137C-021E-F8098C20B68E}"/>
              </a:ext>
            </a:extLst>
          </p:cNvPr>
          <p:cNvSpPr>
            <a:spLocks noGrp="1"/>
          </p:cNvSpPr>
          <p:nvPr>
            <p:ph type="body" sz="quarter" idx="13"/>
          </p:nvPr>
        </p:nvSpPr>
        <p:spPr/>
        <p:txBody>
          <a:bodyPr>
            <a:normAutofit/>
          </a:bodyPr>
          <a:lstStyle/>
          <a:p>
            <a:pPr>
              <a:lnSpc>
                <a:spcPct val="100000"/>
              </a:lnSpc>
              <a:spcBef>
                <a:spcPts val="300"/>
              </a:spcBef>
            </a:pPr>
            <a:r>
              <a:rPr lang="de-DE" sz="4400" b="0" i="0" u="none" strike="noStrike">
                <a:solidFill>
                  <a:srgbClr val="00B0F0"/>
                </a:solidFill>
                <a:effectLst/>
              </a:rPr>
              <a:t>Wie kann ich das Impact-Potenzial meiner Arbeit nutzen?</a:t>
            </a:r>
          </a:p>
        </p:txBody>
      </p:sp>
      <p:sp>
        <p:nvSpPr>
          <p:cNvPr id="2" name="Foliennummernplatzhalter 5">
            <a:extLst>
              <a:ext uri="{FF2B5EF4-FFF2-40B4-BE49-F238E27FC236}">
                <a16:creationId xmlns:a16="http://schemas.microsoft.com/office/drawing/2014/main" id="{A06F1160-E35E-43D4-C8F1-D2BDE51D7FC7}"/>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1901006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7FBE-1000-0C91-4481-A3795D37C1C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7CAB66A-4C32-CF77-D77A-6F22B815C964}"/>
              </a:ext>
            </a:extLst>
          </p:cNvPr>
          <p:cNvSpPr>
            <a:spLocks noGrp="1"/>
          </p:cNvSpPr>
          <p:nvPr>
            <p:ph type="title"/>
          </p:nvPr>
        </p:nvSpPr>
        <p:spPr>
          <a:xfrm>
            <a:off x="838199" y="348418"/>
            <a:ext cx="10515600" cy="1048039"/>
          </a:xfrm>
        </p:spPr>
        <p:txBody>
          <a:bodyPr/>
          <a:lstStyle/>
          <a:p>
            <a:r>
              <a:rPr lang="de-DE" noProof="0"/>
              <a:t>Impact Assessment mit dem Circle</a:t>
            </a:r>
          </a:p>
        </p:txBody>
      </p:sp>
      <p:sp>
        <p:nvSpPr>
          <p:cNvPr id="3" name="Inhaltsplatzhalter 2">
            <a:extLst>
              <a:ext uri="{FF2B5EF4-FFF2-40B4-BE49-F238E27FC236}">
                <a16:creationId xmlns:a16="http://schemas.microsoft.com/office/drawing/2014/main" id="{EBDCECEC-D876-7BC1-A34A-F8E9B09AF898}"/>
              </a:ext>
            </a:extLst>
          </p:cNvPr>
          <p:cNvSpPr>
            <a:spLocks noGrp="1"/>
          </p:cNvSpPr>
          <p:nvPr>
            <p:ph idx="4294967295"/>
          </p:nvPr>
        </p:nvSpPr>
        <p:spPr>
          <a:xfrm>
            <a:off x="6216070" y="1790701"/>
            <a:ext cx="5137729" cy="3847903"/>
          </a:xfrm>
        </p:spPr>
        <p:txBody>
          <a:bodyPr vert="horz" lIns="91440" tIns="45720" rIns="91440" bIns="45720" rtlCol="0" anchor="t">
            <a:noAutofit/>
          </a:bodyPr>
          <a:lstStyle/>
          <a:p>
            <a:pPr marL="0" indent="0">
              <a:lnSpc>
                <a:spcPct val="120000"/>
              </a:lnSpc>
              <a:spcBef>
                <a:spcPts val="1200"/>
              </a:spcBef>
              <a:buNone/>
            </a:pPr>
            <a:r>
              <a:rPr lang="en-US" sz="1400" i="1" noProof="0"/>
              <a:t>Impact is defined as </a:t>
            </a:r>
            <a:r>
              <a:rPr lang="de-DE" sz="1400"/>
              <a:t>“</a:t>
            </a:r>
            <a:r>
              <a:rPr lang="en-US" sz="1400" i="1" noProof="0"/>
              <a:t>an effect on, change or benefit to the economy, society, culture, public policy or services, health, the environment or quality of life, beyond academia.”</a:t>
            </a:r>
            <a:endParaRPr lang="en-US"/>
          </a:p>
          <a:p>
            <a:pPr marL="0" indent="0">
              <a:lnSpc>
                <a:spcPct val="120000"/>
              </a:lnSpc>
              <a:spcBef>
                <a:spcPts val="1200"/>
              </a:spcBef>
              <a:buNone/>
            </a:pPr>
            <a:endParaRPr lang="en-US" sz="800" i="1" noProof="0"/>
          </a:p>
          <a:p>
            <a:pPr marL="0" indent="0">
              <a:lnSpc>
                <a:spcPct val="120000"/>
              </a:lnSpc>
              <a:spcBef>
                <a:spcPts val="1200"/>
              </a:spcBef>
              <a:buNone/>
            </a:pPr>
            <a:r>
              <a:rPr lang="de-DE" sz="1400" noProof="0">
                <a:latin typeface="+mj-lt"/>
              </a:rPr>
              <a:t>Heute oft Voraussetzung für Forschungsförderung, z.B. Horizon Europe (EU-Forschungsförderung bis 2025)</a:t>
            </a:r>
            <a:endParaRPr lang="de-DE" sz="1400" noProof="0"/>
          </a:p>
          <a:p>
            <a:pPr marL="0" indent="0">
              <a:lnSpc>
                <a:spcPct val="120000"/>
              </a:lnSpc>
              <a:spcBef>
                <a:spcPts val="1200"/>
              </a:spcBef>
              <a:buNone/>
            </a:pPr>
            <a:r>
              <a:rPr lang="de-DE" sz="1400">
                <a:ea typeface="+mn-lt"/>
                <a:cs typeface="+mn-lt"/>
              </a:rPr>
              <a:t>“</a:t>
            </a:r>
            <a:r>
              <a:rPr lang="de-DE" sz="1400" noProof="0"/>
              <a:t>The </a:t>
            </a:r>
            <a:r>
              <a:rPr lang="de-DE" sz="1400" noProof="0" err="1"/>
              <a:t>programme</a:t>
            </a:r>
            <a:r>
              <a:rPr lang="de-DE" sz="1400" noProof="0"/>
              <a:t> </a:t>
            </a:r>
            <a:r>
              <a:rPr lang="de-DE" sz="1400" noProof="0" err="1"/>
              <a:t>facilitates</a:t>
            </a:r>
            <a:r>
              <a:rPr lang="de-DE" sz="1400" noProof="0"/>
              <a:t> </a:t>
            </a:r>
            <a:r>
              <a:rPr lang="de-DE" sz="1400" noProof="0" err="1"/>
              <a:t>collaboration</a:t>
            </a:r>
            <a:r>
              <a:rPr lang="de-DE" sz="1400" noProof="0"/>
              <a:t> and </a:t>
            </a:r>
            <a:r>
              <a:rPr lang="de-DE" sz="1400" noProof="0" err="1"/>
              <a:t>strengthens</a:t>
            </a:r>
            <a:r>
              <a:rPr lang="de-DE" sz="1400" noProof="0"/>
              <a:t> </a:t>
            </a:r>
            <a:r>
              <a:rPr lang="de-DE" sz="1400" noProof="0" err="1"/>
              <a:t>the</a:t>
            </a:r>
            <a:r>
              <a:rPr lang="de-DE" sz="1400" noProof="0"/>
              <a:t> </a:t>
            </a:r>
            <a:r>
              <a:rPr lang="de-DE" sz="1400" noProof="0" err="1"/>
              <a:t>impact</a:t>
            </a:r>
            <a:r>
              <a:rPr lang="de-DE" sz="1400" noProof="0"/>
              <a:t> </a:t>
            </a:r>
            <a:r>
              <a:rPr lang="de-DE" sz="1400" noProof="0" err="1"/>
              <a:t>of</a:t>
            </a:r>
            <a:r>
              <a:rPr lang="de-DE" sz="1400" noProof="0"/>
              <a:t> </a:t>
            </a:r>
            <a:r>
              <a:rPr lang="de-DE" sz="1400" noProof="0" err="1"/>
              <a:t>research</a:t>
            </a:r>
            <a:r>
              <a:rPr lang="de-DE" sz="1400" noProof="0"/>
              <a:t> and </a:t>
            </a:r>
            <a:r>
              <a:rPr lang="de-DE" sz="1400" noProof="0" err="1"/>
              <a:t>innovation</a:t>
            </a:r>
            <a:r>
              <a:rPr lang="de-DE" sz="1400" noProof="0"/>
              <a:t> in </a:t>
            </a:r>
            <a:r>
              <a:rPr lang="de-DE" sz="1400" noProof="0" err="1"/>
              <a:t>developing</a:t>
            </a:r>
            <a:r>
              <a:rPr lang="de-DE" sz="1400" noProof="0"/>
              <a:t>, </a:t>
            </a:r>
            <a:r>
              <a:rPr lang="de-DE" sz="1400" noProof="0" err="1"/>
              <a:t>supporting</a:t>
            </a:r>
            <a:r>
              <a:rPr lang="de-DE" sz="1400" noProof="0"/>
              <a:t> and </a:t>
            </a:r>
            <a:r>
              <a:rPr lang="de-DE" sz="1400" noProof="0" err="1"/>
              <a:t>implementing</a:t>
            </a:r>
            <a:r>
              <a:rPr lang="de-DE" sz="1400" noProof="0"/>
              <a:t> EU </a:t>
            </a:r>
            <a:r>
              <a:rPr lang="de-DE" sz="1400" noProof="0" err="1"/>
              <a:t>policies</a:t>
            </a:r>
            <a:r>
              <a:rPr lang="de-DE" sz="1400" noProof="0"/>
              <a:t> </a:t>
            </a:r>
            <a:r>
              <a:rPr lang="de-DE" sz="1400" noProof="0" err="1"/>
              <a:t>while</a:t>
            </a:r>
            <a:r>
              <a:rPr lang="de-DE" sz="1400" noProof="0"/>
              <a:t> </a:t>
            </a:r>
            <a:r>
              <a:rPr lang="de-DE" sz="1400" noProof="0" err="1"/>
              <a:t>tackling</a:t>
            </a:r>
            <a:r>
              <a:rPr lang="de-DE" sz="1400" noProof="0"/>
              <a:t> global Challenges.”</a:t>
            </a:r>
            <a:endParaRPr lang="de-DE" sz="800" noProof="0"/>
          </a:p>
          <a:p>
            <a:pPr marL="0" indent="0">
              <a:lnSpc>
                <a:spcPct val="120000"/>
              </a:lnSpc>
              <a:spcBef>
                <a:spcPts val="1200"/>
              </a:spcBef>
              <a:buNone/>
            </a:pPr>
            <a:r>
              <a:rPr lang="de-DE" sz="1400" noProof="0">
                <a:latin typeface="+mj-lt"/>
              </a:rPr>
              <a:t>Ziele: </a:t>
            </a:r>
            <a:r>
              <a:rPr lang="de-DE" sz="1400" noProof="0"/>
              <a:t>Führungsrolle in Schlüsseltechnologien. Nachhaltigkeit in Umweltfragen. Klimaneutrale Wirtschaft. Resiliente, demokratische Gesellschaften</a:t>
            </a:r>
          </a:p>
        </p:txBody>
      </p:sp>
      <p:sp>
        <p:nvSpPr>
          <p:cNvPr id="42" name="Foliennummernplatzhalter 41">
            <a:extLst>
              <a:ext uri="{FF2B5EF4-FFF2-40B4-BE49-F238E27FC236}">
                <a16:creationId xmlns:a16="http://schemas.microsoft.com/office/drawing/2014/main" id="{7D4E519E-6AF9-8FF2-5216-DFA21F034931}"/>
              </a:ext>
            </a:extLst>
          </p:cNvPr>
          <p:cNvSpPr>
            <a:spLocks noGrp="1"/>
          </p:cNvSpPr>
          <p:nvPr>
            <p:ph type="sldNum" sz="quarter" idx="12"/>
          </p:nvPr>
        </p:nvSpPr>
        <p:spPr/>
        <p:txBody>
          <a:bodyPr/>
          <a:lstStyle/>
          <a:p>
            <a:fld id="{F145060A-2239-4736-BEED-7C05F6B3C6E1}" type="slidenum">
              <a:rPr lang="de-DE" noProof="0" smtClean="0"/>
              <a:t>27</a:t>
            </a:fld>
            <a:endParaRPr lang="de-DE" noProof="0"/>
          </a:p>
        </p:txBody>
      </p:sp>
      <p:sp>
        <p:nvSpPr>
          <p:cNvPr id="6" name="Textfeld 5">
            <a:extLst>
              <a:ext uri="{FF2B5EF4-FFF2-40B4-BE49-F238E27FC236}">
                <a16:creationId xmlns:a16="http://schemas.microsoft.com/office/drawing/2014/main" id="{E33E5B3D-CE1C-401E-EB57-FEA0ED237DA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pic>
        <p:nvPicPr>
          <p:cNvPr id="4" name="Google Shape;507;p58" descr="Ein Bild, das Diagramm, Kreis, Text, Reihe enthält.&#10;&#10;Beschreibung automatisch generiert.">
            <a:extLst>
              <a:ext uri="{FF2B5EF4-FFF2-40B4-BE49-F238E27FC236}">
                <a16:creationId xmlns:a16="http://schemas.microsoft.com/office/drawing/2014/main" id="{E6E4A7DB-9996-9C2A-2C10-ECA272B9BBBC}"/>
              </a:ext>
            </a:extLst>
          </p:cNvPr>
          <p:cNvPicPr/>
          <p:nvPr/>
        </p:nvPicPr>
        <p:blipFill>
          <a:blip r:embed="rId3">
            <a:alphaModFix/>
          </a:blip>
          <a:srcRect l="1548" r="1697"/>
          <a:stretch>
            <a:fillRect/>
          </a:stretch>
        </p:blipFill>
        <p:spPr bwMode="auto">
          <a:xfrm>
            <a:off x="742950" y="1790701"/>
            <a:ext cx="3968750" cy="3540126"/>
          </a:xfrm>
          <a:prstGeom prst="rect">
            <a:avLst/>
          </a:prstGeom>
          <a:noFill/>
          <a:ln>
            <a:noFill/>
          </a:ln>
        </p:spPr>
      </p:pic>
      <p:sp>
        <p:nvSpPr>
          <p:cNvPr id="5" name="Textfeld 6">
            <a:extLst>
              <a:ext uri="{FF2B5EF4-FFF2-40B4-BE49-F238E27FC236}">
                <a16:creationId xmlns:a16="http://schemas.microsoft.com/office/drawing/2014/main" id="{8E4345A9-DA15-285B-B7DE-C78BC13C2B38}"/>
              </a:ext>
            </a:extLst>
          </p:cNvPr>
          <p:cNvSpPr txBox="1"/>
          <p:nvPr/>
        </p:nvSpPr>
        <p:spPr>
          <a:xfrm>
            <a:off x="9503355" y="2644045"/>
            <a:ext cx="1614238"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700">
                <a:latin typeface="Nunito Light"/>
              </a:rPr>
              <a:t>UK </a:t>
            </a:r>
            <a:r>
              <a:rPr lang="en-US" sz="700" noProof="0">
                <a:latin typeface="Nunito Light"/>
              </a:rPr>
              <a:t>Research </a:t>
            </a:r>
            <a:r>
              <a:rPr lang="en-US" sz="700">
                <a:latin typeface="Nunito Light"/>
              </a:rPr>
              <a:t>and Innovation (o. D.)</a:t>
            </a:r>
          </a:p>
        </p:txBody>
      </p:sp>
      <p:sp>
        <p:nvSpPr>
          <p:cNvPr id="8" name="Textfeld 6">
            <a:extLst>
              <a:ext uri="{FF2B5EF4-FFF2-40B4-BE49-F238E27FC236}">
                <a16:creationId xmlns:a16="http://schemas.microsoft.com/office/drawing/2014/main" id="{5E0B662B-35FB-04AC-2691-528D8738312A}"/>
              </a:ext>
            </a:extLst>
          </p:cNvPr>
          <p:cNvSpPr txBox="1"/>
          <p:nvPr/>
        </p:nvSpPr>
        <p:spPr>
          <a:xfrm>
            <a:off x="9610571" y="4584868"/>
            <a:ext cx="1620186"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700" dirty="0" err="1">
                <a:latin typeface="Nunito Light"/>
              </a:rPr>
              <a:t>Europäische</a:t>
            </a:r>
            <a:r>
              <a:rPr lang="en-US" sz="700" dirty="0">
                <a:latin typeface="Nunito Light"/>
              </a:rPr>
              <a:t> </a:t>
            </a:r>
            <a:r>
              <a:rPr lang="en-US" sz="700" dirty="0" err="1">
                <a:latin typeface="Nunito Light"/>
              </a:rPr>
              <a:t>Kommission</a:t>
            </a:r>
            <a:r>
              <a:rPr lang="en-US" sz="700" dirty="0">
                <a:latin typeface="Nunito Light"/>
              </a:rPr>
              <a:t> (2021)</a:t>
            </a:r>
            <a:endParaRPr lang="en-US" dirty="0">
              <a:latin typeface="Nunito Light"/>
            </a:endParaRPr>
          </a:p>
        </p:txBody>
      </p:sp>
      <p:sp>
        <p:nvSpPr>
          <p:cNvPr id="7" name="Textfeld 6">
            <a:extLst>
              <a:ext uri="{FF2B5EF4-FFF2-40B4-BE49-F238E27FC236}">
                <a16:creationId xmlns:a16="http://schemas.microsoft.com/office/drawing/2014/main" id="{BAF1FF87-89B5-0C83-D45C-A3B40ECB0F02}"/>
              </a:ext>
            </a:extLst>
          </p:cNvPr>
          <p:cNvSpPr txBox="1"/>
          <p:nvPr/>
        </p:nvSpPr>
        <p:spPr>
          <a:xfrm>
            <a:off x="1235923" y="5326815"/>
            <a:ext cx="2522554" cy="415498"/>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700" err="1">
                <a:latin typeface="Nunito Light"/>
              </a:rPr>
              <a:t>Etzkowitz</a:t>
            </a:r>
            <a:r>
              <a:rPr lang="en-US" sz="700">
                <a:latin typeface="Nunito Light"/>
              </a:rPr>
              <a:t> &amp; </a:t>
            </a:r>
            <a:r>
              <a:rPr lang="en-US" sz="700" err="1">
                <a:latin typeface="Nunito Light"/>
              </a:rPr>
              <a:t>Leydesdorff</a:t>
            </a:r>
            <a:r>
              <a:rPr lang="en-US" sz="700">
                <a:latin typeface="Nunito Light"/>
              </a:rPr>
              <a:t> 2000; </a:t>
            </a:r>
            <a:r>
              <a:rPr lang="en-US" sz="700" err="1">
                <a:latin typeface="Nunito Light"/>
              </a:rPr>
              <a:t>Carayannis</a:t>
            </a:r>
            <a:r>
              <a:rPr lang="en-US" sz="700">
                <a:latin typeface="Nunito Light"/>
              </a:rPr>
              <a:t> &amp; Campbell 2009; </a:t>
            </a:r>
            <a:r>
              <a:rPr lang="en-US" sz="700" err="1">
                <a:latin typeface="Nunito Light"/>
              </a:rPr>
              <a:t>Carayannis</a:t>
            </a:r>
            <a:r>
              <a:rPr lang="en-US" sz="700">
                <a:latin typeface="Nunito Light"/>
              </a:rPr>
              <a:t>, Barth &amp; Campbell 2012; </a:t>
            </a:r>
            <a:r>
              <a:rPr lang="en-US" sz="700" err="1">
                <a:latin typeface="Nunito Light"/>
              </a:rPr>
              <a:t>Visualisierung</a:t>
            </a:r>
            <a:r>
              <a:rPr lang="en-US" sz="700">
                <a:latin typeface="Nunito Light"/>
              </a:rPr>
              <a:t> © Fraunhofer 2017</a:t>
            </a:r>
          </a:p>
        </p:txBody>
      </p:sp>
    </p:spTree>
    <p:extLst>
      <p:ext uri="{BB962C8B-B14F-4D97-AF65-F5344CB8AC3E}">
        <p14:creationId xmlns:p14="http://schemas.microsoft.com/office/powerpoint/2010/main" val="1733744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033DD-1F2A-F995-9992-A1F53B63B296}"/>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27E2C12F-B565-46AA-87C2-8E16F769B580}"/>
              </a:ext>
            </a:extLst>
          </p:cNvPr>
          <p:cNvSpPr>
            <a:spLocks noGrp="1"/>
          </p:cNvSpPr>
          <p:nvPr>
            <p:ph type="title"/>
          </p:nvPr>
        </p:nvSpPr>
        <p:spPr/>
        <p:txBody>
          <a:bodyPr/>
          <a:lstStyle/>
          <a:p>
            <a:r>
              <a:rPr lang="de-DE"/>
              <a:t>Impact wird förderungsrelevant</a:t>
            </a:r>
          </a:p>
        </p:txBody>
      </p:sp>
      <p:sp>
        <p:nvSpPr>
          <p:cNvPr id="6" name="Inhaltsplatzhalter 5">
            <a:extLst>
              <a:ext uri="{FF2B5EF4-FFF2-40B4-BE49-F238E27FC236}">
                <a16:creationId xmlns:a16="http://schemas.microsoft.com/office/drawing/2014/main" id="{F2089C37-E36F-9214-E11B-4DD040811819}"/>
              </a:ext>
            </a:extLst>
          </p:cNvPr>
          <p:cNvSpPr>
            <a:spLocks noGrp="1"/>
          </p:cNvSpPr>
          <p:nvPr>
            <p:ph idx="1"/>
          </p:nvPr>
        </p:nvSpPr>
        <p:spPr>
          <a:xfrm>
            <a:off x="838200" y="3131154"/>
            <a:ext cx="6489700" cy="2495550"/>
          </a:xfrm>
          <a:ln w="28575">
            <a:noFill/>
            <a:prstDash val="sysDot"/>
          </a:ln>
        </p:spPr>
        <p:txBody>
          <a:bodyPr>
            <a:noAutofit/>
          </a:bodyPr>
          <a:lstStyle/>
          <a:p>
            <a:pPr marL="0" indent="0">
              <a:spcAft>
                <a:spcPts val="1200"/>
              </a:spcAft>
              <a:buNone/>
            </a:pPr>
            <a:r>
              <a:rPr lang="de-DE" dirty="0">
                <a:solidFill>
                  <a:schemeClr val="accent1"/>
                </a:solidFill>
                <a:latin typeface="+mj-lt"/>
              </a:rPr>
              <a:t>Zu den Erfolgskriterien gehören</a:t>
            </a:r>
            <a:endParaRPr lang="de-DE" dirty="0">
              <a:latin typeface="+mj-lt"/>
            </a:endParaRPr>
          </a:p>
          <a:p>
            <a:pPr marL="216000">
              <a:lnSpc>
                <a:spcPts val="1800"/>
              </a:lnSpc>
              <a:spcBef>
                <a:spcPts val="900"/>
              </a:spcBef>
              <a:buClr>
                <a:schemeClr val="tx2"/>
              </a:buClr>
            </a:pPr>
            <a:r>
              <a:rPr lang="de-DE" dirty="0"/>
              <a:t>klare und prägnante Formulierungen​ in den Forschungsanträgen</a:t>
            </a:r>
          </a:p>
          <a:p>
            <a:pPr marL="216000">
              <a:lnSpc>
                <a:spcPts val="1800"/>
              </a:lnSpc>
              <a:spcBef>
                <a:spcPts val="900"/>
              </a:spcBef>
              <a:buClr>
                <a:schemeClr val="tx2"/>
              </a:buClr>
            </a:pPr>
            <a:r>
              <a:rPr lang="de-DE" dirty="0"/>
              <a:t>glaubwürdige Konzeption und Methodologie​</a:t>
            </a:r>
          </a:p>
          <a:p>
            <a:pPr marL="216000">
              <a:lnSpc>
                <a:spcPts val="1800"/>
              </a:lnSpc>
              <a:spcBef>
                <a:spcPts val="900"/>
              </a:spcBef>
              <a:buClr>
                <a:schemeClr val="tx2"/>
              </a:buClr>
            </a:pPr>
            <a:r>
              <a:rPr lang="de-DE" dirty="0"/>
              <a:t>inter-/transdisziplinäre Ansätze​</a:t>
            </a:r>
          </a:p>
          <a:p>
            <a:pPr marL="216000">
              <a:lnSpc>
                <a:spcPts val="1800"/>
              </a:lnSpc>
              <a:spcBef>
                <a:spcPts val="900"/>
              </a:spcBef>
              <a:buClr>
                <a:schemeClr val="tx2"/>
              </a:buClr>
            </a:pPr>
            <a:r>
              <a:rPr lang="de-DE" dirty="0"/>
              <a:t>effektiver Arbeitsplan und​ Projektmanagement​</a:t>
            </a:r>
          </a:p>
          <a:p>
            <a:pPr marL="216000">
              <a:lnSpc>
                <a:spcPts val="1800"/>
              </a:lnSpc>
              <a:spcBef>
                <a:spcPts val="900"/>
              </a:spcBef>
              <a:buClr>
                <a:schemeClr val="tx2"/>
              </a:buClr>
            </a:pPr>
            <a:r>
              <a:rPr lang="de-DE" dirty="0"/>
              <a:t>Erläuterung des Impacts unter besonderer​ Berücksichtigung von Impact Assessment​ Indikatoren</a:t>
            </a:r>
          </a:p>
        </p:txBody>
      </p:sp>
      <p:sp>
        <p:nvSpPr>
          <p:cNvPr id="8" name="Inhaltsplatzhalter 5">
            <a:extLst>
              <a:ext uri="{FF2B5EF4-FFF2-40B4-BE49-F238E27FC236}">
                <a16:creationId xmlns:a16="http://schemas.microsoft.com/office/drawing/2014/main" id="{5D223497-EAFA-2094-A7C0-A32D46E7B4EA}"/>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25D58D96-777D-7ED7-E969-BB2237FE9047}"/>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7809A74C-23B3-8A3D-9643-68CB08FDEDA7}"/>
              </a:ext>
            </a:extLst>
          </p:cNvPr>
          <p:cNvSpPr txBox="1">
            <a:spLocks/>
          </p:cNvSpPr>
          <p:nvPr/>
        </p:nvSpPr>
        <p:spPr>
          <a:xfrm>
            <a:off x="952501" y="1841500"/>
            <a:ext cx="5765799" cy="905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de-DE" sz="1400">
                <a:ea typeface="Arial"/>
                <a:cs typeface="Arial"/>
              </a:rPr>
              <a:t>Ein Horizon Europe Antrag umfasst die Dimensionen wissenschaftliche Exzellenz (Was), den erwarteten Impact (Wozu) sowie die Qualität und Effektivität der Umsetzung (Wie).</a:t>
            </a:r>
          </a:p>
          <a:p>
            <a:pPr>
              <a:buClrTx/>
            </a:pPr>
            <a:endParaRPr lang="de-DE"/>
          </a:p>
        </p:txBody>
      </p:sp>
      <p:sp>
        <p:nvSpPr>
          <p:cNvPr id="13" name="Rechteck: abgerundete Ecken 12">
            <a:extLst>
              <a:ext uri="{FF2B5EF4-FFF2-40B4-BE49-F238E27FC236}">
                <a16:creationId xmlns:a16="http://schemas.microsoft.com/office/drawing/2014/main" id="{A01C7BFD-AE7C-822A-0153-4F3BAF5E1ACA}"/>
              </a:ext>
            </a:extLst>
          </p:cNvPr>
          <p:cNvSpPr/>
          <p:nvPr/>
        </p:nvSpPr>
        <p:spPr>
          <a:xfrm>
            <a:off x="828577" y="1719139"/>
            <a:ext cx="5978623" cy="1027530"/>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sp>
        <p:nvSpPr>
          <p:cNvPr id="3" name="Textfeld 2">
            <a:extLst>
              <a:ext uri="{FF2B5EF4-FFF2-40B4-BE49-F238E27FC236}">
                <a16:creationId xmlns:a16="http://schemas.microsoft.com/office/drawing/2014/main" id="{EBBDEC2D-A05A-473B-CCDA-E75175E84DAC}"/>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
        <p:nvSpPr>
          <p:cNvPr id="4" name="Textfeld 10">
            <a:extLst>
              <a:ext uri="{FF2B5EF4-FFF2-40B4-BE49-F238E27FC236}">
                <a16:creationId xmlns:a16="http://schemas.microsoft.com/office/drawing/2014/main" id="{7FED1EE6-3748-3FDE-1BD2-C3709CE9EDCB}"/>
              </a:ext>
            </a:extLst>
          </p:cNvPr>
          <p:cNvSpPr txBox="1"/>
          <p:nvPr/>
        </p:nvSpPr>
        <p:spPr>
          <a:xfrm>
            <a:off x="7322198" y="2832757"/>
            <a:ext cx="4652088"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r>
              <a:rPr lang="en-US" sz="700" err="1">
                <a:latin typeface="Nunito Light"/>
                <a:ea typeface="Calibri"/>
                <a:cs typeface="Calibri"/>
              </a:rPr>
              <a:t>Bundesministerium</a:t>
            </a:r>
            <a:r>
              <a:rPr lang="en-US" sz="700">
                <a:latin typeface="Nunito Light"/>
                <a:ea typeface="Calibri"/>
                <a:cs typeface="Calibri"/>
              </a:rPr>
              <a:t> für Forschung, Technologie und </a:t>
            </a:r>
            <a:r>
              <a:rPr lang="en-US" sz="700" err="1">
                <a:latin typeface="Nunito Light"/>
                <a:ea typeface="Calibri"/>
                <a:cs typeface="Calibri"/>
              </a:rPr>
              <a:t>Raumfahrt</a:t>
            </a:r>
            <a:r>
              <a:rPr lang="en-US" sz="700">
                <a:latin typeface="Nunito Light"/>
                <a:ea typeface="Calibri"/>
                <a:cs typeface="Calibri"/>
              </a:rPr>
              <a:t> (o. D.)</a:t>
            </a:r>
          </a:p>
        </p:txBody>
      </p:sp>
      <p:pic>
        <p:nvPicPr>
          <p:cNvPr id="7" name="Picture 6">
            <a:extLst>
              <a:ext uri="{FF2B5EF4-FFF2-40B4-BE49-F238E27FC236}">
                <a16:creationId xmlns:a16="http://schemas.microsoft.com/office/drawing/2014/main" id="{A055966C-EB49-F316-276B-22764C52F38F}"/>
              </a:ext>
            </a:extLst>
          </p:cNvPr>
          <p:cNvPicPr>
            <a:picLocks noChangeAspect="1"/>
          </p:cNvPicPr>
          <p:nvPr/>
        </p:nvPicPr>
        <p:blipFill>
          <a:blip r:embed="rId3"/>
          <a:stretch>
            <a:fillRect/>
          </a:stretch>
        </p:blipFill>
        <p:spPr>
          <a:xfrm>
            <a:off x="7317460" y="1183763"/>
            <a:ext cx="4686300" cy="1571625"/>
          </a:xfrm>
          <a:prstGeom prst="rect">
            <a:avLst/>
          </a:prstGeom>
        </p:spPr>
      </p:pic>
    </p:spTree>
    <p:extLst>
      <p:ext uri="{BB962C8B-B14F-4D97-AF65-F5344CB8AC3E}">
        <p14:creationId xmlns:p14="http://schemas.microsoft.com/office/powerpoint/2010/main" val="2050560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8F540-DF9B-8499-8C47-F4815F3979FD}"/>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C498FA5B-8600-5F17-FA15-101348887306}"/>
              </a:ext>
            </a:extLst>
          </p:cNvPr>
          <p:cNvSpPr>
            <a:spLocks noGrp="1"/>
          </p:cNvSpPr>
          <p:nvPr>
            <p:ph type="title"/>
          </p:nvPr>
        </p:nvSpPr>
        <p:spPr/>
        <p:txBody>
          <a:bodyPr/>
          <a:lstStyle/>
          <a:p>
            <a:r>
              <a:rPr lang="de-DE"/>
              <a:t>Impact und Forschungsförderung</a:t>
            </a:r>
          </a:p>
        </p:txBody>
      </p:sp>
      <p:sp>
        <p:nvSpPr>
          <p:cNvPr id="6" name="Inhaltsplatzhalter 5">
            <a:extLst>
              <a:ext uri="{FF2B5EF4-FFF2-40B4-BE49-F238E27FC236}">
                <a16:creationId xmlns:a16="http://schemas.microsoft.com/office/drawing/2014/main" id="{089EC311-BC62-B871-0AEA-6DAF231B63BB}"/>
              </a:ext>
            </a:extLst>
          </p:cNvPr>
          <p:cNvSpPr>
            <a:spLocks noGrp="1"/>
          </p:cNvSpPr>
          <p:nvPr>
            <p:ph idx="1"/>
          </p:nvPr>
        </p:nvSpPr>
        <p:spPr>
          <a:xfrm>
            <a:off x="927100" y="2414574"/>
            <a:ext cx="4165600" cy="2556183"/>
          </a:xfrm>
          <a:ln w="28575">
            <a:noFill/>
            <a:prstDash val="sysDot"/>
          </a:ln>
        </p:spPr>
        <p:txBody>
          <a:bodyPr vert="horz" lIns="91440" tIns="45720" rIns="91440" bIns="45720" rtlCol="0" anchor="t">
            <a:normAutofit fontScale="85000" lnSpcReduction="20000"/>
          </a:bodyPr>
          <a:lstStyle/>
          <a:p>
            <a:pPr marL="0" indent="0">
              <a:buNone/>
            </a:pPr>
            <a:endParaRPr lang="de-DE">
              <a:latin typeface="+mj-lt"/>
            </a:endParaRPr>
          </a:p>
          <a:p>
            <a:pPr marL="0" indent="0">
              <a:buNone/>
            </a:pPr>
            <a:r>
              <a:rPr lang="de-DE" sz="2100">
                <a:solidFill>
                  <a:schemeClr val="accent1"/>
                </a:solidFill>
                <a:latin typeface="+mj-lt"/>
              </a:rPr>
              <a:t>Klassische Forschungsförderung</a:t>
            </a:r>
          </a:p>
          <a:p>
            <a:pPr marL="0" indent="0">
              <a:buNone/>
            </a:pPr>
            <a:endParaRPr lang="de-DE">
              <a:solidFill>
                <a:schemeClr val="accent1"/>
              </a:solidFill>
              <a:latin typeface="+mj-lt"/>
            </a:endParaRPr>
          </a:p>
          <a:p>
            <a:r>
              <a:rPr lang="de-DE" sz="1900"/>
              <a:t>Förderung von Institutionen</a:t>
            </a:r>
          </a:p>
          <a:p>
            <a:r>
              <a:rPr lang="de-DE" sz="1900"/>
              <a:t>Forschungsdrang als Motivation</a:t>
            </a:r>
          </a:p>
          <a:p>
            <a:r>
              <a:rPr lang="de-DE" sz="1900"/>
              <a:t>Fokus auf Einzelwissenschaften (Disziplinen)</a:t>
            </a:r>
          </a:p>
          <a:p>
            <a:r>
              <a:rPr lang="de-DE" sz="1900"/>
              <a:t>Immanente Bewertungskriterien für Förderung: </a:t>
            </a:r>
            <a:r>
              <a:rPr lang="de-DE" sz="1900" i="1" err="1"/>
              <a:t>peer</a:t>
            </a:r>
            <a:r>
              <a:rPr lang="de-DE" sz="1900" i="1"/>
              <a:t> review</a:t>
            </a:r>
          </a:p>
          <a:p>
            <a:pPr marL="0" indent="0">
              <a:buNone/>
            </a:pPr>
            <a:endParaRPr lang="de-DE">
              <a:latin typeface="+mj-lt"/>
            </a:endParaRPr>
          </a:p>
          <a:p>
            <a:pPr marL="0" indent="0">
              <a:buNone/>
            </a:pPr>
            <a:endParaRPr lang="de-DE">
              <a:latin typeface="+mj-lt"/>
            </a:endParaRPr>
          </a:p>
        </p:txBody>
      </p:sp>
      <p:sp>
        <p:nvSpPr>
          <p:cNvPr id="3" name="Foliennummernplatzhalter 41">
            <a:extLst>
              <a:ext uri="{FF2B5EF4-FFF2-40B4-BE49-F238E27FC236}">
                <a16:creationId xmlns:a16="http://schemas.microsoft.com/office/drawing/2014/main" id="{3834EAF3-6CA7-92C2-3058-46C141E1576F}"/>
              </a:ext>
            </a:extLst>
          </p:cNvPr>
          <p:cNvSpPr>
            <a:spLocks noGrp="1"/>
          </p:cNvSpPr>
          <p:nvPr>
            <p:ph type="sldNum" sz="quarter" idx="12"/>
          </p:nvPr>
        </p:nvSpPr>
        <p:spPr>
          <a:xfrm>
            <a:off x="10889672" y="6356350"/>
            <a:ext cx="464127" cy="365125"/>
          </a:xfrm>
        </p:spPr>
        <p:txBody>
          <a:bodyPr/>
          <a:lstStyle/>
          <a:p>
            <a:fld id="{F145060A-2239-4736-BEED-7C05F6B3C6E1}" type="slidenum">
              <a:rPr lang="de-DE" noProof="0" smtClean="0"/>
              <a:t>29</a:t>
            </a:fld>
            <a:endParaRPr lang="de-DE" noProof="0"/>
          </a:p>
        </p:txBody>
      </p:sp>
      <p:sp>
        <p:nvSpPr>
          <p:cNvPr id="7" name="Inhaltsplatzhalter 5">
            <a:extLst>
              <a:ext uri="{FF2B5EF4-FFF2-40B4-BE49-F238E27FC236}">
                <a16:creationId xmlns:a16="http://schemas.microsoft.com/office/drawing/2014/main" id="{3A1B9EA5-4747-194A-53A8-34F662F27084}"/>
              </a:ext>
            </a:extLst>
          </p:cNvPr>
          <p:cNvSpPr txBox="1">
            <a:spLocks/>
          </p:cNvSpPr>
          <p:nvPr/>
        </p:nvSpPr>
        <p:spPr>
          <a:xfrm>
            <a:off x="5975930" y="2414574"/>
            <a:ext cx="4165600" cy="2975284"/>
          </a:xfrm>
          <a:prstGeom prst="rect">
            <a:avLst/>
          </a:prstGeom>
          <a:ln w="28575">
            <a:noFill/>
            <a:prstDash val="sysDot"/>
          </a:ln>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r>
              <a:rPr lang="de-DE" sz="1900">
                <a:solidFill>
                  <a:schemeClr val="accent1"/>
                </a:solidFill>
                <a:latin typeface="+mj-lt"/>
              </a:rPr>
              <a:t>Heutige Forschungsförderung</a:t>
            </a:r>
          </a:p>
          <a:p>
            <a:pPr marL="0" indent="0">
              <a:lnSpc>
                <a:spcPct val="80000"/>
              </a:lnSpc>
              <a:buClrTx/>
              <a:buFont typeface="Arial" panose="020B0604020202020204" pitchFamily="34" charset="0"/>
              <a:buNone/>
            </a:pPr>
            <a:endParaRPr lang="de-DE">
              <a:solidFill>
                <a:schemeClr val="accent1"/>
              </a:solidFill>
              <a:latin typeface="+mj-lt"/>
            </a:endParaRPr>
          </a:p>
          <a:p>
            <a:pPr>
              <a:lnSpc>
                <a:spcPct val="100000"/>
              </a:lnSpc>
              <a:buClrTx/>
            </a:pPr>
            <a:r>
              <a:rPr lang="de-DE" sz="1700"/>
              <a:t>Projektbasierte Forschungsförderung</a:t>
            </a:r>
          </a:p>
          <a:p>
            <a:pPr>
              <a:lnSpc>
                <a:spcPct val="100000"/>
              </a:lnSpc>
              <a:buClrTx/>
            </a:pPr>
            <a:r>
              <a:rPr lang="de-DE" sz="1700"/>
              <a:t>Problemzentrierte Forschungsförderung (Missionsorientierung)</a:t>
            </a:r>
          </a:p>
          <a:p>
            <a:pPr>
              <a:lnSpc>
                <a:spcPct val="100000"/>
              </a:lnSpc>
              <a:buClrTx/>
            </a:pPr>
            <a:r>
              <a:rPr lang="de-DE" sz="1700"/>
              <a:t>Multi-, Inter- und Transdisziplinarität als Förderkriterien</a:t>
            </a:r>
          </a:p>
          <a:p>
            <a:pPr>
              <a:lnSpc>
                <a:spcPct val="100000"/>
              </a:lnSpc>
              <a:buClrTx/>
            </a:pPr>
            <a:r>
              <a:rPr lang="de-DE" sz="1700"/>
              <a:t>Immanente und wirkungsbasierte Bewertungskriterien für Förderung: </a:t>
            </a:r>
            <a:r>
              <a:rPr lang="de-DE" sz="1700" i="1" err="1"/>
              <a:t>peer</a:t>
            </a:r>
            <a:r>
              <a:rPr lang="de-DE" sz="1700" i="1"/>
              <a:t> review</a:t>
            </a:r>
            <a:r>
              <a:rPr lang="de-DE" sz="1700"/>
              <a:t> und </a:t>
            </a:r>
            <a:r>
              <a:rPr lang="de-DE" sz="1700" i="1"/>
              <a:t>Impact Indikatoren</a:t>
            </a:r>
          </a:p>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endParaRPr lang="de-DE">
              <a:latin typeface="+mj-lt"/>
            </a:endParaRPr>
          </a:p>
        </p:txBody>
      </p:sp>
      <p:sp>
        <p:nvSpPr>
          <p:cNvPr id="4" name="Textfeld 3">
            <a:extLst>
              <a:ext uri="{FF2B5EF4-FFF2-40B4-BE49-F238E27FC236}">
                <a16:creationId xmlns:a16="http://schemas.microsoft.com/office/drawing/2014/main" id="{E10CA0C8-3134-91EB-9D32-052AA4EB076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3598530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9406F-BFC1-B5B2-A00A-6DD5576E27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4EEA6-A1D5-EF76-53AF-BC8E6492F14E}"/>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B76D25A5-B42D-D58F-A4F5-1F167477D4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5805655A-2FF0-1DC8-9D5A-952BAB40B209}"/>
              </a:ext>
            </a:extLst>
          </p:cNvPr>
          <p:cNvGraphicFramePr>
            <a:graphicFrameLocks noGrp="1"/>
          </p:cNvGraphicFramePr>
          <p:nvPr>
            <p:ph idx="1"/>
            <p:extLst>
              <p:ext uri="{D42A27DB-BD31-4B8C-83A1-F6EECF244321}">
                <p14:modId xmlns:p14="http://schemas.microsoft.com/office/powerpoint/2010/main" val="39927824"/>
              </p:ext>
            </p:extLst>
          </p:nvPr>
        </p:nvGraphicFramePr>
        <p:xfrm>
          <a:off x="838200" y="1625600"/>
          <a:ext cx="10515600" cy="3263899"/>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550407">
                <a:tc>
                  <a:txBody>
                    <a:bodyPr/>
                    <a:lstStyle/>
                    <a:p>
                      <a:pPr marL="285750" indent="-285750" fontAlgn="t">
                        <a:lnSpc>
                          <a:spcPct val="150000"/>
                        </a:lnSpc>
                        <a:buFont typeface="Arial" panose="020B0604020202020204" pitchFamily="34" charset="0"/>
                        <a:buChar char="•"/>
                      </a:pPr>
                      <a:r>
                        <a:rPr lang="de-DE" sz="1800" noProof="0">
                          <a:effectLst/>
                          <a:latin typeface="+mn-lt"/>
                        </a:rPr>
                        <a:t>Persönliche Vorstellung und Erwartungen</a:t>
                      </a:r>
                    </a:p>
                  </a:txBody>
                  <a:tcPr anchor="ctr"/>
                </a:tc>
                <a:extLst>
                  <a:ext uri="{0D108BD9-81ED-4DB2-BD59-A6C34878D82A}">
                    <a16:rowId xmlns:a16="http://schemas.microsoft.com/office/drawing/2014/main" val="1371599389"/>
                  </a:ext>
                </a:extLst>
              </a:tr>
              <a:tr h="550407">
                <a:tc>
                  <a:txBody>
                    <a:bodyPr/>
                    <a:lstStyle/>
                    <a:p>
                      <a:pPr marL="285750" indent="-285750" fontAlgn="t">
                        <a:lnSpc>
                          <a:spcPct val="150000"/>
                        </a:lnSpc>
                        <a:buFont typeface="Arial" panose="020B0604020202020204" pitchFamily="34" charset="0"/>
                        <a:buChar char="•"/>
                      </a:pPr>
                      <a:r>
                        <a:rPr lang="de-DE" sz="1800" noProof="0">
                          <a:effectLst/>
                          <a:latin typeface="+mn-lt"/>
                        </a:rPr>
                        <a:t>Was bedeutet Forschungstransfer?</a:t>
                      </a:r>
                    </a:p>
                  </a:txBody>
                  <a:tcPr anchor="ctr"/>
                </a:tc>
                <a:extLst>
                  <a:ext uri="{0D108BD9-81ED-4DB2-BD59-A6C34878D82A}">
                    <a16:rowId xmlns:a16="http://schemas.microsoft.com/office/drawing/2014/main" val="853523055"/>
                  </a:ext>
                </a:extLst>
              </a:tr>
              <a:tr h="550407">
                <a:tc>
                  <a:txBody>
                    <a:bodyPr/>
                    <a:lstStyle/>
                    <a:p>
                      <a:pPr marL="285750" indent="-285750" fontAlgn="t">
                        <a:lnSpc>
                          <a:spcPct val="150000"/>
                        </a:lnSpc>
                        <a:buClr>
                          <a:schemeClr val="tx2"/>
                        </a:buClr>
                        <a:buFont typeface="Arial" panose="020B0604020202020204" pitchFamily="34" charset="0"/>
                        <a:buChar char="•"/>
                      </a:pPr>
                      <a:r>
                        <a:rPr lang="de-DE" sz="1800" b="1" i="0" noProof="0" dirty="0">
                          <a:solidFill>
                            <a:schemeClr val="accent1"/>
                          </a:solidFill>
                          <a:effectLst/>
                          <a:latin typeface="+mn-lt"/>
                        </a:rPr>
                        <a:t>Übung: </a:t>
                      </a:r>
                      <a:r>
                        <a:rPr lang="de-DE" sz="1800" noProof="0" dirty="0">
                          <a:effectLst/>
                          <a:latin typeface="+mn-lt"/>
                        </a:rPr>
                        <a:t>Denken im Möglichkeitsraum der </a:t>
                      </a:r>
                      <a:r>
                        <a:rPr lang="de-DE" sz="1800" noProof="0" dirty="0" err="1">
                          <a:effectLst/>
                          <a:latin typeface="+mn-lt"/>
                        </a:rPr>
                        <a:t>Quadruple</a:t>
                      </a:r>
                      <a:r>
                        <a:rPr lang="de-DE" sz="1800" noProof="0" dirty="0">
                          <a:effectLst/>
                          <a:latin typeface="+mn-lt"/>
                        </a:rPr>
                        <a:t> Helix</a:t>
                      </a:r>
                    </a:p>
                  </a:txBody>
                  <a:tcPr anchor="ctr"/>
                </a:tc>
                <a:extLst>
                  <a:ext uri="{0D108BD9-81ED-4DB2-BD59-A6C34878D82A}">
                    <a16:rowId xmlns:a16="http://schemas.microsoft.com/office/drawing/2014/main" val="832372380"/>
                  </a:ext>
                </a:extLst>
              </a:tr>
              <a:tr h="550407">
                <a:tc>
                  <a:txBody>
                    <a:bodyPr/>
                    <a:lstStyle/>
                    <a:p>
                      <a:pPr marL="285750" indent="-285750" fontAlgn="t">
                        <a:lnSpc>
                          <a:spcPct val="150000"/>
                        </a:lnSpc>
                        <a:buFont typeface="Arial" panose="020B0604020202020204" pitchFamily="34" charset="0"/>
                        <a:buChar char="•"/>
                      </a:pPr>
                      <a:r>
                        <a:rPr lang="de-DE" sz="1800" noProof="0">
                          <a:effectLst/>
                          <a:latin typeface="+mn-lt"/>
                        </a:rPr>
                        <a:t>Welchen gesellschaftlichen Wert bietet meine Forschung? </a:t>
                      </a:r>
                    </a:p>
                  </a:txBody>
                  <a:tcPr anchor="ctr"/>
                </a:tc>
                <a:extLst>
                  <a:ext uri="{0D108BD9-81ED-4DB2-BD59-A6C34878D82A}">
                    <a16:rowId xmlns:a16="http://schemas.microsoft.com/office/drawing/2014/main" val="4029012191"/>
                  </a:ext>
                </a:extLst>
              </a:tr>
              <a:tr h="550407">
                <a:tc>
                  <a:txBody>
                    <a:bodyPr/>
                    <a:lstStyle/>
                    <a:p>
                      <a:pPr marL="285750" indent="-285750" fontAlgn="t">
                        <a:lnSpc>
                          <a:spcPct val="150000"/>
                        </a:lnSpc>
                        <a:buFont typeface="Arial" panose="020B0604020202020204" pitchFamily="34" charset="0"/>
                        <a:buChar char="•"/>
                      </a:pPr>
                      <a:r>
                        <a:rPr lang="de-DE" sz="1800" noProof="0">
                          <a:effectLst/>
                          <a:latin typeface="+mn-lt"/>
                        </a:rPr>
                        <a:t>Wie kann ich das Impact-Potential meiner Arbeit nutzen?</a:t>
                      </a:r>
                    </a:p>
                  </a:txBody>
                  <a:tcPr anchor="ctr"/>
                </a:tc>
                <a:extLst>
                  <a:ext uri="{0D108BD9-81ED-4DB2-BD59-A6C34878D82A}">
                    <a16:rowId xmlns:a16="http://schemas.microsoft.com/office/drawing/2014/main" val="376704564"/>
                  </a:ext>
                </a:extLst>
              </a:tr>
              <a:tr h="511864">
                <a:tc>
                  <a:txBody>
                    <a:bodyPr/>
                    <a:lstStyle/>
                    <a:p>
                      <a:pPr marL="285750" indent="-285750" fontAlgn="t">
                        <a:lnSpc>
                          <a:spcPct val="150000"/>
                        </a:lnSpc>
                        <a:buClr>
                          <a:schemeClr val="tx2"/>
                        </a:buClr>
                        <a:buFont typeface="Arial" panose="020B0604020202020204" pitchFamily="34" charset="0"/>
                        <a:buChar char="•"/>
                      </a:pPr>
                      <a:r>
                        <a:rPr lang="de-DE" sz="1800" b="1" noProof="0" dirty="0">
                          <a:solidFill>
                            <a:schemeClr val="accent1"/>
                          </a:solidFill>
                          <a:effectLst/>
                          <a:latin typeface="+mn-lt"/>
                        </a:rPr>
                        <a:t>Übung: </a:t>
                      </a:r>
                      <a:r>
                        <a:rPr lang="de-DE" sz="1800" noProof="0" dirty="0">
                          <a:effectLst/>
                          <a:latin typeface="+mn-lt"/>
                        </a:rPr>
                        <a:t>Impact Circle </a:t>
                      </a:r>
                    </a:p>
                  </a:txBody>
                  <a:tcPr anchor="ctr"/>
                </a:tc>
                <a:extLst>
                  <a:ext uri="{0D108BD9-81ED-4DB2-BD59-A6C34878D82A}">
                    <a16:rowId xmlns:a16="http://schemas.microsoft.com/office/drawing/2014/main" val="434511914"/>
                  </a:ext>
                </a:extLst>
              </a:tr>
            </a:tbl>
          </a:graphicData>
        </a:graphic>
      </p:graphicFrame>
    </p:spTree>
    <p:extLst>
      <p:ext uri="{BB962C8B-B14F-4D97-AF65-F5344CB8AC3E}">
        <p14:creationId xmlns:p14="http://schemas.microsoft.com/office/powerpoint/2010/main" val="5440671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F429D-2B34-6287-0D4C-E84B46BEAE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6B0759E-6FB5-CAE5-2EF2-926E40F1AAF8}"/>
              </a:ext>
            </a:extLst>
          </p:cNvPr>
          <p:cNvSpPr>
            <a:spLocks noGrp="1"/>
          </p:cNvSpPr>
          <p:nvPr>
            <p:ph type="title"/>
          </p:nvPr>
        </p:nvSpPr>
        <p:spPr>
          <a:xfrm>
            <a:off x="838199" y="348418"/>
            <a:ext cx="10515600" cy="1048039"/>
          </a:xfrm>
        </p:spPr>
        <p:txBody>
          <a:bodyPr/>
          <a:lstStyle/>
          <a:p>
            <a:r>
              <a:rPr lang="de-DE" noProof="0"/>
              <a:t>Impact Assessment mit dem Impact Circle</a:t>
            </a:r>
          </a:p>
        </p:txBody>
      </p:sp>
      <p:sp>
        <p:nvSpPr>
          <p:cNvPr id="3" name="Inhaltsplatzhalter 2">
            <a:extLst>
              <a:ext uri="{FF2B5EF4-FFF2-40B4-BE49-F238E27FC236}">
                <a16:creationId xmlns:a16="http://schemas.microsoft.com/office/drawing/2014/main" id="{A03CC9FA-B137-6C61-B044-6C659246EE66}"/>
              </a:ext>
            </a:extLst>
          </p:cNvPr>
          <p:cNvSpPr>
            <a:spLocks noGrp="1"/>
          </p:cNvSpPr>
          <p:nvPr>
            <p:ph idx="4294967295"/>
          </p:nvPr>
        </p:nvSpPr>
        <p:spPr>
          <a:xfrm>
            <a:off x="6216070" y="2023952"/>
            <a:ext cx="5137729" cy="3843448"/>
          </a:xfrm>
        </p:spPr>
        <p:txBody>
          <a:bodyPr vert="horz" lIns="91440" tIns="45720" rIns="91440" bIns="45720" rtlCol="0" anchor="t">
            <a:normAutofit/>
          </a:bodyPr>
          <a:lstStyle/>
          <a:p>
            <a:pPr marL="0" indent="0">
              <a:lnSpc>
                <a:spcPct val="120000"/>
              </a:lnSpc>
              <a:spcBef>
                <a:spcPts val="1200"/>
              </a:spcBef>
              <a:buNone/>
            </a:pPr>
            <a:r>
              <a:rPr lang="de-DE" noProof="0" dirty="0">
                <a:latin typeface="+mj-lt"/>
              </a:rPr>
              <a:t>Wenn Sie Ihr Forschungsvorhaben umsetzen, wer wird in welcher Weise beeinflusst?</a:t>
            </a:r>
          </a:p>
          <a:p>
            <a:pPr marL="0" indent="0">
              <a:lnSpc>
                <a:spcPct val="120000"/>
              </a:lnSpc>
              <a:spcBef>
                <a:spcPts val="1200"/>
              </a:spcBef>
              <a:buNone/>
            </a:pPr>
            <a:r>
              <a:rPr lang="de-DE" noProof="0" dirty="0"/>
              <a:t>Brainstormen Sie mehrere Auswirkungen auf Stake-holder und tragen Sie diese in das jeweilige Feld ein. </a:t>
            </a:r>
          </a:p>
          <a:p>
            <a:pPr marL="342900" indent="-342900">
              <a:lnSpc>
                <a:spcPct val="120000"/>
              </a:lnSpc>
              <a:spcBef>
                <a:spcPts val="1200"/>
              </a:spcBef>
              <a:buFont typeface="+mj-lt"/>
              <a:buAutoNum type="arabicPeriod"/>
            </a:pPr>
            <a:r>
              <a:rPr lang="de-DE" noProof="0" dirty="0"/>
              <a:t>Nennen Sie den/die Stakeholder.</a:t>
            </a:r>
          </a:p>
          <a:p>
            <a:pPr marL="342900" indent="-342900">
              <a:lnSpc>
                <a:spcPct val="120000"/>
              </a:lnSpc>
              <a:spcBef>
                <a:spcPts val="1200"/>
              </a:spcBef>
              <a:buFont typeface="+mj-lt"/>
              <a:buAutoNum type="arabicPeriod"/>
            </a:pPr>
            <a:r>
              <a:rPr lang="de-DE" noProof="0" dirty="0"/>
              <a:t>Beschreiben Sie kurz, wie sie betroffen sind.</a:t>
            </a:r>
            <a:r>
              <a:rPr lang="de-DE" dirty="0"/>
              <a:t> </a:t>
            </a:r>
            <a:r>
              <a:rPr lang="de-DE" noProof="0" dirty="0"/>
              <a:t>Geben Sie an, wie wichtig die identifizierte Auswirkung für den Erfolg Ihres Unternehmens ist, auf einer Skala von -5 (negative Auswirkung) bis +5 (positive Auswirkung). </a:t>
            </a:r>
          </a:p>
        </p:txBody>
      </p:sp>
      <p:sp>
        <p:nvSpPr>
          <p:cNvPr id="42" name="Foliennummernplatzhalter 41">
            <a:extLst>
              <a:ext uri="{FF2B5EF4-FFF2-40B4-BE49-F238E27FC236}">
                <a16:creationId xmlns:a16="http://schemas.microsoft.com/office/drawing/2014/main" id="{3DA701EC-F4B0-6BBE-6121-8FD91E96263C}"/>
              </a:ext>
            </a:extLst>
          </p:cNvPr>
          <p:cNvSpPr>
            <a:spLocks noGrp="1"/>
          </p:cNvSpPr>
          <p:nvPr>
            <p:ph type="sldNum" sz="quarter" idx="12"/>
          </p:nvPr>
        </p:nvSpPr>
        <p:spPr/>
        <p:txBody>
          <a:bodyPr/>
          <a:lstStyle/>
          <a:p>
            <a:fld id="{F145060A-2239-4736-BEED-7C05F6B3C6E1}" type="slidenum">
              <a:rPr lang="de-DE" noProof="0" smtClean="0"/>
              <a:t>30</a:t>
            </a:fld>
            <a:endParaRPr lang="de-DE" noProof="0"/>
          </a:p>
        </p:txBody>
      </p:sp>
      <p:pic>
        <p:nvPicPr>
          <p:cNvPr id="5" name="Google Shape;536;p61" descr="Ein Bild, das Text, Screenshot, Diagramm, Kreis enthält.&#10;&#10;Beschreibung automatisch generiert.">
            <a:extLst>
              <a:ext uri="{FF2B5EF4-FFF2-40B4-BE49-F238E27FC236}">
                <a16:creationId xmlns:a16="http://schemas.microsoft.com/office/drawing/2014/main" id="{D53E1BBC-BD44-0317-9EDC-9FEB88B13397}"/>
              </a:ext>
            </a:extLst>
          </p:cNvPr>
          <p:cNvPicPr/>
          <p:nvPr/>
        </p:nvPicPr>
        <p:blipFill>
          <a:blip r:embed="rId3">
            <a:alphaModFix/>
          </a:blip>
          <a:srcRect l="3294" t="2390" r="10205" b="1309"/>
          <a:stretch>
            <a:fillRect/>
          </a:stretch>
        </p:blipFill>
        <p:spPr bwMode="auto">
          <a:xfrm>
            <a:off x="838199" y="1777999"/>
            <a:ext cx="4940300" cy="3949701"/>
          </a:xfrm>
          <a:prstGeom prst="rect">
            <a:avLst/>
          </a:prstGeom>
          <a:noFill/>
          <a:ln>
            <a:noFill/>
          </a:ln>
        </p:spPr>
      </p:pic>
      <p:sp>
        <p:nvSpPr>
          <p:cNvPr id="4" name="Textfeld 3">
            <a:extLst>
              <a:ext uri="{FF2B5EF4-FFF2-40B4-BE49-F238E27FC236}">
                <a16:creationId xmlns:a16="http://schemas.microsoft.com/office/drawing/2014/main" id="{B7F385A4-9907-1BA5-FD56-A8163F596A5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
        <p:nvSpPr>
          <p:cNvPr id="6" name="Fußzeilenplatzhalter 1">
            <a:extLst>
              <a:ext uri="{FF2B5EF4-FFF2-40B4-BE49-F238E27FC236}">
                <a16:creationId xmlns:a16="http://schemas.microsoft.com/office/drawing/2014/main" id="{58FFD23C-CE34-BEBF-2C9F-3DA4CB67BEC9}"/>
              </a:ext>
            </a:extLst>
          </p:cNvPr>
          <p:cNvSpPr>
            <a:spLocks noGrp="1"/>
          </p:cNvSpPr>
          <p:nvPr/>
        </p:nvSpPr>
        <p:spPr bwMode="auto">
          <a:xfrm>
            <a:off x="9077695" y="5533397"/>
            <a:ext cx="2449781" cy="195458"/>
          </a:xfrm>
          <a:prstGeom prst="rect">
            <a:avLst/>
          </a:prstGeom>
        </p:spPr>
        <p:txBody>
          <a:bodyPr vert="horz" lIns="91440" tIns="45720" rIns="91440" bIns="45720" rtlCol="0" anchor="ctr"/>
          <a:lstStyle>
            <a:defPPr marR="0" lvl="0" algn="l" rtl="0">
              <a:lnSpc>
                <a:spcPct val="100000"/>
              </a:lnSpc>
              <a:spcBef>
                <a:spcPts val="0"/>
              </a:spcBef>
              <a:spcAft>
                <a:spcPts val="0"/>
              </a:spcAft>
              <a:defRPr lang="de-DE"/>
            </a:defPPr>
            <a:lvl1pPr marL="0" marR="0" lvl="0" algn="ctr" defTabSz="914400" rtl="0" eaLnBrk="1" latinLnBrk="0" hangingPunct="1">
              <a:lnSpc>
                <a:spcPct val="100000"/>
              </a:lnSpc>
              <a:spcBef>
                <a:spcPts val="0"/>
              </a:spcBef>
              <a:spcAft>
                <a:spcPts val="0"/>
              </a:spcAft>
              <a:buClr>
                <a:srgbClr val="000000"/>
              </a:buClr>
              <a:buFont typeface="Arial"/>
              <a:defRPr sz="1200" b="0" i="0" u="none" strike="noStrike" kern="1200" cap="none">
                <a:solidFill>
                  <a:schemeClr val="tx1">
                    <a:tint val="82000"/>
                  </a:schemeClr>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algn="l">
              <a:defRPr/>
            </a:pPr>
            <a:r>
              <a:rPr lang="de-DE" sz="800" dirty="0">
                <a:ea typeface="+mn-lt"/>
                <a:cs typeface="+mn-lt"/>
              </a:rPr>
              <a:t>Basiert auf </a:t>
            </a:r>
            <a:r>
              <a:rPr lang="de-DE" sz="800" dirty="0">
                <a:ea typeface="+mn-lt"/>
                <a:cs typeface="Arial"/>
              </a:rPr>
              <a:t>Karahan und </a:t>
            </a:r>
            <a:r>
              <a:rPr lang="de-DE" sz="800" dirty="0" err="1">
                <a:ea typeface="+mn-lt"/>
                <a:cs typeface="Arial"/>
              </a:rPr>
              <a:t>Stoeckermann</a:t>
            </a:r>
            <a:r>
              <a:rPr lang="de-DE" sz="800" dirty="0">
                <a:ea typeface="+mn-lt"/>
                <a:cs typeface="Arial"/>
              </a:rPr>
              <a:t> (2023)</a:t>
            </a:r>
            <a:endParaRPr lang="de-DE" sz="800" dirty="0">
              <a:solidFill>
                <a:srgbClr val="767676"/>
              </a:solidFill>
              <a:latin typeface="Nunito Light"/>
              <a:cs typeface="Arial"/>
            </a:endParaRPr>
          </a:p>
        </p:txBody>
      </p:sp>
      <p:pic>
        <p:nvPicPr>
          <p:cNvPr id="7" name="Grafik 6" descr="Ein Bild, das Grafiken, Kreis, Screenshot, Schrift enthält.&#10;&#10;KI-generierte Inhalte können fehlerhaft sein.">
            <a:extLst>
              <a:ext uri="{FF2B5EF4-FFF2-40B4-BE49-F238E27FC236}">
                <a16:creationId xmlns:a16="http://schemas.microsoft.com/office/drawing/2014/main" id="{7061663D-DA17-80BD-D948-E0D9BAF8BA0A}"/>
              </a:ext>
            </a:extLst>
          </p:cNvPr>
          <p:cNvPicPr>
            <a:picLocks noChangeAspect="1"/>
          </p:cNvPicPr>
          <p:nvPr/>
        </p:nvPicPr>
        <p:blipFill>
          <a:blip r:embed="rId4"/>
          <a:stretch>
            <a:fillRect/>
          </a:stretch>
        </p:blipFill>
        <p:spPr>
          <a:xfrm>
            <a:off x="10092169" y="193097"/>
            <a:ext cx="1595005" cy="1595005"/>
          </a:xfrm>
          <a:prstGeom prst="rect">
            <a:avLst/>
          </a:prstGeom>
        </p:spPr>
      </p:pic>
    </p:spTree>
    <p:extLst>
      <p:ext uri="{BB962C8B-B14F-4D97-AF65-F5344CB8AC3E}">
        <p14:creationId xmlns:p14="http://schemas.microsoft.com/office/powerpoint/2010/main" val="3543836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8" name="Ellipse 7">
            <a:extLst>
              <a:ext uri="{FF2B5EF4-FFF2-40B4-BE49-F238E27FC236}">
                <a16:creationId xmlns:a16="http://schemas.microsoft.com/office/drawing/2014/main" id="{C47BA293-3605-69A2-1C5C-34465221A58B}"/>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9" name="Ellipse 8">
            <a:extLst>
              <a:ext uri="{FF2B5EF4-FFF2-40B4-BE49-F238E27FC236}">
                <a16:creationId xmlns:a16="http://schemas.microsoft.com/office/drawing/2014/main" id="{2CABE9F2-55E7-752A-D78C-7F2A67387EAD}"/>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2" t="-18154" r="-7883"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a:t>Wie geht es weiter?</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12" name="Inhaltsplatzhalter 11">
            <a:extLst>
              <a:ext uri="{FF2B5EF4-FFF2-40B4-BE49-F238E27FC236}">
                <a16:creationId xmlns:a16="http://schemas.microsoft.com/office/drawing/2014/main" id="{92B0B519-CD73-D7AA-8B0C-2AE0E8B63460}"/>
              </a:ext>
            </a:extLst>
          </p:cNvPr>
          <p:cNvSpPr>
            <a:spLocks noGrp="1"/>
          </p:cNvSpPr>
          <p:nvPr>
            <p:ph idx="15"/>
          </p:nvPr>
        </p:nvSpPr>
        <p:spPr/>
        <p:txBody>
          <a:bodyPr/>
          <a:lstStyle/>
          <a:p>
            <a:pPr>
              <a:lnSpc>
                <a:spcPct val="200000"/>
              </a:lnSpc>
              <a:spcBef>
                <a:spcPts val="1200"/>
              </a:spcBef>
              <a:buClrTx/>
              <a:defRPr/>
            </a:pPr>
            <a:r>
              <a:rPr lang="de-DE" i="1" dirty="0">
                <a:solidFill>
                  <a:srgbClr val="3B3B3B"/>
                </a:solidFill>
                <a:sym typeface="Arial"/>
              </a:rPr>
              <a:t>Rundmail mit Kontaktdaten und Präsentation</a:t>
            </a:r>
          </a:p>
          <a:p>
            <a:pPr>
              <a:lnSpc>
                <a:spcPct val="200000"/>
              </a:lnSpc>
              <a:spcBef>
                <a:spcPts val="1200"/>
              </a:spcBef>
              <a:buClrTx/>
              <a:defRPr/>
            </a:pPr>
            <a:r>
              <a:rPr lang="de-DE" i="1" dirty="0">
                <a:solidFill>
                  <a:srgbClr val="3B3B3B"/>
                </a:solidFill>
                <a:sym typeface="Arial"/>
              </a:rPr>
              <a:t>Nächste Veranstaltung: …</a:t>
            </a:r>
          </a:p>
          <a:p>
            <a:pPr>
              <a:lnSpc>
                <a:spcPct val="200000"/>
              </a:lnSpc>
              <a:spcBef>
                <a:spcPts val="1200"/>
              </a:spcBef>
              <a:buClrTx/>
              <a:defRPr/>
            </a:pPr>
            <a:r>
              <a:rPr lang="de-DE" i="1" dirty="0">
                <a:solidFill>
                  <a:srgbClr val="3B3B3B"/>
                </a:solidFill>
              </a:rPr>
              <a:t>Infos, Hinweise, …</a:t>
            </a:r>
            <a:endParaRPr lang="de-DE" i="1" dirty="0">
              <a:solidFill>
                <a:srgbClr val="3B3B3B"/>
              </a:solidFill>
              <a:sym typeface="Arial"/>
            </a:endParaRPr>
          </a:p>
        </p:txBody>
      </p:sp>
    </p:spTree>
    <p:extLst>
      <p:ext uri="{BB962C8B-B14F-4D97-AF65-F5344CB8AC3E}">
        <p14:creationId xmlns:p14="http://schemas.microsoft.com/office/powerpoint/2010/main" val="75801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F623-F50A-331D-A793-41478590345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817F15C-F71D-674D-A832-BCA30AEF3541}"/>
              </a:ext>
            </a:extLst>
          </p:cNvPr>
          <p:cNvSpPr>
            <a:spLocks noGrp="1"/>
          </p:cNvSpPr>
          <p:nvPr>
            <p:ph type="ctrTitle"/>
          </p:nvPr>
        </p:nvSpPr>
        <p:spPr/>
        <p:txBody>
          <a:bodyPr/>
          <a:lstStyle/>
          <a:p>
            <a:r>
              <a:rPr lang="de-DE" noProof="0"/>
              <a:t>Vielen Dank für Ihr Interesse!</a:t>
            </a:r>
          </a:p>
        </p:txBody>
      </p:sp>
      <p:sp>
        <p:nvSpPr>
          <p:cNvPr id="4" name="Foliennummernplatzhalter 3">
            <a:extLst>
              <a:ext uri="{FF2B5EF4-FFF2-40B4-BE49-F238E27FC236}">
                <a16:creationId xmlns:a16="http://schemas.microsoft.com/office/drawing/2014/main" id="{3CECF3B7-FC0D-BDB2-DF29-A1D98A4D77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94429B2A-F428-2B54-9C71-16653760CA07}"/>
              </a:ext>
            </a:extLst>
          </p:cNvPr>
          <p:cNvSpPr>
            <a:spLocks noGrp="1"/>
          </p:cNvSpPr>
          <p:nvPr>
            <p:ph type="body" sz="quarter" idx="13"/>
          </p:nvPr>
        </p:nvSpPr>
        <p:spPr/>
        <p:txBody>
          <a:bodyPr>
            <a:normAutofit/>
          </a:bodyPr>
          <a:lstStyle/>
          <a:p>
            <a:r>
              <a:rPr lang="de-DE" noProof="0"/>
              <a:t>Name, Titel</a:t>
            </a:r>
          </a:p>
        </p:txBody>
      </p:sp>
      <p:sp>
        <p:nvSpPr>
          <p:cNvPr id="8" name="Textplatzhalter 7">
            <a:extLst>
              <a:ext uri="{FF2B5EF4-FFF2-40B4-BE49-F238E27FC236}">
                <a16:creationId xmlns:a16="http://schemas.microsoft.com/office/drawing/2014/main" id="{2B5CB167-573E-9A83-0B52-7A08C74B9AAE}"/>
              </a:ext>
            </a:extLst>
          </p:cNvPr>
          <p:cNvSpPr>
            <a:spLocks noGrp="1"/>
          </p:cNvSpPr>
          <p:nvPr>
            <p:ph type="body" sz="quarter" idx="14"/>
          </p:nvPr>
        </p:nvSpPr>
        <p:spPr/>
        <p:txBody>
          <a:bodyPr>
            <a:normAutofit/>
          </a:bodyPr>
          <a:lstStyle/>
          <a:p>
            <a:r>
              <a:rPr lang="de-DE" noProof="0"/>
              <a:t>Name, Titel</a:t>
            </a:r>
          </a:p>
        </p:txBody>
      </p:sp>
      <p:sp>
        <p:nvSpPr>
          <p:cNvPr id="9" name="Textplatzhalter 8">
            <a:extLst>
              <a:ext uri="{FF2B5EF4-FFF2-40B4-BE49-F238E27FC236}">
                <a16:creationId xmlns:a16="http://schemas.microsoft.com/office/drawing/2014/main" id="{DB40BFB4-C274-CE03-1502-F9AB0BA10670}"/>
              </a:ext>
            </a:extLst>
          </p:cNvPr>
          <p:cNvSpPr>
            <a:spLocks noGrp="1"/>
          </p:cNvSpPr>
          <p:nvPr>
            <p:ph type="body" sz="quarter" idx="15"/>
          </p:nvPr>
        </p:nvSpPr>
        <p:spPr/>
        <p:txBody>
          <a:bodyPr>
            <a:normAutofit/>
          </a:bodyPr>
          <a:lstStyle/>
          <a:p>
            <a:r>
              <a:rPr lang="de-DE" noProof="0"/>
              <a:t>Organisation</a:t>
            </a:r>
          </a:p>
          <a:p>
            <a:r>
              <a:rPr lang="de-DE" noProof="0"/>
              <a:t>E-Mail-Adresse</a:t>
            </a:r>
            <a:br>
              <a:rPr lang="de-DE" noProof="0"/>
            </a:br>
            <a:endParaRPr lang="de-DE" noProof="0"/>
          </a:p>
        </p:txBody>
      </p:sp>
      <p:sp>
        <p:nvSpPr>
          <p:cNvPr id="10" name="Textplatzhalter 9">
            <a:extLst>
              <a:ext uri="{FF2B5EF4-FFF2-40B4-BE49-F238E27FC236}">
                <a16:creationId xmlns:a16="http://schemas.microsoft.com/office/drawing/2014/main" id="{23451CCB-41D2-BFC7-ACDA-79C6BE4B636F}"/>
              </a:ext>
            </a:extLst>
          </p:cNvPr>
          <p:cNvSpPr>
            <a:spLocks noGrp="1"/>
          </p:cNvSpPr>
          <p:nvPr>
            <p:ph type="body" sz="quarter" idx="16"/>
          </p:nvPr>
        </p:nvSpPr>
        <p:spPr/>
        <p:txBody>
          <a:bodyPr>
            <a:normAutofit/>
          </a:bodyPr>
          <a:lstStyle/>
          <a:p>
            <a:r>
              <a:rPr lang="de-DE" noProof="0"/>
              <a:t>Organisation</a:t>
            </a:r>
          </a:p>
          <a:p>
            <a:r>
              <a:rPr lang="de-DE" noProof="0"/>
              <a:t>E-Mail-Adresse</a:t>
            </a:r>
          </a:p>
        </p:txBody>
      </p:sp>
    </p:spTree>
    <p:extLst>
      <p:ext uri="{BB962C8B-B14F-4D97-AF65-F5344CB8AC3E}">
        <p14:creationId xmlns:p14="http://schemas.microsoft.com/office/powerpoint/2010/main" val="304316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E31E87F-E25E-4660-E280-1B70A796994A}"/>
              </a:ext>
            </a:extLst>
          </p:cNvPr>
          <p:cNvSpPr>
            <a:spLocks noGrp="1"/>
          </p:cNvSpPr>
          <p:nvPr>
            <p:ph type="title"/>
          </p:nvPr>
        </p:nvSpPr>
        <p:spPr/>
        <p:txBody>
          <a:bodyPr/>
          <a:lstStyle/>
          <a:p>
            <a:r>
              <a:rPr lang="de-DE"/>
              <a:t>Who </a:t>
            </a:r>
            <a:r>
              <a:rPr lang="de-DE" err="1"/>
              <a:t>is</a:t>
            </a:r>
            <a:r>
              <a:rPr lang="de-DE"/>
              <a:t> Who? Vorstellung und Erwartungen!</a:t>
            </a:r>
          </a:p>
        </p:txBody>
      </p:sp>
      <p:sp>
        <p:nvSpPr>
          <p:cNvPr id="6" name="Inhaltsplatzhalter 5">
            <a:extLst>
              <a:ext uri="{FF2B5EF4-FFF2-40B4-BE49-F238E27FC236}">
                <a16:creationId xmlns:a16="http://schemas.microsoft.com/office/drawing/2014/main" id="{840EBC59-753D-DBE0-8977-D3B1ABA08860}"/>
              </a:ext>
            </a:extLst>
          </p:cNvPr>
          <p:cNvSpPr>
            <a:spLocks noGrp="1"/>
          </p:cNvSpPr>
          <p:nvPr>
            <p:ph idx="1"/>
          </p:nvPr>
        </p:nvSpPr>
        <p:spPr>
          <a:xfrm>
            <a:off x="838203" y="3390900"/>
            <a:ext cx="4576636" cy="2351598"/>
          </a:xfrm>
          <a:ln w="28575">
            <a:noFill/>
            <a:prstDash val="sysDot"/>
          </a:ln>
        </p:spPr>
        <p:txBody>
          <a:bodyPr/>
          <a:lstStyle/>
          <a:p>
            <a:pPr marL="0" indent="0">
              <a:buNone/>
            </a:pPr>
            <a:endParaRPr lang="de-DE" dirty="0">
              <a:latin typeface="+mj-lt"/>
            </a:endParaRPr>
          </a:p>
          <a:p>
            <a:pPr marL="0" indent="0">
              <a:buNone/>
            </a:pPr>
            <a:r>
              <a:rPr lang="de-DE" dirty="0">
                <a:solidFill>
                  <a:schemeClr val="accent1"/>
                </a:solidFill>
                <a:latin typeface="+mj-lt"/>
              </a:rPr>
              <a:t>Wer sind Sie?</a:t>
            </a:r>
          </a:p>
          <a:p>
            <a:pPr marL="0" indent="0">
              <a:buNone/>
            </a:pPr>
            <a:endParaRPr lang="de-DE" dirty="0">
              <a:latin typeface="+mj-lt"/>
            </a:endParaRPr>
          </a:p>
          <a:p>
            <a:pPr>
              <a:buClr>
                <a:schemeClr val="tx2"/>
              </a:buClr>
            </a:pPr>
            <a:r>
              <a:rPr lang="de-DE" dirty="0"/>
              <a:t>Person und Fachgebiet</a:t>
            </a:r>
          </a:p>
          <a:p>
            <a:pPr>
              <a:buClr>
                <a:schemeClr val="tx2"/>
              </a:buClr>
            </a:pPr>
            <a:r>
              <a:rPr lang="de-DE" dirty="0"/>
              <a:t>Schwerpunkte in Studium und Forschung</a:t>
            </a:r>
          </a:p>
          <a:p>
            <a:pPr>
              <a:buClr>
                <a:schemeClr val="tx2"/>
              </a:buClr>
            </a:pPr>
            <a:r>
              <a:rPr lang="de-DE" dirty="0"/>
              <a:t>Vorerfahrungen mit Transfer &amp; Kooperation</a:t>
            </a:r>
          </a:p>
          <a:p>
            <a:pPr marL="0" indent="0">
              <a:buNone/>
            </a:pPr>
            <a:endParaRPr lang="de-DE" dirty="0">
              <a:latin typeface="+mj-lt"/>
            </a:endParaRPr>
          </a:p>
          <a:p>
            <a:pPr marL="0" indent="0">
              <a:buNone/>
            </a:pPr>
            <a:endParaRPr lang="de-DE" dirty="0">
              <a:latin typeface="+mj-lt"/>
            </a:endParaRPr>
          </a:p>
        </p:txBody>
      </p:sp>
      <p:sp>
        <p:nvSpPr>
          <p:cNvPr id="8" name="Inhaltsplatzhalter 5">
            <a:extLst>
              <a:ext uri="{FF2B5EF4-FFF2-40B4-BE49-F238E27FC236}">
                <a16:creationId xmlns:a16="http://schemas.microsoft.com/office/drawing/2014/main" id="{60B4070F-80EE-6DC7-892D-7727AD89AD83}"/>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BEA6A406-BC81-A5B2-EC36-7164F948A180}"/>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8458EF9E-44C0-2D51-2BB3-88960E428676}"/>
              </a:ext>
            </a:extLst>
          </p:cNvPr>
          <p:cNvSpPr txBox="1">
            <a:spLocks/>
          </p:cNvSpPr>
          <p:nvPr/>
        </p:nvSpPr>
        <p:spPr>
          <a:xfrm>
            <a:off x="952501" y="1918576"/>
            <a:ext cx="9499600" cy="864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de-DE" sz="1800">
                <a:ea typeface="Arial"/>
                <a:cs typeface="Arial"/>
              </a:rPr>
              <a:t>Tauschen Sie sich in 2-er Gruppen aus und stellen Sie dann Ihre/n Partner/in anhand der folgenden Fragen vor. Machen Sie sich gerne Notizen.</a:t>
            </a:r>
          </a:p>
          <a:p>
            <a:pPr>
              <a:buClrTx/>
            </a:pPr>
            <a:endParaRPr lang="de-DE"/>
          </a:p>
        </p:txBody>
      </p:sp>
      <p:sp>
        <p:nvSpPr>
          <p:cNvPr id="12" name="Inhaltsplatzhalter 5">
            <a:extLst>
              <a:ext uri="{FF2B5EF4-FFF2-40B4-BE49-F238E27FC236}">
                <a16:creationId xmlns:a16="http://schemas.microsoft.com/office/drawing/2014/main" id="{96ED180D-D4A3-6107-F324-FD59AD643C2A}"/>
              </a:ext>
            </a:extLst>
          </p:cNvPr>
          <p:cNvSpPr txBox="1">
            <a:spLocks/>
          </p:cNvSpPr>
          <p:nvPr/>
        </p:nvSpPr>
        <p:spPr>
          <a:xfrm>
            <a:off x="8011887" y="3390900"/>
            <a:ext cx="3283854" cy="23515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dirty="0">
              <a:latin typeface="+mj-lt"/>
            </a:endParaRPr>
          </a:p>
          <a:p>
            <a:pPr marL="0" indent="0">
              <a:buClrTx/>
              <a:buFont typeface="Arial" panose="020B0604020202020204" pitchFamily="34" charset="0"/>
              <a:buNone/>
            </a:pPr>
            <a:r>
              <a:rPr lang="de-DE" dirty="0">
                <a:solidFill>
                  <a:schemeClr val="accent1"/>
                </a:solidFill>
                <a:latin typeface="+mj-lt"/>
              </a:rPr>
              <a:t>Was wollen Sie erreichen?</a:t>
            </a:r>
          </a:p>
          <a:p>
            <a:pPr marL="0" indent="0">
              <a:buClrTx/>
              <a:buFont typeface="Arial" panose="020B0604020202020204" pitchFamily="34" charset="0"/>
              <a:buNone/>
            </a:pPr>
            <a:endParaRPr lang="de-DE" dirty="0">
              <a:latin typeface="+mj-lt"/>
            </a:endParaRPr>
          </a:p>
          <a:p>
            <a:pPr>
              <a:buClr>
                <a:schemeClr val="tx2"/>
              </a:buClr>
            </a:pPr>
            <a:r>
              <a:rPr lang="de-DE" dirty="0"/>
              <a:t>Motive für die Teilnahme</a:t>
            </a:r>
          </a:p>
          <a:p>
            <a:pPr>
              <a:buClr>
                <a:schemeClr val="tx2"/>
              </a:buClr>
            </a:pPr>
            <a:r>
              <a:rPr lang="de-DE" dirty="0"/>
              <a:t>Ziel am Ende des Moduls</a:t>
            </a:r>
            <a:endParaRPr lang="de-DE" dirty="0">
              <a:latin typeface="+mj-lt"/>
            </a:endParaRPr>
          </a:p>
          <a:p>
            <a:pPr marL="0" indent="0">
              <a:buClrTx/>
              <a:buFont typeface="Arial" panose="020B0604020202020204" pitchFamily="34" charset="0"/>
              <a:buNone/>
            </a:pPr>
            <a:endParaRPr lang="de-DE" dirty="0">
              <a:latin typeface="+mj-lt"/>
            </a:endParaRPr>
          </a:p>
        </p:txBody>
      </p:sp>
      <p:sp>
        <p:nvSpPr>
          <p:cNvPr id="13" name="Rechteck: abgerundete Ecken 12">
            <a:extLst>
              <a:ext uri="{FF2B5EF4-FFF2-40B4-BE49-F238E27FC236}">
                <a16:creationId xmlns:a16="http://schemas.microsoft.com/office/drawing/2014/main" id="{05177B82-04D7-F003-5ADF-9DE44C259389}"/>
              </a:ext>
            </a:extLst>
          </p:cNvPr>
          <p:cNvSpPr/>
          <p:nvPr/>
        </p:nvSpPr>
        <p:spPr>
          <a:xfrm>
            <a:off x="828577" y="1719138"/>
            <a:ext cx="9788624" cy="1113619"/>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spTree>
    <p:extLst>
      <p:ext uri="{BB962C8B-B14F-4D97-AF65-F5344CB8AC3E}">
        <p14:creationId xmlns:p14="http://schemas.microsoft.com/office/powerpoint/2010/main" val="2948476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27A4-E9E6-E7EF-1081-28DAC44EAF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D7A965AB-96AE-B4BD-F961-8C240D97AA5B}"/>
              </a:ext>
            </a:extLst>
          </p:cNvPr>
          <p:cNvSpPr>
            <a:spLocks noGrp="1"/>
          </p:cNvSpPr>
          <p:nvPr>
            <p:ph type="body" sz="quarter" idx="13"/>
          </p:nvPr>
        </p:nvSpPr>
        <p:spPr/>
        <p:txBody>
          <a:bodyPr>
            <a:normAutofit/>
          </a:bodyPr>
          <a:lstStyle/>
          <a:p>
            <a:pPr>
              <a:lnSpc>
                <a:spcPct val="100000"/>
              </a:lnSpc>
              <a:spcBef>
                <a:spcPts val="0"/>
              </a:spcBef>
            </a:pPr>
            <a:r>
              <a:rPr lang="de-DE" sz="4400" b="0" i="0" u="none" strike="noStrike">
                <a:solidFill>
                  <a:srgbClr val="00B0F0"/>
                </a:solidFill>
                <a:effectLst/>
              </a:rPr>
              <a:t>Was bedeutet </a:t>
            </a:r>
          </a:p>
          <a:p>
            <a:pPr>
              <a:lnSpc>
                <a:spcPct val="100000"/>
              </a:lnSpc>
              <a:spcBef>
                <a:spcPts val="0"/>
              </a:spcBef>
            </a:pPr>
            <a:r>
              <a:rPr lang="de-DE" sz="4400" b="0" i="0" u="none" strike="noStrike">
                <a:solidFill>
                  <a:srgbClr val="00B0F0"/>
                </a:solidFill>
                <a:effectLst/>
              </a:rPr>
              <a:t>Forschungstransfer?</a:t>
            </a:r>
            <a:endParaRPr lang="de-DE" sz="4400">
              <a:solidFill>
                <a:srgbClr val="00B0F0"/>
              </a:solidFill>
            </a:endParaRPr>
          </a:p>
        </p:txBody>
      </p:sp>
      <p:sp>
        <p:nvSpPr>
          <p:cNvPr id="3" name="Foliennummernplatzhalter 2">
            <a:extLst>
              <a:ext uri="{FF2B5EF4-FFF2-40B4-BE49-F238E27FC236}">
                <a16:creationId xmlns:a16="http://schemas.microsoft.com/office/drawing/2014/main" id="{3506F90A-5006-38F7-8F5B-EB6E790975B5}"/>
              </a:ext>
            </a:extLst>
          </p:cNvPr>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defTabSz="914400" eaLnBrk="1" fontAlgn="auto" latinLnBrk="0" hangingPunct="1">
                <a:lnSpc>
                  <a:spcPct val="100000"/>
                </a:lnSpc>
                <a:spcBef>
                  <a:spcPts val="0"/>
                </a:spcBef>
                <a:spcAft>
                  <a:spcPts val="0"/>
                </a:spcAft>
                <a:buClr>
                  <a:srgbClr val="000000"/>
                </a:buClr>
                <a:buSzTx/>
                <a:buFont typeface="Arial"/>
                <a:buNone/>
                <a:tabLst/>
                <a:defRPr/>
              </a:pPr>
              <a:t>5</a:t>
            </a:fld>
            <a:endParaRPr kumimoji="0" lang="en-US" sz="18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97826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A6AA0-7543-801F-08EB-FEB6F4B0A4C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3701DB-D506-5252-0335-D0E5121CF483}"/>
              </a:ext>
            </a:extLst>
          </p:cNvPr>
          <p:cNvSpPr>
            <a:spLocks noGrp="1"/>
          </p:cNvSpPr>
          <p:nvPr>
            <p:ph type="title"/>
          </p:nvPr>
        </p:nvSpPr>
        <p:spPr/>
        <p:txBody>
          <a:bodyPr/>
          <a:lstStyle/>
          <a:p>
            <a:r>
              <a:rPr lang="de-DE"/>
              <a:t>Drei Modi der wissenschaftlichen Wissenserzeugung</a:t>
            </a:r>
          </a:p>
        </p:txBody>
      </p:sp>
      <p:sp>
        <p:nvSpPr>
          <p:cNvPr id="3" name="Foliennummernplatzhalter 2">
            <a:extLst>
              <a:ext uri="{FF2B5EF4-FFF2-40B4-BE49-F238E27FC236}">
                <a16:creationId xmlns:a16="http://schemas.microsoft.com/office/drawing/2014/main" id="{12A901CB-A530-D902-F85A-AFEACE9A19B7}"/>
              </a:ext>
            </a:extLst>
          </p:cNvPr>
          <p:cNvSpPr>
            <a:spLocks noGrp="1"/>
          </p:cNvSpPr>
          <p:nvPr>
            <p:ph type="sldNum" sz="quarter" idx="12"/>
          </p:nvPr>
        </p:nvSpPr>
        <p:spPr/>
        <p:txBody>
          <a:bodyPr/>
          <a:lstStyle/>
          <a:p>
            <a:fld id="{F145060A-2239-4736-BEED-7C05F6B3C6E1}" type="slidenum">
              <a:rPr lang="de-DE" smtClean="0"/>
              <a:t>6</a:t>
            </a:fld>
            <a:endParaRPr lang="de-DE"/>
          </a:p>
        </p:txBody>
      </p:sp>
      <p:sp>
        <p:nvSpPr>
          <p:cNvPr id="5" name="Rechteck: abgerundete Ecken 4">
            <a:extLst>
              <a:ext uri="{FF2B5EF4-FFF2-40B4-BE49-F238E27FC236}">
                <a16:creationId xmlns:a16="http://schemas.microsoft.com/office/drawing/2014/main" id="{418D22B7-24EE-4D22-DA2E-CED409931A45}"/>
              </a:ext>
            </a:extLst>
          </p:cNvPr>
          <p:cNvSpPr/>
          <p:nvPr/>
        </p:nvSpPr>
        <p:spPr>
          <a:xfrm>
            <a:off x="595286" y="2746575"/>
            <a:ext cx="3740486" cy="2925977"/>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a:solidFill>
                  <a:schemeClr val="accent1"/>
                </a:solidFill>
                <a:latin typeface="+mj-lt"/>
                <a:cs typeface="Arial"/>
              </a:rPr>
              <a:t>Disziplinäre Wissensproduktion</a:t>
            </a:r>
            <a:endParaRPr lang="de-DE" sz="1600">
              <a:solidFill>
                <a:schemeClr val="accent1"/>
              </a:solidFill>
              <a:latin typeface="+mj-lt"/>
              <a:cs typeface="Arial"/>
            </a:endParaRPr>
          </a:p>
          <a:p>
            <a:pPr lvl="0" algn="ctr">
              <a:buSzPts val="2800"/>
              <a:defRPr/>
            </a:pPr>
            <a:endParaRPr lang="de-DE" sz="1300" b="1">
              <a:solidFill>
                <a:schemeClr val="tx2"/>
              </a:solidFill>
              <a:cs typeface="Arial"/>
            </a:endParaRPr>
          </a:p>
          <a:p>
            <a:pPr lvl="0" algn="ctr">
              <a:buSzPts val="2800"/>
              <a:defRPr/>
            </a:pPr>
            <a:r>
              <a:rPr lang="de-DE">
                <a:solidFill>
                  <a:schemeClr val="tx2"/>
                </a:solidFill>
                <a:cs typeface="Arial"/>
              </a:rPr>
              <a:t>Peer Review, relative Homogenität, </a:t>
            </a:r>
            <a:br>
              <a:rPr lang="de-DE">
                <a:solidFill>
                  <a:schemeClr val="tx2"/>
                </a:solidFill>
                <a:cs typeface="Arial"/>
              </a:rPr>
            </a:br>
            <a:r>
              <a:rPr lang="de-DE">
                <a:solidFill>
                  <a:schemeClr val="tx2"/>
                </a:solidFill>
                <a:cs typeface="Arial"/>
              </a:rPr>
              <a:t>harte Grenze Wissenschaft – nicht wissenschaftlicher Bereich</a:t>
            </a:r>
          </a:p>
        </p:txBody>
      </p:sp>
      <p:sp>
        <p:nvSpPr>
          <p:cNvPr id="8" name="Rechteck: abgerundete Ecken 7">
            <a:extLst>
              <a:ext uri="{FF2B5EF4-FFF2-40B4-BE49-F238E27FC236}">
                <a16:creationId xmlns:a16="http://schemas.microsoft.com/office/drawing/2014/main" id="{1C1EA214-BBBE-5B2A-61E7-FBE950D50470}"/>
              </a:ext>
            </a:extLst>
          </p:cNvPr>
          <p:cNvSpPr/>
          <p:nvPr/>
        </p:nvSpPr>
        <p:spPr>
          <a:xfrm>
            <a:off x="7907028" y="2746577"/>
            <a:ext cx="3740485" cy="2925976"/>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a:solidFill>
                  <a:schemeClr val="accent1"/>
                </a:solidFill>
                <a:latin typeface="+mj-lt"/>
                <a:cs typeface="Arial"/>
              </a:rPr>
              <a:t>Anwendungsorientierte Wissensproduktion</a:t>
            </a:r>
          </a:p>
          <a:p>
            <a:pPr lvl="0" algn="ctr">
              <a:lnSpc>
                <a:spcPct val="90000"/>
              </a:lnSpc>
              <a:buSzPts val="2800"/>
              <a:defRPr/>
            </a:pPr>
            <a:endParaRPr lang="de-DE" b="1">
              <a:solidFill>
                <a:schemeClr val="tx2"/>
              </a:solidFill>
              <a:cs typeface="Arial"/>
            </a:endParaRPr>
          </a:p>
          <a:p>
            <a:pPr lvl="0" algn="ctr">
              <a:buSzPts val="2800"/>
              <a:defRPr/>
            </a:pPr>
            <a:r>
              <a:rPr lang="de-DE">
                <a:solidFill>
                  <a:schemeClr val="tx2"/>
                </a:solidFill>
                <a:cs typeface="Arial"/>
              </a:rPr>
              <a:t>Transdisziplinarität, Heterogenität, soziale Verantwortungsübernahme, Qualität: „sozial robustes“ Wissen mit Problemlösungs-kompetenz, neues Verhältnis von Experten und Laien. </a:t>
            </a:r>
          </a:p>
        </p:txBody>
      </p:sp>
      <p:sp>
        <p:nvSpPr>
          <p:cNvPr id="11" name="Rechteck: abgerundete Ecken 10">
            <a:extLst>
              <a:ext uri="{FF2B5EF4-FFF2-40B4-BE49-F238E27FC236}">
                <a16:creationId xmlns:a16="http://schemas.microsoft.com/office/drawing/2014/main" id="{F80723D3-6866-9AC8-E8C2-36FF8B458681}"/>
              </a:ext>
            </a:extLst>
          </p:cNvPr>
          <p:cNvSpPr/>
          <p:nvPr/>
        </p:nvSpPr>
        <p:spPr>
          <a:xfrm>
            <a:off x="4166542" y="2379518"/>
            <a:ext cx="3909715" cy="3316431"/>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lIns="91440" tIns="45720" rIns="91440" bIns="45720" anchor="t"/>
          <a:lstStyle/>
          <a:p>
            <a:pPr lvl="0" algn="ctr" defTabSz="800100">
              <a:lnSpc>
                <a:spcPct val="90000"/>
              </a:lnSpc>
              <a:spcBef>
                <a:spcPct val="0"/>
              </a:spcBef>
              <a:buSzPts val="2800"/>
              <a:defRPr/>
            </a:pPr>
            <a:endParaRPr lang="de-DE" sz="1800" dirty="0">
              <a:solidFill>
                <a:schemeClr val="accent1"/>
              </a:solidFill>
              <a:latin typeface="+mj-lt"/>
              <a:cs typeface="Arial"/>
            </a:endParaRPr>
          </a:p>
          <a:p>
            <a:pPr lvl="0" algn="ctr" defTabSz="800100">
              <a:lnSpc>
                <a:spcPct val="90000"/>
              </a:lnSpc>
              <a:spcBef>
                <a:spcPct val="0"/>
              </a:spcBef>
              <a:buSzPts val="2800"/>
              <a:defRPr/>
            </a:pPr>
            <a:r>
              <a:rPr lang="de-DE" sz="1800" dirty="0">
                <a:solidFill>
                  <a:schemeClr val="accent1"/>
                </a:solidFill>
                <a:latin typeface="+mj-lt"/>
                <a:cs typeface="Arial"/>
              </a:rPr>
              <a:t>„Mode 3“</a:t>
            </a:r>
          </a:p>
          <a:p>
            <a:pPr lvl="0" algn="ctr" defTabSz="800100">
              <a:spcBef>
                <a:spcPct val="0"/>
              </a:spcBef>
              <a:spcAft>
                <a:spcPct val="35000"/>
              </a:spcAft>
              <a:buSzPts val="2800"/>
              <a:defRPr/>
            </a:pPr>
            <a:br>
              <a:rPr lang="de-DE" b="1" dirty="0">
                <a:cs typeface="Arial"/>
              </a:rPr>
            </a:br>
            <a:r>
              <a:rPr lang="de-DE" b="1" dirty="0">
                <a:solidFill>
                  <a:schemeClr val="tx2"/>
                </a:solidFill>
                <a:latin typeface="+mj-lt"/>
                <a:cs typeface="Arial"/>
              </a:rPr>
              <a:t>Ko-Evolution</a:t>
            </a:r>
            <a:r>
              <a:rPr lang="de-DE" dirty="0">
                <a:solidFill>
                  <a:schemeClr val="tx2"/>
                </a:solidFill>
                <a:cs typeface="Arial"/>
              </a:rPr>
              <a:t> (parallele und wechselseitig beeinflusste Entwicklung verschiedener Wissens- und Innovationsparadigmen), </a:t>
            </a:r>
            <a:br>
              <a:rPr lang="de-DE" dirty="0">
                <a:cs typeface="Arial"/>
              </a:rPr>
            </a:br>
            <a:r>
              <a:rPr lang="de-DE" b="1" dirty="0">
                <a:solidFill>
                  <a:schemeClr val="tx2"/>
                </a:solidFill>
                <a:latin typeface="+mj-lt"/>
                <a:cs typeface="Arial"/>
              </a:rPr>
              <a:t>Ko-Spezialisierung</a:t>
            </a:r>
            <a:r>
              <a:rPr lang="de-DE" b="1" dirty="0">
                <a:solidFill>
                  <a:schemeClr val="tx2"/>
                </a:solidFill>
                <a:cs typeface="Arial"/>
              </a:rPr>
              <a:t> </a:t>
            </a:r>
            <a:r>
              <a:rPr lang="de-DE" dirty="0">
                <a:solidFill>
                  <a:schemeClr val="tx2"/>
                </a:solidFill>
                <a:cs typeface="Arial"/>
              </a:rPr>
              <a:t>(</a:t>
            </a:r>
            <a:r>
              <a:rPr lang="de-DE" dirty="0">
                <a:solidFill>
                  <a:schemeClr val="tx2"/>
                </a:solidFill>
                <a:ea typeface="Calibri"/>
                <a:cs typeface="Calibri"/>
              </a:rPr>
              <a:t>Akteure oder Systeme spezialisieren sich in komplementärer Weise, um gemeinsam einen größeren Mehrwert zu schaffen) und </a:t>
            </a:r>
            <a:r>
              <a:rPr lang="de-DE" b="1" dirty="0" err="1">
                <a:solidFill>
                  <a:schemeClr val="tx2"/>
                </a:solidFill>
                <a:latin typeface="+mj-lt"/>
                <a:ea typeface="Calibri"/>
                <a:cs typeface="Calibri"/>
              </a:rPr>
              <a:t>Koopetition</a:t>
            </a:r>
            <a:r>
              <a:rPr lang="de-DE" b="1" dirty="0">
                <a:solidFill>
                  <a:schemeClr val="tx2"/>
                </a:solidFill>
                <a:ea typeface="Calibri"/>
                <a:cs typeface="Calibri"/>
              </a:rPr>
              <a:t> </a:t>
            </a:r>
            <a:r>
              <a:rPr lang="de-DE" dirty="0">
                <a:solidFill>
                  <a:schemeClr val="tx2"/>
                </a:solidFill>
                <a:ea typeface="Calibri"/>
                <a:cs typeface="Calibri"/>
              </a:rPr>
              <a:t>(Kooperation und Wettbewerb). </a:t>
            </a:r>
            <a:r>
              <a:rPr lang="de-DE" b="1" dirty="0">
                <a:solidFill>
                  <a:schemeClr val="tx2"/>
                </a:solidFill>
                <a:ea typeface="Calibri"/>
                <a:cs typeface="Calibri"/>
              </a:rPr>
              <a:t> </a:t>
            </a:r>
            <a:endParaRPr lang="de-DE" dirty="0">
              <a:solidFill>
                <a:schemeClr val="tx2"/>
              </a:solidFill>
              <a:ea typeface="Calibri"/>
              <a:cs typeface="Calibri"/>
            </a:endParaRPr>
          </a:p>
        </p:txBody>
      </p:sp>
      <p:sp>
        <p:nvSpPr>
          <p:cNvPr id="6" name="TextBox 3">
            <a:extLst>
              <a:ext uri="{FF2B5EF4-FFF2-40B4-BE49-F238E27FC236}">
                <a16:creationId xmlns:a16="http://schemas.microsoft.com/office/drawing/2014/main" id="{977193BB-7FD6-B8DB-6A2C-C24C6ED2E031}"/>
              </a:ext>
            </a:extLst>
          </p:cNvPr>
          <p:cNvSpPr txBox="1"/>
          <p:nvPr/>
        </p:nvSpPr>
        <p:spPr>
          <a:xfrm>
            <a:off x="1325665" y="5318777"/>
            <a:ext cx="2279727" cy="20005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a:latin typeface="Nunito Light"/>
              </a:rPr>
              <a:t>Gibbons et al. (1994); </a:t>
            </a:r>
            <a:r>
              <a:rPr lang="en-US" sz="700" err="1">
                <a:latin typeface="Nunito Light"/>
              </a:rPr>
              <a:t>Carayannis</a:t>
            </a:r>
            <a:r>
              <a:rPr lang="en-US" sz="700">
                <a:latin typeface="Nunito Light"/>
              </a:rPr>
              <a:t> et al. (2012)</a:t>
            </a:r>
          </a:p>
        </p:txBody>
      </p:sp>
      <p:sp>
        <p:nvSpPr>
          <p:cNvPr id="7" name="TextBox 5">
            <a:extLst>
              <a:ext uri="{FF2B5EF4-FFF2-40B4-BE49-F238E27FC236}">
                <a16:creationId xmlns:a16="http://schemas.microsoft.com/office/drawing/2014/main" id="{F1506577-13F0-BDEE-6AF8-D3B66C34E6F3}"/>
              </a:ext>
            </a:extLst>
          </p:cNvPr>
          <p:cNvSpPr txBox="1"/>
          <p:nvPr/>
        </p:nvSpPr>
        <p:spPr>
          <a:xfrm>
            <a:off x="4981536" y="5264914"/>
            <a:ext cx="2279727"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dirty="0">
                <a:latin typeface="Nunito Light"/>
              </a:rPr>
              <a:t>Campbell &amp; </a:t>
            </a:r>
            <a:r>
              <a:rPr lang="en-US" sz="700" dirty="0" err="1">
                <a:latin typeface="Nunito Light"/>
              </a:rPr>
              <a:t>Carayannis</a:t>
            </a:r>
            <a:r>
              <a:rPr lang="en-US" sz="700" dirty="0">
                <a:latin typeface="Nunito Light"/>
              </a:rPr>
              <a:t> (2006); </a:t>
            </a:r>
            <a:r>
              <a:rPr lang="en-US" sz="700" dirty="0" err="1">
                <a:latin typeface="Nunito Light"/>
              </a:rPr>
              <a:t>Carayannis</a:t>
            </a:r>
            <a:r>
              <a:rPr lang="en-US" sz="700" dirty="0">
                <a:latin typeface="Nunito Light"/>
              </a:rPr>
              <a:t> &amp; Campbell (2009); </a:t>
            </a:r>
            <a:r>
              <a:rPr lang="en-US" sz="700" dirty="0" err="1">
                <a:latin typeface="Nunito Light"/>
              </a:rPr>
              <a:t>Carayannis</a:t>
            </a:r>
            <a:r>
              <a:rPr lang="en-US" sz="700" dirty="0">
                <a:latin typeface="Nunito Light"/>
              </a:rPr>
              <a:t> et al. (2012).</a:t>
            </a:r>
          </a:p>
        </p:txBody>
      </p:sp>
      <p:sp>
        <p:nvSpPr>
          <p:cNvPr id="9" name="TextBox 12">
            <a:extLst>
              <a:ext uri="{FF2B5EF4-FFF2-40B4-BE49-F238E27FC236}">
                <a16:creationId xmlns:a16="http://schemas.microsoft.com/office/drawing/2014/main" id="{5F972D30-EBFE-CC99-D51B-781F509CE71B}"/>
              </a:ext>
            </a:extLst>
          </p:cNvPr>
          <p:cNvSpPr txBox="1"/>
          <p:nvPr/>
        </p:nvSpPr>
        <p:spPr>
          <a:xfrm>
            <a:off x="8441635" y="5264915"/>
            <a:ext cx="2680100"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dirty="0">
                <a:solidFill>
                  <a:srgbClr val="333333"/>
                </a:solidFill>
                <a:highlight>
                  <a:srgbClr val="FFFFFF"/>
                </a:highlight>
                <a:latin typeface="Nunito Light"/>
                <a:cs typeface="Segoe UI"/>
              </a:rPr>
              <a:t>Gibbons et al. (1994); Nowotny et al. (2001); Campbell &amp; </a:t>
            </a:r>
            <a:r>
              <a:rPr lang="en-US" sz="700" dirty="0" err="1">
                <a:solidFill>
                  <a:srgbClr val="333333"/>
                </a:solidFill>
                <a:highlight>
                  <a:srgbClr val="FFFFFF"/>
                </a:highlight>
                <a:latin typeface="Nunito Light"/>
                <a:cs typeface="Segoe UI"/>
              </a:rPr>
              <a:t>Carayannis</a:t>
            </a:r>
            <a:r>
              <a:rPr lang="en-US" sz="700" dirty="0">
                <a:solidFill>
                  <a:srgbClr val="333333"/>
                </a:solidFill>
                <a:highlight>
                  <a:srgbClr val="FFFFFF"/>
                </a:highlight>
                <a:latin typeface="Nunito Light"/>
                <a:cs typeface="Segoe UI"/>
              </a:rPr>
              <a:t>, (2013); Callon et al. (2009)</a:t>
            </a:r>
          </a:p>
        </p:txBody>
      </p:sp>
    </p:spTree>
    <p:extLst>
      <p:ext uri="{BB962C8B-B14F-4D97-AF65-F5344CB8AC3E}">
        <p14:creationId xmlns:p14="http://schemas.microsoft.com/office/powerpoint/2010/main" val="3264038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94F37-15AC-0C5D-8C06-FC35D1AAA6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BE9706-0AD9-C0DD-B1C8-2557A21E6E87}"/>
              </a:ext>
            </a:extLst>
          </p:cNvPr>
          <p:cNvSpPr>
            <a:spLocks noGrp="1"/>
          </p:cNvSpPr>
          <p:nvPr>
            <p:ph type="title"/>
          </p:nvPr>
        </p:nvSpPr>
        <p:spPr/>
        <p:txBody>
          <a:bodyPr/>
          <a:lstStyle/>
          <a:p>
            <a:r>
              <a:rPr lang="de-DE"/>
              <a:t>Zeitliche Entwicklung der Anwendungsorientierung</a:t>
            </a:r>
          </a:p>
        </p:txBody>
      </p:sp>
      <p:sp>
        <p:nvSpPr>
          <p:cNvPr id="3" name="Foliennummernplatzhalter 2">
            <a:extLst>
              <a:ext uri="{FF2B5EF4-FFF2-40B4-BE49-F238E27FC236}">
                <a16:creationId xmlns:a16="http://schemas.microsoft.com/office/drawing/2014/main" id="{40ED6AC3-8693-3F41-D780-BAE2F683A596}"/>
              </a:ext>
            </a:extLst>
          </p:cNvPr>
          <p:cNvSpPr>
            <a:spLocks noGrp="1"/>
          </p:cNvSpPr>
          <p:nvPr>
            <p:ph type="sldNum" sz="quarter" idx="12"/>
          </p:nvPr>
        </p:nvSpPr>
        <p:spPr/>
        <p:txBody>
          <a:bodyPr/>
          <a:lstStyle/>
          <a:p>
            <a:fld id="{F145060A-2239-4736-BEED-7C05F6B3C6E1}" type="slidenum">
              <a:rPr lang="de-DE" smtClean="0"/>
              <a:t>7</a:t>
            </a:fld>
            <a:endParaRPr lang="de-DE"/>
          </a:p>
        </p:txBody>
      </p:sp>
      <p:pic>
        <p:nvPicPr>
          <p:cNvPr id="12" name="Google Shape;419;p48" descr="Ein Bild, das Text, Screenshot, Kreis, Diagramm enthält.&#10;&#10;Beschreibung automatisch generiert.">
            <a:extLst>
              <a:ext uri="{FF2B5EF4-FFF2-40B4-BE49-F238E27FC236}">
                <a16:creationId xmlns:a16="http://schemas.microsoft.com/office/drawing/2014/main" id="{1B755F01-7FEA-F43E-FA2D-53AACD53DF26}"/>
              </a:ext>
            </a:extLst>
          </p:cNvPr>
          <p:cNvPicPr/>
          <p:nvPr/>
        </p:nvPicPr>
        <p:blipFill>
          <a:blip r:embed="rId3">
            <a:alphaModFix/>
          </a:blip>
          <a:srcRect l="22178"/>
          <a:stretch>
            <a:fillRect/>
          </a:stretch>
        </p:blipFill>
        <p:spPr bwMode="auto">
          <a:xfrm>
            <a:off x="3280431" y="1855756"/>
            <a:ext cx="5631138" cy="3610938"/>
          </a:xfrm>
          <a:prstGeom prst="rect">
            <a:avLst/>
          </a:prstGeom>
          <a:noFill/>
          <a:ln>
            <a:noFill/>
          </a:ln>
        </p:spPr>
      </p:pic>
      <p:sp>
        <p:nvSpPr>
          <p:cNvPr id="4" name="Textfeld 3">
            <a:extLst>
              <a:ext uri="{FF2B5EF4-FFF2-40B4-BE49-F238E27FC236}">
                <a16:creationId xmlns:a16="http://schemas.microsoft.com/office/drawing/2014/main" id="{3473AC15-878A-B020-CC16-F0F2AC2D5656}"/>
              </a:ext>
            </a:extLst>
          </p:cNvPr>
          <p:cNvSpPr txBox="1"/>
          <p:nvPr/>
        </p:nvSpPr>
        <p:spPr>
          <a:xfrm>
            <a:off x="5425418" y="5466694"/>
            <a:ext cx="3476626" cy="307777"/>
          </a:xfrm>
          <a:prstGeom prst="rect">
            <a:avLst/>
          </a:prstGeom>
          <a:noFill/>
        </p:spPr>
        <p:txBody>
          <a:bodyPr wrap="square">
            <a:spAutoFit/>
          </a:bodyPr>
          <a:lstStyle/>
          <a:p>
            <a:pPr marL="0" marR="0" lvl="0" indent="0" algn="l" defTabSz="914400" rtl="0" eaLnBrk="1" fontAlgn="auto" latinLnBrk="0" hangingPunct="1">
              <a:lnSpc>
                <a:spcPct val="100000"/>
              </a:lnSpc>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Schütz (2020). In Anlehnung an Schot und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Steinmueller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(2018); OECD (2019);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Borowiecki</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und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Paunov</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(2018); Rodríguez et al. (2013) </a:t>
            </a:r>
          </a:p>
        </p:txBody>
      </p:sp>
      <p:sp>
        <p:nvSpPr>
          <p:cNvPr id="5" name="Textfeld 4">
            <a:extLst>
              <a:ext uri="{FF2B5EF4-FFF2-40B4-BE49-F238E27FC236}">
                <a16:creationId xmlns:a16="http://schemas.microsoft.com/office/drawing/2014/main" id="{05C82BE7-7AED-1FD0-D5D4-DCE1C51EDC6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128682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24268-006F-D963-90C4-BD366C796F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68A575-C679-41F8-F1DC-4044ADE13215}"/>
              </a:ext>
            </a:extLst>
          </p:cNvPr>
          <p:cNvSpPr>
            <a:spLocks noGrp="1"/>
          </p:cNvSpPr>
          <p:nvPr>
            <p:ph type="title"/>
          </p:nvPr>
        </p:nvSpPr>
        <p:spPr/>
        <p:txBody>
          <a:bodyPr/>
          <a:lstStyle/>
          <a:p>
            <a:r>
              <a:rPr lang="de-DE"/>
              <a:t>Drei Missionen von Hochschulen</a:t>
            </a:r>
          </a:p>
        </p:txBody>
      </p:sp>
      <p:sp>
        <p:nvSpPr>
          <p:cNvPr id="3" name="Foliennummernplatzhalter 2">
            <a:extLst>
              <a:ext uri="{FF2B5EF4-FFF2-40B4-BE49-F238E27FC236}">
                <a16:creationId xmlns:a16="http://schemas.microsoft.com/office/drawing/2014/main" id="{0727513F-BD84-278F-3C49-D387556B6CD9}"/>
              </a:ext>
            </a:extLst>
          </p:cNvPr>
          <p:cNvSpPr>
            <a:spLocks noGrp="1"/>
          </p:cNvSpPr>
          <p:nvPr>
            <p:ph type="sldNum" sz="quarter" idx="12"/>
          </p:nvPr>
        </p:nvSpPr>
        <p:spPr/>
        <p:txBody>
          <a:bodyPr/>
          <a:lstStyle/>
          <a:p>
            <a:fld id="{F145060A-2239-4736-BEED-7C05F6B3C6E1}" type="slidenum">
              <a:rPr lang="de-DE" smtClean="0"/>
              <a:t>8</a:t>
            </a:fld>
            <a:endParaRPr lang="de-DE"/>
          </a:p>
        </p:txBody>
      </p:sp>
      <p:pic>
        <p:nvPicPr>
          <p:cNvPr id="6" name="Google Shape;470;p54" descr="Ein Bild, das Text, Screenshot, Schrift, Design enthält.&#10;&#10;Beschreibung automatisch generiert.">
            <a:extLst>
              <a:ext uri="{FF2B5EF4-FFF2-40B4-BE49-F238E27FC236}">
                <a16:creationId xmlns:a16="http://schemas.microsoft.com/office/drawing/2014/main" id="{FF34CAA7-35EF-3FBE-73CA-676733D5B0AA}"/>
              </a:ext>
            </a:extLst>
          </p:cNvPr>
          <p:cNvPicPr>
            <a:picLocks noGrp="1"/>
          </p:cNvPicPr>
          <p:nvPr>
            <p:ph idx="13"/>
          </p:nvPr>
        </p:nvPicPr>
        <p:blipFill>
          <a:blip r:embed="rId3">
            <a:alphaModFix/>
          </a:blip>
          <a:stretch/>
        </p:blipFill>
        <p:spPr bwMode="auto">
          <a:xfrm>
            <a:off x="6145279" y="2296069"/>
            <a:ext cx="5137150" cy="2832018"/>
          </a:xfrm>
          <a:prstGeom prst="rect">
            <a:avLst/>
          </a:prstGeom>
          <a:noFill/>
          <a:ln>
            <a:noFill/>
          </a:ln>
        </p:spPr>
      </p:pic>
      <p:sp>
        <p:nvSpPr>
          <p:cNvPr id="7" name="Textfeld 6">
            <a:extLst>
              <a:ext uri="{FF2B5EF4-FFF2-40B4-BE49-F238E27FC236}">
                <a16:creationId xmlns:a16="http://schemas.microsoft.com/office/drawing/2014/main" id="{C935BCF6-811C-CD54-725A-EA1E0925FB23}"/>
              </a:ext>
            </a:extLst>
          </p:cNvPr>
          <p:cNvSpPr txBox="1"/>
          <p:nvPr/>
        </p:nvSpPr>
        <p:spPr>
          <a:xfrm>
            <a:off x="6364408" y="5336658"/>
            <a:ext cx="4838700" cy="333425"/>
          </a:xfrm>
          <a:prstGeom prst="rect">
            <a:avLst/>
          </a:prstGeom>
          <a:noFill/>
        </p:spPr>
        <p:txBody>
          <a:bodyPr wrap="square" rtlCol="0">
            <a:spAutoFit/>
          </a:bodyPr>
          <a:lstStyle/>
          <a:p>
            <a:pPr>
              <a:spcBef>
                <a:spcPts val="200"/>
              </a:spcBef>
            </a:pPr>
            <a:r>
              <a:rPr lang="de-DE" sz="700" noProof="0">
                <a:latin typeface="+mn-lt"/>
              </a:rPr>
              <a:t>Third Mission an der Universität zu Köln</a:t>
            </a:r>
          </a:p>
          <a:p>
            <a:pPr>
              <a:spcBef>
                <a:spcPts val="200"/>
              </a:spcBef>
            </a:pPr>
            <a:r>
              <a:rPr lang="de-DE" sz="700" i="1" noProof="0">
                <a:latin typeface="+mn-lt"/>
              </a:rPr>
              <a:t>Quelle: https://portal.uni-koeln.de/index.php?id=13928</a:t>
            </a:r>
          </a:p>
        </p:txBody>
      </p:sp>
      <p:sp>
        <p:nvSpPr>
          <p:cNvPr id="8" name="Google Shape;467;p54">
            <a:extLst>
              <a:ext uri="{FF2B5EF4-FFF2-40B4-BE49-F238E27FC236}">
                <a16:creationId xmlns:a16="http://schemas.microsoft.com/office/drawing/2014/main" id="{F1E26A4F-57B1-B587-924E-A4064A4207BA}"/>
              </a:ext>
            </a:extLst>
          </p:cNvPr>
          <p:cNvSpPr/>
          <p:nvPr/>
        </p:nvSpPr>
        <p:spPr bwMode="auto">
          <a:xfrm>
            <a:off x="2119921" y="3421046"/>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Third Mission</a:t>
            </a:r>
            <a:endParaRPr kumimoji="0" b="0" i="0" u="none" strike="noStrike" kern="0" cap="none" spc="0" normalizeH="0" baseline="0" noProof="0">
              <a:ln>
                <a:noFill/>
              </a:ln>
              <a:solidFill>
                <a:schemeClr val="accent1"/>
              </a:solidFill>
              <a:effectLst/>
              <a:uLnTx/>
              <a:uFillTx/>
              <a:latin typeface="+mj-lt"/>
              <a:cs typeface="Arial"/>
            </a:endParaRPr>
          </a:p>
        </p:txBody>
      </p:sp>
      <p:sp>
        <p:nvSpPr>
          <p:cNvPr id="9" name="Google Shape;468;p54">
            <a:extLst>
              <a:ext uri="{FF2B5EF4-FFF2-40B4-BE49-F238E27FC236}">
                <a16:creationId xmlns:a16="http://schemas.microsoft.com/office/drawing/2014/main" id="{43023ACD-A4D5-3340-9D02-084DD18587D4}"/>
              </a:ext>
            </a:extLst>
          </p:cNvPr>
          <p:cNvSpPr/>
          <p:nvPr/>
        </p:nvSpPr>
        <p:spPr bwMode="auto">
          <a:xfrm>
            <a:off x="2806289" y="2287100"/>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Forschung</a:t>
            </a:r>
            <a:endParaRPr kumimoji="0" b="0" i="0" u="none" strike="noStrike" kern="0" cap="none" spc="0" normalizeH="0" baseline="0" noProof="0">
              <a:ln>
                <a:noFill/>
              </a:ln>
              <a:solidFill>
                <a:schemeClr val="accent1"/>
              </a:solidFill>
              <a:effectLst/>
              <a:uLnTx/>
              <a:uFillTx/>
              <a:latin typeface="+mj-lt"/>
              <a:cs typeface="Arial"/>
            </a:endParaRPr>
          </a:p>
        </p:txBody>
      </p:sp>
      <p:sp>
        <p:nvSpPr>
          <p:cNvPr id="10" name="Google Shape;469;p54">
            <a:extLst>
              <a:ext uri="{FF2B5EF4-FFF2-40B4-BE49-F238E27FC236}">
                <a16:creationId xmlns:a16="http://schemas.microsoft.com/office/drawing/2014/main" id="{69484D13-959F-E535-E2A2-955FE81CBD01}"/>
              </a:ext>
            </a:extLst>
          </p:cNvPr>
          <p:cNvSpPr/>
          <p:nvPr/>
        </p:nvSpPr>
        <p:spPr bwMode="auto">
          <a:xfrm>
            <a:off x="1433554" y="2287099"/>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err="1">
                <a:ln>
                  <a:noFill/>
                </a:ln>
                <a:solidFill>
                  <a:schemeClr val="accent1"/>
                </a:solidFill>
                <a:effectLst/>
                <a:uLnTx/>
                <a:uFillTx/>
                <a:latin typeface="+mj-lt"/>
                <a:ea typeface="Calibri"/>
                <a:cs typeface="Calibri"/>
              </a:rPr>
              <a:t>Lehre</a:t>
            </a:r>
            <a:endParaRPr kumimoji="0" b="0" i="0" u="none" strike="noStrike" kern="0" cap="none" spc="0" normalizeH="0" baseline="0" noProof="0">
              <a:ln>
                <a:noFill/>
              </a:ln>
              <a:solidFill>
                <a:schemeClr val="accent1"/>
              </a:solidFill>
              <a:effectLst/>
              <a:uLnTx/>
              <a:uFillTx/>
              <a:latin typeface="+mj-lt"/>
              <a:cs typeface="Arial"/>
            </a:endParaRPr>
          </a:p>
        </p:txBody>
      </p:sp>
      <p:sp>
        <p:nvSpPr>
          <p:cNvPr id="4" name="Textfeld 3">
            <a:extLst>
              <a:ext uri="{FF2B5EF4-FFF2-40B4-BE49-F238E27FC236}">
                <a16:creationId xmlns:a16="http://schemas.microsoft.com/office/drawing/2014/main" id="{301C4739-2964-CE0E-3F8E-C92C79BDA44A}"/>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Adaptiert nach einer Darstellung von Thies Johannsen</a:t>
            </a:r>
          </a:p>
        </p:txBody>
      </p:sp>
    </p:spTree>
    <p:extLst>
      <p:ext uri="{BB962C8B-B14F-4D97-AF65-F5344CB8AC3E}">
        <p14:creationId xmlns:p14="http://schemas.microsoft.com/office/powerpoint/2010/main" val="1860766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E82FF63A-DC3E-882C-82CA-8E99F0862D41}"/>
            </a:ext>
          </a:extLst>
        </p:cNvPr>
        <p:cNvGrpSpPr/>
        <p:nvPr/>
      </p:nvGrpSpPr>
      <p:grpSpPr>
        <a:xfrm>
          <a:off x="0" y="0"/>
          <a:ext cx="0" cy="0"/>
          <a:chOff x="0" y="0"/>
          <a:chExt cx="0" cy="0"/>
        </a:xfrm>
      </p:grpSpPr>
      <p:sp>
        <p:nvSpPr>
          <p:cNvPr id="5" name="Ellipse 4">
            <a:extLst>
              <a:ext uri="{FF2B5EF4-FFF2-40B4-BE49-F238E27FC236}">
                <a16:creationId xmlns:a16="http://schemas.microsoft.com/office/drawing/2014/main" id="{7BB13FBF-5C67-1A4F-CE66-063173337B1B}"/>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39B01B57-251F-752B-AED6-EA15DCD7EFB2}"/>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Was ist Transfer?</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860D7866-ED03-D6FD-589D-04E14D3D5569}"/>
              </a:ext>
            </a:extLst>
          </p:cNvPr>
          <p:cNvSpPr>
            <a:spLocks noGrp="1"/>
          </p:cNvSpPr>
          <p:nvPr>
            <p:ph type="sldNum" sz="quarter" idx="12"/>
          </p:nvPr>
        </p:nvSpPr>
        <p:spPr/>
        <p:txBody>
          <a:bodyPr/>
          <a:lstStyle/>
          <a:p>
            <a:fld id="{F145060A-2239-4736-BEED-7C05F6B3C6E1}" type="slidenum">
              <a:rPr lang="de-DE" noProof="0" smtClean="0"/>
              <a:t>9</a:t>
            </a:fld>
            <a:endParaRPr lang="de-DE" noProof="0"/>
          </a:p>
        </p:txBody>
      </p:sp>
      <p:sp>
        <p:nvSpPr>
          <p:cNvPr id="2" name="Inhaltsplatzhalter 2">
            <a:extLst>
              <a:ext uri="{FF2B5EF4-FFF2-40B4-BE49-F238E27FC236}">
                <a16:creationId xmlns:a16="http://schemas.microsoft.com/office/drawing/2014/main" id="{696AA90E-4624-2527-8358-0F106D408E12}"/>
              </a:ext>
            </a:extLst>
          </p:cNvPr>
          <p:cNvSpPr txBox="1">
            <a:spLocks/>
          </p:cNvSpPr>
          <p:nvPr/>
        </p:nvSpPr>
        <p:spPr>
          <a:xfrm>
            <a:off x="4876800" y="3181350"/>
            <a:ext cx="4333875" cy="2743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1200"/>
              </a:spcBef>
              <a:buClrTx/>
              <a:buNone/>
              <a:defRPr/>
            </a:pPr>
            <a:r>
              <a:rPr kumimoji="0" lang="de-DE" sz="1800" b="0" i="1" u="none" strike="noStrike" kern="1200" cap="none" spc="0" normalizeH="0" baseline="0" noProof="0" dirty="0">
                <a:ln>
                  <a:noFill/>
                </a:ln>
                <a:solidFill>
                  <a:srgbClr val="3B3B3B"/>
                </a:solidFill>
                <a:effectLst/>
                <a:uLnTx/>
                <a:uFillTx/>
                <a:latin typeface="Nunito SemiBold"/>
                <a:ea typeface="+mn-ea"/>
                <a:cs typeface="+mn-cs"/>
                <a:sym typeface="Arial"/>
              </a:rPr>
              <a:t>Versuch einer gemeinsamen Definition</a:t>
            </a:r>
          </a:p>
        </p:txBody>
      </p:sp>
      <p:sp>
        <p:nvSpPr>
          <p:cNvPr id="3" name="Ellipse 2">
            <a:extLst>
              <a:ext uri="{FF2B5EF4-FFF2-40B4-BE49-F238E27FC236}">
                <a16:creationId xmlns:a16="http://schemas.microsoft.com/office/drawing/2014/main" id="{EAFF6FD4-70B6-E927-7467-D1C3F8830DA8}"/>
              </a:ext>
            </a:extLst>
          </p:cNvPr>
          <p:cNvSpPr/>
          <p:nvPr/>
        </p:nvSpPr>
        <p:spPr>
          <a:xfrm>
            <a:off x="838200" y="1921119"/>
            <a:ext cx="3244362" cy="3244362"/>
          </a:xfrm>
          <a:prstGeom prst="ellipse">
            <a:avLst/>
          </a:prstGeom>
          <a:blipFill>
            <a:blip r:embed="rId3">
              <a:alphaModFix/>
            </a:blip>
            <a:srcRect/>
            <a:stretch>
              <a:fillRect t="-203" r="-33582" b="17"/>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1380885879"/>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2003a2-c4fd-4033-885c-2890ce1adbb7">
      <Terms xmlns="http://schemas.microsoft.com/office/infopath/2007/PartnerControls"/>
    </lcf76f155ced4ddcb4097134ff3c332f>
    <TaxCatchAll xmlns="5f911d65-aa41-495d-a2b3-536201c33d64" xsi:nil="true"/>
  </documentManagement>
</p:properties>
</file>

<file path=customXml/itemProps1.xml><?xml version="1.0" encoding="utf-8"?>
<ds:datastoreItem xmlns:ds="http://schemas.openxmlformats.org/officeDocument/2006/customXml" ds:itemID="{431BAF93-D40C-42F6-8FC4-F879E90AF27E}"/>
</file>

<file path=customXml/itemProps2.xml><?xml version="1.0" encoding="utf-8"?>
<ds:datastoreItem xmlns:ds="http://schemas.openxmlformats.org/officeDocument/2006/customXml" ds:itemID="{3A2A2DAC-5115-4A52-B06D-C15301F8BCB6}"/>
</file>

<file path=customXml/itemProps3.xml><?xml version="1.0" encoding="utf-8"?>
<ds:datastoreItem xmlns:ds="http://schemas.openxmlformats.org/officeDocument/2006/customXml" ds:itemID="{A4431131-B10A-4FCD-8E6E-53DD27169641}"/>
</file>

<file path=docProps/app.xml><?xml version="1.0" encoding="utf-8"?>
<Properties xmlns="http://schemas.openxmlformats.org/officeDocument/2006/extended-properties" xmlns:vt="http://schemas.openxmlformats.org/officeDocument/2006/docPropsVTypes">
  <TotalTime>0</TotalTime>
  <Words>8782</Words>
  <Application>Microsoft Office PowerPoint</Application>
  <PresentationFormat>Breitbild</PresentationFormat>
  <Paragraphs>709</Paragraphs>
  <Slides>32</Slides>
  <Notes>28</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32</vt:i4>
      </vt:variant>
    </vt:vector>
  </HeadingPairs>
  <TitlesOfParts>
    <vt:vector size="37" baseType="lpstr">
      <vt:lpstr>Arial</vt:lpstr>
      <vt:lpstr>Calibri</vt:lpstr>
      <vt:lpstr>Nunito Light</vt:lpstr>
      <vt:lpstr>Nunito SemiBold</vt:lpstr>
      <vt:lpstr>TraKo</vt:lpstr>
      <vt:lpstr>Wirkungslogiken für die  eigene Forschung nutzen</vt:lpstr>
      <vt:lpstr>Meine Forschung – Mein Impact</vt:lpstr>
      <vt:lpstr>Agenda</vt:lpstr>
      <vt:lpstr>Who is Who? Vorstellung und Erwartungen!</vt:lpstr>
      <vt:lpstr>PowerPoint-Präsentation</vt:lpstr>
      <vt:lpstr>Drei Modi der wissenschaftlichen Wissenserzeugung</vt:lpstr>
      <vt:lpstr>Zeitliche Entwicklung der Anwendungsorientierung</vt:lpstr>
      <vt:lpstr>Drei Missionen von Hochschulen</vt:lpstr>
      <vt:lpstr>Was ist Transfer?</vt:lpstr>
      <vt:lpstr>PowerPoint-Präsentation</vt:lpstr>
      <vt:lpstr>Transferkonzepte: linear &amp; in eine Richtung</vt:lpstr>
      <vt:lpstr>Transferkonzepte: bidirektional &amp; interdependent</vt:lpstr>
      <vt:lpstr>Transferkonzepte: Das Quadruple Helix-Modell</vt:lpstr>
      <vt:lpstr>Übung: Denken im Möglichkeitsraum der Quadruple Helix</vt:lpstr>
      <vt:lpstr>Reflexion: Übung Q4</vt:lpstr>
      <vt:lpstr>PowerPoint-Präsentation</vt:lpstr>
      <vt:lpstr>Was bedeutet Transfer in Ihrer Welt? </vt:lpstr>
      <vt:lpstr>Meine Transfer-Welt </vt:lpstr>
      <vt:lpstr>PowerPoint-Präsentation</vt:lpstr>
      <vt:lpstr>Wissenschaftspolitische Vorgaben und förderungsrelevante Leitlinien</vt:lpstr>
      <vt:lpstr>Positionspapier Anwendungsorientierung</vt:lpstr>
      <vt:lpstr>Zukunftsstrategie Forschung und Innovation</vt:lpstr>
      <vt:lpstr>Hightech Agenda Deutschland</vt:lpstr>
      <vt:lpstr>Responsible Research and Innovation (RRI)</vt:lpstr>
      <vt:lpstr>Dimensionen von RRI: Wie kann Wissenschaft Verantwortung übernehmen </vt:lpstr>
      <vt:lpstr>PowerPoint-Präsentation</vt:lpstr>
      <vt:lpstr>Impact Assessment mit dem Circle</vt:lpstr>
      <vt:lpstr>Impact wird förderungsrelevant</vt:lpstr>
      <vt:lpstr>Impact und Forschungsförderung</vt:lpstr>
      <vt:lpstr>Impact Assessment mit dem Impact Circle</vt:lpstr>
      <vt:lpstr>Wie geht es weiter?</vt:lpstr>
      <vt:lpstr>Vielen Dank für Ihr Interesse!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2026-03-03T13:50:58Z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0x010100A3CF0A9ACE28BE4D9D6DFFBE8108E266</vt:lpwstr>
  </property>
</Properties>
</file>