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trictFirstAndLastChars="0" saveSubsetFonts="1" autoCompressPictures="0">
  <p:sldMasterIdLst>
    <p:sldMasterId id="2147483667" r:id="rId1"/>
  </p:sldMasterIdLst>
  <p:notesMasterIdLst>
    <p:notesMasterId r:id="rId17"/>
  </p:notesMasterIdLst>
  <p:handoutMasterIdLst>
    <p:handoutMasterId r:id="rId18"/>
  </p:handoutMasterIdLst>
  <p:sldIdLst>
    <p:sldId id="606" r:id="rId2"/>
    <p:sldId id="605" r:id="rId3"/>
    <p:sldId id="581" r:id="rId4"/>
    <p:sldId id="603" r:id="rId5"/>
    <p:sldId id="582" r:id="rId6"/>
    <p:sldId id="521" r:id="rId7"/>
    <p:sldId id="594" r:id="rId8"/>
    <p:sldId id="483" r:id="rId9"/>
    <p:sldId id="597" r:id="rId10"/>
    <p:sldId id="595" r:id="rId11"/>
    <p:sldId id="596" r:id="rId12"/>
    <p:sldId id="600" r:id="rId13"/>
    <p:sldId id="601" r:id="rId14"/>
    <p:sldId id="607" r:id="rId15"/>
    <p:sldId id="604" r:id="rId16"/>
  </p:sldIdLst>
  <p:sldSz cx="12192000" cy="6858000"/>
  <p:notesSz cx="7104063" cy="102346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M"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B8B8"/>
    <a:srgbClr val="665E60"/>
    <a:srgbClr val="DF829D"/>
    <a:srgbClr val="6EC3B8"/>
    <a:srgbClr val="DE829D"/>
    <a:srgbClr val="C5E7F3"/>
    <a:srgbClr val="F9FBED"/>
    <a:srgbClr val="F7F7BF"/>
    <a:srgbClr val="F6F4AA"/>
    <a:srgbClr val="FDF1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81F0FB-BA6F-4B81-BEA8-123631B4E0B7}" v="5" dt="2026-02-27T11:13:10.446"/>
    <p1510:client id="{5876F51D-62D9-4BF5-BC72-307337718A26}" v="11" dt="2026-02-27T10:53:14.575"/>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79493" autoAdjust="0"/>
  </p:normalViewPr>
  <p:slideViewPr>
    <p:cSldViewPr snapToGrid="0">
      <p:cViewPr varScale="1">
        <p:scale>
          <a:sx n="90" d="100"/>
          <a:sy n="90" d="100"/>
        </p:scale>
        <p:origin x="102" y="2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 Id="rId27"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EC5E1127-A4AF-9ACD-C2A9-2D228935B5FC}"/>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3F90B5DF-8EC0-14CF-4BEB-D117AE4500EF}"/>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893301DC-7A83-4970-A490-F76A2FA7ABC5}" type="datetimeFigureOut">
              <a:rPr lang="de-DE" smtClean="0"/>
              <a:t>27.02.2026</a:t>
            </a:fld>
            <a:endParaRPr lang="de-DE"/>
          </a:p>
        </p:txBody>
      </p:sp>
      <p:sp>
        <p:nvSpPr>
          <p:cNvPr id="4" name="Fußzeilenplatzhalter 3">
            <a:extLst>
              <a:ext uri="{FF2B5EF4-FFF2-40B4-BE49-F238E27FC236}">
                <a16:creationId xmlns:a16="http://schemas.microsoft.com/office/drawing/2014/main" id="{F1D35592-A137-4298-524E-5C9193880CB0}"/>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56607B7-A765-9D1F-7DB2-AB5CBB97F7D1}"/>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9A80AD7F-2360-4449-988C-B9198978F0C8}" type="slidenum">
              <a:rPr lang="de-DE" smtClean="0"/>
              <a:t>‹Nr.›</a:t>
            </a:fld>
            <a:endParaRPr lang="de-DE"/>
          </a:p>
        </p:txBody>
      </p:sp>
    </p:spTree>
    <p:extLst>
      <p:ext uri="{BB962C8B-B14F-4D97-AF65-F5344CB8AC3E}">
        <p14:creationId xmlns:p14="http://schemas.microsoft.com/office/powerpoint/2010/main" val="11058636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78427" cy="513508"/>
          </a:xfrm>
          <a:prstGeom prst="rect">
            <a:avLst/>
          </a:prstGeom>
          <a:noFill/>
          <a:ln>
            <a:noFill/>
          </a:ln>
        </p:spPr>
        <p:txBody>
          <a:bodyPr spcFirstLastPara="1" wrap="square" lIns="94325" tIns="47150" rIns="94325" bIns="4715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3992" y="0"/>
            <a:ext cx="3078427" cy="513508"/>
          </a:xfrm>
          <a:prstGeom prst="rect">
            <a:avLst/>
          </a:prstGeom>
          <a:noFill/>
          <a:ln>
            <a:noFill/>
          </a:ln>
        </p:spPr>
        <p:txBody>
          <a:bodyPr spcFirstLastPara="1" wrap="square" lIns="94325" tIns="47150" rIns="94325" bIns="4715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6" name="Google Shape;6;n"/>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721107"/>
            <a:ext cx="3078427" cy="513507"/>
          </a:xfrm>
          <a:prstGeom prst="rect">
            <a:avLst/>
          </a:prstGeom>
          <a:noFill/>
          <a:ln>
            <a:noFill/>
          </a:ln>
        </p:spPr>
        <p:txBody>
          <a:bodyPr spcFirstLastPara="1" wrap="square" lIns="94325" tIns="47150" rIns="94325" bIns="4715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IHR UNTERNEHMEN – KURZE VORSTELLUNGSRUNDE (sehr kurz halten, je nach Gruppengröße 1 min pro Person] </a:t>
            </a:r>
          </a:p>
          <a:p>
            <a:endParaRPr lang="de-DE" dirty="0"/>
          </a:p>
          <a:p>
            <a:r>
              <a:rPr lang="de-DE" b="1" dirty="0"/>
              <a:t>Bitte stellen Sie sich kurz vor: </a:t>
            </a:r>
          </a:p>
          <a:p>
            <a:pPr lvl="1"/>
            <a:r>
              <a:rPr lang="de-DE" b="1" dirty="0"/>
              <a:t>Name &amp; Unternehmen</a:t>
            </a:r>
            <a:endParaRPr lang="de-DE" dirty="0"/>
          </a:p>
          <a:p>
            <a:pPr lvl="1"/>
            <a:r>
              <a:rPr lang="de-DE" b="1" dirty="0"/>
              <a:t>Branche &amp; Rolle</a:t>
            </a:r>
            <a:r>
              <a:rPr lang="de-DE" dirty="0"/>
              <a:t> (z.B. IT, F&amp;E, HR)</a:t>
            </a:r>
          </a:p>
          <a:p>
            <a:pPr lvl="1"/>
            <a:r>
              <a:rPr lang="de-DE" b="1" dirty="0"/>
              <a:t>Unternehmensalter</a:t>
            </a:r>
            <a:endParaRPr lang="de-DE" dirty="0"/>
          </a:p>
          <a:p>
            <a:pPr lvl="1"/>
            <a:r>
              <a:rPr lang="de-DE" b="1" dirty="0"/>
              <a:t>Ihr Anliegen:</a:t>
            </a:r>
            <a:r>
              <a:rPr lang="de-DE" dirty="0"/>
              <a:t> Warum sind Sie heute hier?</a:t>
            </a:r>
          </a:p>
          <a:p>
            <a:pPr lvl="1"/>
            <a:endParaRPr lang="de-DE" dirty="0"/>
          </a:p>
          <a:p>
            <a:r>
              <a:rPr lang="de-DE" b="1" dirty="0"/>
              <a:t>Warum?</a:t>
            </a:r>
            <a:endParaRPr lang="de-DE" dirty="0"/>
          </a:p>
          <a:p>
            <a:r>
              <a:rPr lang="de-DE" dirty="0"/>
              <a:t>Ihre Antworten helfen, die Inhalte auf Ihre Bedürfnisse zuzuschneiden.</a:t>
            </a:r>
          </a:p>
          <a:p>
            <a:endParaRPr lang="de-DE" dirty="0"/>
          </a:p>
          <a:p>
            <a:r>
              <a:rPr lang="de-DE" b="1" dirty="0"/>
              <a:t>Überleitung:</a:t>
            </a:r>
            <a:endParaRPr lang="de-DE" dirty="0"/>
          </a:p>
          <a:p>
            <a:r>
              <a:rPr lang="de-DE" dirty="0"/>
              <a:t>Vielen Dank! Mit dieser Vielfalt an Branchen und Perspektiven starten wir perfekt in die </a:t>
            </a:r>
            <a:r>
              <a:rPr lang="de-DE" b="1" dirty="0"/>
              <a:t>aktuellen Herausforderungen</a:t>
            </a:r>
            <a:r>
              <a:rPr lang="de-DE" dirty="0"/>
              <a:t>, die viele Unternehmen in Deutschland bewegen.</a:t>
            </a:r>
          </a:p>
          <a:p>
            <a:endParaRPr lang="de-DE" dirty="0"/>
          </a:p>
          <a:p>
            <a:endParaRPr lang="de-DE"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0206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Auf dieser Folie zeigen Sie den Teilnehmenden, </a:t>
            </a:r>
            <a:r>
              <a:rPr lang="de-DE" b="1" dirty="0"/>
              <a:t>welche Förderprogramme für die Umsetzung ihrer Ideen und Kooperationen zwischen Wissenschaft und Praxis </a:t>
            </a:r>
            <a:r>
              <a:rPr lang="de-DE" dirty="0"/>
              <a:t>infrage kommen. Nennen Sie einige aktuelle Beispiele je nach Bundesland und Schwerpunkt, weisen Sie auf Beratungsstellen hin und motivieren die Teilnehmenden, sich eigenständig über passende Ausschreibungen zu informieren, um ihre Projektideen weiterzuentwickeln.</a:t>
            </a:r>
          </a:p>
          <a:p>
            <a:endParaRPr lang="de-DE" dirty="0"/>
          </a:p>
          <a:p>
            <a:endParaRPr lang="de-DE"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3607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AB6E9-5F47-DF3C-CA05-075204CFA19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F587634-B218-66A8-5A08-E8BE74A4E7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A14EF4D-BE65-5BF8-927B-38A8901AD7E8}"/>
              </a:ext>
            </a:extLst>
          </p:cNvPr>
          <p:cNvSpPr>
            <a:spLocks noGrp="1"/>
          </p:cNvSpPr>
          <p:nvPr>
            <p:ph type="body" idx="1"/>
          </p:nvPr>
        </p:nvSpPr>
        <p:spPr/>
        <p:txBody>
          <a:bodyPr/>
          <a:lstStyle/>
          <a:p>
            <a:pPr marL="457200" marR="0" lvl="0" indent="-228600" algn="l" defTabSz="914400" rtl="0" eaLnBrk="1" fontAlgn="base" latinLnBrk="0" hangingPunct="1">
              <a:lnSpc>
                <a:spcPct val="100000"/>
              </a:lnSpc>
              <a:spcBef>
                <a:spcPts val="0"/>
              </a:spcBef>
              <a:spcAft>
                <a:spcPts val="0"/>
              </a:spcAft>
              <a:buClr>
                <a:srgbClr val="000000"/>
              </a:buClr>
              <a:buSzPts val="1400"/>
              <a:buFont typeface="Arial"/>
              <a:buNone/>
              <a:tabLst/>
              <a:defRPr/>
            </a:pPr>
            <a:r>
              <a:rPr lang="de-DE" dirty="0"/>
              <a:t>[Hier können Sie nach Belieben weitere Hinweise, Veranstaltungen und Kontakte auflisten]</a:t>
            </a:r>
          </a:p>
          <a:p>
            <a:pPr rtl="0" fontAlgn="base"/>
            <a:endParaRPr lang="en-US"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pPr rtl="0" fontAlgn="base"/>
            <a:endParaRPr lang="en-US" dirty="0"/>
          </a:p>
        </p:txBody>
      </p:sp>
      <p:sp>
        <p:nvSpPr>
          <p:cNvPr id="4" name="Foliennummernplatzhalter 3">
            <a:extLst>
              <a:ext uri="{FF2B5EF4-FFF2-40B4-BE49-F238E27FC236}">
                <a16:creationId xmlns:a16="http://schemas.microsoft.com/office/drawing/2014/main" id="{7476B1D4-659C-9668-4BEC-01540245462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233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5EC2A-8F03-29B9-2E9D-79EB865CE1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2920502-1F40-8DD4-8ECC-BB2F17F321B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2FF997B-5B22-47AB-572F-F6E064223C35}"/>
              </a:ext>
            </a:extLst>
          </p:cNvPr>
          <p:cNvSpPr>
            <a:spLocks noGrp="1"/>
          </p:cNvSpPr>
          <p:nvPr>
            <p:ph type="body" idx="1"/>
          </p:nvPr>
        </p:nvSpPr>
        <p:spPr/>
        <p:txBody>
          <a:bodyPr/>
          <a:lstStyle/>
          <a:p>
            <a:pPr marL="0"/>
            <a:r>
              <a:rPr lang="de-DE" dirty="0"/>
              <a:t>Diese Folie dient als optionaler Platzhalter für einen eigenen thematischen Input, mit dem Sie das Modul unter ein spezifisches Rahmenthema stellen können (z. B. Branche, Technologie oder Anwendungsfeld). Sie können hier einen kurzen fachlichen Impuls setzen, müssen dies aber nicht – das Modul ist auch ohne thematische Fokussierung vollständig durchführbar. Nutzen Sie die Folie nur, wenn sie für Ihre Zielgruppe oder Ihren Kontext einen erkennbaren Mehrwert bietet.</a:t>
            </a:r>
            <a:endParaRPr lang="en-US" dirty="0"/>
          </a:p>
        </p:txBody>
      </p:sp>
      <p:sp>
        <p:nvSpPr>
          <p:cNvPr id="4" name="Foliennummernplatzhalter 3">
            <a:extLst>
              <a:ext uri="{FF2B5EF4-FFF2-40B4-BE49-F238E27FC236}">
                <a16:creationId xmlns:a16="http://schemas.microsoft.com/office/drawing/2014/main" id="{55883FB4-0A28-26C6-BE8E-EF30E11D0796}"/>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9207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dirty="0"/>
              <a:t>1. Kernaussage der Folie</a:t>
            </a:r>
          </a:p>
          <a:p>
            <a:r>
              <a:rPr lang="de-DE" sz="1200" dirty="0"/>
              <a:t>Das Speed-Dating dient dazu, die Teilnehmenden schnell miteinander ins Gespräch zu bringen und individuelle Interessen am Workshopthema sichtbar zu machen.</a:t>
            </a:r>
          </a:p>
          <a:p>
            <a:endParaRPr lang="de-DE" sz="1200" dirty="0"/>
          </a:p>
          <a:p>
            <a:r>
              <a:rPr lang="de-DE" b="1" dirty="0"/>
              <a:t>2. Einbettung in den thematischen Kontext</a:t>
            </a:r>
          </a:p>
          <a:p>
            <a:r>
              <a:rPr lang="de-DE" dirty="0"/>
              <a:t>Diese Folie eröffnet den interaktiven Teil des Workshops. Die Teilnehmenden formulieren ihr eigenes Anliegen und lernen gleichzeitig die Perspektiven anderer</a:t>
            </a:r>
          </a:p>
          <a:p>
            <a:r>
              <a:rPr lang="de-DE" dirty="0"/>
              <a:t>kennen. Dadurch entsteht eine gemeinsame Ausgangsbasis für die weiteren Übungen. </a:t>
            </a:r>
          </a:p>
          <a:p>
            <a:endParaRPr lang="de-DE" dirty="0"/>
          </a:p>
          <a:p>
            <a:r>
              <a:rPr lang="de-DE" b="1" dirty="0"/>
              <a:t>3. Erläuterung der Inhalte der Folie</a:t>
            </a:r>
          </a:p>
          <a:p>
            <a:endParaRPr lang="de-DE" b="1" dirty="0"/>
          </a:p>
          <a:p>
            <a:r>
              <a:rPr lang="de-DE" i="1" dirty="0"/>
              <a:t>Kurzer Austausch über Ihr persönliches Interesse am Thema:</a:t>
            </a:r>
            <a:r>
              <a:rPr lang="de-DE" dirty="0"/>
              <a:t> Jede Person formuliert, warum sie im Workshop ist und welche Erwartungen oder Fragen sie mitbringt.</a:t>
            </a:r>
          </a:p>
          <a:p>
            <a:endParaRPr lang="de-DE" i="1" dirty="0"/>
          </a:p>
          <a:p>
            <a:r>
              <a:rPr lang="de-DE" i="1" dirty="0"/>
              <a:t>90 Sekunden Redezeit pro Person:</a:t>
            </a:r>
            <a:r>
              <a:rPr lang="de-DE" dirty="0"/>
              <a:t> Klare Zeitvorgabe, um präzise, fokussiert und niedrigschwellig zu bleiben.</a:t>
            </a:r>
          </a:p>
          <a:p>
            <a:endParaRPr lang="de-DE" dirty="0"/>
          </a:p>
          <a:p>
            <a:r>
              <a:rPr lang="de-DE" i="1" dirty="0"/>
              <a:t>Rotation alle 3 Minuten:</a:t>
            </a:r>
            <a:r>
              <a:rPr lang="de-DE" dirty="0"/>
              <a:t> Der Außenkreis bewegt sich einen Platz nach rechts, sodass unterschiedliche Gesprächspartner zusammentreffen.</a:t>
            </a:r>
          </a:p>
          <a:p>
            <a:endParaRPr lang="de-DE" dirty="0"/>
          </a:p>
          <a:p>
            <a:r>
              <a:rPr lang="de-DE" i="1" dirty="0"/>
              <a:t>Ziel:</a:t>
            </a:r>
            <a:r>
              <a:rPr lang="de-DE" dirty="0"/>
              <a:t> Schneller Beziehungsaufbau, Sichtbarkeit gemeinsamer Interessen und Identifikation erster thematischer Schnittstellen.</a:t>
            </a:r>
          </a:p>
          <a:p>
            <a:endParaRPr lang="de-DE" dirty="0"/>
          </a:p>
          <a:p>
            <a:endParaRPr lang="de-DE" sz="1200" dirty="0"/>
          </a:p>
          <a:p>
            <a:endParaRPr lang="de-DE" sz="1200"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7933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dirty="0"/>
              <a:t>1. Kernaussage der Folie</a:t>
            </a:r>
          </a:p>
          <a:p>
            <a:r>
              <a:rPr lang="de-DE" sz="1200" dirty="0"/>
              <a:t>Die Teilnehmenden finden sich nach dem Speed-Dating in Gruppen zusammen, mit denen sie ihr Anliegen weiter vertiefen möchten. Die Gruppengrößen sind flexibel</a:t>
            </a:r>
          </a:p>
          <a:p>
            <a:r>
              <a:rPr lang="de-DE" sz="1200" dirty="0"/>
              <a:t>und richten sich nach inhaltlichen Überschneidungen und Interessen.</a:t>
            </a:r>
            <a:endParaRPr lang="de-DE" sz="1200" dirty="0">
              <a:latin typeface="Calibri"/>
              <a:ea typeface="Calibri"/>
              <a:cs typeface="Calibri"/>
            </a:endParaRPr>
          </a:p>
          <a:p>
            <a:endParaRPr lang="de-DE" sz="1200" dirty="0">
              <a:latin typeface="Calibri"/>
              <a:ea typeface="Calibri"/>
              <a:cs typeface="Calibri"/>
            </a:endParaRPr>
          </a:p>
          <a:p>
            <a:r>
              <a:rPr lang="de-DE" sz="1200" b="1" dirty="0"/>
              <a:t>2. Einbettung in den thematischen Kontext</a:t>
            </a:r>
          </a:p>
          <a:p>
            <a:r>
              <a:rPr lang="de-DE" sz="1200" dirty="0"/>
              <a:t>Diese Folie bildet die Brücke zwischen dem ersten Kennenlernen und der thematischen Vertiefung des Workshops. Nachdem individuelle Anliegen sichtbar wurden,</a:t>
            </a:r>
            <a:r>
              <a:rPr lang="de-DE" dirty="0"/>
              <a:t> </a:t>
            </a:r>
            <a:r>
              <a:rPr lang="de-DE" sz="1200" dirty="0"/>
              <a:t>geht es nun darum, Gruppen zu bilden, die später gemeinsam an Transferideen arbeiten. Die </a:t>
            </a:r>
            <a:r>
              <a:rPr lang="de-DE" dirty="0"/>
              <a:t>Gruppenfindung erfolgt</a:t>
            </a:r>
            <a:r>
              <a:rPr lang="de-DE" sz="1200" dirty="0"/>
              <a:t> selbstorganisiert, um echte Interessenbündelungen sichtbar zu machen, nicht künstliche Zuordnungen.</a:t>
            </a:r>
          </a:p>
          <a:p>
            <a:endParaRPr lang="de-DE" sz="1200" dirty="0"/>
          </a:p>
          <a:p>
            <a:r>
              <a:rPr lang="de-DE" sz="1200" b="1" dirty="0"/>
              <a:t>3. Erläuterung der Inhalte der Folie</a:t>
            </a:r>
          </a:p>
          <a:p>
            <a:r>
              <a:rPr lang="de-DE" sz="1200" i="1" dirty="0"/>
              <a:t>„Stellen Sie sich zusammen“:</a:t>
            </a:r>
            <a:r>
              <a:rPr lang="de-DE" sz="1200" dirty="0"/>
              <a:t> Die Teilnehmenden suchen sich aktiv diejenigen Personen aus, deren Anliegen, Perspektiven oder Bedarfe sie besonders interessant </a:t>
            </a:r>
            <a:r>
              <a:rPr lang="de-DE" dirty="0"/>
              <a:t>oder relevant</a:t>
            </a:r>
            <a:r>
              <a:rPr lang="de-DE" sz="1200" dirty="0"/>
              <a:t> fanden.</a:t>
            </a:r>
          </a:p>
          <a:p>
            <a:endParaRPr lang="de-DE" sz="1200" dirty="0"/>
          </a:p>
          <a:p>
            <a:r>
              <a:rPr lang="de-DE" sz="1200" i="1" dirty="0"/>
              <a:t>Flexible Gruppengrößen:</a:t>
            </a:r>
            <a:r>
              <a:rPr lang="de-DE" sz="1200" dirty="0"/>
              <a:t> Es gibt keine Vorgaben — ob Zweiergespräch, Kleingruppe oder größere Cluster, alles ist möglich. Entscheidend ist, dass die Gruppen </a:t>
            </a:r>
            <a:r>
              <a:rPr lang="de-DE" dirty="0"/>
              <a:t>sich durch</a:t>
            </a:r>
            <a:r>
              <a:rPr lang="de-DE" sz="1200" dirty="0"/>
              <a:t> ein gemeinsames Interesse verbinden.</a:t>
            </a:r>
          </a:p>
          <a:p>
            <a:endParaRPr lang="de-DE" sz="1200" dirty="0"/>
          </a:p>
          <a:p>
            <a:r>
              <a:rPr lang="de-DE" sz="1200" i="1" dirty="0"/>
              <a:t>Ziel:</a:t>
            </a:r>
            <a:r>
              <a:rPr lang="de-DE" sz="1200" dirty="0"/>
              <a:t> Bildung arbeitsfähiger Gruppen, die im weiteren Workshopverlauf gemeinsam Aufgaben bearbeiten.</a:t>
            </a:r>
          </a:p>
          <a:p>
            <a:endParaRPr lang="de-DE" sz="1200" dirty="0"/>
          </a:p>
          <a:p>
            <a:endParaRPr lang="de-DE" dirty="0"/>
          </a:p>
          <a:p>
            <a:endParaRPr lang="de-DE"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5657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1. Kernaussage der Folie</a:t>
            </a:r>
          </a:p>
          <a:p>
            <a:r>
              <a:rPr lang="de-DE"/>
              <a:t>Die Teilnehmenden analysieren ihre Fragestellung aus den vier Perspektiven des </a:t>
            </a:r>
            <a:r>
              <a:rPr lang="de-DE" err="1"/>
              <a:t>Quadruple</a:t>
            </a:r>
            <a:r>
              <a:rPr lang="de-DE"/>
              <a:t> Helix-Modells (Wissenschaft, Wirtschaft, Politik/Verwaltung, Zivilgesellschaft), um unterschiedliche Interessen, Bedarfe, Risiken und Erwartungen sichtbar zu machen. Durch die Methode des </a:t>
            </a:r>
            <a:r>
              <a:rPr lang="de-DE" i="1" err="1"/>
              <a:t>advocatus</a:t>
            </a:r>
            <a:r>
              <a:rPr lang="de-DE" i="1"/>
              <a:t> diaboli</a:t>
            </a:r>
            <a:r>
              <a:rPr lang="de-DE"/>
              <a:t> werden blinde Flecken und potenzielle Konflikte aktiv herausgearbeitet. </a:t>
            </a:r>
          </a:p>
          <a:p>
            <a:endParaRPr lang="de-DE"/>
          </a:p>
          <a:p>
            <a:r>
              <a:rPr lang="de-DE" b="1"/>
              <a:t>2. Einbettung in den thematischen Kontext</a:t>
            </a:r>
          </a:p>
          <a:p>
            <a:r>
              <a:rPr lang="de-DE"/>
              <a:t>Diese Übung dient als fundierte Vorbereitung in kollaborativen Transfer. Das </a:t>
            </a:r>
            <a:r>
              <a:rPr lang="de-DE" err="1"/>
              <a:t>Quadruple</a:t>
            </a:r>
            <a:r>
              <a:rPr lang="de-DE"/>
              <a:t> Helix-Modell ist ein zentrales Innovationsmodell, u. a. von Fraunhofer genutzt, das die Komplexität moderner Innovationsprozesse abbildet: </a:t>
            </a:r>
            <a:r>
              <a:rPr lang="de-DE" err="1"/>
              <a:t>Multistakeholder</a:t>
            </a:r>
            <a:r>
              <a:rPr lang="de-DE"/>
              <a:t>, vernetzte Systeme, gesellschaftliche Breitenwirkung – besonders bei Querschnittsthemen wie KI, Automatisierung oder nachhaltigen Technologien. Die Folie führt damit weg vom individuellen Erkenntnisinteresse hin zu einer systemischen Betrachtung, die für erfolgreichen Wissenschaftstransfer notwendig ist. </a:t>
            </a:r>
          </a:p>
          <a:p>
            <a:endParaRPr lang="de-DE"/>
          </a:p>
          <a:p>
            <a:r>
              <a:rPr lang="de-DE" b="1"/>
              <a:t>3. Erläuterung der Inhalte der Folie</a:t>
            </a:r>
          </a:p>
          <a:p>
            <a:endParaRPr lang="de-DE" b="1"/>
          </a:p>
          <a:p>
            <a:r>
              <a:rPr lang="de-DE" b="1"/>
              <a:t>Bedeutung des </a:t>
            </a:r>
            <a:r>
              <a:rPr lang="de-DE" b="1" err="1"/>
              <a:t>Quadruple</a:t>
            </a:r>
            <a:r>
              <a:rPr lang="de-DE" b="1"/>
              <a:t> Helix-Modells</a:t>
            </a:r>
            <a:endParaRPr lang="de-DE"/>
          </a:p>
          <a:p>
            <a:r>
              <a:rPr lang="de-DE"/>
              <a:t>Vier Sphären: </a:t>
            </a:r>
            <a:r>
              <a:rPr lang="de-DE" b="1"/>
              <a:t>Wissenschaft</a:t>
            </a:r>
            <a:r>
              <a:rPr lang="de-DE"/>
              <a:t>, </a:t>
            </a:r>
            <a:r>
              <a:rPr lang="de-DE" b="1"/>
              <a:t>Wirtschaft</a:t>
            </a:r>
            <a:r>
              <a:rPr lang="de-DE"/>
              <a:t>, </a:t>
            </a:r>
            <a:r>
              <a:rPr lang="de-DE" b="1"/>
              <a:t>Politik/Verwaltung</a:t>
            </a:r>
            <a:r>
              <a:rPr lang="de-DE"/>
              <a:t>, </a:t>
            </a:r>
            <a:r>
              <a:rPr lang="de-DE" b="1"/>
              <a:t>Zivilgesellschaft</a:t>
            </a:r>
            <a:r>
              <a:rPr lang="de-DE"/>
              <a:t>.</a:t>
            </a:r>
          </a:p>
          <a:p>
            <a:r>
              <a:rPr lang="de-DE"/>
              <a:t>Modell wirkt komplex, bildet jedoch realistische Bedingungen moderner Innovations- und Transferprozesse ab. Innovationskraft entsteht erst durch Verflechtung und Zusammenarbeit dieser Akteursgruppen. </a:t>
            </a:r>
          </a:p>
          <a:p>
            <a:endParaRPr lang="de-DE"/>
          </a:p>
          <a:p>
            <a:r>
              <a:rPr lang="de-DE" b="1"/>
              <a:t>Aufgabe für die Teams</a:t>
            </a:r>
            <a:endParaRPr lang="de-DE"/>
          </a:p>
          <a:p>
            <a:r>
              <a:rPr lang="de-DE"/>
              <a:t>Jede Gruppe nimmt ihr </a:t>
            </a:r>
            <a:r>
              <a:rPr lang="de-DE" i="1"/>
              <a:t>eigenes Thema</a:t>
            </a:r>
            <a:r>
              <a:rPr lang="de-DE"/>
              <a:t> und betrachtet es nacheinander aus allen vier Perspektiven. Die Ergebnisse können z. B. auf einem Flipchart oder online auf einem </a:t>
            </a:r>
            <a:r>
              <a:rPr lang="de-DE" err="1"/>
              <a:t>Miroboard</a:t>
            </a:r>
            <a:r>
              <a:rPr lang="de-DE"/>
              <a:t> notiert werden. </a:t>
            </a:r>
          </a:p>
          <a:p>
            <a:r>
              <a:rPr lang="de-DE"/>
              <a:t>Leitfragen:</a:t>
            </a:r>
          </a:p>
          <a:p>
            <a:pPr lvl="1"/>
            <a:r>
              <a:rPr lang="de-DE"/>
              <a:t>Welche Bedarfe, Chancen oder Erwartungen hat jede Sphäre?</a:t>
            </a:r>
          </a:p>
          <a:p>
            <a:pPr lvl="1"/>
            <a:r>
              <a:rPr lang="de-DE"/>
              <a:t>Welche Befürchtungen oder Widerstände könnten entstehen?</a:t>
            </a:r>
          </a:p>
          <a:p>
            <a:pPr lvl="1"/>
            <a:r>
              <a:rPr lang="de-DE"/>
              <a:t>Welche Konflikte oder Interessensgegensätze könnten sichtbar werden?</a:t>
            </a:r>
          </a:p>
          <a:p>
            <a:pPr lvl="1"/>
            <a:endParaRPr lang="de-DE"/>
          </a:p>
          <a:p>
            <a:r>
              <a:rPr lang="de-DE" b="1"/>
              <a:t>Advocatus Diaboli</a:t>
            </a:r>
            <a:endParaRPr lang="de-DE"/>
          </a:p>
          <a:p>
            <a:r>
              <a:rPr lang="de-DE"/>
              <a:t>Ziel: </a:t>
            </a:r>
            <a:r>
              <a:rPr lang="de-DE" i="1"/>
              <a:t>bewusst pessimistisch denken</a:t>
            </a:r>
            <a:r>
              <a:rPr lang="de-DE"/>
              <a:t>.</a:t>
            </a:r>
          </a:p>
          <a:p>
            <a:r>
              <a:rPr lang="de-DE"/>
              <a:t>Was könnte aus jeder der vier Perspektiven maximal schlecht laufen?</a:t>
            </a:r>
          </a:p>
          <a:p>
            <a:r>
              <a:rPr lang="de-DE"/>
              <a:t>Welche Risiken würden Innovation oder Transfer gefährden?</a:t>
            </a:r>
          </a:p>
          <a:p>
            <a:r>
              <a:rPr lang="de-DE"/>
              <a:t>Diese Übung hilft, realistische Strategien zu entwickeln und „blinde Flecken“ zu vermeiden. </a:t>
            </a:r>
          </a:p>
          <a:p>
            <a:endParaRPr lang="de-DE"/>
          </a:p>
          <a:p>
            <a:r>
              <a:rPr lang="de-DE" b="1"/>
              <a:t>Arbeitsweise</a:t>
            </a:r>
            <a:endParaRPr lang="de-DE"/>
          </a:p>
          <a:p>
            <a:r>
              <a:rPr lang="de-DE"/>
              <a:t>Alle Gedanken werden z. B. auf einer Flipchart oder einem </a:t>
            </a:r>
            <a:r>
              <a:rPr lang="de-DE" err="1"/>
              <a:t>Miroboard</a:t>
            </a:r>
            <a:r>
              <a:rPr lang="de-DE"/>
              <a:t> notiert.</a:t>
            </a:r>
          </a:p>
          <a:p>
            <a:r>
              <a:rPr lang="de-DE"/>
              <a:t>Nur durch eine Problembeschreibung, die der Komplexität des Problems gerecht wird, kann eine bedarfsgerechte Lösung erarbeitet werden! </a:t>
            </a:r>
          </a:p>
          <a:p>
            <a:endParaRPr lang="de-DE"/>
          </a:p>
          <a:p>
            <a:r>
              <a:rPr lang="de-DE" b="1"/>
              <a:t>Verwendete Literatur </a:t>
            </a:r>
          </a:p>
          <a:p>
            <a:r>
              <a:rPr lang="de-DE"/>
              <a:t>Schütz, F., Schroth, F., </a:t>
            </a:r>
            <a:r>
              <a:rPr lang="de-DE" err="1"/>
              <a:t>Muschner</a:t>
            </a:r>
            <a:r>
              <a:rPr lang="de-DE"/>
              <a:t>, A., &amp; </a:t>
            </a:r>
            <a:r>
              <a:rPr lang="de-DE" err="1"/>
              <a:t>Schraudner</a:t>
            </a:r>
            <a:r>
              <a:rPr lang="de-DE"/>
              <a:t>, M. (2018). </a:t>
            </a:r>
            <a:r>
              <a:rPr lang="de-DE" err="1"/>
              <a:t>Defining</a:t>
            </a:r>
            <a:r>
              <a:rPr lang="de-DE"/>
              <a:t> </a:t>
            </a:r>
            <a:r>
              <a:rPr lang="de-DE" err="1"/>
              <a:t>functional</a:t>
            </a:r>
            <a:r>
              <a:rPr lang="de-DE"/>
              <a:t> </a:t>
            </a:r>
            <a:r>
              <a:rPr lang="de-DE" err="1"/>
              <a:t>roles</a:t>
            </a:r>
            <a:r>
              <a:rPr lang="de-DE"/>
              <a:t> </a:t>
            </a:r>
            <a:r>
              <a:rPr lang="de-DE" err="1"/>
              <a:t>for</a:t>
            </a:r>
            <a:r>
              <a:rPr lang="de-DE"/>
              <a:t> </a:t>
            </a:r>
            <a:r>
              <a:rPr lang="de-DE" err="1"/>
              <a:t>research</a:t>
            </a:r>
            <a:r>
              <a:rPr lang="de-DE"/>
              <a:t> </a:t>
            </a:r>
            <a:r>
              <a:rPr lang="de-DE" err="1"/>
              <a:t>institutions</a:t>
            </a:r>
            <a:r>
              <a:rPr lang="de-DE"/>
              <a:t> in </a:t>
            </a:r>
            <a:r>
              <a:rPr lang="de-DE" err="1"/>
              <a:t>helix</a:t>
            </a:r>
            <a:r>
              <a:rPr lang="de-DE"/>
              <a:t> </a:t>
            </a:r>
            <a:r>
              <a:rPr lang="de-DE" err="1"/>
              <a:t>innovation</a:t>
            </a:r>
            <a:r>
              <a:rPr lang="de-DE"/>
              <a:t> </a:t>
            </a:r>
            <a:r>
              <a:rPr lang="de-DE" err="1"/>
              <a:t>networks</a:t>
            </a:r>
            <a:r>
              <a:rPr lang="de-DE"/>
              <a:t>. Journal </a:t>
            </a:r>
            <a:r>
              <a:rPr lang="de-DE" err="1"/>
              <a:t>of</a:t>
            </a:r>
            <a:r>
              <a:rPr lang="de-DE"/>
              <a:t> Technology Management &amp; Innovation, 13(4), 47-53. https://doi.org/10.4067/S0718-27242018000400047</a:t>
            </a:r>
          </a:p>
          <a:p>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3725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a:t>1. Kernaussage der Folie</a:t>
            </a:r>
          </a:p>
          <a:p>
            <a:r>
              <a:rPr lang="de-DE" sz="1200"/>
              <a:t>Die Teilnehmenden formulieren </a:t>
            </a:r>
            <a:r>
              <a:rPr lang="de-DE"/>
              <a:t>How-</a:t>
            </a:r>
            <a:r>
              <a:rPr lang="de-DE" err="1"/>
              <a:t>might</a:t>
            </a:r>
            <a:r>
              <a:rPr lang="de-DE"/>
              <a:t>-</a:t>
            </a:r>
            <a:r>
              <a:rPr lang="de-DE" err="1"/>
              <a:t>we</a:t>
            </a:r>
            <a:r>
              <a:rPr lang="de-DE"/>
              <a:t>-Fragen,</a:t>
            </a:r>
            <a:r>
              <a:rPr lang="de-DE" sz="1200"/>
              <a:t> um aus Stakeholder-Bedarfen konkrete, lösungsorientierte </a:t>
            </a:r>
            <a:r>
              <a:rPr lang="de-DE"/>
              <a:t>Innovationsfragen abzuleiten</a:t>
            </a:r>
            <a:r>
              <a:rPr lang="de-DE" sz="1200"/>
              <a:t>. Diese Methode übersetzt komplexe Herausforderungen systematisch in handlungsfähige Entwicklungsrichtungen.</a:t>
            </a:r>
          </a:p>
          <a:p>
            <a:endParaRPr lang="de-DE" sz="1200"/>
          </a:p>
          <a:p>
            <a:r>
              <a:rPr lang="de-DE" sz="1200" b="1"/>
              <a:t>2. Einbettung in den thematischen Kontext</a:t>
            </a:r>
          </a:p>
          <a:p>
            <a:r>
              <a:rPr lang="de-DE" sz="1200"/>
              <a:t>Die Folie knüpft direkt an die vorherige Analyse der </a:t>
            </a:r>
            <a:r>
              <a:rPr lang="de-DE" sz="1200" err="1"/>
              <a:t>Quadruple</a:t>
            </a:r>
            <a:r>
              <a:rPr lang="de-DE" sz="1200"/>
              <a:t>-Helix-Perspektiven an. Nachdem die Bedarfe, Konflikte und Herausforderungen </a:t>
            </a:r>
            <a:r>
              <a:rPr lang="de-DE"/>
              <a:t>unterschiedlicher Stakeholder</a:t>
            </a:r>
            <a:r>
              <a:rPr lang="de-DE" sz="1200"/>
              <a:t> sichtbar wurden, geht es nun darum, diese Erkenntnisse in konstruktive Leitfragen für die weitere Ideenentwicklung zu überführen.</a:t>
            </a:r>
            <a:r>
              <a:rPr lang="de-DE"/>
              <a:t> </a:t>
            </a:r>
            <a:r>
              <a:rPr lang="de-DE" sz="1200"/>
              <a:t>Die HMW-Methode ist eine zentrale Phase im Design </a:t>
            </a:r>
            <a:r>
              <a:rPr lang="de-DE" sz="1200" err="1"/>
              <a:t>Thinking</a:t>
            </a:r>
            <a:r>
              <a:rPr lang="de-DE" sz="1200"/>
              <a:t> und wird im Workshop eingesetzt, um forschungsnahe Innovationen zielgerichtet </a:t>
            </a:r>
            <a:r>
              <a:rPr lang="de-DE"/>
              <a:t>und bedarfsorientiert</a:t>
            </a:r>
            <a:r>
              <a:rPr lang="de-DE" sz="1200"/>
              <a:t> weiterzudenken.</a:t>
            </a:r>
          </a:p>
          <a:p>
            <a:endParaRPr lang="de-DE" sz="1200"/>
          </a:p>
          <a:p>
            <a:r>
              <a:rPr lang="de-DE" sz="1200" b="1"/>
              <a:t>3. Erläuterung der Inhalte der Folie</a:t>
            </a:r>
          </a:p>
          <a:p>
            <a:endParaRPr lang="de-DE" sz="1200" b="1"/>
          </a:p>
          <a:p>
            <a:r>
              <a:rPr lang="de-DE" sz="1200" b="1"/>
              <a:t>Formel für </a:t>
            </a:r>
            <a:r>
              <a:rPr lang="de-DE" b="1"/>
              <a:t>How-</a:t>
            </a:r>
            <a:r>
              <a:rPr lang="de-DE" b="1" err="1"/>
              <a:t>might</a:t>
            </a:r>
            <a:r>
              <a:rPr lang="de-DE" b="1"/>
              <a:t>-</a:t>
            </a:r>
            <a:r>
              <a:rPr lang="de-DE" b="1" err="1"/>
              <a:t>we</a:t>
            </a:r>
            <a:r>
              <a:rPr lang="de-DE" b="1"/>
              <a:t>-Fragen</a:t>
            </a:r>
            <a:r>
              <a:rPr lang="de-DE" sz="1200" b="1"/>
              <a:t>:</a:t>
            </a:r>
            <a:br>
              <a:rPr lang="de-DE" sz="1200"/>
            </a:br>
            <a:r>
              <a:rPr lang="de-DE" sz="1200" i="1"/>
              <a:t>Wie könnten wir [Lösungsidee] erreichen, um [Bedarfe der jeweiligen Akteure] zu erfüllen?</a:t>
            </a:r>
            <a:endParaRPr lang="de-DE" sz="1200"/>
          </a:p>
          <a:p>
            <a:r>
              <a:rPr lang="de-DE" sz="1200"/>
              <a:t>Diese Formulierung ermöglicht es, Problemstellungen offen, lösungsorientiert und nicht zu eng gefasst anzugehen.</a:t>
            </a:r>
          </a:p>
          <a:p>
            <a:endParaRPr lang="de-DE" sz="1200"/>
          </a:p>
          <a:p>
            <a:r>
              <a:rPr lang="de-DE" sz="1200" b="1"/>
              <a:t>Arbeitsschritte:</a:t>
            </a:r>
          </a:p>
          <a:p>
            <a:endParaRPr lang="de-DE" sz="1200"/>
          </a:p>
          <a:p>
            <a:r>
              <a:rPr lang="de-DE" sz="1200" b="1"/>
              <a:t>Bedarfe der relevanten Stakeholder benennen</a:t>
            </a:r>
            <a:br>
              <a:rPr lang="de-DE" sz="1200"/>
            </a:br>
            <a:r>
              <a:rPr lang="de-DE" sz="1200"/>
              <a:t>– Ergebnisse aus der </a:t>
            </a:r>
            <a:r>
              <a:rPr lang="de-DE" sz="1200" err="1"/>
              <a:t>Quadruple</a:t>
            </a:r>
            <a:r>
              <a:rPr lang="de-DE" sz="1200"/>
              <a:t>-Helix-Analyse nutzen</a:t>
            </a:r>
            <a:br>
              <a:rPr lang="de-DE" sz="1200"/>
            </a:br>
            <a:r>
              <a:rPr lang="de-DE" sz="1200"/>
              <a:t>– Fokus auf Bedürfnisse, Herausforderungen, Erwartungen</a:t>
            </a:r>
            <a:br>
              <a:rPr lang="de-DE" sz="1200"/>
            </a:br>
            <a:r>
              <a:rPr lang="de-DE" sz="1200"/>
              <a:t>– Auch Konflikte oder „Pain Points“ berücksichtigen</a:t>
            </a:r>
          </a:p>
          <a:p>
            <a:endParaRPr lang="de-DE" sz="1200"/>
          </a:p>
          <a:p>
            <a:r>
              <a:rPr lang="de-DE" sz="1200" b="1"/>
              <a:t>Lösungsideen auf Stakeholder-Bedarfe ausrichten</a:t>
            </a:r>
            <a:br>
              <a:rPr lang="de-DE" sz="1200"/>
            </a:br>
            <a:r>
              <a:rPr lang="de-DE" sz="1200"/>
              <a:t>– Erste Ideen oder Ansätze sammeln</a:t>
            </a:r>
            <a:br>
              <a:rPr lang="de-DE" sz="1200"/>
            </a:br>
            <a:r>
              <a:rPr lang="de-DE" sz="1200"/>
              <a:t>– Die HMW-Fragen formulieren, die als Brücke zwischen Problem und möglichen Lösungen dienen</a:t>
            </a:r>
            <a:br>
              <a:rPr lang="de-DE" sz="1200"/>
            </a:br>
            <a:r>
              <a:rPr lang="de-DE" sz="1200"/>
              <a:t>– Wichtig: Fragen offen halten, nicht als Lösung getarntes Problem schreiben</a:t>
            </a:r>
          </a:p>
          <a:p>
            <a:pPr marL="228600" indent="0">
              <a:lnSpc>
                <a:spcPct val="100000"/>
              </a:lnSpc>
              <a:buFontTx/>
              <a:buNone/>
            </a:pPr>
            <a:endParaRPr lang="de-DE" sz="1200" u="sng">
              <a:solidFill>
                <a:schemeClr val="hlink"/>
              </a:solidFill>
            </a:endParaRPr>
          </a:p>
          <a:p>
            <a:pPr marL="228600" indent="0">
              <a:buFontTx/>
            </a:pPr>
            <a:r>
              <a:rPr lang="de-DE">
                <a:solidFill>
                  <a:schemeClr val="tx1"/>
                </a:solidFill>
              </a:rPr>
              <a:t>Auch hier können die Ergebnisse wieder auf einem Flipchart oder </a:t>
            </a:r>
            <a:r>
              <a:rPr lang="de-DE" err="1">
                <a:solidFill>
                  <a:schemeClr val="tx1"/>
                </a:solidFill>
              </a:rPr>
              <a:t>Miroboard</a:t>
            </a:r>
            <a:r>
              <a:rPr lang="de-DE">
                <a:solidFill>
                  <a:schemeClr val="tx1"/>
                </a:solidFill>
              </a:rPr>
              <a:t> notiert werden.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945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Auf dieses </a:t>
            </a:r>
            <a:r>
              <a:rPr lang="en-US" err="1"/>
              <a:t>Arbeitsblatt</a:t>
            </a:r>
            <a:r>
              <a:rPr lang="en-US"/>
              <a:t> </a:t>
            </a:r>
            <a:r>
              <a:rPr lang="en-US" err="1"/>
              <a:t>kann</a:t>
            </a:r>
            <a:r>
              <a:rPr lang="en-US"/>
              <a:t> </a:t>
            </a:r>
            <a:r>
              <a:rPr lang="en-US" err="1"/>
              <a:t>zusätzlich</a:t>
            </a:r>
            <a:r>
              <a:rPr lang="en-US"/>
              <a:t> </a:t>
            </a:r>
            <a:r>
              <a:rPr lang="en-US" err="1"/>
              <a:t>zurückgegriffen</a:t>
            </a:r>
            <a:r>
              <a:rPr lang="en-US"/>
              <a:t> </a:t>
            </a:r>
            <a:r>
              <a:rPr lang="en-US" err="1"/>
              <a:t>werden</a:t>
            </a:r>
            <a:r>
              <a:rPr lang="en-US"/>
              <a:t>,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1205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1. Kernaussage der Folie</a:t>
            </a:r>
          </a:p>
          <a:p>
            <a:r>
              <a:rPr lang="de-DE" dirty="0"/>
              <a:t>Die Teams präsentieren ihre erarbeiteten „Wie könnten wir?“-Fragen und fassen zentrale Erkenntnisse sowie mögliche nächste Schritte zusammen. Ziel ist es,</a:t>
            </a:r>
          </a:p>
          <a:p>
            <a:r>
              <a:rPr lang="de-DE" dirty="0"/>
              <a:t>Ergebnisse sichtbar zu machen, voneinander zu lernen und die weitere Bearbeitung des Themas zu strukturieren.</a:t>
            </a:r>
          </a:p>
          <a:p>
            <a:endParaRPr lang="de-DE" dirty="0"/>
          </a:p>
          <a:p>
            <a:r>
              <a:rPr lang="de-DE" b="1" dirty="0"/>
              <a:t>2. Einbettung in den thematischen Kontext</a:t>
            </a:r>
          </a:p>
          <a:p>
            <a:r>
              <a:rPr lang="de-DE" dirty="0"/>
              <a:t>Diese Folie schließt den Workshop ab. Nach der Auseinandersetzung mit Stakeholder-Perspektiven (</a:t>
            </a:r>
            <a:r>
              <a:rPr lang="de-DE" dirty="0" err="1"/>
              <a:t>Quadruple</a:t>
            </a:r>
            <a:r>
              <a:rPr lang="de-DE" dirty="0"/>
              <a:t> Helix) und der Ableitung erster innovationsorientierter</a:t>
            </a:r>
          </a:p>
          <a:p>
            <a:r>
              <a:rPr lang="de-DE" dirty="0"/>
              <a:t>Leitfragen geht es nun darum, die Ergebnisse transparent zu teilen und gemeinsam zu reflektieren. </a:t>
            </a:r>
          </a:p>
          <a:p>
            <a:endParaRPr lang="de-DE" dirty="0"/>
          </a:p>
          <a:p>
            <a:endParaRPr lang="de-DE" dirty="0"/>
          </a:p>
          <a:p>
            <a:r>
              <a:rPr lang="de-DE" b="1" dirty="0"/>
              <a:t>3. Erläuterung der Inhalte der Folie</a:t>
            </a:r>
          </a:p>
          <a:p>
            <a:endParaRPr lang="de-DE" b="1" dirty="0"/>
          </a:p>
          <a:p>
            <a:r>
              <a:rPr lang="de-DE" b="1" dirty="0"/>
              <a:t>Was wird präsentiert?</a:t>
            </a:r>
            <a:endParaRPr lang="de-DE" dirty="0"/>
          </a:p>
          <a:p>
            <a:r>
              <a:rPr lang="de-DE" dirty="0"/>
              <a:t>Die formulierten „Wie könnten wir?“-Fragen</a:t>
            </a:r>
          </a:p>
          <a:p>
            <a:r>
              <a:rPr lang="de-DE" dirty="0"/>
              <a:t>Kurze Begründung, wie sie aus den </a:t>
            </a:r>
            <a:r>
              <a:rPr lang="de-DE" dirty="0" err="1"/>
              <a:t>Stakeholderbedarfen</a:t>
            </a:r>
            <a:r>
              <a:rPr lang="de-DE" dirty="0"/>
              <a:t> abgeleitet wurden</a:t>
            </a:r>
          </a:p>
          <a:p>
            <a:r>
              <a:rPr lang="de-DE" dirty="0"/>
              <a:t>Zentrale Erkenntnisse aus der Analyse (Bedarfe, Konflikte, Chancen)</a:t>
            </a:r>
          </a:p>
          <a:p>
            <a:endParaRPr lang="de-DE" dirty="0"/>
          </a:p>
          <a:p>
            <a:r>
              <a:rPr lang="de-DE" b="1" dirty="0"/>
              <a:t>Zeitvorgabe:</a:t>
            </a:r>
            <a:endParaRPr lang="de-DE" dirty="0"/>
          </a:p>
          <a:p>
            <a:r>
              <a:rPr lang="de-DE" b="1" dirty="0"/>
              <a:t>2 Minuten pro Gruppe</a:t>
            </a:r>
            <a:r>
              <a:rPr lang="de-DE" dirty="0"/>
              <a:t> – Fokus auf Klarheit und Prägnanz</a:t>
            </a:r>
          </a:p>
          <a:p>
            <a:endParaRPr lang="de-DE" dirty="0"/>
          </a:p>
          <a:p>
            <a:r>
              <a:rPr lang="de-DE" b="1" dirty="0"/>
              <a:t>Reflexion der nächsten Schritte:</a:t>
            </a:r>
            <a:endParaRPr lang="de-DE" dirty="0"/>
          </a:p>
          <a:p>
            <a:r>
              <a:rPr lang="de-DE" dirty="0"/>
              <a:t>Welche HMW-Fragen sind besonders vielversprechend?</a:t>
            </a:r>
          </a:p>
          <a:p>
            <a:r>
              <a:rPr lang="de-DE" dirty="0"/>
              <a:t>Wo besteht weiterer Klärungs- oder Recherchebedarf?</a:t>
            </a:r>
          </a:p>
          <a:p>
            <a:r>
              <a:rPr lang="de-DE" dirty="0"/>
              <a:t>Gibt es offene Punkte oder Synergiepotenziale, die weiterverfolgt werden sollten?</a:t>
            </a:r>
          </a:p>
          <a:p>
            <a:endParaRPr lang="de-DE" dirty="0"/>
          </a:p>
          <a:p>
            <a:r>
              <a:rPr lang="de-DE" b="1" dirty="0"/>
              <a:t>Hinweise für die Moderation:</a:t>
            </a:r>
            <a:endParaRPr lang="de-DE" dirty="0"/>
          </a:p>
          <a:p>
            <a:r>
              <a:rPr lang="de-DE" dirty="0"/>
              <a:t>Darauf achten, dass Präsentationen nicht in Details abgleiten.</a:t>
            </a:r>
          </a:p>
          <a:p>
            <a:r>
              <a:rPr lang="de-DE" dirty="0"/>
              <a:t>Nachfragen stellen, die die Verbindung zwischen </a:t>
            </a:r>
            <a:r>
              <a:rPr lang="de-DE" dirty="0" err="1"/>
              <a:t>Stakeholderbedarfen</a:t>
            </a:r>
            <a:r>
              <a:rPr lang="de-DE" dirty="0"/>
              <a:t> und HMW-Frage sichtbar machen.</a:t>
            </a:r>
          </a:p>
          <a:p>
            <a:r>
              <a:rPr lang="de-DE" dirty="0"/>
              <a:t>Gruppen ermutigen, ggf. alternative Perspektiven in den nächsten Schritten mitzudenken.</a:t>
            </a:r>
          </a:p>
          <a:p>
            <a:endParaRPr lang="de-DE" dirty="0"/>
          </a:p>
          <a:p>
            <a:endParaRPr lang="de-DE"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3045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a:t>Sie sind im Design-</a:t>
            </a:r>
            <a:r>
              <a:rPr lang="de-DE" err="1"/>
              <a:t>Thinking</a:t>
            </a:r>
            <a:r>
              <a:rPr lang="de-DE"/>
              <a:t>-Prozess nun in der </a:t>
            </a:r>
            <a:r>
              <a:rPr lang="de-DE" b="1"/>
              <a:t>Ideen-Findungs-Phase</a:t>
            </a:r>
            <a:r>
              <a:rPr lang="de-DE"/>
              <a:t> angekommen. Weisen Sie darauf hin, dass im vollständigen Prozess anschließend </a:t>
            </a:r>
            <a:r>
              <a:rPr lang="de-DE" b="1"/>
              <a:t>Prototypen bauen</a:t>
            </a:r>
            <a:r>
              <a:rPr lang="de-DE"/>
              <a:t> und </a:t>
            </a:r>
            <a:r>
              <a:rPr lang="de-DE" b="1"/>
              <a:t>Testen </a:t>
            </a:r>
            <a:r>
              <a:rPr lang="de-DE"/>
              <a:t>folgen würden – also das Ausarbeiten, Ausprobieren und Testen der entwickelten Ideen mit </a:t>
            </a:r>
            <a:r>
              <a:rPr lang="de-DE" err="1"/>
              <a:t>Nutzer:innen</a:t>
            </a:r>
            <a:r>
              <a:rPr lang="de-DE"/>
              <a:t> oder Praxispartnern.</a:t>
            </a:r>
            <a:br>
              <a:rPr lang="de-DE"/>
            </a:br>
            <a:r>
              <a:rPr lang="de-DE"/>
              <a:t>Da die Workshopzeit begrenzt ist, enden Sie hier. Geben Sie den Teilnehmenden mit, dass der Workshop so einen </a:t>
            </a:r>
            <a:r>
              <a:rPr lang="de-DE" b="1"/>
              <a:t>Impuls für weitere Kooperationen und Innovationen</a:t>
            </a:r>
            <a:r>
              <a:rPr lang="de-DE"/>
              <a:t> setzen soll. Ermutigen Sie sie, die begonnenen Ideen und Kontakte eigenständig weiterzuführen und zu vertiefen.</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57271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raKo_Titelfolie">
    <p:spTree>
      <p:nvGrpSpPr>
        <p:cNvPr id="1" name=""/>
        <p:cNvGrpSpPr/>
        <p:nvPr/>
      </p:nvGrpSpPr>
      <p:grpSpPr>
        <a:xfrm>
          <a:off x="0" y="0"/>
          <a:ext cx="0" cy="0"/>
          <a:chOff x="0" y="0"/>
          <a:chExt cx="0" cy="0"/>
        </a:xfrm>
      </p:grpSpPr>
      <p:pic>
        <p:nvPicPr>
          <p:cNvPr id="25" name="Grafik 24" descr="Ein Bild, das Text, Screenshot, Design enthält.&#10;&#10;KI-generierte Inhalte können fehlerhaft sein.">
            <a:extLst>
              <a:ext uri="{FF2B5EF4-FFF2-40B4-BE49-F238E27FC236}">
                <a16:creationId xmlns:a16="http://schemas.microsoft.com/office/drawing/2014/main" id="{7B63B3F9-2110-C842-4D35-B453CCB7BF01}"/>
              </a:ext>
            </a:extLst>
          </p:cNvPr>
          <p:cNvPicPr>
            <a:picLocks noChangeAspect="1"/>
          </p:cNvPicPr>
          <p:nvPr userDrawn="1"/>
        </p:nvPicPr>
        <p:blipFill>
          <a:blip r:embed="rId2"/>
          <a:stretch>
            <a:fillRect/>
          </a:stretch>
        </p:blipFill>
        <p:spPr>
          <a:xfrm>
            <a:off x="0" y="1874"/>
            <a:ext cx="12192000" cy="6854252"/>
          </a:xfrm>
          <a:prstGeom prst="rect">
            <a:avLst/>
          </a:prstGeom>
        </p:spPr>
      </p:pic>
      <p:sp>
        <p:nvSpPr>
          <p:cNvPr id="3" name="Rechteck: abgerundete Ecken 2">
            <a:extLst>
              <a:ext uri="{FF2B5EF4-FFF2-40B4-BE49-F238E27FC236}">
                <a16:creationId xmlns:a16="http://schemas.microsoft.com/office/drawing/2014/main" id="{8FF0F75A-F919-7EE8-7D90-FBAC020A7C13}"/>
              </a:ext>
            </a:extLst>
          </p:cNvPr>
          <p:cNvSpPr/>
          <p:nvPr userDrawn="1"/>
        </p:nvSpPr>
        <p:spPr>
          <a:xfrm>
            <a:off x="-239558" y="-228695"/>
            <a:ext cx="11709984" cy="6372223"/>
          </a:xfrm>
          <a:prstGeom prst="roundRect">
            <a:avLst>
              <a:gd name="adj" fmla="val 3223"/>
            </a:avLst>
          </a:prstGeom>
          <a:blipFill>
            <a:blip r:embed="rId3"/>
            <a:stretch>
              <a:fillRect l="-70041" t="-9129" r="-2" b="3"/>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7" name="Untertitel 6">
            <a:extLst>
              <a:ext uri="{FF2B5EF4-FFF2-40B4-BE49-F238E27FC236}">
                <a16:creationId xmlns:a16="http://schemas.microsoft.com/office/drawing/2014/main" id="{C34F8143-6E62-C4F3-786B-B690A08F37EE}"/>
              </a:ext>
            </a:extLst>
          </p:cNvPr>
          <p:cNvSpPr>
            <a:spLocks noGrp="1"/>
          </p:cNvSpPr>
          <p:nvPr>
            <p:ph type="subTitle" idx="1" hasCustomPrompt="1"/>
          </p:nvPr>
        </p:nvSpPr>
        <p:spPr>
          <a:xfrm>
            <a:off x="839972" y="4717426"/>
            <a:ext cx="9828028" cy="372615"/>
          </a:xfrm>
        </p:spPr>
        <p:txBody>
          <a:bodyPr>
            <a:normAutofit fontScale="92500"/>
          </a:bodyPr>
          <a:lstStyle>
            <a:lvl1pPr>
              <a:buNone/>
              <a:defRPr sz="1600"/>
            </a:lvl1pPr>
          </a:lstStyle>
          <a:p>
            <a:pPr>
              <a:lnSpc>
                <a:spcPct val="100000"/>
              </a:lnSpc>
              <a:spcBef>
                <a:spcPts val="600"/>
              </a:spcBef>
            </a:pPr>
            <a:r>
              <a:rPr lang="de-DE"/>
              <a:t>Untertitel</a:t>
            </a:r>
            <a:endParaRPr lang="en-US"/>
          </a:p>
        </p:txBody>
      </p:sp>
      <p:sp>
        <p:nvSpPr>
          <p:cNvPr id="15" name="Titel 5">
            <a:extLst>
              <a:ext uri="{FF2B5EF4-FFF2-40B4-BE49-F238E27FC236}">
                <a16:creationId xmlns:a16="http://schemas.microsoft.com/office/drawing/2014/main" id="{0863D055-F2F7-D260-C41C-C570251D6B9F}"/>
              </a:ext>
            </a:extLst>
          </p:cNvPr>
          <p:cNvSpPr>
            <a:spLocks noGrp="1"/>
          </p:cNvSpPr>
          <p:nvPr>
            <p:ph type="ctrTitle" hasCustomPrompt="1"/>
          </p:nvPr>
        </p:nvSpPr>
        <p:spPr>
          <a:xfrm>
            <a:off x="838200" y="2222500"/>
            <a:ext cx="9829800" cy="2545805"/>
          </a:xfrm>
        </p:spPr>
        <p:txBody>
          <a:bodyPr>
            <a:normAutofit/>
          </a:bodyPr>
          <a:lstStyle>
            <a:lvl1pPr>
              <a:defRPr sz="4000"/>
            </a:lvl1pPr>
          </a:lstStyle>
          <a:p>
            <a:pPr>
              <a:lnSpc>
                <a:spcPct val="100000"/>
              </a:lnSpc>
            </a:pPr>
            <a:r>
              <a:rPr lang="de-DE"/>
              <a:t>Titel</a:t>
            </a:r>
          </a:p>
        </p:txBody>
      </p:sp>
      <p:sp>
        <p:nvSpPr>
          <p:cNvPr id="5" name="Textplatzhalter 4">
            <a:extLst>
              <a:ext uri="{FF2B5EF4-FFF2-40B4-BE49-F238E27FC236}">
                <a16:creationId xmlns:a16="http://schemas.microsoft.com/office/drawing/2014/main" id="{205B9830-5968-8150-4B4D-B7DD06714DDE}"/>
              </a:ext>
            </a:extLst>
          </p:cNvPr>
          <p:cNvSpPr>
            <a:spLocks noGrp="1"/>
          </p:cNvSpPr>
          <p:nvPr>
            <p:ph type="body" sz="quarter" idx="13" hasCustomPrompt="1"/>
          </p:nvPr>
        </p:nvSpPr>
        <p:spPr>
          <a:xfrm>
            <a:off x="838200" y="5634892"/>
            <a:ext cx="9829800" cy="288955"/>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sz="1600">
                <a:solidFill>
                  <a:schemeClr val="bg1"/>
                </a:solidFill>
                <a:latin typeface="+mn-lt"/>
              </a:rPr>
              <a:t>Datum | Name | Organisation</a:t>
            </a:r>
            <a:endParaRPr lang="en-US" sz="1600">
              <a:solidFill>
                <a:schemeClr val="bg1"/>
              </a:solidFill>
              <a:latin typeface="+mn-lt"/>
            </a:endParaRPr>
          </a:p>
        </p:txBody>
      </p:sp>
    </p:spTree>
    <p:extLst>
      <p:ext uri="{BB962C8B-B14F-4D97-AF65-F5344CB8AC3E}">
        <p14:creationId xmlns:p14="http://schemas.microsoft.com/office/powerpoint/2010/main" val="360855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Ko_Bild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a:xfrm>
            <a:off x="838200"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BEEC3EFA-02ED-457A-B5C6-CCA428B5FB5E}"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11" name="Gerader Verbinder 10">
            <a:extLst>
              <a:ext uri="{FF2B5EF4-FFF2-40B4-BE49-F238E27FC236}">
                <a16:creationId xmlns:a16="http://schemas.microsoft.com/office/drawing/2014/main" id="{96D1F9E3-27CA-6C62-BDF9-D6BE0C2CCF5B}"/>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Inhaltsplatzhalter 2">
            <a:extLst>
              <a:ext uri="{FF2B5EF4-FFF2-40B4-BE49-F238E27FC236}">
                <a16:creationId xmlns:a16="http://schemas.microsoft.com/office/drawing/2014/main" id="{026F599E-17B2-CCC9-8C4D-A45F15A8BB89}"/>
              </a:ext>
            </a:extLst>
          </p:cNvPr>
          <p:cNvSpPr>
            <a:spLocks noGrp="1"/>
          </p:cNvSpPr>
          <p:nvPr>
            <p:ph idx="15"/>
          </p:nvPr>
        </p:nvSpPr>
        <p:spPr>
          <a:xfrm>
            <a:off x="6216072" y="1625601"/>
            <a:ext cx="5137727" cy="4298949"/>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68991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raKo_Abschlussfolie, Kontakt">
    <p:spTree>
      <p:nvGrpSpPr>
        <p:cNvPr id="1" name=""/>
        <p:cNvGrpSpPr/>
        <p:nvPr/>
      </p:nvGrpSpPr>
      <p:grpSpPr>
        <a:xfrm>
          <a:off x="0" y="0"/>
          <a:ext cx="0" cy="0"/>
          <a:chOff x="0" y="0"/>
          <a:chExt cx="0" cy="0"/>
        </a:xfrm>
      </p:grpSpPr>
      <p:pic>
        <p:nvPicPr>
          <p:cNvPr id="10" name="Grafik 9" descr="Ein Bild, das Text, Screenshot, Design enthält.&#10;&#10;KI-generierte Inhalte können fehlerhaft sein.">
            <a:extLst>
              <a:ext uri="{FF2B5EF4-FFF2-40B4-BE49-F238E27FC236}">
                <a16:creationId xmlns:a16="http://schemas.microsoft.com/office/drawing/2014/main" id="{562490DD-4581-4C07-9CCA-DEC28FB196E7}"/>
              </a:ext>
            </a:extLst>
          </p:cNvPr>
          <p:cNvPicPr>
            <a:picLocks noChangeAspect="1"/>
          </p:cNvPicPr>
          <p:nvPr userDrawn="1"/>
        </p:nvPicPr>
        <p:blipFill>
          <a:blip r:embed="rId2"/>
          <a:stretch>
            <a:fillRect/>
          </a:stretch>
        </p:blipFill>
        <p:spPr>
          <a:xfrm>
            <a:off x="0" y="1874"/>
            <a:ext cx="12192000" cy="6854252"/>
          </a:xfrm>
          <a:prstGeom prst="rect">
            <a:avLst/>
          </a:prstGeom>
        </p:spPr>
      </p:pic>
      <p:pic>
        <p:nvPicPr>
          <p:cNvPr id="19" name="Grafik 18" descr="Ein Bild, das Flieder, Blau, Farbigkeit, pink enthält.&#10;&#10;KI-generierte Inhalte können fehlerhaft sein.">
            <a:extLst>
              <a:ext uri="{FF2B5EF4-FFF2-40B4-BE49-F238E27FC236}">
                <a16:creationId xmlns:a16="http://schemas.microsoft.com/office/drawing/2014/main" id="{19000EA0-ED43-B2A7-646C-DFE52A823C25}"/>
              </a:ext>
            </a:extLst>
          </p:cNvPr>
          <p:cNvPicPr>
            <a:picLocks noChangeAspect="1"/>
          </p:cNvPicPr>
          <p:nvPr userDrawn="1"/>
        </p:nvPicPr>
        <p:blipFill>
          <a:blip r:embed="rId3"/>
          <a:stretch>
            <a:fillRect/>
          </a:stretch>
        </p:blipFill>
        <p:spPr>
          <a:xfrm>
            <a:off x="0" y="-1"/>
            <a:ext cx="12192000" cy="6146007"/>
          </a:xfrm>
          <a:prstGeom prst="rect">
            <a:avLst/>
          </a:prstGeom>
        </p:spPr>
      </p:pic>
      <p:pic>
        <p:nvPicPr>
          <p:cNvPr id="21" name="Grafik 20" descr="Ein Bild, das Kunst, Screenshot, Design enthält.&#10;&#10;KI-generierte Inhalte können fehlerhaft sein.">
            <a:extLst>
              <a:ext uri="{FF2B5EF4-FFF2-40B4-BE49-F238E27FC236}">
                <a16:creationId xmlns:a16="http://schemas.microsoft.com/office/drawing/2014/main" id="{0FEA8C2F-B8F8-D0D2-7414-FBC9DF183920}"/>
              </a:ext>
            </a:extLst>
          </p:cNvPr>
          <p:cNvPicPr>
            <a:picLocks noChangeAspect="1"/>
          </p:cNvPicPr>
          <p:nvPr userDrawn="1"/>
        </p:nvPicPr>
        <p:blipFill>
          <a:blip r:embed="rId4">
            <a:alphaModFix/>
          </a:blip>
          <a:srcRect l="54033" t="-72" r="-1"/>
          <a:stretch>
            <a:fillRect/>
          </a:stretch>
        </p:blipFill>
        <p:spPr>
          <a:xfrm rot="21419811">
            <a:off x="-105463" y="-262061"/>
            <a:ext cx="9796701" cy="9975276"/>
          </a:xfrm>
          <a:prstGeom prst="rect">
            <a:avLst/>
          </a:prstGeom>
        </p:spPr>
      </p:pic>
      <p:sp>
        <p:nvSpPr>
          <p:cNvPr id="2" name="Titel 1">
            <a:extLst>
              <a:ext uri="{FF2B5EF4-FFF2-40B4-BE49-F238E27FC236}">
                <a16:creationId xmlns:a16="http://schemas.microsoft.com/office/drawing/2014/main" id="{ADF2192C-2ED5-8D8A-5249-3D4DA64AB1C0}"/>
              </a:ext>
            </a:extLst>
          </p:cNvPr>
          <p:cNvSpPr>
            <a:spLocks noGrp="1"/>
          </p:cNvSpPr>
          <p:nvPr>
            <p:ph type="ctrTitle" hasCustomPrompt="1"/>
          </p:nvPr>
        </p:nvSpPr>
        <p:spPr>
          <a:xfrm>
            <a:off x="838199" y="1122363"/>
            <a:ext cx="5156199" cy="2387600"/>
          </a:xfrm>
        </p:spPr>
        <p:txBody>
          <a:bodyPr anchor="t">
            <a:normAutofit/>
          </a:bodyPr>
          <a:lstStyle>
            <a:lvl1pPr algn="l">
              <a:defRPr sz="4000">
                <a:solidFill>
                  <a:schemeClr val="bg1"/>
                </a:solidFill>
              </a:defRPr>
            </a:lvl1pPr>
          </a:lstStyle>
          <a:p>
            <a:r>
              <a:rPr lang="de-DE"/>
              <a:t>Vielen Dank für Ihr Interesse!</a:t>
            </a:r>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lvl1pPr>
              <a:defRPr sz="1000">
                <a:solidFill>
                  <a:schemeClr val="tx2"/>
                </a:solidFill>
              </a:defRPr>
            </a:lvl1pPr>
          </a:lstStyle>
          <a:p>
            <a:fld id="{F145060A-2239-4736-BEED-7C05F6B3C6E1}" type="slidenum">
              <a:rPr lang="de-DE" smtClean="0"/>
              <a:pPr/>
              <a:t>‹Nr.›</a:t>
            </a:fld>
            <a:endParaRPr lang="de-DE"/>
          </a:p>
        </p:txBody>
      </p:sp>
      <p:sp>
        <p:nvSpPr>
          <p:cNvPr id="16" name="Textplatzhalter 15">
            <a:extLst>
              <a:ext uri="{FF2B5EF4-FFF2-40B4-BE49-F238E27FC236}">
                <a16:creationId xmlns:a16="http://schemas.microsoft.com/office/drawing/2014/main" id="{885E9C10-DAFC-5F1D-CE1C-BECC8D034BF0}"/>
              </a:ext>
            </a:extLst>
          </p:cNvPr>
          <p:cNvSpPr>
            <a:spLocks noGrp="1"/>
          </p:cNvSpPr>
          <p:nvPr>
            <p:ph type="body" sz="quarter" idx="13" hasCustomPrompt="1"/>
          </p:nvPr>
        </p:nvSpPr>
        <p:spPr>
          <a:xfrm>
            <a:off x="6197599" y="4202113"/>
            <a:ext cx="5156200" cy="336764"/>
          </a:xfrm>
        </p:spPr>
        <p:txBody>
          <a:bodyPr/>
          <a:lstStyle>
            <a:lvl1pPr marL="0" indent="0">
              <a:buNone/>
              <a:defRPr>
                <a:latin typeface="+mj-lt"/>
              </a:defRPr>
            </a:lvl1pPr>
            <a:lvl2pPr marL="457200" indent="0">
              <a:buNone/>
              <a:defRPr/>
            </a:lvl2pPr>
          </a:lstStyle>
          <a:p>
            <a:pPr lvl="0"/>
            <a:r>
              <a:rPr lang="de-DE"/>
              <a:t>Name, Titel</a:t>
            </a:r>
          </a:p>
        </p:txBody>
      </p:sp>
      <p:sp>
        <p:nvSpPr>
          <p:cNvPr id="17" name="Textplatzhalter 15">
            <a:extLst>
              <a:ext uri="{FF2B5EF4-FFF2-40B4-BE49-F238E27FC236}">
                <a16:creationId xmlns:a16="http://schemas.microsoft.com/office/drawing/2014/main" id="{4C835603-5100-6DE3-A745-B7EEEEF6F993}"/>
              </a:ext>
            </a:extLst>
          </p:cNvPr>
          <p:cNvSpPr>
            <a:spLocks noGrp="1"/>
          </p:cNvSpPr>
          <p:nvPr>
            <p:ph type="body" sz="quarter" idx="14" hasCustomPrompt="1"/>
          </p:nvPr>
        </p:nvSpPr>
        <p:spPr>
          <a:xfrm>
            <a:off x="838201" y="4202113"/>
            <a:ext cx="5156200" cy="336764"/>
          </a:xfrm>
        </p:spPr>
        <p:txBody>
          <a:bodyPr/>
          <a:lstStyle>
            <a:lvl1pPr marL="0" indent="0">
              <a:buNone/>
              <a:defRPr>
                <a:latin typeface="+mj-lt"/>
              </a:defRPr>
            </a:lvl1pPr>
            <a:lvl2pPr marL="457200" indent="0">
              <a:buNone/>
              <a:defRPr/>
            </a:lvl2pPr>
          </a:lstStyle>
          <a:p>
            <a:pPr lvl="0"/>
            <a:r>
              <a:rPr lang="de-DE"/>
              <a:t>Name, Titel</a:t>
            </a:r>
          </a:p>
        </p:txBody>
      </p:sp>
      <p:cxnSp>
        <p:nvCxnSpPr>
          <p:cNvPr id="3" name="Gerader Verbinder 2">
            <a:extLst>
              <a:ext uri="{FF2B5EF4-FFF2-40B4-BE49-F238E27FC236}">
                <a16:creationId xmlns:a16="http://schemas.microsoft.com/office/drawing/2014/main" id="{17AFE6A7-60EE-5F1F-5EF5-A96EB20F111C}"/>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4" name="Textplatzhalter 15">
            <a:extLst>
              <a:ext uri="{FF2B5EF4-FFF2-40B4-BE49-F238E27FC236}">
                <a16:creationId xmlns:a16="http://schemas.microsoft.com/office/drawing/2014/main" id="{7256F00B-7CBF-8862-4DB0-CC6525F4B0D9}"/>
              </a:ext>
            </a:extLst>
          </p:cNvPr>
          <p:cNvSpPr>
            <a:spLocks noGrp="1"/>
          </p:cNvSpPr>
          <p:nvPr>
            <p:ph type="body" sz="quarter" idx="15" hasCustomPrompt="1"/>
          </p:nvPr>
        </p:nvSpPr>
        <p:spPr>
          <a:xfrm>
            <a:off x="838201" y="4545012"/>
            <a:ext cx="5156200" cy="1207063"/>
          </a:xfrm>
        </p:spPr>
        <p:txBody>
          <a:bodyPr/>
          <a:lstStyle>
            <a:lvl1pPr marL="0" indent="0">
              <a:lnSpc>
                <a:spcPct val="100000"/>
              </a:lnSpc>
              <a:buNone/>
              <a:defRPr>
                <a:latin typeface="+mn-lt"/>
              </a:defRPr>
            </a:lvl1pPr>
            <a:lvl2pPr marL="457200" indent="0">
              <a:buNone/>
              <a:defRPr/>
            </a:lvl2pPr>
          </a:lstStyle>
          <a:p>
            <a:pPr lvl="0"/>
            <a:r>
              <a:rPr lang="de-DE"/>
              <a:t>Organisation</a:t>
            </a:r>
            <a:br>
              <a:rPr lang="de-DE"/>
            </a:br>
            <a:r>
              <a:rPr lang="de-DE"/>
              <a:t>E-Mail-Adresse</a:t>
            </a:r>
          </a:p>
        </p:txBody>
      </p:sp>
      <p:sp>
        <p:nvSpPr>
          <p:cNvPr id="8" name="Textplatzhalter 15">
            <a:extLst>
              <a:ext uri="{FF2B5EF4-FFF2-40B4-BE49-F238E27FC236}">
                <a16:creationId xmlns:a16="http://schemas.microsoft.com/office/drawing/2014/main" id="{4B891758-07B5-6F50-8594-92880776C600}"/>
              </a:ext>
            </a:extLst>
          </p:cNvPr>
          <p:cNvSpPr>
            <a:spLocks noGrp="1"/>
          </p:cNvSpPr>
          <p:nvPr>
            <p:ph type="body" sz="quarter" idx="16" hasCustomPrompt="1"/>
          </p:nvPr>
        </p:nvSpPr>
        <p:spPr>
          <a:xfrm>
            <a:off x="6197599" y="4545013"/>
            <a:ext cx="5156200" cy="1207059"/>
          </a:xfr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latin typeface="+mn-lt"/>
              </a:defRPr>
            </a:lvl1pPr>
            <a:lvl2pPr marL="457200" indent="0">
              <a:buNone/>
              <a:defRPr/>
            </a:lvl2pPr>
          </a:lstStyle>
          <a:p>
            <a:pPr lvl="0"/>
            <a:r>
              <a:rPr lang="de-DE"/>
              <a:t>Organisation</a:t>
            </a:r>
            <a:br>
              <a:rPr lang="de-DE"/>
            </a:br>
            <a:r>
              <a:rPr lang="de-DE"/>
              <a:t>E-Mail-Adresse</a:t>
            </a:r>
          </a:p>
        </p:txBody>
      </p:sp>
    </p:spTree>
    <p:extLst>
      <p:ext uri="{BB962C8B-B14F-4D97-AF65-F5344CB8AC3E}">
        <p14:creationId xmlns:p14="http://schemas.microsoft.com/office/powerpoint/2010/main" val="674870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Ko_Agenda">
    <p:spTree>
      <p:nvGrpSpPr>
        <p:cNvPr id="1" name=""/>
        <p:cNvGrpSpPr/>
        <p:nvPr/>
      </p:nvGrpSpPr>
      <p:grpSpPr>
        <a:xfrm>
          <a:off x="0" y="0"/>
          <a:ext cx="0" cy="0"/>
          <a:chOff x="0" y="0"/>
          <a:chExt cx="0" cy="0"/>
        </a:xfrm>
      </p:grpSpPr>
      <p:sp>
        <p:nvSpPr>
          <p:cNvPr id="7" name="Rechteck: abgerundete Ecken 6">
            <a:extLst>
              <a:ext uri="{FF2B5EF4-FFF2-40B4-BE49-F238E27FC236}">
                <a16:creationId xmlns:a16="http://schemas.microsoft.com/office/drawing/2014/main" id="{5D5D7E9B-A00A-6100-FE81-A457BD92E161}"/>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hasCustomPrompt="1"/>
          </p:nvPr>
        </p:nvSpPr>
        <p:spPr/>
        <p:txBody>
          <a:bodyPr/>
          <a:lstStyle>
            <a:lvl1pPr>
              <a:defRPr/>
            </a:lvl1pPr>
          </a:lstStyle>
          <a:p>
            <a:r>
              <a:rPr lang="de-DE"/>
              <a:t>Agenda</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A7F8C54-F320-4193-BB7D-FB7D1E6CA566}"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Inhaltsplatzhalter 2">
            <a:extLst>
              <a:ext uri="{FF2B5EF4-FFF2-40B4-BE49-F238E27FC236}">
                <a16:creationId xmlns:a16="http://schemas.microsoft.com/office/drawing/2014/main" id="{C04671CC-A209-3C2D-3FE6-5A7608C05B4B}"/>
              </a:ext>
            </a:extLst>
          </p:cNvPr>
          <p:cNvSpPr>
            <a:spLocks noGrp="1"/>
          </p:cNvSpPr>
          <p:nvPr>
            <p:ph idx="1"/>
          </p:nvPr>
        </p:nvSpPr>
        <p:spPr>
          <a:xfrm>
            <a:off x="838200" y="1625601"/>
            <a:ext cx="10515600" cy="4298949"/>
          </a:xfrm>
        </p:spPr>
        <p:txBody>
          <a:bodyPr/>
          <a:lstStyle>
            <a:lvl1pPr>
              <a:lnSpc>
                <a:spcPct val="100000"/>
              </a:lnSpc>
              <a:spcBef>
                <a:spcPts val="0"/>
              </a:spcBef>
              <a:spcAft>
                <a:spcPts val="1800"/>
              </a:spcAft>
              <a:buClr>
                <a:schemeClr val="tx2"/>
              </a:buClr>
              <a:defRPr/>
            </a:lvl1pPr>
            <a:lvl2pPr>
              <a:lnSpc>
                <a:spcPct val="100000"/>
              </a:lnSpc>
              <a:spcBef>
                <a:spcPts val="0"/>
              </a:spcBef>
              <a:spcAft>
                <a:spcPts val="1800"/>
              </a:spcAft>
              <a:buClr>
                <a:schemeClr val="tx2"/>
              </a:buClr>
              <a:defRPr/>
            </a:lvl2pPr>
            <a:lvl3pPr>
              <a:lnSpc>
                <a:spcPct val="100000"/>
              </a:lnSpc>
              <a:spcBef>
                <a:spcPts val="0"/>
              </a:spcBef>
              <a:spcAft>
                <a:spcPts val="1800"/>
              </a:spcAft>
              <a:buClr>
                <a:schemeClr val="tx2"/>
              </a:buClr>
              <a:defRPr/>
            </a:lvl3pPr>
            <a:lvl4pPr>
              <a:lnSpc>
                <a:spcPct val="100000"/>
              </a:lnSpc>
              <a:spcBef>
                <a:spcPts val="0"/>
              </a:spcBef>
              <a:spcAft>
                <a:spcPts val="1800"/>
              </a:spcAft>
              <a:buClr>
                <a:schemeClr val="tx2"/>
              </a:buClr>
              <a:defRPr/>
            </a:lvl4pPr>
            <a:lvl5pPr>
              <a:lnSpc>
                <a:spcPct val="100000"/>
              </a:lnSpc>
              <a:spcBef>
                <a:spcPts val="0"/>
              </a:spcBef>
              <a:spcAft>
                <a:spcPts val="1800"/>
              </a:spcAft>
              <a:buClr>
                <a:schemeClr val="tx2"/>
              </a:buCl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891270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raKo_Agenda alt">
    <p:spTree>
      <p:nvGrpSpPr>
        <p:cNvPr id="1" name=""/>
        <p:cNvGrpSpPr/>
        <p:nvPr/>
      </p:nvGrpSpPr>
      <p:grpSpPr>
        <a:xfrm>
          <a:off x="0" y="0"/>
          <a:ext cx="0" cy="0"/>
          <a:chOff x="0" y="0"/>
          <a:chExt cx="0" cy="0"/>
        </a:xfrm>
      </p:grpSpPr>
      <p:sp>
        <p:nvSpPr>
          <p:cNvPr id="7" name="Rechteck: abgerundete Ecken 6">
            <a:extLst>
              <a:ext uri="{FF2B5EF4-FFF2-40B4-BE49-F238E27FC236}">
                <a16:creationId xmlns:a16="http://schemas.microsoft.com/office/drawing/2014/main" id="{5D5D7E9B-A00A-6100-FE81-A457BD92E161}"/>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p:txBody>
          <a:bodyPr/>
          <a:lstStyle>
            <a:lvl1pPr marL="0" indent="0">
              <a:lnSpc>
                <a:spcPct val="120000"/>
              </a:lnSpc>
              <a:buNone/>
              <a:defRPr/>
            </a:lvl1pPr>
            <a:lvl2pPr marL="457200" indent="0">
              <a:lnSpc>
                <a:spcPct val="120000"/>
              </a:lnSpc>
              <a:buNone/>
              <a:defRPr/>
            </a:lvl2pPr>
            <a:lvl3pPr marL="914400" indent="0">
              <a:lnSpc>
                <a:spcPct val="120000"/>
              </a:lnSpc>
              <a:buNone/>
              <a:defRPr/>
            </a:lvl3pPr>
            <a:lvl4pPr marL="1371600" indent="0">
              <a:lnSpc>
                <a:spcPct val="120000"/>
              </a:lnSpc>
              <a:buNone/>
              <a:defRPr/>
            </a:lvl4pPr>
            <a:lvl5pPr marL="1828800" indent="0">
              <a:lnSpc>
                <a:spcPct val="120000"/>
              </a:lnSpc>
              <a:buNone/>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A7F8C54-F320-4193-BB7D-FB7D1E6CA566}"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Tree>
    <p:extLst>
      <p:ext uri="{BB962C8B-B14F-4D97-AF65-F5344CB8AC3E}">
        <p14:creationId xmlns:p14="http://schemas.microsoft.com/office/powerpoint/2010/main" val="3228015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aKo_Zwischentitel">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C3A78565-0A8D-3AD3-A64C-95641CCB141D}"/>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platzhalter 10">
            <a:extLst>
              <a:ext uri="{FF2B5EF4-FFF2-40B4-BE49-F238E27FC236}">
                <a16:creationId xmlns:a16="http://schemas.microsoft.com/office/drawing/2014/main" id="{F44CA009-3ECD-9EAE-CB96-09672B4D70FD}"/>
              </a:ext>
            </a:extLst>
          </p:cNvPr>
          <p:cNvSpPr>
            <a:spLocks noGrp="1"/>
          </p:cNvSpPr>
          <p:nvPr>
            <p:ph type="body" sz="quarter" idx="13"/>
          </p:nvPr>
        </p:nvSpPr>
        <p:spPr>
          <a:xfrm>
            <a:off x="847436" y="3002252"/>
            <a:ext cx="9829800" cy="2032000"/>
          </a:xfrm>
        </p:spPr>
        <p:txBody>
          <a:bodyPr anchor="b">
            <a:normAutofit/>
          </a:bodyPr>
          <a:lstStyle>
            <a:lvl1pPr marL="0" indent="0">
              <a:buNone/>
              <a:defRPr sz="4000">
                <a:solidFill>
                  <a:schemeClr val="accent1"/>
                </a:solidFill>
                <a:latin typeface="+mj-lt"/>
              </a:defRPr>
            </a:lvl1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841D21F7-07A2-4A0E-B28F-751FB4265719}"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Tree>
    <p:extLst>
      <p:ext uri="{BB962C8B-B14F-4D97-AF65-F5344CB8AC3E}">
        <p14:creationId xmlns:p14="http://schemas.microsoft.com/office/powerpoint/2010/main" val="8824829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Ko_Rahmen Verlauf">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11" name="Inhaltsplatzhalter 2">
            <a:extLst>
              <a:ext uri="{FF2B5EF4-FFF2-40B4-BE49-F238E27FC236}">
                <a16:creationId xmlns:a16="http://schemas.microsoft.com/office/drawing/2014/main" id="{B8BA7EE7-323F-0A3A-AF1D-99968DA2AA69}"/>
              </a:ext>
            </a:extLst>
          </p:cNvPr>
          <p:cNvSpPr>
            <a:spLocks noGrp="1"/>
          </p:cNvSpPr>
          <p:nvPr>
            <p:ph idx="1"/>
          </p:nvPr>
        </p:nvSpPr>
        <p:spPr>
          <a:xfrm>
            <a:off x="838200" y="1625601"/>
            <a:ext cx="10515600"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350512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raKo_Rahmen Verlauf Zitat und Bild">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3" name="Inhaltsplatzhalter 2">
            <a:extLst>
              <a:ext uri="{FF2B5EF4-FFF2-40B4-BE49-F238E27FC236}">
                <a16:creationId xmlns:a16="http://schemas.microsoft.com/office/drawing/2014/main" id="{DA9632FE-4779-9426-7002-29A2A70213FE}"/>
              </a:ext>
            </a:extLst>
          </p:cNvPr>
          <p:cNvSpPr>
            <a:spLocks noGrp="1"/>
          </p:cNvSpPr>
          <p:nvPr>
            <p:ph idx="13"/>
          </p:nvPr>
        </p:nvSpPr>
        <p:spPr>
          <a:xfrm>
            <a:off x="7399617"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9" name="Inhaltsplatzhalter 2">
            <a:extLst>
              <a:ext uri="{FF2B5EF4-FFF2-40B4-BE49-F238E27FC236}">
                <a16:creationId xmlns:a16="http://schemas.microsoft.com/office/drawing/2014/main" id="{271EFF72-62F7-7C48-521E-2FB893646903}"/>
              </a:ext>
            </a:extLst>
          </p:cNvPr>
          <p:cNvSpPr>
            <a:spLocks noGrp="1"/>
          </p:cNvSpPr>
          <p:nvPr>
            <p:ph idx="15" hasCustomPrompt="1"/>
          </p:nvPr>
        </p:nvSpPr>
        <p:spPr>
          <a:xfrm>
            <a:off x="839508" y="1625601"/>
            <a:ext cx="5137727" cy="4298949"/>
          </a:xfrm>
        </p:spPr>
        <p:txBody>
          <a:bodyPr anchor="ctr"/>
          <a:lstStyle>
            <a:lvl1pPr marL="0" indent="0">
              <a:buNone/>
              <a:defRPr sz="2400">
                <a:solidFill>
                  <a:schemeClr val="accent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de-DE"/>
              <a:t>Mastertextformat bearbeiten (Zitat)</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155797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raKo_Inhalt 1 Sp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27101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raKo_Inhalt 1 Spalte">
    <p:spTree>
      <p:nvGrpSpPr>
        <p:cNvPr id="1" name=""/>
        <p:cNvGrpSpPr/>
        <p:nvPr/>
      </p:nvGrpSpPr>
      <p:grpSpPr>
        <a:xfrm>
          <a:off x="0" y="0"/>
          <a:ext cx="0" cy="0"/>
          <a:chOff x="0" y="0"/>
          <a:chExt cx="0" cy="0"/>
        </a:xfrm>
      </p:grpSpPr>
      <p:sp>
        <p:nvSpPr>
          <p:cNvPr id="16" name="Rechteck: abgerundete Ecken 15">
            <a:extLst>
              <a:ext uri="{FF2B5EF4-FFF2-40B4-BE49-F238E27FC236}">
                <a16:creationId xmlns:a16="http://schemas.microsoft.com/office/drawing/2014/main" id="{C75796F6-A1F5-5C6F-F36F-1ADCD73F18BB}"/>
              </a:ext>
            </a:extLst>
          </p:cNvPr>
          <p:cNvSpPr/>
          <p:nvPr userDrawn="1"/>
        </p:nvSpPr>
        <p:spPr>
          <a:xfrm>
            <a:off x="29994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Rechteck: abgerundete Ecken 6">
            <a:extLst>
              <a:ext uri="{FF2B5EF4-FFF2-40B4-BE49-F238E27FC236}">
                <a16:creationId xmlns:a16="http://schemas.microsoft.com/office/drawing/2014/main" id="{6AFB54FE-1C9A-A8BF-D51C-C266AFFADC53}"/>
              </a:ext>
            </a:extLst>
          </p:cNvPr>
          <p:cNvSpPr/>
          <p:nvPr userDrawn="1"/>
        </p:nvSpPr>
        <p:spPr>
          <a:xfrm>
            <a:off x="567839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Inhaltsplatzhalter 18">
            <a:extLst>
              <a:ext uri="{FF2B5EF4-FFF2-40B4-BE49-F238E27FC236}">
                <a16:creationId xmlns:a16="http://schemas.microsoft.com/office/drawing/2014/main" id="{28BD0664-97EA-6CBB-F565-4F0FA83FB83B}"/>
              </a:ext>
            </a:extLst>
          </p:cNvPr>
          <p:cNvSpPr>
            <a:spLocks noGrp="1"/>
          </p:cNvSpPr>
          <p:nvPr>
            <p:ph idx="13" hasCustomPrompt="1"/>
          </p:nvPr>
        </p:nvSpPr>
        <p:spPr>
          <a:xfrm>
            <a:off x="838200"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11" name="Foliennummernplatzhalter 10">
            <a:extLst>
              <a:ext uri="{FF2B5EF4-FFF2-40B4-BE49-F238E27FC236}">
                <a16:creationId xmlns:a16="http://schemas.microsoft.com/office/drawing/2014/main" id="{923B2532-63CC-6F28-45DE-31F1BAD4993B}"/>
              </a:ext>
            </a:extLst>
          </p:cNvPr>
          <p:cNvSpPr txBox="1">
            <a:spLocks/>
          </p:cNvSpPr>
          <p:nvPr userDrawn="1"/>
        </p:nvSpPr>
        <p:spPr>
          <a:xfrm>
            <a:off x="10889672" y="6356350"/>
            <a:ext cx="464127" cy="365125"/>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tint val="82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F145060A-2239-4736-BEED-7C05F6B3C6E1}" type="slidenum">
              <a:rPr lang="de-DE" smtClean="0"/>
              <a:pPr/>
              <a:t>‹Nr.›</a:t>
            </a:fld>
            <a:endParaRPr lang="de-DE"/>
          </a:p>
        </p:txBody>
      </p:sp>
      <p:sp>
        <p:nvSpPr>
          <p:cNvPr id="13" name="Rechteck: abgerundete Ecken 12">
            <a:extLst>
              <a:ext uri="{FF2B5EF4-FFF2-40B4-BE49-F238E27FC236}">
                <a16:creationId xmlns:a16="http://schemas.microsoft.com/office/drawing/2014/main" id="{1CBAD156-8BD5-D8AC-1796-FC0B4A9130EB}"/>
              </a:ext>
            </a:extLst>
          </p:cNvPr>
          <p:cNvSpPr/>
          <p:nvPr userDrawn="1"/>
        </p:nvSpPr>
        <p:spPr>
          <a:xfrm>
            <a:off x="637930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abgerundete Ecken 16">
            <a:extLst>
              <a:ext uri="{FF2B5EF4-FFF2-40B4-BE49-F238E27FC236}">
                <a16:creationId xmlns:a16="http://schemas.microsoft.com/office/drawing/2014/main" id="{7B38FF4F-B999-6BE2-4683-2F41E82189E0}"/>
              </a:ext>
            </a:extLst>
          </p:cNvPr>
          <p:cNvSpPr/>
          <p:nvPr userDrawn="1"/>
        </p:nvSpPr>
        <p:spPr>
          <a:xfrm>
            <a:off x="100085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Inhaltsplatzhalter 18">
            <a:extLst>
              <a:ext uri="{FF2B5EF4-FFF2-40B4-BE49-F238E27FC236}">
                <a16:creationId xmlns:a16="http://schemas.microsoft.com/office/drawing/2014/main" id="{CCC763BD-6443-9BAC-46A1-2A0EC054246B}"/>
              </a:ext>
            </a:extLst>
          </p:cNvPr>
          <p:cNvSpPr>
            <a:spLocks noGrp="1"/>
          </p:cNvSpPr>
          <p:nvPr>
            <p:ph idx="16" hasCustomPrompt="1"/>
          </p:nvPr>
        </p:nvSpPr>
        <p:spPr>
          <a:xfrm>
            <a:off x="6215185"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26" name="Bildplatzhalter 25">
            <a:extLst>
              <a:ext uri="{FF2B5EF4-FFF2-40B4-BE49-F238E27FC236}">
                <a16:creationId xmlns:a16="http://schemas.microsoft.com/office/drawing/2014/main" id="{91B8B74E-E074-7306-EE83-ACCF710AEF4B}"/>
              </a:ext>
            </a:extLst>
          </p:cNvPr>
          <p:cNvSpPr>
            <a:spLocks noGrp="1"/>
          </p:cNvSpPr>
          <p:nvPr>
            <p:ph type="pic" sz="quarter" idx="18"/>
          </p:nvPr>
        </p:nvSpPr>
        <p:spPr>
          <a:xfrm>
            <a:off x="1000072" y="1987631"/>
            <a:ext cx="1333500" cy="1306513"/>
          </a:xfrm>
          <a:prstGeom prst="ellipse">
            <a:avLst/>
          </a:prstGeom>
        </p:spPr>
        <p:txBody>
          <a:bodyPr/>
          <a:lstStyle/>
          <a:p>
            <a:endParaRPr lang="de-DE"/>
          </a:p>
        </p:txBody>
      </p:sp>
      <p:sp>
        <p:nvSpPr>
          <p:cNvPr id="28" name="Bildplatzhalter 25">
            <a:extLst>
              <a:ext uri="{FF2B5EF4-FFF2-40B4-BE49-F238E27FC236}">
                <a16:creationId xmlns:a16="http://schemas.microsoft.com/office/drawing/2014/main" id="{1FB78230-275F-F30B-3EDF-123C46BFA490}"/>
              </a:ext>
            </a:extLst>
          </p:cNvPr>
          <p:cNvSpPr>
            <a:spLocks noGrp="1"/>
          </p:cNvSpPr>
          <p:nvPr>
            <p:ph type="pic" sz="quarter" idx="19"/>
          </p:nvPr>
        </p:nvSpPr>
        <p:spPr>
          <a:xfrm>
            <a:off x="6379307" y="1987061"/>
            <a:ext cx="1332715" cy="1294567"/>
          </a:xfrm>
          <a:prstGeom prst="ellipse">
            <a:avLst/>
          </a:prstGeom>
        </p:spPr>
        <p:txBody>
          <a:bodyPr/>
          <a:lstStyle/>
          <a:p>
            <a:endParaRPr lang="de-DE"/>
          </a:p>
        </p:txBody>
      </p:sp>
      <p:sp>
        <p:nvSpPr>
          <p:cNvPr id="9" name="Textplatzhalter 8">
            <a:extLst>
              <a:ext uri="{FF2B5EF4-FFF2-40B4-BE49-F238E27FC236}">
                <a16:creationId xmlns:a16="http://schemas.microsoft.com/office/drawing/2014/main" id="{E04D0F8D-DF51-8BEC-7C39-8172F29A9F10}"/>
              </a:ext>
            </a:extLst>
          </p:cNvPr>
          <p:cNvSpPr>
            <a:spLocks noGrp="1"/>
          </p:cNvSpPr>
          <p:nvPr>
            <p:ph type="body" sz="quarter" idx="20" hasCustomPrompt="1"/>
          </p:nvPr>
        </p:nvSpPr>
        <p:spPr>
          <a:xfrm>
            <a:off x="838777"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
        <p:nvSpPr>
          <p:cNvPr id="12" name="Textplatzhalter 8">
            <a:extLst>
              <a:ext uri="{FF2B5EF4-FFF2-40B4-BE49-F238E27FC236}">
                <a16:creationId xmlns:a16="http://schemas.microsoft.com/office/drawing/2014/main" id="{EE3F418F-610F-34F0-E15E-4D8509271EE8}"/>
              </a:ext>
            </a:extLst>
          </p:cNvPr>
          <p:cNvSpPr>
            <a:spLocks noGrp="1"/>
          </p:cNvSpPr>
          <p:nvPr>
            <p:ph type="body" sz="quarter" idx="21" hasCustomPrompt="1"/>
          </p:nvPr>
        </p:nvSpPr>
        <p:spPr>
          <a:xfrm>
            <a:off x="6215762"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Tree>
    <p:extLst>
      <p:ext uri="{BB962C8B-B14F-4D97-AF65-F5344CB8AC3E}">
        <p14:creationId xmlns:p14="http://schemas.microsoft.com/office/powerpoint/2010/main" val="995646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Ko_Inhalt 2 Spal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7D86477-A692-4B8A-8410-2AB314B0C1EC}"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7" name="Gerader Verbinder 6">
            <a:extLst>
              <a:ext uri="{FF2B5EF4-FFF2-40B4-BE49-F238E27FC236}">
                <a16:creationId xmlns:a16="http://schemas.microsoft.com/office/drawing/2014/main" id="{DFA0A109-F14F-3757-5AB2-574A0CEBD3C4}"/>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3" name="Inhaltsplatzhalter 2">
            <a:extLst>
              <a:ext uri="{FF2B5EF4-FFF2-40B4-BE49-F238E27FC236}">
                <a16:creationId xmlns:a16="http://schemas.microsoft.com/office/drawing/2014/main" id="{B9639508-2559-D60B-F76A-215D864862A7}"/>
              </a:ext>
            </a:extLst>
          </p:cNvPr>
          <p:cNvSpPr>
            <a:spLocks noGrp="1"/>
          </p:cNvSpPr>
          <p:nvPr>
            <p:ph idx="1"/>
          </p:nvPr>
        </p:nvSpPr>
        <p:spPr>
          <a:xfrm>
            <a:off x="838200"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Inhaltsplatzhalter 2">
            <a:extLst>
              <a:ext uri="{FF2B5EF4-FFF2-40B4-BE49-F238E27FC236}">
                <a16:creationId xmlns:a16="http://schemas.microsoft.com/office/drawing/2014/main" id="{99020EA9-809A-4369-D7B0-6D5D4718A0B5}"/>
              </a:ext>
            </a:extLst>
          </p:cNvPr>
          <p:cNvSpPr>
            <a:spLocks noGrp="1"/>
          </p:cNvSpPr>
          <p:nvPr>
            <p:ph idx="13"/>
          </p:nvPr>
        </p:nvSpPr>
        <p:spPr>
          <a:xfrm>
            <a:off x="6216072"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954838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oogle Shape;15;p1" descr="Ein Bild, das Schrift, Grafiken, Text, Logo enthält.&#10;&#10;Automatisch generierte Beschreibung">
            <a:extLst>
              <a:ext uri="{FF2B5EF4-FFF2-40B4-BE49-F238E27FC236}">
                <a16:creationId xmlns:a16="http://schemas.microsoft.com/office/drawing/2014/main" id="{66D6E860-3A37-1116-D5B5-AF6B0F961E17}"/>
              </a:ext>
            </a:extLst>
          </p:cNvPr>
          <p:cNvPicPr preferRelativeResize="0"/>
          <p:nvPr userDrawn="1"/>
        </p:nvPicPr>
        <p:blipFill rotWithShape="1">
          <a:blip r:embed="rId13">
            <a:alphaModFix/>
          </a:blip>
          <a:srcRect/>
          <a:stretch/>
        </p:blipFill>
        <p:spPr>
          <a:xfrm>
            <a:off x="8037754" y="6166464"/>
            <a:ext cx="2770861" cy="700715"/>
          </a:xfrm>
          <a:prstGeom prst="rect">
            <a:avLst/>
          </a:prstGeom>
          <a:noFill/>
          <a:ln>
            <a:noFill/>
          </a:ln>
        </p:spPr>
      </p:pic>
      <p:sp>
        <p:nvSpPr>
          <p:cNvPr id="2" name="Titelplatzhalter 1">
            <a:extLst>
              <a:ext uri="{FF2B5EF4-FFF2-40B4-BE49-F238E27FC236}">
                <a16:creationId xmlns:a16="http://schemas.microsoft.com/office/drawing/2014/main" id="{BA2C558B-1636-6F96-A202-6EF32A817840}"/>
              </a:ext>
            </a:extLst>
          </p:cNvPr>
          <p:cNvSpPr>
            <a:spLocks noGrp="1"/>
          </p:cNvSpPr>
          <p:nvPr>
            <p:ph type="title"/>
          </p:nvPr>
        </p:nvSpPr>
        <p:spPr>
          <a:xfrm>
            <a:off x="838200" y="365125"/>
            <a:ext cx="10515600" cy="1048039"/>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3495F3B7-65B2-9756-B0FE-1D71657AEE0F}"/>
              </a:ext>
            </a:extLst>
          </p:cNvPr>
          <p:cNvSpPr>
            <a:spLocks noGrp="1"/>
          </p:cNvSpPr>
          <p:nvPr>
            <p:ph type="body" idx="1"/>
          </p:nvPr>
        </p:nvSpPr>
        <p:spPr>
          <a:xfrm>
            <a:off x="838200" y="1625601"/>
            <a:ext cx="10515600" cy="4298949"/>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oliennummernplatzhalter 5">
            <a:extLst>
              <a:ext uri="{FF2B5EF4-FFF2-40B4-BE49-F238E27FC236}">
                <a16:creationId xmlns:a16="http://schemas.microsoft.com/office/drawing/2014/main" id="{451A1112-FC39-3451-283F-BB02C865CDCC}"/>
              </a:ext>
            </a:extLst>
          </p:cNvPr>
          <p:cNvSpPr>
            <a:spLocks noGrp="1"/>
          </p:cNvSpPr>
          <p:nvPr>
            <p:ph type="sldNum" sz="quarter" idx="4"/>
          </p:nvPr>
        </p:nvSpPr>
        <p:spPr>
          <a:xfrm>
            <a:off x="10889672" y="6356350"/>
            <a:ext cx="464127" cy="365125"/>
          </a:xfrm>
          <a:prstGeom prst="rect">
            <a:avLst/>
          </a:prstGeom>
        </p:spPr>
        <p:txBody>
          <a:bodyPr vert="horz" lIns="91440" tIns="45720" rIns="91440" bIns="45720" rtlCol="0" anchor="ctr"/>
          <a:lstStyle>
            <a:lvl1pPr algn="r">
              <a:defRPr sz="1000">
                <a:solidFill>
                  <a:schemeClr val="tx1">
                    <a:tint val="82000"/>
                  </a:schemeClr>
                </a:solidFill>
                <a:latin typeface="+mn-lt"/>
              </a:defRPr>
            </a:lvl1pPr>
          </a:lstStyle>
          <a:p>
            <a:fld id="{F145060A-2239-4736-BEED-7C05F6B3C6E1}" type="slidenum">
              <a:rPr lang="de-DE" smtClean="0"/>
              <a:pPr/>
              <a:t>‹Nr.›</a:t>
            </a:fld>
            <a:endParaRPr lang="de-DE"/>
          </a:p>
        </p:txBody>
      </p:sp>
    </p:spTree>
    <p:extLst>
      <p:ext uri="{BB962C8B-B14F-4D97-AF65-F5344CB8AC3E}">
        <p14:creationId xmlns:p14="http://schemas.microsoft.com/office/powerpoint/2010/main" val="1668467816"/>
      </p:ext>
    </p:extLst>
  </p:cSld>
  <p:clrMap bg1="lt1" tx1="dk1" bg2="lt2" tx2="dk2" accent1="accent1" accent2="accent2" accent3="accent3" accent4="accent4" accent5="accent5" accent6="accent6" hlink="hlink" folHlink="folHlink"/>
  <p:sldLayoutIdLst>
    <p:sldLayoutId id="2147483709" r:id="rId1"/>
    <p:sldLayoutId id="2147483707" r:id="rId2"/>
    <p:sldLayoutId id="2147483696" r:id="rId3"/>
    <p:sldLayoutId id="2147483683" r:id="rId4"/>
    <p:sldLayoutId id="2147483692" r:id="rId5"/>
    <p:sldLayoutId id="2147483695" r:id="rId6"/>
    <p:sldLayoutId id="2147483694" r:id="rId7"/>
    <p:sldLayoutId id="2147483702" r:id="rId8"/>
    <p:sldLayoutId id="2147483682" r:id="rId9"/>
    <p:sldLayoutId id="2147483688" r:id="rId10"/>
    <p:sldLayoutId id="2147483706" r:id="rId11"/>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a:extLst>
              <a:ext uri="{FF2B5EF4-FFF2-40B4-BE49-F238E27FC236}">
                <a16:creationId xmlns:a16="http://schemas.microsoft.com/office/drawing/2014/main" id="{54B5D3AC-2D08-F714-07BE-36C6257CF5E4}"/>
              </a:ext>
            </a:extLst>
          </p:cNvPr>
          <p:cNvSpPr>
            <a:spLocks noGrp="1"/>
          </p:cNvSpPr>
          <p:nvPr>
            <p:ph type="subTitle" idx="1"/>
          </p:nvPr>
        </p:nvSpPr>
        <p:spPr/>
        <p:txBody>
          <a:bodyPr>
            <a:normAutofit/>
          </a:bodyPr>
          <a:lstStyle/>
          <a:p>
            <a:r>
              <a:rPr lang="de-DE"/>
              <a:t>Netzwerk-Workshop für </a:t>
            </a:r>
            <a:r>
              <a:rPr lang="de-DE" err="1"/>
              <a:t>Wissenschafter:innen</a:t>
            </a:r>
            <a:r>
              <a:rPr lang="de-DE"/>
              <a:t> und KMU</a:t>
            </a:r>
          </a:p>
        </p:txBody>
      </p:sp>
      <p:sp>
        <p:nvSpPr>
          <p:cNvPr id="3" name="Titel 2">
            <a:extLst>
              <a:ext uri="{FF2B5EF4-FFF2-40B4-BE49-F238E27FC236}">
                <a16:creationId xmlns:a16="http://schemas.microsoft.com/office/drawing/2014/main" id="{286E9AEE-EEBD-D779-43C3-B9344931A607}"/>
              </a:ext>
            </a:extLst>
          </p:cNvPr>
          <p:cNvSpPr>
            <a:spLocks noGrp="1"/>
          </p:cNvSpPr>
          <p:nvPr>
            <p:ph type="ctrTitle"/>
          </p:nvPr>
        </p:nvSpPr>
        <p:spPr/>
        <p:txBody>
          <a:bodyPr/>
          <a:lstStyle/>
          <a:p>
            <a:r>
              <a:rPr lang="de-DE"/>
              <a:t>Kollaborationsinkubator</a:t>
            </a:r>
          </a:p>
        </p:txBody>
      </p:sp>
      <p:sp>
        <p:nvSpPr>
          <p:cNvPr id="7" name="Textplatzhalter 6">
            <a:extLst>
              <a:ext uri="{FF2B5EF4-FFF2-40B4-BE49-F238E27FC236}">
                <a16:creationId xmlns:a16="http://schemas.microsoft.com/office/drawing/2014/main" id="{9BA11139-D9B2-7AD1-9A5E-BFF9B02144E0}"/>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32108403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7BB20-CDAB-389C-E461-11683EE164A1}"/>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701FC612-D28B-528D-9C66-E19CA43790DA}"/>
              </a:ext>
            </a:extLst>
          </p:cNvPr>
          <p:cNvSpPr>
            <a:spLocks noGrp="1"/>
          </p:cNvSpPr>
          <p:nvPr>
            <p:ph type="title"/>
          </p:nvPr>
        </p:nvSpPr>
        <p:spPr/>
        <p:txBody>
          <a:bodyPr/>
          <a:lstStyle/>
          <a:p>
            <a:r>
              <a:rPr lang="de-DE" noProof="0"/>
              <a:t>How-</a:t>
            </a:r>
            <a:r>
              <a:rPr lang="de-DE" noProof="0" err="1"/>
              <a:t>might</a:t>
            </a:r>
            <a:r>
              <a:rPr lang="de-DE" noProof="0"/>
              <a:t>-</a:t>
            </a:r>
            <a:r>
              <a:rPr lang="de-DE" noProof="0" err="1"/>
              <a:t>we</a:t>
            </a:r>
            <a:r>
              <a:rPr lang="de-DE" noProof="0"/>
              <a:t>-Fragen</a:t>
            </a:r>
          </a:p>
        </p:txBody>
      </p:sp>
      <p:pic>
        <p:nvPicPr>
          <p:cNvPr id="6" name="Grafik 5">
            <a:extLst>
              <a:ext uri="{FF2B5EF4-FFF2-40B4-BE49-F238E27FC236}">
                <a16:creationId xmlns:a16="http://schemas.microsoft.com/office/drawing/2014/main" id="{37B63A0A-F33A-404A-7351-338518A2B074}"/>
              </a:ext>
            </a:extLst>
          </p:cNvPr>
          <p:cNvPicPr>
            <a:picLocks noChangeAspect="1"/>
          </p:cNvPicPr>
          <p:nvPr/>
        </p:nvPicPr>
        <p:blipFill>
          <a:blip r:embed="rId3"/>
          <a:srcRect l="158" r="158"/>
          <a:stretch/>
        </p:blipFill>
        <p:spPr>
          <a:xfrm>
            <a:off x="848202" y="1606963"/>
            <a:ext cx="5363323" cy="3803687"/>
          </a:xfrm>
          <a:prstGeom prst="rect">
            <a:avLst/>
          </a:prstGeom>
          <a:effectLst>
            <a:outerShdw blurRad="444500" dir="8580000" sx="108000" sy="108000" algn="tr" rotWithShape="0">
              <a:prstClr val="black">
                <a:alpha val="20000"/>
              </a:prstClr>
            </a:outerShdw>
          </a:effectLst>
        </p:spPr>
      </p:pic>
      <p:sp>
        <p:nvSpPr>
          <p:cNvPr id="17" name="Foliennummernplatzhalter 16">
            <a:extLst>
              <a:ext uri="{FF2B5EF4-FFF2-40B4-BE49-F238E27FC236}">
                <a16:creationId xmlns:a16="http://schemas.microsoft.com/office/drawing/2014/main" id="{88611F3A-CA82-489D-2F71-5DE181CA8F76}"/>
              </a:ext>
            </a:extLst>
          </p:cNvPr>
          <p:cNvSpPr>
            <a:spLocks noGrp="1"/>
          </p:cNvSpPr>
          <p:nvPr>
            <p:ph type="sldNum" sz="quarter" idx="12"/>
          </p:nvPr>
        </p:nvSpPr>
        <p:spPr/>
        <p:txBody>
          <a:bodyPr/>
          <a:lstStyle/>
          <a:p>
            <a:fld id="{F145060A-2239-4736-BEED-7C05F6B3C6E1}" type="slidenum">
              <a:rPr lang="de-DE" noProof="0" smtClean="0"/>
              <a:t>10</a:t>
            </a:fld>
            <a:endParaRPr lang="de-DE" noProof="0"/>
          </a:p>
        </p:txBody>
      </p:sp>
      <p:pic>
        <p:nvPicPr>
          <p:cNvPr id="4" name="Grafik 3" descr="Ein Bild, das Grafiken, Kreis, Screenshot, Schrift enthält.&#10;&#10;KI-generierte Inhalte können fehlerhaft sein.">
            <a:extLst>
              <a:ext uri="{FF2B5EF4-FFF2-40B4-BE49-F238E27FC236}">
                <a16:creationId xmlns:a16="http://schemas.microsoft.com/office/drawing/2014/main" id="{855DF219-F480-2701-AB9C-64ED3CBB365B}"/>
              </a:ext>
            </a:extLst>
          </p:cNvPr>
          <p:cNvPicPr>
            <a:picLocks noChangeAspect="1"/>
          </p:cNvPicPr>
          <p:nvPr/>
        </p:nvPicPr>
        <p:blipFill>
          <a:blip r:embed="rId4"/>
          <a:stretch>
            <a:fillRect/>
          </a:stretch>
        </p:blipFill>
        <p:spPr>
          <a:xfrm>
            <a:off x="10092169" y="365125"/>
            <a:ext cx="1595005" cy="1595005"/>
          </a:xfrm>
          <a:prstGeom prst="rect">
            <a:avLst/>
          </a:prstGeom>
        </p:spPr>
      </p:pic>
    </p:spTree>
    <p:extLst>
      <p:ext uri="{BB962C8B-B14F-4D97-AF65-F5344CB8AC3E}">
        <p14:creationId xmlns:p14="http://schemas.microsoft.com/office/powerpoint/2010/main" val="1155785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C72E8-5E5E-CC37-5979-6C8FE60E9923}"/>
            </a:ext>
          </a:extLst>
        </p:cNvPr>
        <p:cNvGrpSpPr/>
        <p:nvPr/>
      </p:nvGrpSpPr>
      <p:grpSpPr>
        <a:xfrm>
          <a:off x="0" y="0"/>
          <a:ext cx="0" cy="0"/>
          <a:chOff x="0" y="0"/>
          <a:chExt cx="0" cy="0"/>
        </a:xfrm>
      </p:grpSpPr>
      <p:sp>
        <p:nvSpPr>
          <p:cNvPr id="8" name="Ellipse 7">
            <a:extLst>
              <a:ext uri="{FF2B5EF4-FFF2-40B4-BE49-F238E27FC236}">
                <a16:creationId xmlns:a16="http://schemas.microsoft.com/office/drawing/2014/main" id="{61C67816-E9B1-0B33-9FDA-446BB464BD1E}"/>
              </a:ext>
            </a:extLst>
          </p:cNvPr>
          <p:cNvSpPr/>
          <p:nvPr/>
        </p:nvSpPr>
        <p:spPr>
          <a:xfrm>
            <a:off x="-571501" y="10363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sp>
        <p:nvSpPr>
          <p:cNvPr id="2" name="Titel 1">
            <a:extLst>
              <a:ext uri="{FF2B5EF4-FFF2-40B4-BE49-F238E27FC236}">
                <a16:creationId xmlns:a16="http://schemas.microsoft.com/office/drawing/2014/main" id="{EB720608-FEBD-195F-A7E3-AA83D3EA3B1C}"/>
              </a:ext>
            </a:extLst>
          </p:cNvPr>
          <p:cNvSpPr>
            <a:spLocks noGrp="1"/>
          </p:cNvSpPr>
          <p:nvPr>
            <p:ph type="title"/>
          </p:nvPr>
        </p:nvSpPr>
        <p:spPr/>
        <p:txBody>
          <a:bodyPr/>
          <a:lstStyle/>
          <a:p>
            <a:r>
              <a:rPr lang="de-DE" noProof="0"/>
              <a:t>Ergebnispräsentation</a:t>
            </a:r>
          </a:p>
        </p:txBody>
      </p:sp>
      <p:sp>
        <p:nvSpPr>
          <p:cNvPr id="4" name="Foliennummernplatzhalter 3">
            <a:extLst>
              <a:ext uri="{FF2B5EF4-FFF2-40B4-BE49-F238E27FC236}">
                <a16:creationId xmlns:a16="http://schemas.microsoft.com/office/drawing/2014/main" id="{6CE11523-E8F6-457B-DE55-C48D9D772B9B}"/>
              </a:ext>
            </a:extLst>
          </p:cNvPr>
          <p:cNvSpPr>
            <a:spLocks noGrp="1"/>
          </p:cNvSpPr>
          <p:nvPr>
            <p:ph type="sldNum" sz="quarter" idx="12"/>
          </p:nvPr>
        </p:nvSpPr>
        <p:spPr/>
        <p:txBody>
          <a:bodyPr/>
          <a:lstStyle/>
          <a:p>
            <a:fld id="{F145060A-2239-4736-BEED-7C05F6B3C6E1}" type="slidenum">
              <a:rPr lang="de-DE" noProof="0" smtClean="0"/>
              <a:t>11</a:t>
            </a:fld>
            <a:endParaRPr lang="de-DE" noProof="0"/>
          </a:p>
        </p:txBody>
      </p:sp>
      <p:sp>
        <p:nvSpPr>
          <p:cNvPr id="5" name="Inhaltsplatzhalter 4">
            <a:extLst>
              <a:ext uri="{FF2B5EF4-FFF2-40B4-BE49-F238E27FC236}">
                <a16:creationId xmlns:a16="http://schemas.microsoft.com/office/drawing/2014/main" id="{25F2B36E-397A-4929-52A3-AC81BFC0E6DC}"/>
              </a:ext>
            </a:extLst>
          </p:cNvPr>
          <p:cNvSpPr>
            <a:spLocks noGrp="1"/>
          </p:cNvSpPr>
          <p:nvPr>
            <p:ph idx="15"/>
          </p:nvPr>
        </p:nvSpPr>
        <p:spPr>
          <a:xfrm>
            <a:off x="5955150" y="1625601"/>
            <a:ext cx="5398650" cy="4298949"/>
          </a:xfrm>
        </p:spPr>
        <p:txBody>
          <a:bodyPr>
            <a:normAutofit/>
          </a:bodyPr>
          <a:lstStyle/>
          <a:p>
            <a:r>
              <a:rPr lang="de-DE" sz="1800" dirty="0">
                <a:latin typeface="+mj-lt"/>
              </a:rPr>
              <a:t>How-</a:t>
            </a:r>
            <a:r>
              <a:rPr lang="de-DE" sz="1800" dirty="0" err="1">
                <a:latin typeface="+mj-lt"/>
              </a:rPr>
              <a:t>might</a:t>
            </a:r>
            <a:r>
              <a:rPr lang="de-DE" sz="1800" dirty="0">
                <a:latin typeface="+mj-lt"/>
              </a:rPr>
              <a:t>-</a:t>
            </a:r>
            <a:r>
              <a:rPr lang="de-DE" sz="1800" dirty="0" err="1">
                <a:latin typeface="+mj-lt"/>
              </a:rPr>
              <a:t>we</a:t>
            </a:r>
            <a:r>
              <a:rPr lang="de-DE" sz="1800" dirty="0">
                <a:latin typeface="+mj-lt"/>
              </a:rPr>
              <a:t>-Fragen</a:t>
            </a:r>
            <a:r>
              <a:rPr lang="de-DE" sz="1800" noProof="0" dirty="0">
                <a:latin typeface="+mj-lt"/>
              </a:rPr>
              <a:t> präsentieren</a:t>
            </a:r>
          </a:p>
          <a:p>
            <a:endParaRPr lang="de-DE" sz="1800" noProof="0" dirty="0">
              <a:latin typeface="+mj-lt"/>
            </a:endParaRPr>
          </a:p>
          <a:p>
            <a:r>
              <a:rPr lang="de-DE" sz="1800" noProof="0" dirty="0">
                <a:latin typeface="+mj-lt"/>
              </a:rPr>
              <a:t>Ideen und Erkenntnisse zusammenfassen</a:t>
            </a:r>
          </a:p>
          <a:p>
            <a:endParaRPr lang="de-DE" sz="1800" noProof="0" dirty="0">
              <a:latin typeface="+mj-lt"/>
            </a:endParaRPr>
          </a:p>
          <a:p>
            <a:r>
              <a:rPr lang="de-DE" sz="1800" noProof="0" dirty="0">
                <a:latin typeface="+mj-lt"/>
              </a:rPr>
              <a:t>Nächste Schritte reflektieren</a:t>
            </a:r>
          </a:p>
        </p:txBody>
      </p:sp>
      <p:sp>
        <p:nvSpPr>
          <p:cNvPr id="9" name="Ellipse 8">
            <a:extLst>
              <a:ext uri="{FF2B5EF4-FFF2-40B4-BE49-F238E27FC236}">
                <a16:creationId xmlns:a16="http://schemas.microsoft.com/office/drawing/2014/main" id="{B69A6E25-6906-2BD9-A920-2187A23ED819}"/>
              </a:ext>
            </a:extLst>
          </p:cNvPr>
          <p:cNvSpPr/>
          <p:nvPr/>
        </p:nvSpPr>
        <p:spPr>
          <a:xfrm>
            <a:off x="943561" y="2214841"/>
            <a:ext cx="3244362" cy="3244362"/>
          </a:xfrm>
          <a:prstGeom prst="ellipse">
            <a:avLst/>
          </a:prstGeom>
          <a:blipFill>
            <a:blip r:embed="rId3">
              <a:extLst>
                <a:ext uri="{BEBA8EAE-BF5A-486C-A8C5-ECC9F3942E4B}">
                  <a14:imgProps xmlns:a14="http://schemas.microsoft.com/office/drawing/2010/main">
                    <a14:imgLayer r:embed="rId4">
                      <a14:imgEffect>
                        <a14:brightnessContrast bright="40000"/>
                      </a14:imgEffect>
                    </a14:imgLayer>
                  </a14:imgProps>
                </a:ext>
              </a:extLst>
            </a:blip>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3" name="Rechteck: abgerundete Ecken 2">
            <a:extLst>
              <a:ext uri="{FF2B5EF4-FFF2-40B4-BE49-F238E27FC236}">
                <a16:creationId xmlns:a16="http://schemas.microsoft.com/office/drawing/2014/main" id="{80DA437D-6E96-13D5-167C-2C8A6BC96E3C}"/>
              </a:ext>
            </a:extLst>
          </p:cNvPr>
          <p:cNvSpPr/>
          <p:nvPr/>
        </p:nvSpPr>
        <p:spPr>
          <a:xfrm>
            <a:off x="3179449" y="1670074"/>
            <a:ext cx="1607943" cy="157770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800" b="0" i="1" u="none" strike="noStrike" kern="0" cap="none" spc="0" normalizeH="0" baseline="0" noProof="0">
                <a:ln>
                  <a:noFill/>
                </a:ln>
                <a:solidFill>
                  <a:srgbClr val="3B3B3B"/>
                </a:solidFill>
                <a:effectLst/>
                <a:uLnTx/>
                <a:uFillTx/>
                <a:latin typeface="Nunito SemiBold"/>
                <a:ea typeface="+mn-ea"/>
                <a:cs typeface="+mn-cs"/>
                <a:sym typeface="Arial"/>
              </a:rPr>
              <a:t>2 min</a:t>
            </a:r>
          </a:p>
        </p:txBody>
      </p:sp>
    </p:spTree>
    <p:extLst>
      <p:ext uri="{BB962C8B-B14F-4D97-AF65-F5344CB8AC3E}">
        <p14:creationId xmlns:p14="http://schemas.microsoft.com/office/powerpoint/2010/main" val="1880739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353BE-3C02-62C9-67B5-069DBF57FD6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47F6B06-120D-4E26-479F-52AADE69F3DE}"/>
              </a:ext>
            </a:extLst>
          </p:cNvPr>
          <p:cNvSpPr>
            <a:spLocks noGrp="1"/>
          </p:cNvSpPr>
          <p:nvPr>
            <p:ph type="title"/>
          </p:nvPr>
        </p:nvSpPr>
        <p:spPr/>
        <p:txBody>
          <a:bodyPr/>
          <a:lstStyle/>
          <a:p>
            <a:r>
              <a:rPr lang="de-DE" noProof="0"/>
              <a:t>Design </a:t>
            </a:r>
            <a:r>
              <a:rPr lang="de-DE" noProof="0" err="1"/>
              <a:t>Thinking</a:t>
            </a:r>
            <a:r>
              <a:rPr lang="de-DE"/>
              <a:t> </a:t>
            </a:r>
            <a:r>
              <a:rPr lang="de-DE" noProof="0"/>
              <a:t>Prozess</a:t>
            </a:r>
          </a:p>
        </p:txBody>
      </p:sp>
      <p:sp>
        <p:nvSpPr>
          <p:cNvPr id="3" name="Foliennummernplatzhalter 2">
            <a:extLst>
              <a:ext uri="{FF2B5EF4-FFF2-40B4-BE49-F238E27FC236}">
                <a16:creationId xmlns:a16="http://schemas.microsoft.com/office/drawing/2014/main" id="{7999B377-4DDA-8A84-A8D1-602416C7C486}"/>
              </a:ext>
            </a:extLst>
          </p:cNvPr>
          <p:cNvSpPr>
            <a:spLocks noGrp="1"/>
          </p:cNvSpPr>
          <p:nvPr>
            <p:ph type="sldNum" sz="quarter" idx="12"/>
          </p:nvPr>
        </p:nvSpPr>
        <p:spPr/>
        <p:txBody>
          <a:bodyPr/>
          <a:lstStyle/>
          <a:p>
            <a:fld id="{F145060A-2239-4736-BEED-7C05F6B3C6E1}" type="slidenum">
              <a:rPr lang="de-DE" noProof="0" smtClean="0"/>
              <a:t>12</a:t>
            </a:fld>
            <a:endParaRPr lang="de-DE" noProof="0"/>
          </a:p>
        </p:txBody>
      </p:sp>
      <p:grpSp>
        <p:nvGrpSpPr>
          <p:cNvPr id="4" name="Gruppieren 3">
            <a:extLst>
              <a:ext uri="{FF2B5EF4-FFF2-40B4-BE49-F238E27FC236}">
                <a16:creationId xmlns:a16="http://schemas.microsoft.com/office/drawing/2014/main" id="{548E8F9B-A94B-656F-47DB-C8EC4B4BC7E9}"/>
              </a:ext>
            </a:extLst>
          </p:cNvPr>
          <p:cNvGrpSpPr/>
          <p:nvPr/>
        </p:nvGrpSpPr>
        <p:grpSpPr>
          <a:xfrm>
            <a:off x="615517" y="1524000"/>
            <a:ext cx="10834095" cy="4261508"/>
            <a:chOff x="615517" y="1524000"/>
            <a:chExt cx="10834095" cy="4261508"/>
          </a:xfrm>
        </p:grpSpPr>
        <p:pic>
          <p:nvPicPr>
            <p:cNvPr id="8" name="Grafik 7">
              <a:extLst>
                <a:ext uri="{FF2B5EF4-FFF2-40B4-BE49-F238E27FC236}">
                  <a16:creationId xmlns:a16="http://schemas.microsoft.com/office/drawing/2014/main" id="{77A1078A-E197-F989-A6A6-8017AF651F35}"/>
                </a:ext>
              </a:extLst>
            </p:cNvPr>
            <p:cNvPicPr>
              <a:picLocks noChangeAspect="1"/>
            </p:cNvPicPr>
            <p:nvPr/>
          </p:nvPicPr>
          <p:blipFill>
            <a:blip r:embed="rId3"/>
            <a:srcRect t="9669" b="9734"/>
            <a:stretch>
              <a:fillRect/>
            </a:stretch>
          </p:blipFill>
          <p:spPr>
            <a:xfrm>
              <a:off x="1426135" y="1524000"/>
              <a:ext cx="9225430" cy="4261508"/>
            </a:xfrm>
            <a:prstGeom prst="rect">
              <a:avLst/>
            </a:prstGeom>
          </p:spPr>
        </p:pic>
        <p:sp>
          <p:nvSpPr>
            <p:cNvPr id="10" name="Ellipse 9">
              <a:extLst>
                <a:ext uri="{FF2B5EF4-FFF2-40B4-BE49-F238E27FC236}">
                  <a16:creationId xmlns:a16="http://schemas.microsoft.com/office/drawing/2014/main" id="{B199BEA4-6143-17DC-EC17-F7B34D1E96EC}"/>
                </a:ext>
              </a:extLst>
            </p:cNvPr>
            <p:cNvSpPr/>
            <p:nvPr/>
          </p:nvSpPr>
          <p:spPr>
            <a:xfrm>
              <a:off x="615517" y="3155048"/>
              <a:ext cx="1596095" cy="1596095"/>
            </a:xfrm>
            <a:prstGeom prst="ellipse">
              <a:avLst/>
            </a:prstGeom>
            <a:noFill/>
            <a:ln cap="rnd">
              <a:solidFill>
                <a:schemeClr val="bg1">
                  <a:lumMod val="65000"/>
                </a:schemeClr>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algn="ctr">
                <a:spcAft>
                  <a:spcPts val="600"/>
                </a:spcAft>
              </a:pPr>
              <a:r>
                <a:rPr lang="de-DE" sz="1100">
                  <a:solidFill>
                    <a:schemeClr val="bg1">
                      <a:lumMod val="65000"/>
                    </a:schemeClr>
                  </a:solidFill>
                  <a:latin typeface="+mj-lt"/>
                </a:rPr>
                <a:t>Herausforderung</a:t>
              </a:r>
              <a:endParaRPr lang="de-DE" sz="1100">
                <a:solidFill>
                  <a:schemeClr val="bg1">
                    <a:lumMod val="65000"/>
                  </a:schemeClr>
                </a:solidFill>
              </a:endParaRPr>
            </a:p>
          </p:txBody>
        </p:sp>
        <p:sp>
          <p:nvSpPr>
            <p:cNvPr id="11" name="Ellipse 10">
              <a:extLst>
                <a:ext uri="{FF2B5EF4-FFF2-40B4-BE49-F238E27FC236}">
                  <a16:creationId xmlns:a16="http://schemas.microsoft.com/office/drawing/2014/main" id="{C7E024B8-9601-F95F-9B2E-D1D41E4AC739}"/>
                </a:ext>
              </a:extLst>
            </p:cNvPr>
            <p:cNvSpPr/>
            <p:nvPr/>
          </p:nvSpPr>
          <p:spPr>
            <a:xfrm>
              <a:off x="9853517" y="3155047"/>
              <a:ext cx="1596095" cy="1596095"/>
            </a:xfrm>
            <a:prstGeom prst="ellipse">
              <a:avLst/>
            </a:prstGeom>
            <a:noFill/>
            <a:ln cap="rnd">
              <a:solidFill>
                <a:schemeClr val="bg1">
                  <a:lumMod val="65000"/>
                </a:schemeClr>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algn="ctr">
                <a:spcAft>
                  <a:spcPts val="600"/>
                </a:spcAft>
              </a:pPr>
              <a:r>
                <a:rPr lang="de-DE" sz="1100">
                  <a:solidFill>
                    <a:schemeClr val="bg1">
                      <a:lumMod val="65000"/>
                    </a:schemeClr>
                  </a:solidFill>
                  <a:latin typeface="+mj-lt"/>
                </a:rPr>
                <a:t>Innovation</a:t>
              </a:r>
              <a:endParaRPr lang="de-DE" sz="1100">
                <a:solidFill>
                  <a:schemeClr val="bg1">
                    <a:lumMod val="65000"/>
                  </a:schemeClr>
                </a:solidFill>
              </a:endParaRPr>
            </a:p>
          </p:txBody>
        </p:sp>
      </p:grpSp>
    </p:spTree>
    <p:extLst>
      <p:ext uri="{BB962C8B-B14F-4D97-AF65-F5344CB8AC3E}">
        <p14:creationId xmlns:p14="http://schemas.microsoft.com/office/powerpoint/2010/main" val="1957319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4C751-C82D-D6C7-0F51-BEE75EA28526}"/>
            </a:ext>
          </a:extLst>
        </p:cNvPr>
        <p:cNvGrpSpPr/>
        <p:nvPr/>
      </p:nvGrpSpPr>
      <p:grpSpPr>
        <a:xfrm>
          <a:off x="0" y="0"/>
          <a:ext cx="0" cy="0"/>
          <a:chOff x="0" y="0"/>
          <a:chExt cx="0" cy="0"/>
        </a:xfrm>
      </p:grpSpPr>
      <p:sp>
        <p:nvSpPr>
          <p:cNvPr id="8" name="Ellipse 7">
            <a:extLst>
              <a:ext uri="{FF2B5EF4-FFF2-40B4-BE49-F238E27FC236}">
                <a16:creationId xmlns:a16="http://schemas.microsoft.com/office/drawing/2014/main" id="{9913B270-76AC-35DB-D28A-6649FD1B622C}"/>
              </a:ext>
            </a:extLst>
          </p:cNvPr>
          <p:cNvSpPr/>
          <p:nvPr/>
        </p:nvSpPr>
        <p:spPr>
          <a:xfrm>
            <a:off x="-571501" y="10363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sp>
        <p:nvSpPr>
          <p:cNvPr id="2" name="Titel 1">
            <a:extLst>
              <a:ext uri="{FF2B5EF4-FFF2-40B4-BE49-F238E27FC236}">
                <a16:creationId xmlns:a16="http://schemas.microsoft.com/office/drawing/2014/main" id="{B7F65832-2EC2-B2A5-24FA-86C2F5BC4163}"/>
              </a:ext>
            </a:extLst>
          </p:cNvPr>
          <p:cNvSpPr>
            <a:spLocks noGrp="1"/>
          </p:cNvSpPr>
          <p:nvPr>
            <p:ph type="title"/>
          </p:nvPr>
        </p:nvSpPr>
        <p:spPr/>
        <p:txBody>
          <a:bodyPr/>
          <a:lstStyle/>
          <a:p>
            <a:r>
              <a:rPr lang="de-DE" noProof="0"/>
              <a:t>Wer hilft weiter im Förderdschungel?</a:t>
            </a:r>
          </a:p>
        </p:txBody>
      </p:sp>
      <p:sp>
        <p:nvSpPr>
          <p:cNvPr id="4" name="Foliennummernplatzhalter 3">
            <a:extLst>
              <a:ext uri="{FF2B5EF4-FFF2-40B4-BE49-F238E27FC236}">
                <a16:creationId xmlns:a16="http://schemas.microsoft.com/office/drawing/2014/main" id="{31343969-B0AF-64E7-E311-7AB3B9415EE8}"/>
              </a:ext>
            </a:extLst>
          </p:cNvPr>
          <p:cNvSpPr>
            <a:spLocks noGrp="1"/>
          </p:cNvSpPr>
          <p:nvPr>
            <p:ph type="sldNum" sz="quarter" idx="12"/>
          </p:nvPr>
        </p:nvSpPr>
        <p:spPr/>
        <p:txBody>
          <a:bodyPr/>
          <a:lstStyle/>
          <a:p>
            <a:fld id="{F145060A-2239-4736-BEED-7C05F6B3C6E1}" type="slidenum">
              <a:rPr lang="de-DE" noProof="0" smtClean="0"/>
              <a:t>13</a:t>
            </a:fld>
            <a:endParaRPr lang="de-DE" noProof="0"/>
          </a:p>
        </p:txBody>
      </p:sp>
      <p:sp>
        <p:nvSpPr>
          <p:cNvPr id="5" name="Inhaltsplatzhalter 4">
            <a:extLst>
              <a:ext uri="{FF2B5EF4-FFF2-40B4-BE49-F238E27FC236}">
                <a16:creationId xmlns:a16="http://schemas.microsoft.com/office/drawing/2014/main" id="{D1B0CA57-65D0-4376-B539-54EB2C23A720}"/>
              </a:ext>
            </a:extLst>
          </p:cNvPr>
          <p:cNvSpPr>
            <a:spLocks noGrp="1"/>
          </p:cNvSpPr>
          <p:nvPr>
            <p:ph idx="15"/>
          </p:nvPr>
        </p:nvSpPr>
        <p:spPr/>
        <p:txBody>
          <a:bodyPr>
            <a:normAutofit/>
          </a:bodyPr>
          <a:lstStyle/>
          <a:p>
            <a:r>
              <a:rPr lang="de-DE" noProof="0" dirty="0">
                <a:latin typeface="+mj-lt"/>
              </a:rPr>
              <a:t>Förderausschreibung 1</a:t>
            </a:r>
          </a:p>
          <a:p>
            <a:endParaRPr lang="de-DE" noProof="0" dirty="0">
              <a:latin typeface="+mj-lt"/>
            </a:endParaRPr>
          </a:p>
          <a:p>
            <a:r>
              <a:rPr lang="de-DE" noProof="0" dirty="0">
                <a:latin typeface="+mj-lt"/>
              </a:rPr>
              <a:t>Förderausschreibung 2</a:t>
            </a:r>
          </a:p>
          <a:p>
            <a:endParaRPr lang="de-DE" dirty="0">
              <a:latin typeface="+mj-lt"/>
            </a:endParaRPr>
          </a:p>
          <a:p>
            <a:r>
              <a:rPr lang="de-DE" noProof="0" dirty="0">
                <a:latin typeface="+mj-lt"/>
              </a:rPr>
              <a:t>…</a:t>
            </a:r>
          </a:p>
        </p:txBody>
      </p:sp>
      <p:sp>
        <p:nvSpPr>
          <p:cNvPr id="3" name="Ellipse 2">
            <a:extLst>
              <a:ext uri="{FF2B5EF4-FFF2-40B4-BE49-F238E27FC236}">
                <a16:creationId xmlns:a16="http://schemas.microsoft.com/office/drawing/2014/main" id="{F6FC1C6C-9B43-5AA6-4052-403BA1E0DAC8}"/>
              </a:ext>
            </a:extLst>
          </p:cNvPr>
          <p:cNvSpPr/>
          <p:nvPr/>
        </p:nvSpPr>
        <p:spPr>
          <a:xfrm>
            <a:off x="943561" y="2214841"/>
            <a:ext cx="3244362" cy="3244362"/>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spTree>
    <p:extLst>
      <p:ext uri="{BB962C8B-B14F-4D97-AF65-F5344CB8AC3E}">
        <p14:creationId xmlns:p14="http://schemas.microsoft.com/office/powerpoint/2010/main" val="2529027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99581-E805-82EF-1DFA-1503285CB86A}"/>
            </a:ext>
          </a:extLst>
        </p:cNvPr>
        <p:cNvGrpSpPr/>
        <p:nvPr/>
      </p:nvGrpSpPr>
      <p:grpSpPr>
        <a:xfrm>
          <a:off x="0" y="0"/>
          <a:ext cx="0" cy="0"/>
          <a:chOff x="0" y="0"/>
          <a:chExt cx="0" cy="0"/>
        </a:xfrm>
      </p:grpSpPr>
      <p:sp>
        <p:nvSpPr>
          <p:cNvPr id="8" name="Ellipse 7">
            <a:extLst>
              <a:ext uri="{FF2B5EF4-FFF2-40B4-BE49-F238E27FC236}">
                <a16:creationId xmlns:a16="http://schemas.microsoft.com/office/drawing/2014/main" id="{063FFD69-1973-A878-E212-9E193789665D}"/>
              </a:ext>
            </a:extLst>
          </p:cNvPr>
          <p:cNvSpPr/>
          <p:nvPr/>
        </p:nvSpPr>
        <p:spPr>
          <a:xfrm>
            <a:off x="-571501" y="10363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sp>
        <p:nvSpPr>
          <p:cNvPr id="5" name="Ellipse 4">
            <a:extLst>
              <a:ext uri="{FF2B5EF4-FFF2-40B4-BE49-F238E27FC236}">
                <a16:creationId xmlns:a16="http://schemas.microsoft.com/office/drawing/2014/main" id="{82E4282D-2C91-D328-5959-5BAAF1807063}"/>
              </a:ext>
            </a:extLst>
          </p:cNvPr>
          <p:cNvSpPr/>
          <p:nvPr/>
        </p:nvSpPr>
        <p:spPr>
          <a:xfrm>
            <a:off x="943561" y="2214841"/>
            <a:ext cx="3244362" cy="3244362"/>
          </a:xfrm>
          <a:prstGeom prst="ellipse">
            <a:avLst/>
          </a:prstGeom>
          <a:blipFill>
            <a:blip r:embed="rId3">
              <a:extLst>
                <a:ext uri="{BEBA8EAE-BF5A-486C-A8C5-ECC9F3942E4B}">
                  <a14:imgProps xmlns:a14="http://schemas.microsoft.com/office/drawing/2010/main">
                    <a14:imgLayer r:embed="rId4">
                      <a14:imgEffect>
                        <a14:colorTemperature colorTemp="8800"/>
                      </a14:imgEffect>
                    </a14:imgLayer>
                  </a14:imgProps>
                </a:ext>
              </a:extLst>
            </a:blip>
            <a:srcRect/>
            <a:stretch>
              <a:fillRect l="-2" t="-18154" r="-7883" b="-16702"/>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A97F33B9-6E69-2C70-F6DC-E0948ABA581A}"/>
              </a:ext>
            </a:extLst>
          </p:cNvPr>
          <p:cNvSpPr>
            <a:spLocks noGrp="1"/>
          </p:cNvSpPr>
          <p:nvPr>
            <p:ph type="title"/>
          </p:nvPr>
        </p:nvSpPr>
        <p:spPr/>
        <p:txBody>
          <a:bodyPr/>
          <a:lstStyle/>
          <a:p>
            <a:r>
              <a:rPr lang="de-DE" noProof="0"/>
              <a:t>Wie geht es weiter?</a:t>
            </a:r>
          </a:p>
        </p:txBody>
      </p:sp>
      <p:sp>
        <p:nvSpPr>
          <p:cNvPr id="7" name="Foliennummernplatzhalter 6">
            <a:extLst>
              <a:ext uri="{FF2B5EF4-FFF2-40B4-BE49-F238E27FC236}">
                <a16:creationId xmlns:a16="http://schemas.microsoft.com/office/drawing/2014/main" id="{81FFA993-DAFC-DFD5-6274-10F128DCFD8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6" name="Inhaltsplatzhalter 5">
            <a:extLst>
              <a:ext uri="{FF2B5EF4-FFF2-40B4-BE49-F238E27FC236}">
                <a16:creationId xmlns:a16="http://schemas.microsoft.com/office/drawing/2014/main" id="{FC5426F3-8ABE-66B2-8A89-8DE5AFD0C888}"/>
              </a:ext>
            </a:extLst>
          </p:cNvPr>
          <p:cNvSpPr>
            <a:spLocks noGrp="1"/>
          </p:cNvSpPr>
          <p:nvPr>
            <p:ph idx="15"/>
          </p:nvPr>
        </p:nvSpPr>
        <p:spPr/>
        <p:txBody>
          <a:bodyPr/>
          <a:lstStyle/>
          <a:p>
            <a:pPr>
              <a:lnSpc>
                <a:spcPct val="200000"/>
              </a:lnSpc>
              <a:spcBef>
                <a:spcPts val="1200"/>
              </a:spcBef>
              <a:buClrTx/>
              <a:defRPr/>
            </a:pPr>
            <a:r>
              <a:rPr lang="de-DE" i="1" dirty="0">
                <a:solidFill>
                  <a:srgbClr val="3B3B3B"/>
                </a:solidFill>
                <a:sym typeface="Arial"/>
              </a:rPr>
              <a:t>Rundmail mit Kontaktdaten und Präsentation</a:t>
            </a:r>
          </a:p>
          <a:p>
            <a:pPr>
              <a:lnSpc>
                <a:spcPct val="200000"/>
              </a:lnSpc>
              <a:spcBef>
                <a:spcPts val="1200"/>
              </a:spcBef>
              <a:buClrTx/>
              <a:defRPr/>
            </a:pPr>
            <a:r>
              <a:rPr lang="de-DE" i="1" dirty="0">
                <a:solidFill>
                  <a:srgbClr val="3B3B3B"/>
                </a:solidFill>
                <a:sym typeface="Arial"/>
              </a:rPr>
              <a:t>Nächste Veranstaltung: …</a:t>
            </a:r>
          </a:p>
          <a:p>
            <a:pPr>
              <a:lnSpc>
                <a:spcPct val="200000"/>
              </a:lnSpc>
              <a:spcBef>
                <a:spcPts val="1200"/>
              </a:spcBef>
              <a:buClrTx/>
              <a:defRPr/>
            </a:pPr>
            <a:r>
              <a:rPr lang="de-DE" i="1" dirty="0">
                <a:solidFill>
                  <a:srgbClr val="3B3B3B"/>
                </a:solidFill>
              </a:rPr>
              <a:t>Infos, Hinweise, …</a:t>
            </a:r>
            <a:endParaRPr lang="de-DE" i="1" dirty="0">
              <a:solidFill>
                <a:srgbClr val="3B3B3B"/>
              </a:solidFill>
              <a:sym typeface="Arial"/>
            </a:endParaRPr>
          </a:p>
        </p:txBody>
      </p:sp>
    </p:spTree>
    <p:extLst>
      <p:ext uri="{BB962C8B-B14F-4D97-AF65-F5344CB8AC3E}">
        <p14:creationId xmlns:p14="http://schemas.microsoft.com/office/powerpoint/2010/main" val="8220950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B567A-F9E1-43F9-F6E2-03ED0D37C3F7}"/>
              </a:ext>
            </a:extLst>
          </p:cNvPr>
          <p:cNvSpPr>
            <a:spLocks noGrp="1"/>
          </p:cNvSpPr>
          <p:nvPr>
            <p:ph type="ctrTitle"/>
          </p:nvPr>
        </p:nvSpPr>
        <p:spPr/>
        <p:txBody>
          <a:bodyPr/>
          <a:lstStyle/>
          <a:p>
            <a:r>
              <a:rPr lang="de-DE"/>
              <a:t>Vielen Dank für Ihr Interesse!</a:t>
            </a:r>
          </a:p>
        </p:txBody>
      </p:sp>
      <p:sp>
        <p:nvSpPr>
          <p:cNvPr id="3" name="Foliennummernplatzhalter 2">
            <a:extLst>
              <a:ext uri="{FF2B5EF4-FFF2-40B4-BE49-F238E27FC236}">
                <a16:creationId xmlns:a16="http://schemas.microsoft.com/office/drawing/2014/main" id="{3F245117-273B-BDA2-F49B-1363CF7206B9}"/>
              </a:ext>
            </a:extLst>
          </p:cNvPr>
          <p:cNvSpPr>
            <a:spLocks noGrp="1"/>
          </p:cNvSpPr>
          <p:nvPr>
            <p:ph type="sldNum" sz="quarter" idx="12"/>
          </p:nvPr>
        </p:nvSpPr>
        <p:spPr/>
        <p:txBody>
          <a:bodyPr/>
          <a:lstStyle/>
          <a:p>
            <a:fld id="{F145060A-2239-4736-BEED-7C05F6B3C6E1}" type="slidenum">
              <a:rPr lang="de-DE" smtClean="0"/>
              <a:pPr/>
              <a:t>15</a:t>
            </a:fld>
            <a:endParaRPr lang="de-DE"/>
          </a:p>
        </p:txBody>
      </p:sp>
      <p:sp>
        <p:nvSpPr>
          <p:cNvPr id="4" name="Textplatzhalter 3">
            <a:extLst>
              <a:ext uri="{FF2B5EF4-FFF2-40B4-BE49-F238E27FC236}">
                <a16:creationId xmlns:a16="http://schemas.microsoft.com/office/drawing/2014/main" id="{24EAE4CF-C36D-7B3E-F10D-2D6EED4E5371}"/>
              </a:ext>
            </a:extLst>
          </p:cNvPr>
          <p:cNvSpPr>
            <a:spLocks noGrp="1"/>
          </p:cNvSpPr>
          <p:nvPr>
            <p:ph type="body" sz="quarter" idx="13"/>
          </p:nvPr>
        </p:nvSpPr>
        <p:spPr/>
        <p:txBody>
          <a:bodyPr/>
          <a:lstStyle/>
          <a:p>
            <a:endParaRPr lang="de-DE"/>
          </a:p>
        </p:txBody>
      </p:sp>
      <p:sp>
        <p:nvSpPr>
          <p:cNvPr id="5" name="Textplatzhalter 4">
            <a:extLst>
              <a:ext uri="{FF2B5EF4-FFF2-40B4-BE49-F238E27FC236}">
                <a16:creationId xmlns:a16="http://schemas.microsoft.com/office/drawing/2014/main" id="{9217733B-5578-7BD0-74BF-4A3EB92CD933}"/>
              </a:ext>
            </a:extLst>
          </p:cNvPr>
          <p:cNvSpPr>
            <a:spLocks noGrp="1"/>
          </p:cNvSpPr>
          <p:nvPr>
            <p:ph type="body" sz="quarter" idx="14"/>
          </p:nvPr>
        </p:nvSpPr>
        <p:spPr/>
        <p:txBody>
          <a:bodyPr/>
          <a:lstStyle/>
          <a:p>
            <a:endParaRPr lang="de-DE"/>
          </a:p>
        </p:txBody>
      </p:sp>
      <p:sp>
        <p:nvSpPr>
          <p:cNvPr id="6" name="Textplatzhalter 5">
            <a:extLst>
              <a:ext uri="{FF2B5EF4-FFF2-40B4-BE49-F238E27FC236}">
                <a16:creationId xmlns:a16="http://schemas.microsoft.com/office/drawing/2014/main" id="{F3A5BEA2-DE96-A9A9-36C6-2EC62BF4D300}"/>
              </a:ext>
            </a:extLst>
          </p:cNvPr>
          <p:cNvSpPr>
            <a:spLocks noGrp="1"/>
          </p:cNvSpPr>
          <p:nvPr>
            <p:ph type="body" sz="quarter" idx="15"/>
          </p:nvPr>
        </p:nvSpPr>
        <p:spPr/>
        <p:txBody>
          <a:bodyPr/>
          <a:lstStyle/>
          <a:p>
            <a:endParaRPr lang="de-DE"/>
          </a:p>
        </p:txBody>
      </p:sp>
      <p:sp>
        <p:nvSpPr>
          <p:cNvPr id="7" name="Textplatzhalter 6">
            <a:extLst>
              <a:ext uri="{FF2B5EF4-FFF2-40B4-BE49-F238E27FC236}">
                <a16:creationId xmlns:a16="http://schemas.microsoft.com/office/drawing/2014/main" id="{E104481A-7245-3789-E87E-E372CAD1157C}"/>
              </a:ext>
            </a:extLst>
          </p:cNvPr>
          <p:cNvSpPr>
            <a:spLocks noGrp="1"/>
          </p:cNvSpPr>
          <p:nvPr>
            <p:ph type="body" sz="quarter" idx="16"/>
          </p:nvPr>
        </p:nvSpPr>
        <p:spPr/>
        <p:txBody>
          <a:bodyPr/>
          <a:lstStyle/>
          <a:p>
            <a:endParaRPr lang="de-DE"/>
          </a:p>
        </p:txBody>
      </p:sp>
    </p:spTree>
    <p:extLst>
      <p:ext uri="{BB962C8B-B14F-4D97-AF65-F5344CB8AC3E}">
        <p14:creationId xmlns:p14="http://schemas.microsoft.com/office/powerpoint/2010/main" val="381598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38DCEBEF-01FA-0BE1-A725-0CC046959535}"/>
              </a:ext>
            </a:extLst>
          </p:cNvPr>
          <p:cNvSpPr>
            <a:spLocks noGrp="1"/>
          </p:cNvSpPr>
          <p:nvPr>
            <p:ph type="title"/>
          </p:nvPr>
        </p:nvSpPr>
        <p:spPr/>
        <p:txBody>
          <a:bodyPr/>
          <a:lstStyle/>
          <a:p>
            <a:r>
              <a:rPr lang="de-DE" dirty="0"/>
              <a:t>Agenda</a:t>
            </a:r>
          </a:p>
        </p:txBody>
      </p:sp>
      <p:sp>
        <p:nvSpPr>
          <p:cNvPr id="3" name="Foliennummernplatzhalter 2">
            <a:extLst>
              <a:ext uri="{FF2B5EF4-FFF2-40B4-BE49-F238E27FC236}">
                <a16:creationId xmlns:a16="http://schemas.microsoft.com/office/drawing/2014/main" id="{33DE8ED1-D727-FC26-290E-66E0FC47AB1C}"/>
              </a:ext>
            </a:extLst>
          </p:cNvPr>
          <p:cNvSpPr>
            <a:spLocks noGrp="1"/>
          </p:cNvSpPr>
          <p:nvPr>
            <p:ph type="sldNum" sz="quarter" idx="12"/>
          </p:nvPr>
        </p:nvSpPr>
        <p:spPr/>
        <p:txBody>
          <a:bodyPr/>
          <a:lstStyle/>
          <a:p>
            <a:fld id="{F145060A-2239-4736-BEED-7C05F6B3C6E1}" type="slidenum">
              <a:rPr lang="de-DE" smtClean="0"/>
              <a:t>2</a:t>
            </a:fld>
            <a:endParaRPr lang="de-DE"/>
          </a:p>
        </p:txBody>
      </p:sp>
      <p:sp>
        <p:nvSpPr>
          <p:cNvPr id="4" name="Inhaltsplatzhalter 3">
            <a:extLst>
              <a:ext uri="{FF2B5EF4-FFF2-40B4-BE49-F238E27FC236}">
                <a16:creationId xmlns:a16="http://schemas.microsoft.com/office/drawing/2014/main" id="{C228348F-0983-1D74-340A-5A09E9D21CF4}"/>
              </a:ext>
            </a:extLst>
          </p:cNvPr>
          <p:cNvSpPr>
            <a:spLocks noGrp="1"/>
          </p:cNvSpPr>
          <p:nvPr>
            <p:ph idx="1"/>
          </p:nvPr>
        </p:nvSpPr>
        <p:spPr/>
        <p:txBody>
          <a:bodyPr/>
          <a:lstStyle/>
          <a:p>
            <a:pPr fontAlgn="t"/>
            <a:r>
              <a:rPr lang="de-DE" dirty="0"/>
              <a:t>Blitzlicht: Wer ist wer?</a:t>
            </a:r>
          </a:p>
          <a:p>
            <a:pPr fontAlgn="t"/>
            <a:r>
              <a:rPr lang="de-DE" dirty="0"/>
              <a:t>Speed-Dating: Ihr Anliegen</a:t>
            </a:r>
          </a:p>
          <a:p>
            <a:pPr fontAlgn="t"/>
            <a:r>
              <a:rPr lang="de-DE" dirty="0"/>
              <a:t>Gruppenbildung</a:t>
            </a:r>
          </a:p>
          <a:p>
            <a:pPr fontAlgn="t"/>
            <a:r>
              <a:rPr lang="de-DE" dirty="0"/>
              <a:t>Komplexität erfassen mit dem Q4-Modell</a:t>
            </a:r>
            <a:endParaRPr lang="de-DE" dirty="0">
              <a:solidFill>
                <a:schemeClr val="accent1"/>
              </a:solidFill>
            </a:endParaRPr>
          </a:p>
          <a:p>
            <a:pPr fontAlgn="t"/>
            <a:r>
              <a:rPr lang="de-DE" dirty="0"/>
              <a:t>How-</a:t>
            </a:r>
            <a:r>
              <a:rPr lang="de-DE" dirty="0" err="1"/>
              <a:t>might</a:t>
            </a:r>
            <a:r>
              <a:rPr lang="de-DE" dirty="0"/>
              <a:t>-</a:t>
            </a:r>
            <a:r>
              <a:rPr lang="de-DE" dirty="0" err="1"/>
              <a:t>we</a:t>
            </a:r>
            <a:r>
              <a:rPr lang="de-DE" dirty="0"/>
              <a:t>-Fragen</a:t>
            </a:r>
          </a:p>
          <a:p>
            <a:pPr fontAlgn="t"/>
            <a:r>
              <a:rPr lang="de-DE" dirty="0"/>
              <a:t>Ergebnispräsentation</a:t>
            </a:r>
          </a:p>
          <a:p>
            <a:pPr fontAlgn="t"/>
            <a:r>
              <a:rPr lang="de-DE" dirty="0"/>
              <a:t>Wer hilft weiter im Förderdschungel? </a:t>
            </a:r>
          </a:p>
        </p:txBody>
      </p:sp>
    </p:spTree>
    <p:extLst>
      <p:ext uri="{BB962C8B-B14F-4D97-AF65-F5344CB8AC3E}">
        <p14:creationId xmlns:p14="http://schemas.microsoft.com/office/powerpoint/2010/main" val="280632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580A9D-7191-2ADC-A578-92E0D2F95DB9}"/>
              </a:ext>
            </a:extLst>
          </p:cNvPr>
          <p:cNvSpPr>
            <a:spLocks noGrp="1"/>
          </p:cNvSpPr>
          <p:nvPr>
            <p:ph type="title"/>
          </p:nvPr>
        </p:nvSpPr>
        <p:spPr/>
        <p:txBody>
          <a:bodyPr/>
          <a:lstStyle/>
          <a:p>
            <a:r>
              <a:rPr lang="de-DE"/>
              <a:t>Blitzlicht: Wer ist wer?</a:t>
            </a:r>
          </a:p>
        </p:txBody>
      </p:sp>
      <p:sp>
        <p:nvSpPr>
          <p:cNvPr id="3" name="Foliennummernplatzhalter 2">
            <a:extLst>
              <a:ext uri="{FF2B5EF4-FFF2-40B4-BE49-F238E27FC236}">
                <a16:creationId xmlns:a16="http://schemas.microsoft.com/office/drawing/2014/main" id="{878E5CA3-0814-F3E6-88E2-5F1B64F463A8}"/>
              </a:ext>
            </a:extLst>
          </p:cNvPr>
          <p:cNvSpPr>
            <a:spLocks noGrp="1"/>
          </p:cNvSpPr>
          <p:nvPr>
            <p:ph type="sldNum" sz="quarter" idx="12"/>
          </p:nvPr>
        </p:nvSpPr>
        <p:spPr/>
        <p:txBody>
          <a:bodyPr/>
          <a:lstStyle/>
          <a:p>
            <a:fld id="{F145060A-2239-4736-BEED-7C05F6B3C6E1}" type="slidenum">
              <a:rPr lang="de-DE" smtClean="0"/>
              <a:t>3</a:t>
            </a:fld>
            <a:endParaRPr lang="de-DE"/>
          </a:p>
        </p:txBody>
      </p:sp>
      <p:sp>
        <p:nvSpPr>
          <p:cNvPr id="4" name="Inhaltsplatzhalter 3">
            <a:extLst>
              <a:ext uri="{FF2B5EF4-FFF2-40B4-BE49-F238E27FC236}">
                <a16:creationId xmlns:a16="http://schemas.microsoft.com/office/drawing/2014/main" id="{A5CD3740-FCC9-D783-EB70-F0D85B259B1A}"/>
              </a:ext>
            </a:extLst>
          </p:cNvPr>
          <p:cNvSpPr>
            <a:spLocks noGrp="1"/>
          </p:cNvSpPr>
          <p:nvPr>
            <p:ph idx="1"/>
          </p:nvPr>
        </p:nvSpPr>
        <p:spPr/>
        <p:txBody>
          <a:bodyPr/>
          <a:lstStyle/>
          <a:p>
            <a:r>
              <a:rPr lang="de-DE">
                <a:latin typeface="+mj-lt"/>
              </a:rPr>
              <a:t>Wie heißen Sie?</a:t>
            </a:r>
          </a:p>
          <a:p>
            <a:r>
              <a:rPr lang="de-DE">
                <a:latin typeface="+mj-lt"/>
              </a:rPr>
              <a:t>In welchem Bereich oder in welcher Organisation sind Sie tätig?</a:t>
            </a:r>
          </a:p>
        </p:txBody>
      </p:sp>
      <p:sp>
        <p:nvSpPr>
          <p:cNvPr id="9" name="Ellipse 8">
            <a:extLst>
              <a:ext uri="{FF2B5EF4-FFF2-40B4-BE49-F238E27FC236}">
                <a16:creationId xmlns:a16="http://schemas.microsoft.com/office/drawing/2014/main" id="{4DE6607C-A2E5-5848-B1CE-A1EC6B8830A9}"/>
              </a:ext>
            </a:extLst>
          </p:cNvPr>
          <p:cNvSpPr/>
          <p:nvPr/>
        </p:nvSpPr>
        <p:spPr>
          <a:xfrm rot="18000000">
            <a:off x="8189982" y="130663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11" name="Inhaltsplatzhalter 10">
            <a:extLst>
              <a:ext uri="{FF2B5EF4-FFF2-40B4-BE49-F238E27FC236}">
                <a16:creationId xmlns:a16="http://schemas.microsoft.com/office/drawing/2014/main" id="{1C1221C3-BE1F-8E29-F472-C6FD73BB2487}"/>
              </a:ext>
            </a:extLst>
          </p:cNvPr>
          <p:cNvPicPr>
            <a:picLocks noGrp="1" noChangeAspect="1"/>
          </p:cNvPicPr>
          <p:nvPr>
            <p:ph idx="13"/>
          </p:nvPr>
        </p:nvPicPr>
        <p:blipFill>
          <a:blip r:embed="rId3"/>
          <a:srcRect t="2975" b="30359"/>
          <a:stretch>
            <a:fillRect/>
          </a:stretch>
        </p:blipFill>
        <p:spPr>
          <a:xfrm>
            <a:off x="7997825" y="1597025"/>
            <a:ext cx="3243263" cy="3243263"/>
          </a:xfrm>
          <a:prstGeom prst="ellipse">
            <a:avLst/>
          </a:prstGeom>
        </p:spPr>
      </p:pic>
    </p:spTree>
    <p:extLst>
      <p:ext uri="{BB962C8B-B14F-4D97-AF65-F5344CB8AC3E}">
        <p14:creationId xmlns:p14="http://schemas.microsoft.com/office/powerpoint/2010/main" val="761019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A8C9B-630B-82AB-2C56-3C01F327CCD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ECAEB13-120C-22C2-CCB0-2B569177426C}"/>
              </a:ext>
            </a:extLst>
          </p:cNvPr>
          <p:cNvSpPr>
            <a:spLocks noGrp="1"/>
          </p:cNvSpPr>
          <p:nvPr>
            <p:ph type="title"/>
          </p:nvPr>
        </p:nvSpPr>
        <p:spPr/>
        <p:txBody>
          <a:bodyPr vert="horz" lIns="91440" tIns="45720" rIns="91440" bIns="45720" rtlCol="0" anchor="b">
            <a:normAutofit/>
          </a:bodyPr>
          <a:lstStyle/>
          <a:p>
            <a:r>
              <a:rPr lang="de-DE" dirty="0"/>
              <a:t>[Platzhalter: Themenbezogener Input]</a:t>
            </a:r>
            <a:endParaRPr lang="en-US" dirty="0"/>
          </a:p>
        </p:txBody>
      </p:sp>
      <p:sp>
        <p:nvSpPr>
          <p:cNvPr id="3" name="Foliennummernplatzhalter 2">
            <a:extLst>
              <a:ext uri="{FF2B5EF4-FFF2-40B4-BE49-F238E27FC236}">
                <a16:creationId xmlns:a16="http://schemas.microsoft.com/office/drawing/2014/main" id="{16173E5A-BA68-811E-5762-F6C3B46D03EE}"/>
              </a:ext>
            </a:extLst>
          </p:cNvPr>
          <p:cNvSpPr>
            <a:spLocks noGrp="1"/>
          </p:cNvSpPr>
          <p:nvPr>
            <p:ph type="sldNum" sz="quarter" idx="12"/>
          </p:nvPr>
        </p:nvSpPr>
        <p:spPr/>
        <p:txBody>
          <a:bodyPr/>
          <a:lstStyle/>
          <a:p>
            <a:fld id="{F145060A-2239-4736-BEED-7C05F6B3C6E1}" type="slidenum">
              <a:rPr lang="de-DE" smtClean="0"/>
              <a:t>4</a:t>
            </a:fld>
            <a:endParaRPr lang="de-DE"/>
          </a:p>
        </p:txBody>
      </p:sp>
      <p:sp>
        <p:nvSpPr>
          <p:cNvPr id="4" name="Inhaltsplatzhalter 3">
            <a:extLst>
              <a:ext uri="{FF2B5EF4-FFF2-40B4-BE49-F238E27FC236}">
                <a16:creationId xmlns:a16="http://schemas.microsoft.com/office/drawing/2014/main" id="{EC5E229B-DA2F-1857-F44E-6F3694BA0923}"/>
              </a:ext>
            </a:extLst>
          </p:cNvPr>
          <p:cNvSpPr>
            <a:spLocks noGrp="1"/>
          </p:cNvSpPr>
          <p:nvPr>
            <p:ph idx="1"/>
          </p:nvPr>
        </p:nvSpPr>
        <p:spPr/>
        <p:txBody>
          <a:bodyPr/>
          <a:lstStyle/>
          <a:p>
            <a:endParaRPr lang="de-DE"/>
          </a:p>
        </p:txBody>
      </p:sp>
      <p:sp>
        <p:nvSpPr>
          <p:cNvPr id="5" name="Inhaltsplatzhalter 4">
            <a:extLst>
              <a:ext uri="{FF2B5EF4-FFF2-40B4-BE49-F238E27FC236}">
                <a16:creationId xmlns:a16="http://schemas.microsoft.com/office/drawing/2014/main" id="{06F7C319-E412-AA20-FCAA-8077C4271C10}"/>
              </a:ext>
            </a:extLst>
          </p:cNvPr>
          <p:cNvSpPr>
            <a:spLocks noGrp="1"/>
          </p:cNvSpPr>
          <p:nvPr>
            <p:ph idx="13"/>
          </p:nvPr>
        </p:nvSpPr>
        <p:spPr/>
        <p:txBody>
          <a:bodyPr/>
          <a:lstStyle/>
          <a:p>
            <a:endParaRPr lang="de-DE"/>
          </a:p>
        </p:txBody>
      </p:sp>
    </p:spTree>
    <p:extLst>
      <p:ext uri="{BB962C8B-B14F-4D97-AF65-F5344CB8AC3E}">
        <p14:creationId xmlns:p14="http://schemas.microsoft.com/office/powerpoint/2010/main" val="2665915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6E3278-3F56-75F9-D857-5E9B70A35E8C}"/>
              </a:ext>
            </a:extLst>
          </p:cNvPr>
          <p:cNvSpPr>
            <a:spLocks noGrp="1"/>
          </p:cNvSpPr>
          <p:nvPr>
            <p:ph type="title"/>
          </p:nvPr>
        </p:nvSpPr>
        <p:spPr/>
        <p:txBody>
          <a:bodyPr/>
          <a:lstStyle/>
          <a:p>
            <a:r>
              <a:rPr lang="de-DE" dirty="0"/>
              <a:t>Speed-Dating: Ihr Anliegen</a:t>
            </a:r>
          </a:p>
        </p:txBody>
      </p:sp>
      <p:sp>
        <p:nvSpPr>
          <p:cNvPr id="3" name="Foliennummernplatzhalter 2">
            <a:extLst>
              <a:ext uri="{FF2B5EF4-FFF2-40B4-BE49-F238E27FC236}">
                <a16:creationId xmlns:a16="http://schemas.microsoft.com/office/drawing/2014/main" id="{0F45922B-D06E-FCB1-95F0-A782953DA18D}"/>
              </a:ext>
            </a:extLst>
          </p:cNvPr>
          <p:cNvSpPr>
            <a:spLocks noGrp="1"/>
          </p:cNvSpPr>
          <p:nvPr>
            <p:ph type="sldNum" sz="quarter" idx="12"/>
          </p:nvPr>
        </p:nvSpPr>
        <p:spPr/>
        <p:txBody>
          <a:bodyPr/>
          <a:lstStyle/>
          <a:p>
            <a:fld id="{F145060A-2239-4736-BEED-7C05F6B3C6E1}" type="slidenum">
              <a:rPr lang="de-DE" smtClean="0"/>
              <a:t>5</a:t>
            </a:fld>
            <a:endParaRPr lang="de-DE"/>
          </a:p>
        </p:txBody>
      </p:sp>
      <p:sp>
        <p:nvSpPr>
          <p:cNvPr id="5" name="Inhaltsplatzhalter 4">
            <a:extLst>
              <a:ext uri="{FF2B5EF4-FFF2-40B4-BE49-F238E27FC236}">
                <a16:creationId xmlns:a16="http://schemas.microsoft.com/office/drawing/2014/main" id="{1A920488-AED4-63F4-425F-9D6A05885AC3}"/>
              </a:ext>
            </a:extLst>
          </p:cNvPr>
          <p:cNvSpPr>
            <a:spLocks noGrp="1"/>
          </p:cNvSpPr>
          <p:nvPr>
            <p:ph idx="13"/>
          </p:nvPr>
        </p:nvSpPr>
        <p:spPr/>
        <p:txBody>
          <a:bodyPr anchor="ctr"/>
          <a:lstStyle/>
          <a:p>
            <a:r>
              <a:rPr lang="de-DE"/>
              <a:t>Kurzer Austausch über Ihr </a:t>
            </a:r>
            <a:r>
              <a:rPr lang="de-DE">
                <a:latin typeface="+mj-lt"/>
              </a:rPr>
              <a:t>persönliches Interesse </a:t>
            </a:r>
            <a:r>
              <a:rPr lang="de-DE"/>
              <a:t>am Thema​</a:t>
            </a:r>
          </a:p>
          <a:p>
            <a:endParaRPr lang="de-DE"/>
          </a:p>
          <a:p>
            <a:r>
              <a:rPr lang="de-DE">
                <a:latin typeface="+mj-lt"/>
              </a:rPr>
              <a:t>90 Sekunden </a:t>
            </a:r>
            <a:r>
              <a:rPr lang="de-DE"/>
              <a:t>Redezeit pro Person ​</a:t>
            </a:r>
          </a:p>
          <a:p>
            <a:endParaRPr lang="de-DE"/>
          </a:p>
          <a:p>
            <a:r>
              <a:rPr lang="de-DE"/>
              <a:t>Nach </a:t>
            </a:r>
            <a:r>
              <a:rPr lang="de-DE">
                <a:latin typeface="+mj-lt"/>
              </a:rPr>
              <a:t>3 Minuten </a:t>
            </a:r>
            <a:r>
              <a:rPr lang="de-DE"/>
              <a:t>rotiert der Außenkreis einen Platz nach rechts​</a:t>
            </a:r>
          </a:p>
          <a:p>
            <a:endParaRPr lang="de-DE"/>
          </a:p>
          <a:p>
            <a:r>
              <a:rPr lang="de-DE">
                <a:latin typeface="+mj-lt"/>
              </a:rPr>
              <a:t>Ziel: </a:t>
            </a:r>
            <a:r>
              <a:rPr lang="de-DE"/>
              <a:t>Kennenlernen und gemeinsame Interessen identifizieren​</a:t>
            </a:r>
          </a:p>
        </p:txBody>
      </p:sp>
      <p:pic>
        <p:nvPicPr>
          <p:cNvPr id="2050" name="Picture 2" descr="Ein Bild, das Kreis, Design enthält.">
            <a:extLst>
              <a:ext uri="{FF2B5EF4-FFF2-40B4-BE49-F238E27FC236}">
                <a16:creationId xmlns:a16="http://schemas.microsoft.com/office/drawing/2014/main" id="{F890CE0B-6D12-B470-56BA-44B051DFDFB2}"/>
              </a:ext>
            </a:extLst>
          </p:cNvPr>
          <p:cNvPicPr>
            <a:picLocks noGrp="1" noChangeAspect="1" noChangeArrowheads="1"/>
          </p:cNvPicPr>
          <p:nvPr>
            <p:ph idx="1"/>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1257300" y="1625600"/>
            <a:ext cx="4298950" cy="429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2118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31093-C2B3-F686-82F7-327B58EF5A92}"/>
            </a:ext>
          </a:extLst>
        </p:cNvPr>
        <p:cNvGrpSpPr/>
        <p:nvPr/>
      </p:nvGrpSpPr>
      <p:grpSpPr>
        <a:xfrm>
          <a:off x="0" y="0"/>
          <a:ext cx="0" cy="0"/>
          <a:chOff x="0" y="0"/>
          <a:chExt cx="0" cy="0"/>
        </a:xfrm>
      </p:grpSpPr>
      <p:sp>
        <p:nvSpPr>
          <p:cNvPr id="3" name="Ellipse 2">
            <a:extLst>
              <a:ext uri="{FF2B5EF4-FFF2-40B4-BE49-F238E27FC236}">
                <a16:creationId xmlns:a16="http://schemas.microsoft.com/office/drawing/2014/main" id="{30333136-839D-C934-C703-7F55C9C891F9}"/>
              </a:ext>
            </a:extLst>
          </p:cNvPr>
          <p:cNvSpPr/>
          <p:nvPr/>
        </p:nvSpPr>
        <p:spPr>
          <a:xfrm>
            <a:off x="7400150" y="1795074"/>
            <a:ext cx="3960000" cy="3960000"/>
          </a:xfrm>
          <a:prstGeom prst="ellipse">
            <a:avLst/>
          </a:prstGeom>
          <a:blipFill dpi="0" rotWithShape="1">
            <a:blip r:embed="rId3"/>
            <a:srcRect/>
            <a:stretch>
              <a:fillRect l="1" t="-28204" r="-1235" b="-28831"/>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lstStyle/>
          <a:p>
            <a:pPr algn="ctr"/>
            <a:endParaRPr lang="de-DE"/>
          </a:p>
        </p:txBody>
      </p:sp>
      <p:sp>
        <p:nvSpPr>
          <p:cNvPr id="7" name="Foliennummernplatzhalter 6">
            <a:extLst>
              <a:ext uri="{FF2B5EF4-FFF2-40B4-BE49-F238E27FC236}">
                <a16:creationId xmlns:a16="http://schemas.microsoft.com/office/drawing/2014/main" id="{39A75E90-0C5C-6B85-0430-3DE670C4363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2" name="Titel 1">
            <a:extLst>
              <a:ext uri="{FF2B5EF4-FFF2-40B4-BE49-F238E27FC236}">
                <a16:creationId xmlns:a16="http://schemas.microsoft.com/office/drawing/2014/main" id="{8F4BF372-F154-E5DA-C40D-DF71D48DE8B1}"/>
              </a:ext>
            </a:extLst>
          </p:cNvPr>
          <p:cNvSpPr>
            <a:spLocks noGrp="1"/>
          </p:cNvSpPr>
          <p:nvPr>
            <p:ph type="title"/>
          </p:nvPr>
        </p:nvSpPr>
        <p:spPr/>
        <p:txBody>
          <a:bodyPr/>
          <a:lstStyle/>
          <a:p>
            <a:r>
              <a:rPr lang="de-DE" noProof="0"/>
              <a:t>Mit wem wollen Sie sich weiter austauschen?</a:t>
            </a:r>
          </a:p>
        </p:txBody>
      </p:sp>
      <p:sp>
        <p:nvSpPr>
          <p:cNvPr id="8" name="Inhaltsplatzhalter 7">
            <a:extLst>
              <a:ext uri="{FF2B5EF4-FFF2-40B4-BE49-F238E27FC236}">
                <a16:creationId xmlns:a16="http://schemas.microsoft.com/office/drawing/2014/main" id="{52480D35-A84F-9E22-88E5-FD3105FF924B}"/>
              </a:ext>
            </a:extLst>
          </p:cNvPr>
          <p:cNvSpPr>
            <a:spLocks noGrp="1"/>
          </p:cNvSpPr>
          <p:nvPr>
            <p:ph idx="15"/>
          </p:nvPr>
        </p:nvSpPr>
        <p:spPr>
          <a:xfrm>
            <a:off x="839508" y="1625601"/>
            <a:ext cx="5256492" cy="4298949"/>
          </a:xfrm>
        </p:spPr>
        <p:txBody>
          <a:bodyPr/>
          <a:lstStyle/>
          <a:p>
            <a:r>
              <a:rPr lang="de-DE"/>
              <a:t>Stellen Sie sich zusammen </a:t>
            </a:r>
          </a:p>
          <a:p>
            <a:r>
              <a:rPr lang="de-DE"/>
              <a:t>– alle Gruppengrößen sind „erlaubt“</a:t>
            </a:r>
          </a:p>
        </p:txBody>
      </p:sp>
    </p:spTree>
    <p:extLst>
      <p:ext uri="{BB962C8B-B14F-4D97-AF65-F5344CB8AC3E}">
        <p14:creationId xmlns:p14="http://schemas.microsoft.com/office/powerpoint/2010/main" val="3403677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44FED0-DA99-2014-C992-143D47EEA6C3}"/>
              </a:ext>
            </a:extLst>
          </p:cNvPr>
          <p:cNvSpPr>
            <a:spLocks noGrp="1"/>
          </p:cNvSpPr>
          <p:nvPr>
            <p:ph type="title"/>
          </p:nvPr>
        </p:nvSpPr>
        <p:spPr/>
        <p:txBody>
          <a:bodyPr/>
          <a:lstStyle/>
          <a:p>
            <a:r>
              <a:rPr lang="de-DE"/>
              <a:t>Relevante Perspektiven mit dem Q4-Modell erfassen</a:t>
            </a:r>
          </a:p>
        </p:txBody>
      </p:sp>
      <p:sp>
        <p:nvSpPr>
          <p:cNvPr id="3" name="Foliennummernplatzhalter 2">
            <a:extLst>
              <a:ext uri="{FF2B5EF4-FFF2-40B4-BE49-F238E27FC236}">
                <a16:creationId xmlns:a16="http://schemas.microsoft.com/office/drawing/2014/main" id="{4BD8A86B-C2D4-BB6E-E3AC-D3F4909104CB}"/>
              </a:ext>
            </a:extLst>
          </p:cNvPr>
          <p:cNvSpPr>
            <a:spLocks noGrp="1"/>
          </p:cNvSpPr>
          <p:nvPr>
            <p:ph type="sldNum" sz="quarter" idx="12"/>
          </p:nvPr>
        </p:nvSpPr>
        <p:spPr/>
        <p:txBody>
          <a:bodyPr/>
          <a:lstStyle/>
          <a:p>
            <a:fld id="{F145060A-2239-4736-BEED-7C05F6B3C6E1}" type="slidenum">
              <a:rPr lang="de-DE" smtClean="0"/>
              <a:t>7</a:t>
            </a:fld>
            <a:endParaRPr lang="de-DE"/>
          </a:p>
        </p:txBody>
      </p:sp>
      <p:sp>
        <p:nvSpPr>
          <p:cNvPr id="5" name="Inhaltsplatzhalter 4">
            <a:extLst>
              <a:ext uri="{FF2B5EF4-FFF2-40B4-BE49-F238E27FC236}">
                <a16:creationId xmlns:a16="http://schemas.microsoft.com/office/drawing/2014/main" id="{5F95A111-DFB1-568D-99BF-B158D3D1CE59}"/>
              </a:ext>
            </a:extLst>
          </p:cNvPr>
          <p:cNvSpPr>
            <a:spLocks noGrp="1"/>
          </p:cNvSpPr>
          <p:nvPr>
            <p:ph idx="13"/>
          </p:nvPr>
        </p:nvSpPr>
        <p:spPr/>
        <p:txBody>
          <a:bodyPr anchor="ctr"/>
          <a:lstStyle/>
          <a:p>
            <a:r>
              <a:rPr lang="de-DE"/>
              <a:t>Wie sieht Ihre Fragestellung aus den</a:t>
            </a:r>
            <a:br>
              <a:rPr lang="de-DE"/>
            </a:br>
            <a:r>
              <a:rPr lang="de-DE"/>
              <a:t> </a:t>
            </a:r>
            <a:r>
              <a:rPr lang="de-DE">
                <a:latin typeface="+mj-lt"/>
              </a:rPr>
              <a:t>Perspektiven der Q4 </a:t>
            </a:r>
            <a:r>
              <a:rPr lang="de-DE"/>
              <a:t>aus?</a:t>
            </a:r>
          </a:p>
          <a:p>
            <a:pPr marL="0" indent="0">
              <a:buNone/>
            </a:pPr>
            <a:endParaRPr lang="de-DE"/>
          </a:p>
          <a:p>
            <a:r>
              <a:rPr lang="de-DE"/>
              <a:t>Spielen Sie den </a:t>
            </a:r>
            <a:r>
              <a:rPr lang="de-DE" err="1">
                <a:latin typeface="+mj-lt"/>
              </a:rPr>
              <a:t>advocatus</a:t>
            </a:r>
            <a:r>
              <a:rPr lang="de-DE">
                <a:latin typeface="+mj-lt"/>
              </a:rPr>
              <a:t> diaboli</a:t>
            </a:r>
            <a:r>
              <a:rPr lang="de-DE"/>
              <a:t>. </a:t>
            </a:r>
          </a:p>
          <a:p>
            <a:endParaRPr lang="de-DE"/>
          </a:p>
          <a:p>
            <a:r>
              <a:rPr lang="de-DE"/>
              <a:t>Was heißt das für Ihre Fragestellung?</a:t>
            </a:r>
          </a:p>
        </p:txBody>
      </p:sp>
      <p:pic>
        <p:nvPicPr>
          <p:cNvPr id="13" name="Grafik 12">
            <a:extLst>
              <a:ext uri="{FF2B5EF4-FFF2-40B4-BE49-F238E27FC236}">
                <a16:creationId xmlns:a16="http://schemas.microsoft.com/office/drawing/2014/main" id="{8DA85D32-A38C-109E-FA67-D59C6D51093B}"/>
              </a:ext>
            </a:extLst>
          </p:cNvPr>
          <p:cNvPicPr>
            <a:picLocks noChangeAspect="1"/>
          </p:cNvPicPr>
          <p:nvPr/>
        </p:nvPicPr>
        <p:blipFill>
          <a:blip r:embed="rId3"/>
          <a:srcRect/>
          <a:stretch/>
        </p:blipFill>
        <p:spPr>
          <a:xfrm>
            <a:off x="1016000" y="1839024"/>
            <a:ext cx="3922486" cy="3719885"/>
          </a:xfrm>
          <a:prstGeom prst="rect">
            <a:avLst/>
          </a:prstGeom>
        </p:spPr>
      </p:pic>
      <p:sp>
        <p:nvSpPr>
          <p:cNvPr id="14" name="Textfeld 13">
            <a:extLst>
              <a:ext uri="{FF2B5EF4-FFF2-40B4-BE49-F238E27FC236}">
                <a16:creationId xmlns:a16="http://schemas.microsoft.com/office/drawing/2014/main" id="{6D6EC96D-A812-B26D-E98E-398CDB69FD2D}"/>
              </a:ext>
            </a:extLst>
          </p:cNvPr>
          <p:cNvSpPr txBox="1"/>
          <p:nvPr/>
        </p:nvSpPr>
        <p:spPr>
          <a:xfrm>
            <a:off x="1199827" y="5560061"/>
            <a:ext cx="964124" cy="200055"/>
          </a:xfrm>
          <a:prstGeom prst="rect">
            <a:avLst/>
          </a:prstGeom>
          <a:noFill/>
        </p:spPr>
        <p:txBody>
          <a:bodyPr wrap="square" lIns="91440" tIns="45720" rIns="91440" bIns="45720" rtlCol="0" anchor="t">
            <a:spAutoFit/>
          </a:bodyPr>
          <a:lstStyle/>
          <a:p>
            <a:r>
              <a:rPr lang="de-DE" sz="700" noProof="0">
                <a:latin typeface="+mn-lt"/>
              </a:rPr>
              <a:t>Schütz</a:t>
            </a:r>
            <a:r>
              <a:rPr lang="de-DE" sz="700">
                <a:latin typeface="+mn-lt"/>
              </a:rPr>
              <a:t> et al. (2018)</a:t>
            </a:r>
            <a:endParaRPr lang="de-DE" sz="700" noProof="0">
              <a:latin typeface="+mn-lt"/>
            </a:endParaRPr>
          </a:p>
        </p:txBody>
      </p:sp>
      <p:sp>
        <p:nvSpPr>
          <p:cNvPr id="6" name="Rechteck: abgerundete Ecken 5">
            <a:extLst>
              <a:ext uri="{FF2B5EF4-FFF2-40B4-BE49-F238E27FC236}">
                <a16:creationId xmlns:a16="http://schemas.microsoft.com/office/drawing/2014/main" id="{ABEA2931-1154-AB60-4B7B-F74DFBCCDB56}"/>
              </a:ext>
            </a:extLst>
          </p:cNvPr>
          <p:cNvSpPr/>
          <p:nvPr/>
        </p:nvSpPr>
        <p:spPr>
          <a:xfrm>
            <a:off x="2162383" y="2893548"/>
            <a:ext cx="1629720" cy="1599075"/>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lvl="0" algn="ctr">
              <a:defRPr/>
            </a:pPr>
            <a:r>
              <a:rPr lang="de-DE" noProof="0">
                <a:solidFill>
                  <a:srgbClr val="3B3B3B"/>
                </a:solidFill>
                <a:latin typeface="Nunito SemiBold"/>
              </a:rPr>
              <a:t>Ihre Fragestellung</a:t>
            </a:r>
            <a:endParaRPr kumimoji="0" lang="de-DE" b="0" u="none" strike="noStrike" kern="0" cap="none" spc="0" normalizeH="0" baseline="0" noProof="0">
              <a:ln>
                <a:noFill/>
              </a:ln>
              <a:solidFill>
                <a:srgbClr val="3B3B3B"/>
              </a:solidFill>
              <a:effectLst/>
              <a:uLnTx/>
              <a:uFillTx/>
              <a:latin typeface="Nunito SemiBold"/>
              <a:ea typeface="+mn-ea"/>
              <a:cs typeface="+mn-cs"/>
              <a:sym typeface="Arial"/>
            </a:endParaRPr>
          </a:p>
        </p:txBody>
      </p:sp>
    </p:spTree>
    <p:extLst>
      <p:ext uri="{BB962C8B-B14F-4D97-AF65-F5344CB8AC3E}">
        <p14:creationId xmlns:p14="http://schemas.microsoft.com/office/powerpoint/2010/main" val="2514522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6F331-0166-B9FA-82BF-EF3C3F01FCAC}"/>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A49C4E63-8D41-D89E-4C41-363357AACA79}"/>
              </a:ext>
            </a:extLst>
          </p:cNvPr>
          <p:cNvSpPr>
            <a:spLocks noGrp="1"/>
          </p:cNvSpPr>
          <p:nvPr>
            <p:ph type="body" sz="quarter" idx="13"/>
          </p:nvPr>
        </p:nvSpPr>
        <p:spPr/>
        <p:txBody>
          <a:bodyPr/>
          <a:lstStyle/>
          <a:p>
            <a:r>
              <a:rPr lang="de-DE" noProof="0"/>
              <a:t>Kaffeepause</a:t>
            </a:r>
          </a:p>
        </p:txBody>
      </p:sp>
      <p:sp>
        <p:nvSpPr>
          <p:cNvPr id="6" name="Foliennummernplatzhalter 5">
            <a:extLst>
              <a:ext uri="{FF2B5EF4-FFF2-40B4-BE49-F238E27FC236}">
                <a16:creationId xmlns:a16="http://schemas.microsoft.com/office/drawing/2014/main" id="{CB93BED5-2F20-D179-6979-FD3BEB125EE0}"/>
              </a:ext>
            </a:extLst>
          </p:cNvPr>
          <p:cNvSpPr>
            <a:spLocks noGrp="1"/>
          </p:cNvSpPr>
          <p:nvPr>
            <p:ph type="sldNum" sz="quarter" idx="12"/>
          </p:nvPr>
        </p:nvSpPr>
        <p:spPr/>
        <p:txBody>
          <a:bodyPr/>
          <a:lstStyle/>
          <a:p>
            <a:fld id="{F145060A-2239-4736-BEED-7C05F6B3C6E1}" type="slidenum">
              <a:rPr lang="de-DE" noProof="0" smtClean="0"/>
              <a:t>8</a:t>
            </a:fld>
            <a:endParaRPr lang="de-DE" noProof="0"/>
          </a:p>
        </p:txBody>
      </p:sp>
      <p:pic>
        <p:nvPicPr>
          <p:cNvPr id="8" name="Grafik 7" descr="Ein Bild, das Grafiken, Kreis enthält.&#10;&#10;KI-generierte Inhalte können fehlerhaft sein.">
            <a:extLst>
              <a:ext uri="{FF2B5EF4-FFF2-40B4-BE49-F238E27FC236}">
                <a16:creationId xmlns:a16="http://schemas.microsoft.com/office/drawing/2014/main" id="{49DF4E4F-47F2-FB23-3B16-F89ACD48D7B4}"/>
              </a:ext>
            </a:extLst>
          </p:cNvPr>
          <p:cNvPicPr>
            <a:picLocks noChangeAspect="1"/>
          </p:cNvPicPr>
          <p:nvPr/>
        </p:nvPicPr>
        <p:blipFill>
          <a:blip r:embed="rId2"/>
          <a:stretch>
            <a:fillRect/>
          </a:stretch>
        </p:blipFill>
        <p:spPr>
          <a:xfrm>
            <a:off x="1676400" y="2012156"/>
            <a:ext cx="2833687" cy="2833687"/>
          </a:xfrm>
          <a:prstGeom prst="rect">
            <a:avLst/>
          </a:prstGeom>
        </p:spPr>
      </p:pic>
    </p:spTree>
    <p:extLst>
      <p:ext uri="{BB962C8B-B14F-4D97-AF65-F5344CB8AC3E}">
        <p14:creationId xmlns:p14="http://schemas.microsoft.com/office/powerpoint/2010/main" val="1366018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D5045B-2AC5-8010-FAA6-4D18628BD290}"/>
              </a:ext>
            </a:extLst>
          </p:cNvPr>
          <p:cNvSpPr>
            <a:spLocks noGrp="1"/>
          </p:cNvSpPr>
          <p:nvPr>
            <p:ph type="title"/>
          </p:nvPr>
        </p:nvSpPr>
        <p:spPr/>
        <p:txBody>
          <a:bodyPr/>
          <a:lstStyle/>
          <a:p>
            <a:r>
              <a:rPr lang="de-DE"/>
              <a:t>How-</a:t>
            </a:r>
            <a:r>
              <a:rPr lang="de-DE" err="1"/>
              <a:t>might</a:t>
            </a:r>
            <a:r>
              <a:rPr lang="de-DE"/>
              <a:t>-</a:t>
            </a:r>
            <a:r>
              <a:rPr lang="de-DE" err="1"/>
              <a:t>we</a:t>
            </a:r>
            <a:r>
              <a:rPr lang="de-DE"/>
              <a:t>-Fragen</a:t>
            </a:r>
          </a:p>
        </p:txBody>
      </p:sp>
      <p:sp>
        <p:nvSpPr>
          <p:cNvPr id="3" name="Inhaltsplatzhalter 2">
            <a:extLst>
              <a:ext uri="{FF2B5EF4-FFF2-40B4-BE49-F238E27FC236}">
                <a16:creationId xmlns:a16="http://schemas.microsoft.com/office/drawing/2014/main" id="{81F8BFA8-88C8-1CC3-56F2-6ADC55AC16C6}"/>
              </a:ext>
            </a:extLst>
          </p:cNvPr>
          <p:cNvSpPr>
            <a:spLocks noGrp="1"/>
          </p:cNvSpPr>
          <p:nvPr>
            <p:ph idx="1"/>
          </p:nvPr>
        </p:nvSpPr>
        <p:spPr/>
        <p:txBody>
          <a:bodyPr/>
          <a:lstStyle/>
          <a:p>
            <a:endParaRPr lang="de-DE"/>
          </a:p>
          <a:p>
            <a:endParaRPr lang="de-DE"/>
          </a:p>
          <a:p>
            <a:pPr marL="0" indent="0">
              <a:buNone/>
            </a:pPr>
            <a:endParaRPr lang="de-DE"/>
          </a:p>
          <a:p>
            <a:pPr marL="0" indent="0">
              <a:buNone/>
            </a:pPr>
            <a:endParaRPr lang="de-DE"/>
          </a:p>
          <a:p>
            <a:pPr marL="0" indent="0">
              <a:buNone/>
            </a:pPr>
            <a:endParaRPr lang="de-DE"/>
          </a:p>
          <a:p>
            <a:pPr marL="0" indent="0">
              <a:buNone/>
            </a:pPr>
            <a:endParaRPr lang="de-DE"/>
          </a:p>
          <a:p>
            <a:pPr marL="0" indent="0">
              <a:buNone/>
            </a:pPr>
            <a:r>
              <a:rPr lang="de-DE">
                <a:latin typeface="+mj-lt"/>
              </a:rPr>
              <a:t>Arbeitsschritte: </a:t>
            </a:r>
          </a:p>
          <a:p>
            <a:pPr marL="342900" indent="-342900">
              <a:buFont typeface="+mj-lt"/>
              <a:buAutoNum type="arabicPeriod"/>
            </a:pPr>
            <a:r>
              <a:rPr lang="de-DE"/>
              <a:t>Bedarfe der relevanten Stakeholder benennen</a:t>
            </a:r>
          </a:p>
          <a:p>
            <a:pPr marL="342900" indent="-342900">
              <a:buFont typeface="+mj-lt"/>
              <a:buAutoNum type="arabicPeriod"/>
            </a:pPr>
            <a:r>
              <a:rPr lang="de-DE"/>
              <a:t>Lösungsideen auf Stakeholder Bedarfe ausrichten</a:t>
            </a:r>
          </a:p>
          <a:p>
            <a:endParaRPr lang="de-DE"/>
          </a:p>
          <a:p>
            <a:endParaRPr lang="de-DE"/>
          </a:p>
        </p:txBody>
      </p:sp>
      <p:sp>
        <p:nvSpPr>
          <p:cNvPr id="4" name="Foliennummernplatzhalter 3">
            <a:extLst>
              <a:ext uri="{FF2B5EF4-FFF2-40B4-BE49-F238E27FC236}">
                <a16:creationId xmlns:a16="http://schemas.microsoft.com/office/drawing/2014/main" id="{8B2D2F90-7065-5BA6-3353-93C190860ECE}"/>
              </a:ext>
            </a:extLst>
          </p:cNvPr>
          <p:cNvSpPr>
            <a:spLocks noGrp="1"/>
          </p:cNvSpPr>
          <p:nvPr>
            <p:ph type="sldNum" sz="quarter" idx="12"/>
          </p:nvPr>
        </p:nvSpPr>
        <p:spPr/>
        <p:txBody>
          <a:bodyPr/>
          <a:lstStyle/>
          <a:p>
            <a:fld id="{F145060A-2239-4736-BEED-7C05F6B3C6E1}" type="slidenum">
              <a:rPr lang="de-DE" smtClean="0"/>
              <a:t>9</a:t>
            </a:fld>
            <a:endParaRPr lang="de-DE"/>
          </a:p>
        </p:txBody>
      </p:sp>
      <p:sp>
        <p:nvSpPr>
          <p:cNvPr id="6" name="Rechteck: abgerundete Ecken 5">
            <a:extLst>
              <a:ext uri="{FF2B5EF4-FFF2-40B4-BE49-F238E27FC236}">
                <a16:creationId xmlns:a16="http://schemas.microsoft.com/office/drawing/2014/main" id="{5BED1850-B59C-E3EE-14A6-7E03D2BB1EDD}"/>
              </a:ext>
            </a:extLst>
          </p:cNvPr>
          <p:cNvSpPr/>
          <p:nvPr/>
        </p:nvSpPr>
        <p:spPr>
          <a:xfrm>
            <a:off x="934454" y="2097839"/>
            <a:ext cx="9788624" cy="1113619"/>
          </a:xfrm>
          <a:prstGeom prst="roundRect">
            <a:avLst/>
          </a:prstGeom>
          <a:noFill/>
          <a:ln cap="rnd">
            <a:solidFill>
              <a:schemeClr val="accent1"/>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lIns="91440" tIns="45720" rIns="91440" bIns="45720" rtlCol="0" anchor="ctr"/>
          <a:lstStyle/>
          <a:p>
            <a:pPr>
              <a:spcAft>
                <a:spcPts val="600"/>
              </a:spcAft>
            </a:pPr>
            <a:r>
              <a:rPr lang="de-DE" sz="1600">
                <a:solidFill>
                  <a:schemeClr val="accent1"/>
                </a:solidFill>
                <a:latin typeface="+mj-lt"/>
              </a:rPr>
              <a:t>Formel:</a:t>
            </a:r>
          </a:p>
          <a:p>
            <a:pPr>
              <a:spcAft>
                <a:spcPts val="600"/>
              </a:spcAft>
            </a:pPr>
            <a:r>
              <a:rPr lang="de-DE" sz="1600">
                <a:solidFill>
                  <a:schemeClr val="accent1"/>
                </a:solidFill>
              </a:rPr>
              <a:t>Wie können wir </a:t>
            </a:r>
            <a:r>
              <a:rPr lang="de-DE" sz="1600">
                <a:solidFill>
                  <a:schemeClr val="accent1"/>
                </a:solidFill>
                <a:latin typeface="Nunito SemiBold"/>
              </a:rPr>
              <a:t>[Person/Zielgruppe] </a:t>
            </a:r>
            <a:r>
              <a:rPr lang="de-DE" sz="1600">
                <a:solidFill>
                  <a:schemeClr val="accent1"/>
                </a:solidFill>
              </a:rPr>
              <a:t>helfen, </a:t>
            </a:r>
            <a:r>
              <a:rPr lang="de-DE" sz="1600">
                <a:solidFill>
                  <a:schemeClr val="accent1"/>
                </a:solidFill>
                <a:latin typeface="Nunito SemiBold"/>
              </a:rPr>
              <a:t>[Bedarf/Ziel] </a:t>
            </a:r>
            <a:r>
              <a:rPr lang="de-DE" sz="1600">
                <a:solidFill>
                  <a:schemeClr val="accent1"/>
                </a:solidFill>
              </a:rPr>
              <a:t>obwohl/trotz/da/weil/jedoch </a:t>
            </a:r>
            <a:r>
              <a:rPr lang="de-DE" sz="1600">
                <a:solidFill>
                  <a:schemeClr val="accent1"/>
                </a:solidFill>
                <a:latin typeface="Nunito SemiBold"/>
              </a:rPr>
              <a:t>[Kontext/beeinflussende oder limitierende Faktoren/Problem]</a:t>
            </a:r>
            <a:r>
              <a:rPr lang="de-DE" sz="1600">
                <a:solidFill>
                  <a:schemeClr val="accent1"/>
                </a:solidFill>
                <a:latin typeface="Nunito Light"/>
              </a:rPr>
              <a:t>?</a:t>
            </a:r>
            <a:endParaRPr lang="de-DE" sz="1600">
              <a:solidFill>
                <a:schemeClr val="accent1"/>
              </a:solidFill>
            </a:endParaRPr>
          </a:p>
        </p:txBody>
      </p:sp>
    </p:spTree>
    <p:extLst>
      <p:ext uri="{BB962C8B-B14F-4D97-AF65-F5344CB8AC3E}">
        <p14:creationId xmlns:p14="http://schemas.microsoft.com/office/powerpoint/2010/main" val="2804089827"/>
      </p:ext>
    </p:extLst>
  </p:cSld>
  <p:clrMapOvr>
    <a:masterClrMapping/>
  </p:clrMapOvr>
</p:sld>
</file>

<file path=ppt/theme/theme1.xml><?xml version="1.0" encoding="utf-8"?>
<a:theme xmlns:a="http://schemas.openxmlformats.org/drawingml/2006/main" name="TraKo">
  <a:themeElements>
    <a:clrScheme name="Benutzerdefiniert 5">
      <a:dk1>
        <a:srgbClr val="000000"/>
      </a:dk1>
      <a:lt1>
        <a:srgbClr val="FFFFFF"/>
      </a:lt1>
      <a:dk2>
        <a:srgbClr val="3B3B3B"/>
      </a:dk2>
      <a:lt2>
        <a:srgbClr val="D6D7D6"/>
      </a:lt2>
      <a:accent1>
        <a:srgbClr val="03AADF"/>
      </a:accent1>
      <a:accent2>
        <a:srgbClr val="9ED8ED"/>
      </a:accent2>
      <a:accent3>
        <a:srgbClr val="F75777"/>
      </a:accent3>
      <a:accent4>
        <a:srgbClr val="5C202C"/>
      </a:accent4>
      <a:accent5>
        <a:srgbClr val="DFF2F9"/>
      </a:accent5>
      <a:accent6>
        <a:srgbClr val="33A47E"/>
      </a:accent6>
      <a:hlink>
        <a:srgbClr val="A8AAA8"/>
      </a:hlink>
      <a:folHlink>
        <a:srgbClr val="B88FA8"/>
      </a:folHlink>
    </a:clrScheme>
    <a:fontScheme name="Benutzerdefiniert 5">
      <a:majorFont>
        <a:latin typeface="Nunito SemiBold"/>
        <a:ea typeface=""/>
        <a:cs typeface=""/>
      </a:majorFont>
      <a:minorFont>
        <a:latin typeface="Nuni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A3CF0A9ACE28BE4D9D6DFFBE8108E266" ma:contentTypeVersion="13" ma:contentTypeDescription="Ein neues Dokument erstellen." ma:contentTypeScope="" ma:versionID="0cfb9ff33a690da279c75ab60f64e0bc">
  <xsd:schema xmlns:xsd="http://www.w3.org/2001/XMLSchema" xmlns:xs="http://www.w3.org/2001/XMLSchema" xmlns:p="http://schemas.microsoft.com/office/2006/metadata/properties" xmlns:ns2="282003a2-c4fd-4033-885c-2890ce1adbb7" xmlns:ns3="5f911d65-aa41-495d-a2b3-536201c33d64" targetNamespace="http://schemas.microsoft.com/office/2006/metadata/properties" ma:root="true" ma:fieldsID="f7c4c132e6a27d8e0dc6b382143adc68" ns2:_="" ns3:_="">
    <xsd:import namespace="282003a2-c4fd-4033-885c-2890ce1adbb7"/>
    <xsd:import namespace="5f911d65-aa41-495d-a2b3-536201c33d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003a2-c4fd-4033-885c-2890ce1a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6eb20c4f-c5c2-492b-9954-d638c64bfe9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911d65-aa41-495d-a2b3-536201c33d6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1fc756b-9822-4b7f-aea3-8aee6a11675a}" ma:internalName="TaxCatchAll" ma:showField="CatchAllData" ma:web="5f911d65-aa41-495d-a2b3-536201c33d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82003a2-c4fd-4033-885c-2890ce1adbb7">
      <Terms xmlns="http://schemas.microsoft.com/office/infopath/2007/PartnerControls"/>
    </lcf76f155ced4ddcb4097134ff3c332f>
    <TaxCatchAll xmlns="5f911d65-aa41-495d-a2b3-536201c33d64" xsi:nil="true"/>
  </documentManagement>
</p:properties>
</file>

<file path=customXml/itemProps1.xml><?xml version="1.0" encoding="utf-8"?>
<ds:datastoreItem xmlns:ds="http://schemas.openxmlformats.org/officeDocument/2006/customXml" ds:itemID="{63D5CD15-D4DA-4F72-A204-F3935066C1D1}"/>
</file>

<file path=customXml/itemProps2.xml><?xml version="1.0" encoding="utf-8"?>
<ds:datastoreItem xmlns:ds="http://schemas.openxmlformats.org/officeDocument/2006/customXml" ds:itemID="{D27D900F-C134-468C-8E4A-6185C53D9F46}"/>
</file>

<file path=customXml/itemProps3.xml><?xml version="1.0" encoding="utf-8"?>
<ds:datastoreItem xmlns:ds="http://schemas.openxmlformats.org/officeDocument/2006/customXml" ds:itemID="{24E2CB3C-C7D8-4F97-A98F-27BAFD078938}"/>
</file>

<file path=docProps/app.xml><?xml version="1.0" encoding="utf-8"?>
<Properties xmlns="http://schemas.openxmlformats.org/officeDocument/2006/extended-properties" xmlns:vt="http://schemas.openxmlformats.org/officeDocument/2006/docPropsVTypes">
  <TotalTime>0</TotalTime>
  <Words>1808</Words>
  <Application>Microsoft Office PowerPoint</Application>
  <PresentationFormat>Breitbild</PresentationFormat>
  <Paragraphs>244</Paragraphs>
  <Slides>15</Slides>
  <Notes>11</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15</vt:i4>
      </vt:variant>
    </vt:vector>
  </HeadingPairs>
  <TitlesOfParts>
    <vt:vector size="20" baseType="lpstr">
      <vt:lpstr>Arial</vt:lpstr>
      <vt:lpstr>Calibri</vt:lpstr>
      <vt:lpstr>Nunito Light</vt:lpstr>
      <vt:lpstr>Nunito SemiBold</vt:lpstr>
      <vt:lpstr>TraKo</vt:lpstr>
      <vt:lpstr>Kollaborationsinkubator</vt:lpstr>
      <vt:lpstr>Agenda</vt:lpstr>
      <vt:lpstr>Blitzlicht: Wer ist wer?</vt:lpstr>
      <vt:lpstr>[Platzhalter: Themenbezogener Input]</vt:lpstr>
      <vt:lpstr>Speed-Dating: Ihr Anliegen</vt:lpstr>
      <vt:lpstr>Mit wem wollen Sie sich weiter austauschen?</vt:lpstr>
      <vt:lpstr>Relevante Perspektiven mit dem Q4-Modell erfassen</vt:lpstr>
      <vt:lpstr>PowerPoint-Präsentation</vt:lpstr>
      <vt:lpstr>How-might-we-Fragen</vt:lpstr>
      <vt:lpstr>How-might-we-Fragen</vt:lpstr>
      <vt:lpstr>Ergebnispräsentation</vt:lpstr>
      <vt:lpstr>Design Thinking Prozess</vt:lpstr>
      <vt:lpstr>Wer hilft weiter im Förderdschungel?</vt:lpstr>
      <vt:lpstr>Wie geht es weiter?</vt:lpstr>
      <vt:lpstr>Vielen Dank für Ihr Interesse!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2026-02-27T11:13:32Z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0x010100A3CF0A9ACE28BE4D9D6DFFBE8108E266</vt:lpwstr>
  </property>
</Properties>
</file>