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trictFirstAndLastChars="0" saveSubsetFonts="1" autoCompressPictures="0">
  <p:sldMasterIdLst>
    <p:sldMasterId id="2147483667" r:id="rId1"/>
  </p:sldMasterIdLst>
  <p:notesMasterIdLst>
    <p:notesMasterId r:id="rId24"/>
  </p:notesMasterIdLst>
  <p:handoutMasterIdLst>
    <p:handoutMasterId r:id="rId25"/>
  </p:handoutMasterIdLst>
  <p:sldIdLst>
    <p:sldId id="523" r:id="rId2"/>
    <p:sldId id="536" r:id="rId3"/>
    <p:sldId id="578" r:id="rId4"/>
    <p:sldId id="579" r:id="rId5"/>
    <p:sldId id="581" r:id="rId6"/>
    <p:sldId id="584" r:id="rId7"/>
    <p:sldId id="586" r:id="rId8"/>
    <p:sldId id="587" r:id="rId9"/>
    <p:sldId id="360" r:id="rId10"/>
    <p:sldId id="588" r:id="rId11"/>
    <p:sldId id="589" r:id="rId12"/>
    <p:sldId id="590" r:id="rId13"/>
    <p:sldId id="591" r:id="rId14"/>
    <p:sldId id="592" r:id="rId15"/>
    <p:sldId id="593" r:id="rId16"/>
    <p:sldId id="594" r:id="rId17"/>
    <p:sldId id="595" r:id="rId18"/>
    <p:sldId id="603" r:id="rId19"/>
    <p:sldId id="604" r:id="rId20"/>
    <p:sldId id="605" r:id="rId21"/>
    <p:sldId id="606" r:id="rId22"/>
    <p:sldId id="534" r:id="rId23"/>
  </p:sldIdLst>
  <p:sldSz cx="12192000" cy="6858000"/>
  <p:notesSz cx="7104063" cy="102346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M"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B8B8"/>
    <a:srgbClr val="665E60"/>
    <a:srgbClr val="DF829D"/>
    <a:srgbClr val="6EC3B8"/>
    <a:srgbClr val="DE829D"/>
    <a:srgbClr val="C5E7F3"/>
    <a:srgbClr val="F9FBED"/>
    <a:srgbClr val="F7F7BF"/>
    <a:srgbClr val="F6F4AA"/>
    <a:srgbClr val="FDF1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AF8EF1-D5A2-4575-88F2-DFB533286279}" v="7" dt="2026-02-27T11:17:16.338"/>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006" autoAdjust="0"/>
  </p:normalViewPr>
  <p:slideViewPr>
    <p:cSldViewPr snapToGrid="0">
      <p:cViewPr varScale="1">
        <p:scale>
          <a:sx n="87" d="100"/>
          <a:sy n="87" d="100"/>
        </p:scale>
        <p:origin x="22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EC5E1127-A4AF-9ACD-C2A9-2D228935B5FC}"/>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3F90B5DF-8EC0-14CF-4BEB-D117AE4500EF}"/>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893301DC-7A83-4970-A490-F76A2FA7ABC5}" type="datetimeFigureOut">
              <a:rPr lang="de-DE" smtClean="0"/>
              <a:t>27.02.2026</a:t>
            </a:fld>
            <a:endParaRPr lang="de-DE"/>
          </a:p>
        </p:txBody>
      </p:sp>
      <p:sp>
        <p:nvSpPr>
          <p:cNvPr id="4" name="Fußzeilenplatzhalter 3">
            <a:extLst>
              <a:ext uri="{FF2B5EF4-FFF2-40B4-BE49-F238E27FC236}">
                <a16:creationId xmlns:a16="http://schemas.microsoft.com/office/drawing/2014/main" id="{F1D35592-A137-4298-524E-5C9193880CB0}"/>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656607B7-A765-9D1F-7DB2-AB5CBB97F7D1}"/>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9A80AD7F-2360-4449-988C-B9198978F0C8}" type="slidenum">
              <a:rPr lang="de-DE" smtClean="0"/>
              <a:t>‹Nr.›</a:t>
            </a:fld>
            <a:endParaRPr lang="de-DE"/>
          </a:p>
        </p:txBody>
      </p:sp>
    </p:spTree>
    <p:extLst>
      <p:ext uri="{BB962C8B-B14F-4D97-AF65-F5344CB8AC3E}">
        <p14:creationId xmlns:p14="http://schemas.microsoft.com/office/powerpoint/2010/main" val="11058636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78427" cy="513508"/>
          </a:xfrm>
          <a:prstGeom prst="rect">
            <a:avLst/>
          </a:prstGeom>
          <a:noFill/>
          <a:ln>
            <a:noFill/>
          </a:ln>
        </p:spPr>
        <p:txBody>
          <a:bodyPr spcFirstLastPara="1" wrap="square" lIns="94325" tIns="47150" rIns="94325" bIns="4715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023992" y="0"/>
            <a:ext cx="3078427" cy="513508"/>
          </a:xfrm>
          <a:prstGeom prst="rect">
            <a:avLst/>
          </a:prstGeom>
          <a:noFill/>
          <a:ln>
            <a:noFill/>
          </a:ln>
        </p:spPr>
        <p:txBody>
          <a:bodyPr spcFirstLastPara="1" wrap="square" lIns="94325" tIns="47150" rIns="94325" bIns="4715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81013" y="1279525"/>
            <a:ext cx="6142037"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de-DE"/>
          </a:p>
        </p:txBody>
      </p:sp>
      <p:sp>
        <p:nvSpPr>
          <p:cNvPr id="6" name="Google Shape;6;n"/>
          <p:cNvSpPr txBox="1">
            <a:spLocks noGrp="1"/>
          </p:cNvSpPr>
          <p:nvPr>
            <p:ph type="body" idx="1"/>
          </p:nvPr>
        </p:nvSpPr>
        <p:spPr>
          <a:xfrm>
            <a:off x="710407" y="4925408"/>
            <a:ext cx="5683250" cy="4029879"/>
          </a:xfrm>
          <a:prstGeom prst="rect">
            <a:avLst/>
          </a:prstGeom>
          <a:noFill/>
          <a:ln>
            <a:noFill/>
          </a:ln>
        </p:spPr>
        <p:txBody>
          <a:bodyPr spcFirstLastPara="1" wrap="square" lIns="94325" tIns="47150" rIns="94325" bIns="4715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721107"/>
            <a:ext cx="3078427" cy="513507"/>
          </a:xfrm>
          <a:prstGeom prst="rect">
            <a:avLst/>
          </a:prstGeom>
          <a:noFill/>
          <a:ln>
            <a:noFill/>
          </a:ln>
        </p:spPr>
        <p:txBody>
          <a:bodyPr spcFirstLastPara="1" wrap="square" lIns="94325" tIns="47150" rIns="94325" bIns="4715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023992" y="9721107"/>
            <a:ext cx="3078427" cy="513507"/>
          </a:xfrm>
          <a:prstGeom prst="rect">
            <a:avLst/>
          </a:prstGeom>
          <a:noFill/>
          <a:ln>
            <a:noFill/>
          </a:ln>
        </p:spPr>
        <p:txBody>
          <a:bodyPr spcFirstLastPara="1" wrap="square" lIns="94325" tIns="47150" rIns="94325" bIns="4715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oi.org/10.4067/S0718-27242018000400047"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exii.eu/institut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doi.org/10.2307/2393553"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Begrüßung &amp; Einstieg</a:t>
            </a:r>
            <a:endParaRPr lang="de-DE" dirty="0"/>
          </a:p>
          <a:p>
            <a:r>
              <a:rPr lang="de-DE" dirty="0"/>
              <a:t>Herzlich willkommen zur heutigen Veranstaltung!</a:t>
            </a:r>
          </a:p>
          <a:p>
            <a:r>
              <a:rPr lang="de-DE" dirty="0"/>
              <a:t>Mein Name ist [Name] – ich freue mich über Ihr Interesse und Ihre Teilnahme.</a:t>
            </a:r>
          </a:p>
          <a:p>
            <a:endParaRPr lang="de-DE" dirty="0"/>
          </a:p>
          <a:p>
            <a:r>
              <a:rPr lang="de-DE" b="1" dirty="0"/>
              <a:t>Ziel der Veranstaltung</a:t>
            </a:r>
            <a:endParaRPr lang="de-DE" dirty="0"/>
          </a:p>
          <a:p>
            <a:r>
              <a:rPr lang="de-DE" dirty="0"/>
              <a:t>Aufzeigen, wie Ihr Unternehmen von der Zusammenarbeit mit der </a:t>
            </a:r>
            <a:r>
              <a:rPr lang="de-DE" b="1" dirty="0"/>
              <a:t>Hochschule X</a:t>
            </a:r>
            <a:r>
              <a:rPr lang="de-DE" dirty="0"/>
              <a:t> profitieren kann</a:t>
            </a:r>
          </a:p>
          <a:p>
            <a:endParaRPr lang="de-DE" dirty="0"/>
          </a:p>
          <a:p>
            <a:r>
              <a:rPr lang="de-DE" b="1" dirty="0"/>
              <a:t>Konkret geht es um:</a:t>
            </a:r>
            <a:endParaRPr lang="de-DE" dirty="0"/>
          </a:p>
          <a:p>
            <a:r>
              <a:rPr lang="de-DE" b="1" dirty="0"/>
              <a:t>Nachwuchstalente:</a:t>
            </a:r>
            <a:r>
              <a:rPr lang="de-DE" dirty="0"/>
              <a:t> Frühzeitiger Kontakt zu motivierten Studierenden und </a:t>
            </a:r>
            <a:r>
              <a:rPr lang="de-DE" dirty="0" err="1"/>
              <a:t>Absolvent:innen</a:t>
            </a:r>
            <a:endParaRPr lang="de-DE" dirty="0"/>
          </a:p>
          <a:p>
            <a:r>
              <a:rPr lang="de-DE" b="1" dirty="0"/>
              <a:t>Innovationen:</a:t>
            </a:r>
            <a:r>
              <a:rPr lang="de-DE" dirty="0"/>
              <a:t> Gemeinsame Entwicklung neuer Geschäftsideen und Lösungsansätze</a:t>
            </a:r>
          </a:p>
          <a:p>
            <a:r>
              <a:rPr lang="de-DE" b="1" dirty="0"/>
              <a:t>Zukunftstechnologien:</a:t>
            </a:r>
            <a:r>
              <a:rPr lang="de-DE" dirty="0"/>
              <a:t> Zugang zu aktueller Forschung und technologischem Know-how</a:t>
            </a:r>
          </a:p>
          <a:p>
            <a:endParaRPr lang="de-DE" dirty="0"/>
          </a:p>
          <a:p>
            <a:r>
              <a:rPr lang="de-DE" b="1" dirty="0"/>
              <a:t>Warum jetzt?</a:t>
            </a:r>
            <a:endParaRPr lang="de-DE" dirty="0"/>
          </a:p>
          <a:p>
            <a:r>
              <a:rPr lang="de-DE" dirty="0"/>
              <a:t>In wirtschaftlich herausfordernden Zeiten ist </a:t>
            </a:r>
            <a:r>
              <a:rPr lang="de-DE" b="1" dirty="0"/>
              <a:t>Innovation überlebenswichtig</a:t>
            </a:r>
            <a:r>
              <a:rPr lang="de-DE" dirty="0"/>
              <a:t>.</a:t>
            </a:r>
          </a:p>
          <a:p>
            <a:r>
              <a:rPr lang="de-DE" dirty="0"/>
              <a:t>Die Kooperation zwischen Wissenschaft und Wirtschaft bietet </a:t>
            </a:r>
            <a:r>
              <a:rPr lang="de-DE" b="1" dirty="0"/>
              <a:t>enorme Chancen</a:t>
            </a:r>
            <a:r>
              <a:rPr lang="de-DE" dirty="0"/>
              <a:t> – besonders für kleine und mittelständische Unternehmen.</a:t>
            </a:r>
          </a:p>
          <a:p>
            <a:r>
              <a:rPr lang="de-DE" dirty="0"/>
              <a:t>Viele KMU nutzen diese Potenziale noch nicht ausreichend.</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6114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Innovation wird von einigen KMU als wichtig erachtet, aber...</a:t>
            </a:r>
            <a:endParaRPr lang="de-DE" sz="1200" b="1"/>
          </a:p>
          <a:p>
            <a:endParaRPr lang="de-DE" sz="1200"/>
          </a:p>
          <a:p>
            <a:r>
              <a:rPr lang="de-DE" sz="1200" b="1"/>
              <a:t>Innovation wird als wichtig anerkannt</a:t>
            </a:r>
            <a:r>
              <a:rPr lang="de-DE" sz="1200"/>
              <a:t> – doch zwischen Erkenntnis und Umsetzung besteht eine große Lücke. Viele KMU möchten innovativer sein, scheitern aber an konkreten Hindernissen.</a:t>
            </a:r>
          </a:p>
          <a:p>
            <a:endParaRPr lang="de-DE" sz="1200"/>
          </a:p>
          <a:p>
            <a:r>
              <a:rPr lang="de-DE" sz="1200" b="1"/>
              <a:t>Zwei zentrale Hemmnisse:</a:t>
            </a:r>
            <a:endParaRPr lang="de-DE" sz="1200"/>
          </a:p>
          <a:p>
            <a:pPr>
              <a:buFont typeface="Arial" panose="020B0604020202020204" pitchFamily="34" charset="0"/>
              <a:buChar char="•"/>
            </a:pPr>
            <a:r>
              <a:rPr lang="de-DE" sz="1200" b="1"/>
              <a:t>Fehlende Netzwerke:</a:t>
            </a:r>
            <a:r>
              <a:rPr lang="de-DE" sz="1200"/>
              <a:t> KMU kennen oft weder die relevanten Hochschulen noch die Ansprechpartner in der Region.</a:t>
            </a:r>
          </a:p>
          <a:p>
            <a:pPr>
              <a:buFont typeface="Arial" panose="020B0604020202020204" pitchFamily="34" charset="0"/>
              <a:buChar char="•"/>
            </a:pPr>
            <a:r>
              <a:rPr lang="de-DE" sz="1200" b="1"/>
              <a:t>Komplexe Fördermittel:</a:t>
            </a:r>
            <a:r>
              <a:rPr lang="de-DE" sz="1200"/>
              <a:t> Antragsverfahren sind aufwendig, viele Unternehmen wissen nicht, welche Förderungen es gibt.</a:t>
            </a:r>
          </a:p>
          <a:p>
            <a:endParaRPr lang="de-DE" sz="1200" b="1"/>
          </a:p>
          <a:p>
            <a:r>
              <a:rPr lang="de-DE" sz="1200" b="1"/>
              <a:t>Unser Ansatz:</a:t>
            </a:r>
            <a:r>
              <a:rPr lang="de-DE" sz="1200"/>
              <a:t> Wir helfen, diese Lücken zu schließen – durch den Aufbau von Netzwerken und gezielte Unterstützung bei der Fördermittelakquise.</a:t>
            </a:r>
          </a:p>
          <a:p>
            <a:r>
              <a:rPr lang="de-DE" sz="1200" b="1"/>
              <a:t>Im nächsten Schritt:</a:t>
            </a:r>
            <a:r>
              <a:rPr lang="de-DE" sz="1200"/>
              <a:t> Die folgenden Folien zeigen konkrete Ergebnisse der Befragung und vertiefen die aktuelle Situation.</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1482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Kontakt zu Forschung und Wissenschaft – Erfahrungen der Teilnehmenden </a:t>
            </a:r>
          </a:p>
          <a:p>
            <a:endParaRPr lang="de-DE" b="1" dirty="0"/>
          </a:p>
          <a:p>
            <a:r>
              <a:rPr lang="de-DE" dirty="0"/>
              <a:t>Zunächst zeigt sich, dass </a:t>
            </a:r>
            <a:r>
              <a:rPr lang="de-DE" b="1" dirty="0"/>
              <a:t>rund 45 % der befragten Unternehmen bereits Kontakt zu Forschung und Wissenschaft hatten</a:t>
            </a:r>
            <a:r>
              <a:rPr lang="de-DE" dirty="0"/>
              <a:t>. Das bedeutet umgekehrt aber auch, dass </a:t>
            </a:r>
            <a:r>
              <a:rPr lang="de-DE" b="1" dirty="0"/>
              <a:t>mehr als die Hälfte bislang keinen oder kaum Kontakt</a:t>
            </a:r>
            <a:r>
              <a:rPr lang="de-DE" dirty="0"/>
              <a:t> hatte.</a:t>
            </a:r>
          </a:p>
          <a:p>
            <a:r>
              <a:rPr lang="de-DE" dirty="0"/>
              <a:t>Wichtig ist dabei die qualitative Einordnung:</a:t>
            </a:r>
            <a:br>
              <a:rPr lang="de-DE" dirty="0"/>
            </a:br>
            <a:r>
              <a:rPr lang="de-DE" dirty="0"/>
              <a:t>👉 </a:t>
            </a:r>
            <a:r>
              <a:rPr lang="de-DE" b="1" dirty="0"/>
              <a:t>Der bestehende Kontakt wurde überwiegend als „positiv“ oder sogar „sehr positiv“ wahrgenommen.</a:t>
            </a:r>
            <a:br>
              <a:rPr lang="de-DE" dirty="0"/>
            </a:br>
            <a:r>
              <a:rPr lang="de-DE" dirty="0"/>
              <a:t>Das deutet darauf hin, dass dort, wo Zusammenarbeit stattfindet, grundsätzlich </a:t>
            </a:r>
            <a:r>
              <a:rPr lang="de-DE" b="1" dirty="0"/>
              <a:t>gute Erfahrungen</a:t>
            </a:r>
            <a:r>
              <a:rPr lang="de-DE" dirty="0"/>
              <a:t> gemacht werden.</a:t>
            </a:r>
            <a:br>
              <a:rPr lang="de-DE" dirty="0"/>
            </a:br>
            <a:endParaRPr lang="de-DE" dirty="0"/>
          </a:p>
          <a:p>
            <a:r>
              <a:rPr lang="de-DE" b="1" dirty="0"/>
              <a:t>Einordnung der dargestellten Aktivitäten mit der Wissenschaft (Grafik rechts)</a:t>
            </a:r>
          </a:p>
          <a:p>
            <a:endParaRPr lang="de-DE" i="1" dirty="0"/>
          </a:p>
          <a:p>
            <a:r>
              <a:rPr lang="de-DE" dirty="0"/>
              <a:t>Übersicht über </a:t>
            </a:r>
            <a:r>
              <a:rPr lang="de-DE" b="1" dirty="0"/>
              <a:t>verschiedene Formen der Zusammenarbeit mit der Wissenschaft</a:t>
            </a:r>
            <a:r>
              <a:rPr lang="de-DE" dirty="0"/>
              <a:t> – zum Beispiel:</a:t>
            </a:r>
          </a:p>
          <a:p>
            <a:pPr>
              <a:buFont typeface="Arial" panose="020B0604020202020204" pitchFamily="34" charset="0"/>
              <a:buChar char="•"/>
            </a:pPr>
            <a:r>
              <a:rPr lang="de-DE" dirty="0"/>
              <a:t>gemeinsame Forschungsprojekte,</a:t>
            </a:r>
          </a:p>
          <a:p>
            <a:pPr>
              <a:buFont typeface="Arial" panose="020B0604020202020204" pitchFamily="34" charset="0"/>
              <a:buChar char="•"/>
            </a:pPr>
            <a:r>
              <a:rPr lang="de-DE" dirty="0"/>
              <a:t>informellen Austausch,</a:t>
            </a:r>
          </a:p>
          <a:p>
            <a:pPr>
              <a:buFont typeface="Arial" panose="020B0604020202020204" pitchFamily="34" charset="0"/>
              <a:buChar char="•"/>
            </a:pPr>
            <a:r>
              <a:rPr lang="de-DE" dirty="0"/>
              <a:t>Nutzung von wissenschaftlichen Vorträgen oder Veranstaltungen,</a:t>
            </a:r>
          </a:p>
          <a:p>
            <a:pPr>
              <a:buFont typeface="Arial" panose="020B0604020202020204" pitchFamily="34" charset="0"/>
              <a:buChar char="•"/>
            </a:pPr>
            <a:r>
              <a:rPr lang="de-DE" dirty="0"/>
              <a:t>Zusammenarbeit in geförderten Projekten.</a:t>
            </a:r>
          </a:p>
          <a:p>
            <a:pPr>
              <a:buFont typeface="Arial" panose="020B0604020202020204" pitchFamily="34" charset="0"/>
              <a:buChar char="•"/>
            </a:pPr>
            <a:endParaRPr lang="de-DE" dirty="0"/>
          </a:p>
          <a:p>
            <a:r>
              <a:rPr lang="de-DE" dirty="0"/>
              <a:t>Auffällig ist:</a:t>
            </a:r>
          </a:p>
          <a:p>
            <a:r>
              <a:rPr lang="de-DE" b="1" dirty="0"/>
              <a:t>Niedrigschwellige Formate</a:t>
            </a:r>
            <a:r>
              <a:rPr lang="de-DE" dirty="0"/>
              <a:t> wie Informationsaustausch oder Vorträge kommen häufiger vor.</a:t>
            </a:r>
          </a:p>
          <a:p>
            <a:r>
              <a:rPr lang="de-DE" b="1" dirty="0"/>
              <a:t>Intensivere Kooperationsformen</a:t>
            </a:r>
            <a:r>
              <a:rPr lang="de-DE" dirty="0"/>
              <a:t>, etwa gemeinsame Forschungs- oder Entwicklungsprojekte, sind deutlich seltener.</a:t>
            </a:r>
          </a:p>
          <a:p>
            <a:r>
              <a:rPr lang="de-DE" dirty="0"/>
              <a:t>Ein relevanter Anteil der Unternehmen gibt an, bestimmte Aktivitäten </a:t>
            </a:r>
            <a:r>
              <a:rPr lang="de-DE" b="1" dirty="0"/>
              <a:t>gar nicht</a:t>
            </a:r>
            <a:r>
              <a:rPr lang="de-DE" dirty="0"/>
              <a:t> genutzt zu haben.</a:t>
            </a:r>
          </a:p>
          <a:p>
            <a:endParaRPr lang="de-DE" i="0" dirty="0"/>
          </a:p>
          <a:p>
            <a:r>
              <a:rPr lang="de-DE" b="1" i="0" dirty="0"/>
              <a:t>Schlussfolgerung für Unternehmen: </a:t>
            </a:r>
            <a:r>
              <a:rPr lang="de-DE" b="0" i="0" dirty="0"/>
              <a:t>Der Kontakt zur Wissenschaft existiert, bleibt aber häufig punktuell und wird selten systematisch oder strategisch genutzt.</a:t>
            </a:r>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9569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Kontakt zu Forschung und Wissenschaft – Hindernisse für Kontakt </a:t>
            </a:r>
          </a:p>
          <a:p>
            <a:endParaRPr lang="de-DE" b="1"/>
          </a:p>
          <a:p>
            <a:r>
              <a:rPr lang="de-DE" b="1"/>
              <a:t>Einordnung</a:t>
            </a:r>
            <a:endParaRPr lang="de-DE"/>
          </a:p>
          <a:p>
            <a:r>
              <a:rPr lang="de-DE"/>
              <a:t>Fokus auf die </a:t>
            </a:r>
            <a:r>
              <a:rPr lang="de-DE" b="1"/>
              <a:t>ca. 55 % der Unternehmen</a:t>
            </a:r>
            <a:r>
              <a:rPr lang="de-DE"/>
              <a:t>, die bislang </a:t>
            </a:r>
            <a:r>
              <a:rPr lang="de-DE" b="1"/>
              <a:t>keinen Kontakt</a:t>
            </a:r>
            <a:r>
              <a:rPr lang="de-DE"/>
              <a:t> zu Forschung und Wissenschaft hatten</a:t>
            </a:r>
          </a:p>
          <a:p>
            <a:r>
              <a:rPr lang="de-DE"/>
              <a:t>Ziel: Verstehen, </a:t>
            </a:r>
            <a:r>
              <a:rPr lang="de-DE" b="1"/>
              <a:t>warum Kooperation bislang nicht zustande kommt</a:t>
            </a:r>
          </a:p>
          <a:p>
            <a:endParaRPr lang="de-DE"/>
          </a:p>
          <a:p>
            <a:r>
              <a:rPr lang="de-DE" b="1"/>
              <a:t>Beschreibung der Grafik</a:t>
            </a:r>
            <a:endParaRPr lang="de-DE"/>
          </a:p>
          <a:p>
            <a:r>
              <a:rPr lang="de-DE"/>
              <a:t>Die Grafik zeigt verschiedene </a:t>
            </a:r>
            <a:r>
              <a:rPr lang="de-DE" b="1"/>
              <a:t>potenzielle Hindernisse</a:t>
            </a:r>
            <a:r>
              <a:rPr lang="de-DE"/>
              <a:t> für die Kooperation mit der Wissenschaft.</a:t>
            </a:r>
          </a:p>
          <a:p>
            <a:r>
              <a:rPr lang="de-DE"/>
              <a:t>Dargestellt ist der </a:t>
            </a:r>
            <a:r>
              <a:rPr lang="de-DE" b="1"/>
              <a:t>Zustimmungsgrad</a:t>
            </a:r>
            <a:r>
              <a:rPr lang="de-DE"/>
              <a:t> der Unternehmen zu diesen Aussagen.</a:t>
            </a:r>
          </a:p>
          <a:p>
            <a:endParaRPr lang="de-DE"/>
          </a:p>
          <a:p>
            <a:r>
              <a:rPr lang="de-DE" b="1"/>
              <a:t>Zentrale Ergebnisse / Kernaussagen</a:t>
            </a:r>
            <a:endParaRPr lang="de-DE"/>
          </a:p>
          <a:p>
            <a:r>
              <a:rPr lang="de-DE"/>
              <a:t>Am häufigsten genannt werden </a:t>
            </a:r>
            <a:r>
              <a:rPr lang="de-DE" b="1"/>
              <a:t>strukturelle und organisatorische Hürden</a:t>
            </a:r>
            <a:endParaRPr lang="de-DE"/>
          </a:p>
          <a:p>
            <a:pPr lvl="1">
              <a:buFont typeface="Arial" panose="020B0604020202020204" pitchFamily="34" charset="0"/>
              <a:buChar char="•"/>
            </a:pPr>
            <a:r>
              <a:rPr lang="de-DE"/>
              <a:t>fehlende finanzielle Mittel</a:t>
            </a:r>
          </a:p>
          <a:p>
            <a:pPr lvl="1">
              <a:buFont typeface="Arial" panose="020B0604020202020204" pitchFamily="34" charset="0"/>
              <a:buChar char="•"/>
            </a:pPr>
            <a:r>
              <a:rPr lang="de-DE"/>
              <a:t>fehlende personelle Ressourcen</a:t>
            </a:r>
          </a:p>
          <a:p>
            <a:pPr lvl="1">
              <a:buFont typeface="Arial" panose="020B0604020202020204" pitchFamily="34" charset="0"/>
              <a:buChar char="•"/>
            </a:pPr>
            <a:r>
              <a:rPr lang="de-DE"/>
              <a:t>fehlende Transparenz und fehlendes Know-how</a:t>
            </a:r>
          </a:p>
          <a:p>
            <a:pPr lvl="1">
              <a:buFont typeface="Arial" panose="020B0604020202020204" pitchFamily="34" charset="0"/>
              <a:buChar char="•"/>
            </a:pPr>
            <a:endParaRPr lang="de-DE"/>
          </a:p>
          <a:p>
            <a:r>
              <a:rPr lang="de-DE"/>
              <a:t>Viele Unternehmen sehen </a:t>
            </a:r>
            <a:r>
              <a:rPr lang="de-DE" b="1"/>
              <a:t>keinen direkten Nutzen</a:t>
            </a:r>
            <a:r>
              <a:rPr lang="de-DE"/>
              <a:t> für das eigene Unternehmen.</a:t>
            </a:r>
          </a:p>
          <a:p>
            <a:r>
              <a:rPr lang="de-DE"/>
              <a:t>Auch </a:t>
            </a:r>
            <a:r>
              <a:rPr lang="de-DE" b="1"/>
              <a:t>administrativer Aufwand</a:t>
            </a:r>
            <a:r>
              <a:rPr lang="de-DE"/>
              <a:t> und </a:t>
            </a:r>
            <a:r>
              <a:rPr lang="de-DE" b="1"/>
              <a:t>unklare Ansprechpartner</a:t>
            </a:r>
            <a:r>
              <a:rPr lang="de-DE"/>
              <a:t> werden als relevante Barrieren wahrgenommen.</a:t>
            </a:r>
          </a:p>
          <a:p>
            <a:r>
              <a:rPr lang="de-DE"/>
              <a:t>Inhaltliche Ablehnung von Wissenschaft spielt dagegen </a:t>
            </a:r>
            <a:r>
              <a:rPr lang="de-DE" b="1"/>
              <a:t>eine untergeordnete Rolle.</a:t>
            </a:r>
          </a:p>
          <a:p>
            <a:endParaRPr lang="de-DE"/>
          </a:p>
          <a:p>
            <a:r>
              <a:rPr lang="de-DE" b="1"/>
              <a:t>Interpretation</a:t>
            </a:r>
            <a:endParaRPr lang="de-DE"/>
          </a:p>
          <a:p>
            <a:r>
              <a:rPr lang="de-DE"/>
              <a:t>Die Hindernisse vor allem </a:t>
            </a:r>
            <a:r>
              <a:rPr lang="de-DE" b="1"/>
              <a:t>praktischer und organisatorischer Natur.</a:t>
            </a:r>
            <a:endParaRPr lang="de-DE"/>
          </a:p>
          <a:p>
            <a:r>
              <a:rPr lang="de-DE"/>
              <a:t>Kooperation scheitert häufig </a:t>
            </a:r>
            <a:r>
              <a:rPr lang="de-DE" b="1"/>
              <a:t>nicht am Willen</a:t>
            </a:r>
            <a:r>
              <a:rPr lang="de-DE"/>
              <a:t>, sondern an Zeit, Ressourcen und Orientierung im Wissenschaftssystem.</a:t>
            </a:r>
          </a:p>
          <a:p>
            <a:endParaRPr lang="de-DE"/>
          </a:p>
          <a:p>
            <a:r>
              <a:rPr lang="de-DE" b="1"/>
              <a:t>Bedeutung für Unternehmen</a:t>
            </a:r>
            <a:endParaRPr lang="de-DE"/>
          </a:p>
          <a:p>
            <a:r>
              <a:rPr lang="de-DE"/>
              <a:t>Es besteht ein </a:t>
            </a:r>
            <a:r>
              <a:rPr lang="de-DE" b="1"/>
              <a:t>hohes ungenutztes Potenzial</a:t>
            </a:r>
            <a:r>
              <a:rPr lang="de-DE"/>
              <a:t> für Zusammenarbeit.</a:t>
            </a:r>
          </a:p>
          <a:p>
            <a:r>
              <a:rPr lang="de-DE"/>
              <a:t>Niedrigschwellige Angebote, klare Ansprechpartner und konkrete Nutzenargumente könnten viele Hürden abbauen</a:t>
            </a:r>
          </a:p>
          <a:p>
            <a:endParaRPr lang="de-DE"/>
          </a:p>
          <a:p>
            <a:r>
              <a:rPr lang="de-DE" b="1"/>
              <a:t>Überleitung</a:t>
            </a:r>
            <a:endParaRPr lang="de-DE"/>
          </a:p>
          <a:p>
            <a:r>
              <a:rPr lang="de-DE" i="0"/>
              <a:t>Anschlussfrage: Welche Rahmenbedingungen fördern den Wissenstransfer – und wie können diese Hindernisse gezielt adressiert werden?</a:t>
            </a:r>
          </a:p>
          <a:p>
            <a:pPr marL="0" lvl="0" indent="0" algn="l">
              <a:spcBef>
                <a:spcPts val="0"/>
              </a:spcBef>
              <a:spcAft>
                <a:spcPts val="0"/>
              </a:spcAft>
              <a:buNone/>
              <a:defRPr/>
            </a:pPr>
            <a:endParaRPr lang="de-DE"/>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3978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Hemmende Faktoren für Wiss</a:t>
            </a:r>
            <a:r>
              <a:rPr lang="de-DE" b="1"/>
              <a:t>enstransfer </a:t>
            </a:r>
          </a:p>
          <a:p>
            <a:endParaRPr lang="de-DE" b="1"/>
          </a:p>
          <a:p>
            <a:r>
              <a:rPr lang="de-DE" b="1"/>
              <a:t>Fehlende Ressourcen (Haupthemmnis):</a:t>
            </a:r>
            <a:br>
              <a:rPr lang="de-DE" dirty="0"/>
            </a:br>
            <a:r>
              <a:rPr lang="de-DE"/>
              <a:t>Fachkräftemangel, Zeitdruck, keine F&amp;E-Strukturen, knappe Budgets</a:t>
            </a:r>
          </a:p>
          <a:p>
            <a:r>
              <a:rPr lang="de-DE" b="1"/>
              <a:t>Hohe Kosten:</a:t>
            </a:r>
            <a:br>
              <a:rPr lang="de-DE" dirty="0"/>
            </a:br>
            <a:r>
              <a:rPr lang="de-DE"/>
              <a:t>Auftragsforschung wird oft als zu teuer wahrgenommen</a:t>
            </a:r>
          </a:p>
          <a:p>
            <a:r>
              <a:rPr lang="de-DE" b="1"/>
              <a:t>Geringe Absorptionsfähigkeit:</a:t>
            </a:r>
            <a:br>
              <a:rPr lang="de-DE" dirty="0"/>
            </a:br>
            <a:r>
              <a:rPr lang="de-DE"/>
              <a:t>Fehlendes technisches Verständnis im Unternehmen</a:t>
            </a:r>
          </a:p>
          <a:p>
            <a:r>
              <a:rPr lang="de-DE" b="1"/>
              <a:t>Innovationsrisiko:</a:t>
            </a:r>
            <a:br>
              <a:rPr lang="de-DE" dirty="0"/>
            </a:br>
            <a:r>
              <a:rPr lang="de-DE"/>
              <a:t>Lange Laufzeiten, unklare Wettbewerbsvorteile</a:t>
            </a:r>
          </a:p>
          <a:p>
            <a:r>
              <a:rPr lang="de-DE" b="1"/>
              <a:t>Bürokratie:</a:t>
            </a:r>
            <a:br>
              <a:rPr lang="de-DE" dirty="0"/>
            </a:br>
            <a:r>
              <a:rPr lang="de-DE"/>
              <a:t>Hoher Aufwand durch Anträge, Verträge, Reporting</a:t>
            </a:r>
          </a:p>
          <a:p>
            <a:r>
              <a:rPr lang="de-DE" b="1"/>
              <a:t>Informationsdefizite:</a:t>
            </a:r>
            <a:br>
              <a:rPr lang="de-DE" dirty="0"/>
            </a:br>
            <a:r>
              <a:rPr lang="de-DE"/>
              <a:t>Unklar, was Hochschulen erforschen; zu wenig aktive Ansprache</a:t>
            </a:r>
          </a:p>
          <a:p>
            <a:r>
              <a:rPr lang="de-DE" b="1"/>
              <a:t>Rahmenbedingungen:</a:t>
            </a:r>
            <a:br>
              <a:rPr lang="de-DE" dirty="0"/>
            </a:br>
            <a:r>
              <a:rPr lang="de-DE"/>
              <a:t>Fehlende Anreize (z. B. steuerliche Förderung)</a:t>
            </a:r>
          </a:p>
          <a:p>
            <a:r>
              <a:rPr lang="de-DE" b="1"/>
              <a:t>Unterschiedliche Logiken:</a:t>
            </a:r>
            <a:br>
              <a:rPr lang="de-DE" dirty="0"/>
            </a:br>
            <a:r>
              <a:rPr lang="de-DE"/>
              <a:t>Hochschulen und Unternehmen ticken unterschiedlich</a:t>
            </a:r>
            <a:br>
              <a:rPr lang="de-DE" dirty="0"/>
            </a:br>
            <a:endParaRPr lang="de-DE"/>
          </a:p>
          <a:p>
            <a:r>
              <a:rPr lang="de-DE" b="1"/>
              <a:t>Kernaussage:</a:t>
            </a:r>
            <a:r>
              <a:rPr lang="de-DE"/>
              <a:t> Barrieren sind real, aber überwindbar – hier setzt dieses Programm an.</a:t>
            </a:r>
            <a:br>
              <a:rPr lang="de-DE" dirty="0"/>
            </a:br>
            <a:endParaRPr lang="de-DE"/>
          </a:p>
          <a:p>
            <a:r>
              <a:rPr lang="de-DE" b="1"/>
              <a:t>Überleitung:</a:t>
            </a:r>
            <a:r>
              <a:rPr lang="de-DE"/>
              <a:t> Neben Hemmnissen gibt es auch fördernde Faktoren.</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2314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Fördernde Faktoren von Transfer und Innovation </a:t>
            </a:r>
          </a:p>
          <a:p>
            <a:endParaRPr lang="de-DE" dirty="0"/>
          </a:p>
          <a:p>
            <a:r>
              <a:rPr lang="de-DE" b="1" dirty="0"/>
              <a:t>Sichtbarkeit:</a:t>
            </a:r>
            <a:r>
              <a:rPr lang="de-DE" dirty="0"/>
              <a:t> Hochschulen präsentieren Forschung aktiver (Websites, Veranstaltungen, Newsletter).</a:t>
            </a:r>
          </a:p>
          <a:p>
            <a:endParaRPr lang="de-DE" dirty="0"/>
          </a:p>
          <a:p>
            <a:r>
              <a:rPr lang="de-DE" b="1" dirty="0"/>
              <a:t>Initiative:</a:t>
            </a:r>
            <a:r>
              <a:rPr lang="de-DE" dirty="0"/>
              <a:t> Proaktive Ansprache von Unternehmen durch Hochschulen.</a:t>
            </a:r>
          </a:p>
          <a:p>
            <a:endParaRPr lang="de-DE" dirty="0"/>
          </a:p>
          <a:p>
            <a:r>
              <a:rPr lang="de-DE" b="1" dirty="0"/>
              <a:t>Intermediäre:</a:t>
            </a:r>
            <a:r>
              <a:rPr lang="de-DE" dirty="0"/>
              <a:t> Transfer-GmbHs als professionelle Schnittstelle zwischen Wissenschaft und Wirtschaft.</a:t>
            </a: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r>
              <a:rPr lang="de-DE" sz="1200" b="0" i="0" u="none" strike="noStrike" cap="none" dirty="0">
                <a:solidFill>
                  <a:schemeClr val="dk1"/>
                </a:solidFill>
                <a:effectLst/>
                <a:latin typeface="Calibri"/>
                <a:ea typeface="Calibri"/>
                <a:cs typeface="Calibri"/>
              </a:rPr>
              <a:t>Viele Hochschulen gründen mittlerweile eigene Transfer-Gesellschaften. Diese fungieren als professionelle Schnittstelle </a:t>
            </a: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r>
              <a:rPr lang="de-DE" sz="1200" b="0" i="0" u="none" strike="noStrike" cap="none" dirty="0">
                <a:solidFill>
                  <a:schemeClr val="dk1"/>
                </a:solidFill>
                <a:effectLst/>
                <a:latin typeface="Calibri"/>
                <a:ea typeface="Calibri"/>
                <a:cs typeface="Calibri"/>
              </a:rPr>
              <a:t>zwischen Wissenschaft und Wirtschaft. Sie sprechen beide Sprachen und können vermitteln.</a:t>
            </a:r>
          </a:p>
          <a:p>
            <a:endParaRPr lang="de-DE" dirty="0"/>
          </a:p>
          <a:p>
            <a:r>
              <a:rPr lang="de-DE" b="1" dirty="0"/>
              <a:t>Förderung:</a:t>
            </a:r>
            <a:r>
              <a:rPr lang="de-DE" dirty="0"/>
              <a:t> Finanzielle Unterstützung für KMU-Kooperationen.</a:t>
            </a:r>
          </a:p>
          <a:p>
            <a:endParaRPr lang="de-DE" dirty="0"/>
          </a:p>
          <a:p>
            <a:r>
              <a:rPr lang="de-DE" b="1" dirty="0"/>
              <a:t>Botschaft:</a:t>
            </a:r>
            <a:r>
              <a:rPr lang="de-DE" dirty="0"/>
              <a:t> Rahmenbedingungen für Kooperationen verbessern sich – idealer Zeitpunkt für Einstieg.</a:t>
            </a:r>
          </a:p>
          <a:p>
            <a:endParaRPr lang="de-DE" dirty="0"/>
          </a:p>
          <a:p>
            <a:r>
              <a:rPr lang="de-DE" b="1" dirty="0"/>
              <a:t>Überleitung:</a:t>
            </a:r>
            <a:r>
              <a:rPr lang="de-DE" dirty="0"/>
              <a:t> Transfer ist wichtig, aber wohin? → Vorstellung eines zentralen Modells folgt.</a:t>
            </a:r>
          </a:p>
          <a:p>
            <a:endParaRPr lang="de-DE" dirty="0"/>
          </a:p>
          <a:p>
            <a:endParaRPr lang="de-DE" dirty="0"/>
          </a:p>
          <a:p>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6302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Transfer, aber wohin? Das </a:t>
            </a:r>
            <a:r>
              <a:rPr lang="de-DE" b="1" dirty="0" err="1"/>
              <a:t>Quadruple</a:t>
            </a:r>
            <a:r>
              <a:rPr lang="de-DE" b="1" dirty="0"/>
              <a:t> Helix-Modell </a:t>
            </a:r>
          </a:p>
          <a:p>
            <a:endParaRPr lang="de-DE"/>
          </a:p>
          <a:p>
            <a:pPr marL="285750" indent="-285750">
              <a:buFont typeface="Arial"/>
              <a:buChar char="•"/>
              <a:defRPr/>
            </a:pPr>
            <a:r>
              <a:rPr lang="de-DE" sz="1200" dirty="0"/>
              <a:t>Q4-Modell ist </a:t>
            </a:r>
            <a:r>
              <a:rPr lang="de-DE"/>
              <a:t>ein</a:t>
            </a:r>
            <a:r>
              <a:rPr lang="de-DE" sz="1200" dirty="0"/>
              <a:t> Erklärungsmodell zur Entstehung von Innovationen - Innovationsökosystem</a:t>
            </a:r>
            <a:endParaRPr lang="de-DE" dirty="0"/>
          </a:p>
          <a:p>
            <a:pPr marL="285750" indent="-285750">
              <a:buFont typeface="Arial"/>
              <a:buChar char="•"/>
              <a:defRPr/>
            </a:pPr>
            <a:r>
              <a:rPr lang="de-DE" sz="1200" dirty="0" err="1"/>
              <a:t>Helixen</a:t>
            </a:r>
            <a:r>
              <a:rPr lang="de-DE" sz="1200" dirty="0"/>
              <a:t> stehen für verschied. Sektoren der Gesellschaft, die miteinander interagieren und eigene Form des Wissens haben</a:t>
            </a:r>
            <a:endParaRPr lang="de-DE" dirty="0"/>
          </a:p>
          <a:p>
            <a:pPr marL="285750" indent="-285750">
              <a:buFont typeface="Arial"/>
              <a:buChar char="•"/>
              <a:defRPr/>
            </a:pPr>
            <a:r>
              <a:rPr lang="de-DE" sz="1200"/>
              <a:t>Multidirektionaler Austausch und Zusammenarbeit zw. Sektoren </a:t>
            </a:r>
            <a:endParaRPr lang="de-DE"/>
          </a:p>
          <a:p>
            <a:pPr marL="0" lvl="0" indent="0" algn="l">
              <a:spcBef>
                <a:spcPts val="0"/>
              </a:spcBef>
              <a:spcAft>
                <a:spcPts val="0"/>
              </a:spcAft>
              <a:buFont typeface="Arial"/>
              <a:buNone/>
              <a:defRPr/>
            </a:pPr>
            <a:endParaRPr lang="de-DE" b="1"/>
          </a:p>
          <a:p>
            <a:r>
              <a:rPr lang="de-DE" sz="1200" b="1" i="0" u="none" strike="noStrike" cap="none">
                <a:solidFill>
                  <a:schemeClr val="dk1"/>
                </a:solidFill>
                <a:effectLst/>
                <a:latin typeface="Calibri"/>
                <a:ea typeface="Calibri"/>
                <a:cs typeface="Calibri"/>
              </a:rPr>
              <a:t>Transfer, aber wohin? Das Quadrupel-Helix-Modell</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Das Modell kurz erklärt: </a:t>
            </a:r>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Das von Fraunhofer entwickelte Quadrupel-Helix-Modell zeigt, dass Innovation nicht nur zwischen Wissenschaft und Wirtschaft stattfindet, sondern vier Akteure involviert.</a:t>
            </a:r>
          </a:p>
          <a:p>
            <a:r>
              <a:rPr lang="de-DE" sz="1200" b="0" i="0" u="none" strike="noStrike" cap="none">
                <a:solidFill>
                  <a:schemeClr val="dk1"/>
                </a:solidFill>
                <a:effectLst/>
                <a:latin typeface="Calibri"/>
                <a:ea typeface="Calibri"/>
                <a:cs typeface="Calibri"/>
              </a:rPr>
              <a:t>Klassische Transferkonzept sehen Transfer als linear oder bidirektional zwischen lediglich zwischen drei Akteuren. </a:t>
            </a:r>
          </a:p>
          <a:p>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Das sog. Q4-Modell umfasst folgende vier Akteure: </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1. Wissenschaft:</a:t>
            </a:r>
            <a:r>
              <a:rPr lang="de-DE" sz="1200" b="0" i="0" u="none" strike="noStrike" cap="none">
                <a:solidFill>
                  <a:schemeClr val="dk1"/>
                </a:solidFill>
                <a:effectLst/>
                <a:latin typeface="Calibri"/>
                <a:ea typeface="Calibri"/>
                <a:cs typeface="Calibri"/>
              </a:rPr>
              <a:t> Hochschulen, Universitäten, Forschungseinrichtungen - sie generieren neues Wissen</a:t>
            </a:r>
          </a:p>
          <a:p>
            <a:r>
              <a:rPr lang="de-DE" sz="1200" b="1" i="0" u="none" strike="noStrike" cap="none">
                <a:solidFill>
                  <a:schemeClr val="dk1"/>
                </a:solidFill>
                <a:effectLst/>
                <a:latin typeface="Calibri"/>
                <a:ea typeface="Calibri"/>
                <a:cs typeface="Calibri"/>
              </a:rPr>
              <a:t>2. Wirtschaft:</a:t>
            </a:r>
            <a:r>
              <a:rPr lang="de-DE" sz="1200" b="0" i="0" u="none" strike="noStrike" cap="none">
                <a:solidFill>
                  <a:schemeClr val="dk1"/>
                </a:solidFill>
                <a:effectLst/>
                <a:latin typeface="Calibri"/>
                <a:ea typeface="Calibri"/>
                <a:cs typeface="Calibri"/>
              </a:rPr>
              <a:t> Unternehmen wie Ihres - sie verwerten Wissen kommerziell und bringen Innovationen auf den Markt</a:t>
            </a:r>
          </a:p>
          <a:p>
            <a:r>
              <a:rPr lang="de-DE" sz="1200" b="1" i="0" u="none" strike="noStrike" cap="none">
                <a:solidFill>
                  <a:schemeClr val="dk1"/>
                </a:solidFill>
                <a:effectLst/>
                <a:latin typeface="Calibri"/>
                <a:ea typeface="Calibri"/>
                <a:cs typeface="Calibri"/>
              </a:rPr>
              <a:t>3. Politik/Staat:</a:t>
            </a:r>
            <a:r>
              <a:rPr lang="de-DE" sz="1200" b="0" i="0" u="none" strike="noStrike" cap="none">
                <a:solidFill>
                  <a:schemeClr val="dk1"/>
                </a:solidFill>
                <a:effectLst/>
                <a:latin typeface="Calibri"/>
                <a:ea typeface="Calibri"/>
                <a:cs typeface="Calibri"/>
              </a:rPr>
              <a:t> Schafft Rahmenbedingungen, Förderprogramme, regulatorische Anreize</a:t>
            </a:r>
          </a:p>
          <a:p>
            <a:r>
              <a:rPr lang="de-DE" sz="1200" b="1" i="0" u="none" strike="noStrike" cap="none">
                <a:solidFill>
                  <a:schemeClr val="dk1"/>
                </a:solidFill>
                <a:effectLst/>
                <a:latin typeface="Calibri"/>
                <a:ea typeface="Calibri"/>
                <a:cs typeface="Calibri"/>
              </a:rPr>
              <a:t>4. Zivilgesellschaft:</a:t>
            </a:r>
            <a:r>
              <a:rPr lang="de-DE" sz="1200" b="0" i="0" u="none" strike="noStrike" cap="none">
                <a:solidFill>
                  <a:schemeClr val="dk1"/>
                </a:solidFill>
                <a:effectLst/>
                <a:latin typeface="Calibri"/>
                <a:ea typeface="Calibri"/>
                <a:cs typeface="Calibri"/>
              </a:rPr>
              <a:t> Bürger, NGOs, Vereine - sie bringen gesellschaftliche Bedarfe und Werte ein</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Warum ist das wichtig?</a:t>
            </a:r>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Erfolgreiche Innovation entsteht heute im Zusammenspiel all dieser Akteure. Ihre Kooperation mit der Hochschule ist eingebettet in dieses größere Ökosystem.</a:t>
            </a:r>
          </a:p>
          <a:p>
            <a:r>
              <a:rPr lang="de-DE" sz="1200" b="0" i="0" u="none" strike="noStrike" cap="none">
                <a:solidFill>
                  <a:schemeClr val="dk1"/>
                </a:solidFill>
                <a:effectLst/>
                <a:latin typeface="Calibri"/>
                <a:ea typeface="Calibri"/>
                <a:cs typeface="Calibri"/>
              </a:rPr>
              <a:t>Beispiel: Ein nachhaltiges Mobilitätskonzept braucht wissenschaftliche Expertise (Hochschule), unternehmerische Umsetzung (Ihr Unternehmen), politische Förderung (Kommune) und Akzeptanz der Bürger (Zivilgesellschaft).</a:t>
            </a:r>
          </a:p>
          <a:p>
            <a:endParaRPr lang="de-DE" sz="1200" b="0" i="0" u="none" strike="noStrike" cap="none">
              <a:solidFill>
                <a:schemeClr val="dk1"/>
              </a:solidFill>
              <a:effectLst/>
              <a:latin typeface="Calibri"/>
              <a:ea typeface="Calibri"/>
              <a:cs typeface="Calibri"/>
            </a:endParaRPr>
          </a:p>
          <a:p>
            <a:r>
              <a:rPr lang="de-DE" sz="1200" b="1" i="0" u="none" strike="noStrike" cap="none">
                <a:solidFill>
                  <a:schemeClr val="dk1"/>
                </a:solidFill>
                <a:effectLst/>
                <a:latin typeface="Calibri"/>
                <a:ea typeface="Calibri"/>
                <a:cs typeface="Calibri"/>
              </a:rPr>
              <a:t>Die Botschaft:</a:t>
            </a:r>
            <a:endParaRPr lang="de-DE" sz="1200" b="0" i="0" u="none" strike="noStrike" cap="none">
              <a:solidFill>
                <a:schemeClr val="dk1"/>
              </a:solidFill>
              <a:effectLst/>
              <a:latin typeface="Calibri"/>
              <a:ea typeface="Calibri"/>
              <a:cs typeface="Calibri"/>
            </a:endParaRPr>
          </a:p>
          <a:p>
            <a:r>
              <a:rPr lang="de-DE" sz="1200" b="0" i="0" u="none" strike="noStrike" cap="none">
                <a:solidFill>
                  <a:schemeClr val="dk1"/>
                </a:solidFill>
                <a:effectLst/>
                <a:latin typeface="Calibri"/>
                <a:ea typeface="Calibri"/>
                <a:cs typeface="Calibri"/>
              </a:rPr>
              <a:t>Denken Sie Ihre Innovation nicht isoliert, sondern im Kontext dieses Ökosystems. Wir helfen Ihnen, die relevanten Akteure zu vernetzen.</a:t>
            </a:r>
          </a:p>
          <a:p>
            <a:endParaRPr lang="de-DE" dirty="0"/>
          </a:p>
          <a:p>
            <a:r>
              <a:rPr lang="de-DE" dirty="0"/>
              <a:t>Schütz, F., Schroth, F., </a:t>
            </a:r>
            <a:r>
              <a:rPr lang="de-DE" dirty="0" err="1"/>
              <a:t>Muschner</a:t>
            </a:r>
            <a:r>
              <a:rPr lang="de-DE" dirty="0"/>
              <a:t>, A., &amp; </a:t>
            </a:r>
            <a:r>
              <a:rPr lang="de-DE" dirty="0" err="1"/>
              <a:t>Schraudner</a:t>
            </a:r>
            <a:r>
              <a:rPr lang="de-DE" dirty="0"/>
              <a:t>, M. (2018). </a:t>
            </a:r>
            <a:r>
              <a:rPr lang="de-DE" dirty="0" err="1"/>
              <a:t>Defining</a:t>
            </a:r>
            <a:r>
              <a:rPr lang="de-DE" dirty="0"/>
              <a:t> </a:t>
            </a:r>
            <a:r>
              <a:rPr lang="de-DE" dirty="0" err="1"/>
              <a:t>functional</a:t>
            </a:r>
            <a:r>
              <a:rPr lang="de-DE" dirty="0"/>
              <a:t> </a:t>
            </a:r>
            <a:r>
              <a:rPr lang="de-DE" dirty="0" err="1"/>
              <a:t>roles</a:t>
            </a:r>
            <a:r>
              <a:rPr lang="de-DE" dirty="0"/>
              <a:t> </a:t>
            </a:r>
            <a:r>
              <a:rPr lang="de-DE" dirty="0" err="1"/>
              <a:t>for</a:t>
            </a:r>
            <a:r>
              <a:rPr lang="de-DE" dirty="0"/>
              <a:t> </a:t>
            </a:r>
            <a:r>
              <a:rPr lang="de-DE" dirty="0" err="1"/>
              <a:t>research</a:t>
            </a:r>
            <a:r>
              <a:rPr lang="de-DE" dirty="0"/>
              <a:t> </a:t>
            </a:r>
            <a:r>
              <a:rPr lang="de-DE" dirty="0" err="1"/>
              <a:t>institutions</a:t>
            </a:r>
            <a:r>
              <a:rPr lang="de-DE" dirty="0"/>
              <a:t> in </a:t>
            </a:r>
            <a:r>
              <a:rPr lang="de-DE" dirty="0" err="1"/>
              <a:t>helix</a:t>
            </a:r>
            <a:r>
              <a:rPr lang="de-DE" dirty="0"/>
              <a:t> </a:t>
            </a:r>
            <a:r>
              <a:rPr lang="de-DE" dirty="0" err="1"/>
              <a:t>innovation</a:t>
            </a:r>
            <a:r>
              <a:rPr lang="de-DE" dirty="0"/>
              <a:t> </a:t>
            </a:r>
            <a:r>
              <a:rPr lang="de-DE" dirty="0" err="1"/>
              <a:t>networks</a:t>
            </a:r>
            <a:r>
              <a:rPr lang="de-DE" dirty="0"/>
              <a:t>. Journal </a:t>
            </a:r>
            <a:r>
              <a:rPr lang="de-DE" dirty="0" err="1"/>
              <a:t>of</a:t>
            </a:r>
            <a:r>
              <a:rPr lang="de-DE" dirty="0"/>
              <a:t> Technology Management &amp; Innovation, 13(4), 47-53. </a:t>
            </a:r>
            <a:r>
              <a:rPr lang="de-DE" dirty="0">
                <a:hlinkClick r:id="rId3"/>
              </a:rPr>
              <a:t>https://doi.org/10.4067/S0718-27242018000400047</a:t>
            </a:r>
            <a:endParaRPr lang="de-DE"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3725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b="1" dirty="0"/>
              <a:t>Arten der Innovation </a:t>
            </a:r>
          </a:p>
          <a:p>
            <a:endParaRPr lang="de-DE" b="1" dirty="0"/>
          </a:p>
          <a:p>
            <a:r>
              <a:rPr lang="de-DE" sz="1200" b="1" i="0" u="none" strike="noStrike" cap="none" dirty="0">
                <a:solidFill>
                  <a:schemeClr val="dk1"/>
                </a:solidFill>
                <a:effectLst/>
                <a:latin typeface="Calibri"/>
                <a:ea typeface="Calibri"/>
                <a:cs typeface="Calibri"/>
              </a:rPr>
              <a:t>Die drei Innovationstypen:</a:t>
            </a:r>
          </a:p>
          <a:p>
            <a:endParaRPr lang="de-DE" sz="1200" b="0" i="0" u="none" strike="noStrike" cap="none" dirty="0">
              <a:solidFill>
                <a:schemeClr val="dk1"/>
              </a:solidFill>
              <a:effectLst/>
              <a:latin typeface="Calibri"/>
              <a:ea typeface="Calibri"/>
              <a:cs typeface="Calibri"/>
            </a:endParaRPr>
          </a:p>
          <a:p>
            <a:r>
              <a:rPr lang="de-DE" sz="1200" b="1" i="0" u="none" strike="noStrike" cap="none" dirty="0">
                <a:solidFill>
                  <a:schemeClr val="dk1"/>
                </a:solidFill>
                <a:effectLst/>
                <a:latin typeface="Calibri"/>
                <a:ea typeface="Calibri"/>
                <a:cs typeface="Calibri"/>
              </a:rPr>
              <a:t>1. Inkrementelle Innovation:</a:t>
            </a:r>
            <a:endParaRPr lang="de-DE" sz="1200" b="0" i="0" u="none" strike="noStrike" cap="none" dirty="0">
              <a:solidFill>
                <a:schemeClr val="dk1"/>
              </a:solidFill>
              <a:effectLst/>
              <a:latin typeface="Calibri"/>
              <a:ea typeface="Calibri"/>
              <a:cs typeface="Calibri"/>
            </a:endParaRPr>
          </a:p>
          <a:p>
            <a:r>
              <a:rPr lang="de-DE" sz="1200" b="0" i="0" u="none" strike="noStrike" cap="none" dirty="0">
                <a:solidFill>
                  <a:schemeClr val="dk1"/>
                </a:solidFill>
                <a:effectLst/>
                <a:latin typeface="Calibri"/>
                <a:ea typeface="Calibri"/>
                <a:cs typeface="Calibri"/>
              </a:rPr>
              <a:t>Das ist die häufigste Form - kontinuierliche Verbesserungen an bestehenden Produkten, Prozessen oder Dienstleistungen. Beispiele: Ihr Auto wird jedes Jahr ein bisschen sparsamer, Ihr Smartphone bekommt eine etwas bessere Kamera.</a:t>
            </a:r>
          </a:p>
          <a:p>
            <a:r>
              <a:rPr lang="de-DE" sz="1200" b="0" i="0" u="none" strike="noStrike" cap="none" dirty="0">
                <a:solidFill>
                  <a:schemeClr val="dk1"/>
                </a:solidFill>
                <a:effectLst/>
                <a:latin typeface="Calibri"/>
                <a:ea typeface="Calibri"/>
                <a:cs typeface="Calibri"/>
              </a:rPr>
              <a:t>Inkrementelle Innovation ist wichtig für kontinuierlichen Fortschritt, aber sie verändert nicht grundsätzlich das Spiel.</a:t>
            </a:r>
          </a:p>
          <a:p>
            <a:endParaRPr lang="de-DE" sz="1200" b="0" i="0" u="none" strike="noStrike" cap="none" dirty="0">
              <a:solidFill>
                <a:schemeClr val="dk1"/>
              </a:solidFill>
              <a:effectLst/>
              <a:latin typeface="Calibri"/>
              <a:ea typeface="Calibri"/>
              <a:cs typeface="Calibri"/>
            </a:endParaRPr>
          </a:p>
          <a:p>
            <a:r>
              <a:rPr lang="de-DE" sz="1200" b="1" i="0" u="none" strike="noStrike" cap="none" dirty="0">
                <a:solidFill>
                  <a:schemeClr val="dk1"/>
                </a:solidFill>
                <a:effectLst/>
                <a:latin typeface="Calibri"/>
                <a:ea typeface="Calibri"/>
                <a:cs typeface="Calibri"/>
              </a:rPr>
              <a:t>2. Radikale Innovation (Disruption):</a:t>
            </a:r>
            <a:endParaRPr lang="de-DE" sz="1200" b="0" i="0" u="none" strike="noStrike" cap="none" dirty="0">
              <a:solidFill>
                <a:schemeClr val="dk1"/>
              </a:solidFill>
              <a:effectLst/>
              <a:latin typeface="Calibri"/>
              <a:ea typeface="Calibri"/>
              <a:cs typeface="Calibri"/>
            </a:endParaRPr>
          </a:p>
          <a:p>
            <a:r>
              <a:rPr lang="de-DE" sz="1200" b="0" i="0" u="none" strike="noStrike" cap="none" dirty="0">
                <a:solidFill>
                  <a:schemeClr val="dk1"/>
                </a:solidFill>
                <a:effectLst/>
                <a:latin typeface="Calibri"/>
                <a:ea typeface="Calibri"/>
                <a:cs typeface="Calibri"/>
              </a:rPr>
              <a:t>Hier wird etwas völlig Neues geschaffen, das bestehende Lösungen verdrängt oder ganze Märkte umkrempelt. Beispiele: Das iPhone hat den Handymarkt revolutioniert. Netflix hat die Videotheken verdrängt. Tesla fordert die gesamte Automobilindustrie heraus. Radikale Innovationen sind selten, haben aber enormen Impact. Sie erfordern Mut und oft langfristige Investitionen.</a:t>
            </a:r>
          </a:p>
          <a:p>
            <a:endParaRPr lang="de-DE" sz="1200" b="0" i="0" u="none" strike="noStrike" cap="none" dirty="0">
              <a:solidFill>
                <a:schemeClr val="dk1"/>
              </a:solidFill>
              <a:effectLst/>
              <a:latin typeface="Calibri"/>
              <a:ea typeface="Calibri"/>
              <a:cs typeface="Calibri"/>
            </a:endParaRPr>
          </a:p>
          <a:p>
            <a:r>
              <a:rPr lang="de-DE" sz="1200" b="1" i="0" u="none" strike="noStrike" cap="none" dirty="0">
                <a:solidFill>
                  <a:schemeClr val="dk1"/>
                </a:solidFill>
                <a:effectLst/>
                <a:latin typeface="Calibri"/>
                <a:ea typeface="Calibri"/>
                <a:cs typeface="Calibri"/>
              </a:rPr>
              <a:t>3. Exponentielle Innovation:</a:t>
            </a:r>
            <a:endParaRPr lang="de-DE" sz="1200" b="0" i="0" u="none" strike="noStrike" cap="none" dirty="0">
              <a:solidFill>
                <a:schemeClr val="dk1"/>
              </a:solidFill>
              <a:effectLst/>
              <a:latin typeface="Calibri"/>
              <a:ea typeface="Calibri"/>
              <a:cs typeface="Calibri"/>
            </a:endParaRPr>
          </a:p>
          <a:p>
            <a:r>
              <a:rPr lang="de-DE" sz="1200" b="0" i="0" u="none" strike="noStrike" cap="none" dirty="0">
                <a:solidFill>
                  <a:schemeClr val="dk1"/>
                </a:solidFill>
                <a:effectLst/>
                <a:latin typeface="Calibri"/>
                <a:ea typeface="Calibri"/>
                <a:cs typeface="Calibri"/>
              </a:rPr>
              <a:t>Das ist die neueste Kategorie - Innovationen, die nicht linear wachsen, sondern exponentiell. Sie nutzen digitale Technologien, die sich selbst verstärken und skalieren. Beispiele: Künstliche Intelligenz, Plattformökonomien, Biotechnologie.</a:t>
            </a:r>
          </a:p>
          <a:p>
            <a:endParaRPr lang="de-DE" sz="1200" b="0" i="0" u="none" strike="noStrike" cap="none" dirty="0">
              <a:solidFill>
                <a:schemeClr val="dk1"/>
              </a:solidFill>
              <a:effectLst/>
              <a:latin typeface="Calibri"/>
              <a:ea typeface="Calibri"/>
              <a:cs typeface="Calibri"/>
            </a:endParaRPr>
          </a:p>
          <a:p>
            <a:r>
              <a:rPr lang="de-DE" sz="1200" b="1" i="0" u="none" strike="noStrike" cap="none" dirty="0">
                <a:solidFill>
                  <a:schemeClr val="dk1"/>
                </a:solidFill>
                <a:effectLst/>
                <a:latin typeface="Calibri"/>
                <a:ea typeface="Calibri"/>
                <a:cs typeface="Calibri"/>
              </a:rPr>
              <a:t>Welcher Typ passt zu Ihnen?</a:t>
            </a:r>
            <a:endParaRPr lang="de-DE" sz="1200" b="0" i="0" u="none" strike="noStrike" cap="none" dirty="0">
              <a:solidFill>
                <a:schemeClr val="dk1"/>
              </a:solidFill>
              <a:effectLst/>
              <a:latin typeface="Calibri"/>
              <a:ea typeface="Calibri"/>
              <a:cs typeface="Calibri"/>
            </a:endParaRPr>
          </a:p>
          <a:p>
            <a:r>
              <a:rPr lang="de-DE" sz="1200" b="0" i="0" u="none" strike="noStrike" cap="none" dirty="0">
                <a:solidFill>
                  <a:schemeClr val="dk1"/>
                </a:solidFill>
                <a:effectLst/>
                <a:latin typeface="Calibri"/>
                <a:ea typeface="Calibri"/>
                <a:cs typeface="Calibri"/>
              </a:rPr>
              <a:t>Für die meisten KMUs ist eine Mischung sinnvoll: Basis ist inkrementelle Innovation im Tagesgeschäft. Gleichzeitig sollten Sie aber auch radikale oder exponentielle Chancen im Blick haben, um nicht von Wettbewerbern überholt zu werden.</a:t>
            </a:r>
            <a:br>
              <a:rPr lang="de-DE" dirty="0"/>
            </a:br>
            <a:br>
              <a:rPr lang="de-DE" dirty="0"/>
            </a:br>
            <a:endParaRPr lang="de-DE" dirty="0"/>
          </a:p>
          <a:p>
            <a:endParaRPr lang="de-DE" dirty="0"/>
          </a:p>
          <a:p>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4938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90000"/>
              </a:lnSpc>
              <a:spcBef>
                <a:spcPct val="0"/>
              </a:spcBef>
            </a:pPr>
            <a:r>
              <a:rPr lang="de-DE" b="1" dirty="0" err="1">
                <a:solidFill>
                  <a:srgbClr val="3B3B3B"/>
                </a:solidFill>
              </a:rPr>
              <a:t>Exponentialität</a:t>
            </a:r>
            <a:r>
              <a:rPr lang="de-DE" b="1" dirty="0">
                <a:solidFill>
                  <a:srgbClr val="3B3B3B"/>
                </a:solidFill>
              </a:rPr>
              <a:t> vs. Linearität </a:t>
            </a:r>
            <a:endParaRPr lang="en-US" dirty="0"/>
          </a:p>
          <a:p>
            <a:endParaRPr lang="de-DE" dirty="0"/>
          </a:p>
          <a:p>
            <a:r>
              <a:rPr lang="de-DE" dirty="0"/>
              <a:t>Dieses Modell stammt von </a:t>
            </a:r>
            <a:r>
              <a:rPr lang="de-DE" b="1" dirty="0"/>
              <a:t>Uve Samuels, CEO </a:t>
            </a:r>
            <a:r>
              <a:rPr lang="de-DE" dirty="0"/>
              <a:t>des </a:t>
            </a:r>
            <a:r>
              <a:rPr lang="de-DE" b="1" dirty="0"/>
              <a:t>EXPONENTIAL INNOVATION INSTITUTE </a:t>
            </a:r>
            <a:r>
              <a:rPr lang="de-DE" dirty="0"/>
              <a:t>und Autor des </a:t>
            </a:r>
            <a:r>
              <a:rPr lang="de-DE" b="1"/>
              <a:t>Buches „Exponentielle Innovation“.</a:t>
            </a:r>
            <a:endParaRPr lang="de-DE" dirty="0"/>
          </a:p>
          <a:p>
            <a:r>
              <a:rPr lang="de-DE"/>
              <a:t>Seine Thesen und Modelle, wie die Gegenüberstellung von linearer und exponentieller Entwicklung, sind auf seiner Homepage (</a:t>
            </a:r>
            <a:r>
              <a:rPr lang="de-DE" dirty="0">
                <a:hlinkClick r:id="rId3"/>
              </a:rPr>
              <a:t>https://www.exii.eu/institute</a:t>
            </a:r>
            <a:r>
              <a:rPr lang="de-DE"/>
              <a:t>) und seinen weiteren Veröffentlichungen ausführlich dargestellt.</a:t>
            </a:r>
          </a:p>
          <a:p>
            <a:endParaRPr lang="de-DE" dirty="0"/>
          </a:p>
          <a:p>
            <a:r>
              <a:rPr lang="de-DE"/>
              <a:t>Weiterführende Literatur: </a:t>
            </a:r>
            <a:endParaRPr lang="de-DE" dirty="0"/>
          </a:p>
          <a:p>
            <a:r>
              <a:rPr lang="de-DE"/>
              <a:t>Samuels, U. (2019). </a:t>
            </a:r>
            <a:r>
              <a:rPr lang="de-DE" i="1"/>
              <a:t>Exponentielle Innovation: Wie Wissenschaft und Wirtschaft gemeinsam das Wachstum von Europa und Deutschland durch Digitalisierung gestalten können</a:t>
            </a:r>
            <a:r>
              <a:rPr lang="de-DE"/>
              <a:t> (3. Aufl.). Springer Gabler.</a:t>
            </a:r>
          </a:p>
          <a:p>
            <a:r>
              <a:rPr lang="de-DE" dirty="0"/>
              <a:t> </a:t>
            </a:r>
          </a:p>
          <a:p>
            <a:r>
              <a:rPr lang="de-DE"/>
              <a:t>Samuels, U. (2023). </a:t>
            </a:r>
            <a:r>
              <a:rPr lang="de-DE" i="1"/>
              <a:t>Exponentielle Innovation Playbook: Frameworks für die digitale Transformation und die Entwicklung skalierbarer Start-ups</a:t>
            </a:r>
            <a:r>
              <a:rPr lang="de-DE"/>
              <a:t>. Books on Demand.</a:t>
            </a:r>
          </a:p>
          <a:p>
            <a:endParaRPr lang="de-DE" dirty="0"/>
          </a:p>
          <a:p>
            <a:endParaRPr lang="de-DE"/>
          </a:p>
          <a:p>
            <a:r>
              <a:rPr lang="de-DE" b="1"/>
              <a:t>Europas Innovationskrise &amp; exponentielles Denken</a:t>
            </a:r>
          </a:p>
          <a:p>
            <a:endParaRPr lang="de-DE"/>
          </a:p>
          <a:p>
            <a:r>
              <a:rPr lang="de-DE" b="1"/>
              <a:t>Aktuelle Lage:</a:t>
            </a:r>
            <a:endParaRPr lang="de-DE"/>
          </a:p>
          <a:p>
            <a:r>
              <a:rPr lang="de-DE"/>
              <a:t>Europa/Deutschland hinkt bei disruptiven Technologien (z. B. KI) hinterher.</a:t>
            </a:r>
          </a:p>
          <a:p>
            <a:r>
              <a:rPr lang="de-DE"/>
              <a:t>Zu wenig Zusammenarbeit zwischen Wissenschaft und Industrie (vs. USA).</a:t>
            </a:r>
          </a:p>
          <a:p>
            <a:r>
              <a:rPr lang="de-DE" dirty="0"/>
              <a:t>Lineare Innovation (z. B. </a:t>
            </a:r>
            <a:r>
              <a:rPr lang="de-DE" dirty="0" err="1"/>
              <a:t>Verbrennermotor</a:t>
            </a:r>
            <a:r>
              <a:rPr lang="de-DE" dirty="0"/>
              <a:t>-Optimierung) dominiert, exponentielle Geschäftsmodelle (digitale Plattformen) revolutionieren Märkte.</a:t>
            </a:r>
          </a:p>
          <a:p>
            <a:endParaRPr lang="de-DE"/>
          </a:p>
          <a:p>
            <a:r>
              <a:rPr lang="de-DE" b="1"/>
              <a:t>Exponentiell vs. Linear:</a:t>
            </a:r>
            <a:endParaRPr lang="de-DE"/>
          </a:p>
          <a:p>
            <a:r>
              <a:rPr lang="de-DE" b="1"/>
              <a:t>Linear:</a:t>
            </a:r>
            <a:r>
              <a:rPr lang="de-DE"/>
              <a:t> Langsame, planbare Verbesserungen (Schallplatte → CD).</a:t>
            </a:r>
          </a:p>
          <a:p>
            <a:r>
              <a:rPr lang="de-DE" b="1"/>
              <a:t>Exponentiell:</a:t>
            </a:r>
            <a:r>
              <a:rPr lang="de-DE"/>
              <a:t> Schnelles, unvorhersehbares Wachstum (MP3/Streaming → physische Tonträger überflüssig).</a:t>
            </a:r>
          </a:p>
          <a:p>
            <a:r>
              <a:rPr lang="de-DE" b="1"/>
              <a:t>Problem:</a:t>
            </a:r>
            <a:r>
              <a:rPr lang="de-DE"/>
              <a:t> Menschen denken linear, unterschätzen exponentielle Trends.</a:t>
            </a:r>
          </a:p>
          <a:p>
            <a:endParaRPr lang="de-DE"/>
          </a:p>
          <a:p>
            <a:r>
              <a:rPr lang="de-DE" b="1"/>
              <a:t>Herausforderungen für Deutschland:</a:t>
            </a:r>
            <a:endParaRPr lang="de-DE"/>
          </a:p>
          <a:p>
            <a:r>
              <a:rPr lang="de-DE" dirty="0"/>
              <a:t>Risikoaversion: Scheitern = Insolvenz, nicht Lernchance („Fail </a:t>
            </a:r>
            <a:r>
              <a:rPr lang="de-DE" dirty="0" err="1"/>
              <a:t>forward</a:t>
            </a:r>
            <a:r>
              <a:rPr lang="de-DE" dirty="0"/>
              <a:t>“).</a:t>
            </a:r>
          </a:p>
          <a:p>
            <a:r>
              <a:rPr lang="de-DE"/>
              <a:t>Silodenken: Fehlende interdisziplinäre Zusammenarbeit/agile Methoden.</a:t>
            </a:r>
          </a:p>
          <a:p>
            <a:r>
              <a:rPr lang="de-DE"/>
              <a:t>Bildungssystem: Hemmt innovatives Denken, fördert nicht Zukunftskompetenz.</a:t>
            </a:r>
          </a:p>
          <a:p>
            <a:r>
              <a:rPr lang="de-DE"/>
              <a:t>Abwanderung: Top-Talente gehen ins Silicon Valley/Asien.</a:t>
            </a:r>
          </a:p>
          <a:p>
            <a:endParaRPr lang="de-DE"/>
          </a:p>
          <a:p>
            <a:r>
              <a:rPr lang="de-DE" b="1"/>
              <a:t>Lösungsansätze:</a:t>
            </a:r>
            <a:endParaRPr lang="de-DE"/>
          </a:p>
          <a:p>
            <a:r>
              <a:rPr lang="de-DE" dirty="0"/>
              <a:t>Kulturwandel: „Trial &amp; Error“ und </a:t>
            </a:r>
            <a:r>
              <a:rPr lang="de-DE" dirty="0" err="1"/>
              <a:t>Prototyping</a:t>
            </a:r>
            <a:r>
              <a:rPr lang="de-DE" dirty="0"/>
              <a:t> etablieren.</a:t>
            </a:r>
          </a:p>
          <a:p>
            <a:r>
              <a:rPr lang="de-DE"/>
              <a:t>Zusammenarbeit: Wissenschaft und Wirtschaft enger verzahnen (wie USA).</a:t>
            </a:r>
          </a:p>
          <a:p>
            <a:r>
              <a:rPr lang="de-DE"/>
              <a:t>Visionen: Eigenständige Technologieführung (z. B. 6G/7G statt 5G-Kauf).</a:t>
            </a:r>
          </a:p>
          <a:p>
            <a:r>
              <a:rPr lang="de-DE"/>
              <a:t>Exponentielles Mindset: Disruptive Ansätze früh erkennen, Kompetenzen aufbauen.</a:t>
            </a:r>
          </a:p>
          <a:p>
            <a:endParaRPr lang="de-DE"/>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r>
              <a:rPr lang="de-DE" b="1" dirty="0">
                <a:effectLst/>
              </a:rPr>
              <a:t>Fazit:</a:t>
            </a:r>
            <a:r>
              <a:rPr lang="de-DE">
                <a:effectLst/>
              </a:rPr>
              <a:t> Lineares Planen macht anfällig für die Dynamik exponentieller Wettbewerber. Deutschland braucht mehr Mut, Risikobereitschaft und Innovationskultur – sonst droht der Anschlussverlust. Wissenschaft kann Trends früh erkennen und den Wandel aktiv mitgestalten.</a:t>
            </a: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endParaRPr lang="de-DE">
              <a:effectLst/>
            </a:endParaRP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endParaRPr lang="de-DE">
              <a:effectLst/>
            </a:endParaRP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endParaRPr lang="de-DE">
              <a:effectLst/>
            </a:endParaRP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endParaRPr lang="de-DE">
              <a:effectLst/>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6160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Absorptive </a:t>
            </a:r>
            <a:r>
              <a:rPr lang="de-DE" b="1" dirty="0" err="1"/>
              <a:t>Capacity</a:t>
            </a:r>
            <a:r>
              <a:rPr lang="de-DE" b="1" dirty="0"/>
              <a:t> </a:t>
            </a:r>
          </a:p>
          <a:p>
            <a:endParaRPr lang="de-DE" b="1" dirty="0"/>
          </a:p>
          <a:p>
            <a:r>
              <a:rPr lang="de-DE" b="1" dirty="0"/>
              <a:t>Einführung: </a:t>
            </a:r>
            <a:endParaRPr lang="de-DE" dirty="0"/>
          </a:p>
          <a:p>
            <a:r>
              <a:rPr lang="de-DE" dirty="0"/>
              <a:t>Absorptionsfähigkeit ist der Schlüssel, um externes Wissen erfolgreich in Innovation umzuwandeln – besonders für KMU und Innovationskooperationen.</a:t>
            </a:r>
            <a:r>
              <a:rPr lang="de-DE" dirty="0">
                <a:solidFill>
                  <a:schemeClr val="tx1"/>
                </a:solidFill>
              </a:rPr>
              <a:t> Bezug auf den Artikel </a:t>
            </a:r>
            <a:r>
              <a:rPr lang="de-DE" sz="1200" dirty="0">
                <a:solidFill>
                  <a:schemeClr val="tx1"/>
                </a:solidFill>
              </a:rPr>
              <a:t>„Absorptive </a:t>
            </a:r>
            <a:r>
              <a:rPr lang="de-DE" sz="1200" dirty="0" err="1">
                <a:solidFill>
                  <a:schemeClr val="tx1"/>
                </a:solidFill>
              </a:rPr>
              <a:t>capacity</a:t>
            </a:r>
            <a:r>
              <a:rPr lang="de-DE" sz="1200" dirty="0">
                <a:solidFill>
                  <a:schemeClr val="tx1"/>
                </a:solidFill>
              </a:rPr>
              <a:t>: A </a:t>
            </a:r>
            <a:r>
              <a:rPr lang="de-DE" sz="1200" dirty="0" err="1">
                <a:solidFill>
                  <a:schemeClr val="tx1"/>
                </a:solidFill>
              </a:rPr>
              <a:t>new</a:t>
            </a:r>
            <a:r>
              <a:rPr lang="de-DE" sz="1200" dirty="0">
                <a:solidFill>
                  <a:schemeClr val="tx1"/>
                </a:solidFill>
              </a:rPr>
              <a:t> </a:t>
            </a:r>
            <a:r>
              <a:rPr lang="de-DE" sz="1200" dirty="0" err="1">
                <a:solidFill>
                  <a:schemeClr val="tx1"/>
                </a:solidFill>
              </a:rPr>
              <a:t>perspective</a:t>
            </a:r>
            <a:r>
              <a:rPr lang="de-DE" sz="1200" dirty="0">
                <a:solidFill>
                  <a:schemeClr val="tx1"/>
                </a:solidFill>
              </a:rPr>
              <a:t> on </a:t>
            </a:r>
            <a:r>
              <a:rPr lang="de-DE" sz="1200" dirty="0" err="1">
                <a:solidFill>
                  <a:schemeClr val="tx1"/>
                </a:solidFill>
              </a:rPr>
              <a:t>learning</a:t>
            </a:r>
            <a:r>
              <a:rPr lang="de-DE" sz="1200" dirty="0">
                <a:solidFill>
                  <a:schemeClr val="tx1"/>
                </a:solidFill>
              </a:rPr>
              <a:t> and </a:t>
            </a:r>
            <a:r>
              <a:rPr lang="de-DE" sz="1200" dirty="0" err="1">
                <a:solidFill>
                  <a:schemeClr val="tx1"/>
                </a:solidFill>
              </a:rPr>
              <a:t>innovation</a:t>
            </a:r>
            <a:r>
              <a:rPr lang="de-DE" sz="1200" dirty="0">
                <a:solidFill>
                  <a:schemeClr val="tx1"/>
                </a:solidFill>
              </a:rPr>
              <a:t>“ von Cohen &amp; </a:t>
            </a:r>
            <a:r>
              <a:rPr lang="de-DE" sz="1200" dirty="0" err="1">
                <a:solidFill>
                  <a:schemeClr val="tx1"/>
                </a:solidFill>
              </a:rPr>
              <a:t>Levinthal</a:t>
            </a:r>
            <a:r>
              <a:rPr lang="de-DE" sz="1200" dirty="0">
                <a:solidFill>
                  <a:schemeClr val="tx1"/>
                </a:solidFill>
              </a:rPr>
              <a:t> aus dem Jahr 1990, der immer noch aktuell ist. </a:t>
            </a:r>
            <a:endParaRPr lang="de-DE" dirty="0">
              <a:solidFill>
                <a:schemeClr val="tx1"/>
              </a:solidFill>
            </a:endParaRPr>
          </a:p>
          <a:p>
            <a:endParaRPr lang="de-DE" dirty="0">
              <a:solidFill>
                <a:srgbClr val="000000"/>
              </a:solidFill>
            </a:endParaRPr>
          </a:p>
          <a:p>
            <a:r>
              <a:rPr lang="de-DE" b="1" dirty="0"/>
              <a:t>1. Definition &amp; Bedeutung</a:t>
            </a:r>
            <a:endParaRPr lang="de-DE" dirty="0"/>
          </a:p>
          <a:p>
            <a:r>
              <a:rPr lang="de-DE" dirty="0"/>
              <a:t>Fähigkeit, externes Wissen zu </a:t>
            </a:r>
            <a:r>
              <a:rPr lang="de-DE" b="1" dirty="0"/>
              <a:t>identifizieren, integrieren und kommerzialisieren</a:t>
            </a:r>
            <a:r>
              <a:rPr lang="de-DE" dirty="0"/>
              <a:t>.</a:t>
            </a:r>
          </a:p>
          <a:p>
            <a:r>
              <a:rPr lang="de-DE" b="1" dirty="0"/>
              <a:t>Wettbewerbsvorteil:</a:t>
            </a:r>
            <a:r>
              <a:rPr lang="de-DE" dirty="0"/>
              <a:t> Entscheidend für Innovationskooperationen und langfristigen Erfolg.</a:t>
            </a:r>
          </a:p>
          <a:p>
            <a:r>
              <a:rPr lang="de-DE" b="1" dirty="0"/>
              <a:t>Wissenschaft als Partner:</a:t>
            </a:r>
            <a:r>
              <a:rPr lang="de-DE" dirty="0"/>
              <a:t> Liefert Wissen, das Unternehmen direkt nutzen können.</a:t>
            </a:r>
          </a:p>
          <a:p>
            <a:endParaRPr lang="de-DE" dirty="0"/>
          </a:p>
          <a:p>
            <a:r>
              <a:rPr lang="de-DE" b="1" dirty="0"/>
              <a:t>2. Transfer aus Unternehmersicht</a:t>
            </a:r>
            <a:endParaRPr lang="de-DE" dirty="0"/>
          </a:p>
          <a:p>
            <a:r>
              <a:rPr lang="de-DE" b="1" dirty="0"/>
              <a:t>Mehr als Weiterbildung:</a:t>
            </a:r>
            <a:r>
              <a:rPr lang="de-DE" dirty="0"/>
              <a:t> Absorptionsfähigkeit (A.C.) macht Kooperationen effektiv.</a:t>
            </a:r>
          </a:p>
          <a:p>
            <a:r>
              <a:rPr lang="de-DE" b="1" dirty="0"/>
              <a:t>Transferprozess:</a:t>
            </a:r>
            <a:r>
              <a:rPr lang="de-DE" dirty="0"/>
              <a:t> Wie Forschungsergebnisse in Unternehmen ankommen und wirken.</a:t>
            </a:r>
          </a:p>
          <a:p>
            <a:r>
              <a:rPr lang="de-DE" b="1" dirty="0"/>
              <a:t>Neue Rollen:</a:t>
            </a:r>
            <a:r>
              <a:rPr lang="de-DE" dirty="0"/>
              <a:t> Wissenschaftler</a:t>
            </a:r>
            <a:r>
              <a:rPr lang="de-DE" i="1" dirty="0"/>
              <a:t>innen als „Scientific Trainer“ oder Berater</a:t>
            </a:r>
            <a:r>
              <a:rPr lang="de-DE" dirty="0"/>
              <a:t>innen für KMU.</a:t>
            </a:r>
          </a:p>
          <a:p>
            <a:endParaRPr lang="de-DE" dirty="0"/>
          </a:p>
          <a:p>
            <a:r>
              <a:rPr lang="de-DE" b="1" dirty="0"/>
              <a:t>3. Herausforderungen &amp; Chancen</a:t>
            </a:r>
            <a:endParaRPr lang="de-DE" dirty="0"/>
          </a:p>
          <a:p>
            <a:r>
              <a:rPr lang="de-DE" b="1" dirty="0"/>
              <a:t>KMU:</a:t>
            </a:r>
            <a:r>
              <a:rPr lang="de-DE" dirty="0"/>
              <a:t> Oft keine F&amp;E-Abteilung – Wissenstransfer erfolgt über Geschäftsführung/Personal.</a:t>
            </a:r>
          </a:p>
          <a:p>
            <a:r>
              <a:rPr lang="de-DE" b="1" dirty="0"/>
              <a:t>Geschäftsmodell:</a:t>
            </a:r>
            <a:r>
              <a:rPr lang="de-DE" dirty="0"/>
              <a:t> Forschungstransfer als Beratungsleistung für Unternehmen.</a:t>
            </a:r>
          </a:p>
          <a:p>
            <a:endParaRPr lang="de-DE" dirty="0"/>
          </a:p>
          <a:p>
            <a:r>
              <a:rPr lang="de-DE" b="1" dirty="0"/>
              <a:t>4. Praktische Umsetzung</a:t>
            </a:r>
            <a:endParaRPr lang="de-DE" dirty="0"/>
          </a:p>
          <a:p>
            <a:r>
              <a:rPr lang="de-DE" b="1" dirty="0"/>
              <a:t>Phasen:</a:t>
            </a:r>
            <a:r>
              <a:rPr lang="de-DE" dirty="0"/>
              <a:t> Wissen identifizieren → integrieren → kommerzialisieren.</a:t>
            </a:r>
          </a:p>
          <a:p>
            <a:r>
              <a:rPr lang="de-DE" b="1" dirty="0"/>
              <a:t>Management-Tipps:</a:t>
            </a:r>
            <a:r>
              <a:rPr lang="de-DE" dirty="0"/>
              <a:t> Weiterbildung, offene Kultur, Vernetzung, externe Partnerschaften.</a:t>
            </a:r>
          </a:p>
          <a:p>
            <a:endParaRPr lang="de-DE" dirty="0"/>
          </a:p>
          <a:p>
            <a:r>
              <a:rPr lang="de-DE" b="1" dirty="0"/>
              <a:t>5. Fazit</a:t>
            </a:r>
            <a:r>
              <a:rPr lang="de-DE" dirty="0"/>
              <a:t> Absorptionsfähigkeit stärken = Innovationskraft steigern. Wissenschaft kann als Multiplikator wirken – besonders für KMU ohne eigene F&amp;E.</a:t>
            </a:r>
          </a:p>
          <a:p>
            <a:pPr>
              <a:defRPr/>
            </a:pPr>
            <a:endParaRPr lang="de-DE" dirty="0"/>
          </a:p>
          <a:p>
            <a:pPr>
              <a:defRPr/>
            </a:pPr>
            <a:r>
              <a:rPr lang="de-DE" b="1" dirty="0"/>
              <a:t>Überleitung: </a:t>
            </a:r>
            <a:r>
              <a:rPr lang="de-DE" dirty="0"/>
              <a:t>Absorptionsfähigkeit braucht externes Wissen – doch wie fließt es von der Wissenschaft in die Wirtschaft? Sind beide Welten getrennt oder Partner? </a:t>
            </a:r>
          </a:p>
          <a:p>
            <a:pPr>
              <a:defRPr/>
            </a:pPr>
            <a:endParaRPr lang="en-US" dirty="0"/>
          </a:p>
          <a:p>
            <a:pPr>
              <a:defRPr/>
            </a:pPr>
            <a:r>
              <a:rPr lang="en-US" dirty="0"/>
              <a:t>Cohen, W. M., &amp; Levinthal, D. A. (1990). Absorptive capacity: A new perspective on learning and innovation. </a:t>
            </a:r>
            <a:r>
              <a:rPr lang="en-US" i="1" dirty="0"/>
              <a:t>Administrative Science Quarterly, 35</a:t>
            </a:r>
            <a:r>
              <a:rPr lang="en-US" dirty="0"/>
              <a:t>(1), 128–152. </a:t>
            </a:r>
            <a:r>
              <a:rPr lang="en-US" dirty="0">
                <a:hlinkClick r:id="rId3"/>
              </a:rPr>
              <a:t>https://doi.org/10.2307/2393553</a:t>
            </a:r>
            <a:endParaRPr lang="de-DE" dirty="0"/>
          </a:p>
          <a:p>
            <a:pPr>
              <a:defRPr/>
            </a:pPr>
            <a:endParaRPr lang="en-US" dirty="0"/>
          </a:p>
          <a:p>
            <a:pPr>
              <a:defRPr/>
            </a:pPr>
            <a:endParaRPr lang="en-US" dirty="0"/>
          </a:p>
          <a:p>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pPr>
              <a:defRPr/>
            </a:pPr>
            <a:endParaRPr lang="en-US"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25615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WISSENSCHAFT UND WIRTSCHAFT – WIRKLICH ZWEI WELTEN?</a:t>
            </a:r>
          </a:p>
          <a:p>
            <a:endParaRPr lang="de-DE" dirty="0"/>
          </a:p>
          <a:p>
            <a:r>
              <a:rPr lang="de-DE" b="1" dirty="0"/>
              <a:t>Einleitung</a:t>
            </a:r>
            <a:endParaRPr lang="de-DE" dirty="0"/>
          </a:p>
          <a:p>
            <a:r>
              <a:rPr lang="de-DE" dirty="0"/>
              <a:t>Auf den ersten Blick zwei unterschiedliche Welten</a:t>
            </a:r>
          </a:p>
          <a:p>
            <a:endParaRPr lang="de-DE" dirty="0"/>
          </a:p>
          <a:p>
            <a:r>
              <a:rPr lang="de-DE" b="1" dirty="0"/>
              <a:t>Unterschiedliche Logiken</a:t>
            </a:r>
            <a:endParaRPr lang="de-DE" dirty="0"/>
          </a:p>
          <a:p>
            <a:pPr>
              <a:buFont typeface="Arial" panose="020B0604020202020204" pitchFamily="34" charset="0"/>
              <a:buChar char="•"/>
            </a:pPr>
            <a:r>
              <a:rPr lang="de-DE" dirty="0"/>
              <a:t>Wissenschaft: Erkenntnis &amp; Wahrheit, langfristig</a:t>
            </a:r>
          </a:p>
          <a:p>
            <a:pPr>
              <a:buFont typeface="Arial" panose="020B0604020202020204" pitchFamily="34" charset="0"/>
              <a:buChar char="•"/>
            </a:pPr>
            <a:r>
              <a:rPr lang="de-DE" dirty="0"/>
              <a:t>Wirtschaft: Wertschöpfung &amp; Gewinn, kurzfristiger</a:t>
            </a:r>
          </a:p>
          <a:p>
            <a:pPr>
              <a:buFont typeface="Arial" panose="020B0604020202020204" pitchFamily="34" charset="0"/>
              <a:buChar char="•"/>
            </a:pPr>
            <a:endParaRPr lang="de-DE" dirty="0"/>
          </a:p>
          <a:p>
            <a:r>
              <a:rPr lang="de-DE" b="1" dirty="0"/>
              <a:t>Gemeinsames Potenzial</a:t>
            </a:r>
            <a:endParaRPr lang="de-DE" dirty="0"/>
          </a:p>
          <a:p>
            <a:pPr>
              <a:buFont typeface="Arial" panose="020B0604020202020204" pitchFamily="34" charset="0"/>
              <a:buChar char="•"/>
            </a:pPr>
            <a:r>
              <a:rPr lang="de-DE" dirty="0"/>
              <a:t>Unterschiedliche Logiken als Stärke</a:t>
            </a:r>
          </a:p>
          <a:p>
            <a:pPr>
              <a:buFont typeface="Arial" panose="020B0604020202020204" pitchFamily="34" charset="0"/>
              <a:buChar char="•"/>
            </a:pPr>
            <a:r>
              <a:rPr lang="de-DE" dirty="0"/>
              <a:t>Kooperation schafft Innovation und Transfer</a:t>
            </a:r>
          </a:p>
          <a:p>
            <a:endParaRPr lang="de-DE" dirty="0"/>
          </a:p>
          <a:p>
            <a:r>
              <a:rPr lang="de-DE" b="1" dirty="0"/>
              <a:t>Kernaussage</a:t>
            </a:r>
            <a:endParaRPr lang="de-DE" dirty="0"/>
          </a:p>
          <a:p>
            <a:r>
              <a:rPr lang="de-DE" dirty="0"/>
              <a:t>Keine Gegensätze, sondern komplementär! Daraus entstehen konkrete Potenziale.</a:t>
            </a:r>
          </a:p>
          <a:p>
            <a:endParaRPr lang="de-DE" dirty="0"/>
          </a:p>
          <a:p>
            <a:endParaRPr lang="de-DE" dirty="0"/>
          </a:p>
          <a:p>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1641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Unsere Vision </a:t>
            </a:r>
          </a:p>
          <a:p>
            <a:endParaRPr lang="de-DE" dirty="0"/>
          </a:p>
          <a:p>
            <a:r>
              <a:rPr lang="de-DE" b="1" dirty="0"/>
              <a:t>Unsere Kernbotschaft:</a:t>
            </a:r>
            <a:r>
              <a:rPr lang="de-DE" dirty="0"/>
              <a:t> Wir streben einen </a:t>
            </a:r>
            <a:r>
              <a:rPr lang="de-DE" b="1" dirty="0"/>
              <a:t>nachhaltigen Kulturwandel</a:t>
            </a:r>
            <a:r>
              <a:rPr lang="de-DE" dirty="0"/>
              <a:t> im Wissens- und Technologietransfer an.</a:t>
            </a:r>
          </a:p>
          <a:p>
            <a:endParaRPr lang="de-DE" dirty="0"/>
          </a:p>
          <a:p>
            <a:r>
              <a:rPr lang="de-DE" b="1" dirty="0"/>
              <a:t>Was bedeutet das konkret?</a:t>
            </a:r>
            <a:endParaRPr lang="de-DE" dirty="0"/>
          </a:p>
          <a:p>
            <a:r>
              <a:rPr lang="de-DE" dirty="0"/>
              <a:t>Wir wollen mehr als nur einzelne Projekte: Unser Ziel ist der Aufbau einer </a:t>
            </a:r>
            <a:r>
              <a:rPr lang="de-DE" b="1" dirty="0"/>
              <a:t>dauerhaften Brücke</a:t>
            </a:r>
            <a:r>
              <a:rPr lang="de-DE" dirty="0"/>
              <a:t> zwischen Wissenschaft und Wirtschaft.</a:t>
            </a:r>
          </a:p>
          <a:p>
            <a:r>
              <a:rPr lang="de-DE" dirty="0"/>
              <a:t>Es geht um einen </a:t>
            </a:r>
            <a:r>
              <a:rPr lang="de-DE" b="1" dirty="0"/>
              <a:t>echten Kulturwandel</a:t>
            </a:r>
            <a:r>
              <a:rPr lang="de-DE" dirty="0"/>
              <a:t> – weg von der Trennung, hin zu einer </a:t>
            </a:r>
            <a:r>
              <a:rPr lang="de-DE" b="1" dirty="0"/>
              <a:t>produktiven Partnerschaft auf Augenhöhe</a:t>
            </a:r>
            <a:r>
              <a:rPr lang="de-DE" dirty="0"/>
              <a:t>.</a:t>
            </a:r>
          </a:p>
          <a:p>
            <a:endParaRPr lang="de-DE" dirty="0"/>
          </a:p>
          <a:p>
            <a:r>
              <a:rPr lang="de-DE" b="1" dirty="0"/>
              <a:t>Nachhaltigkeit verstehen wir so:</a:t>
            </a:r>
            <a:endParaRPr lang="de-DE" dirty="0"/>
          </a:p>
          <a:p>
            <a:r>
              <a:rPr lang="de-DE" dirty="0"/>
              <a:t>Kooperationen sind </a:t>
            </a:r>
            <a:r>
              <a:rPr lang="de-DE" b="1" dirty="0"/>
              <a:t>langfristig</a:t>
            </a:r>
            <a:r>
              <a:rPr lang="de-DE" dirty="0"/>
              <a:t> angelegt und schaffen </a:t>
            </a:r>
            <a:r>
              <a:rPr lang="de-DE" b="1" dirty="0"/>
              <a:t>echten Mehrwert</a:t>
            </a:r>
            <a:r>
              <a:rPr lang="de-DE" dirty="0"/>
              <a:t> für beide Seiten.</a:t>
            </a:r>
          </a:p>
          <a:p>
            <a:r>
              <a:rPr lang="de-DE" dirty="0"/>
              <a:t>Der Austausch zwischen Forschung und Praxis soll </a:t>
            </a:r>
            <a:r>
              <a:rPr lang="de-DE" b="1" dirty="0"/>
              <a:t>selbstverständlich</a:t>
            </a:r>
            <a:r>
              <a:rPr lang="de-DE" dirty="0"/>
              <a:t> und </a:t>
            </a:r>
            <a:r>
              <a:rPr lang="de-DE" b="1" dirty="0"/>
              <a:t>kontinuierlich</a:t>
            </a:r>
            <a:r>
              <a:rPr lang="de-DE" dirty="0"/>
              <a:t> werden.</a:t>
            </a:r>
          </a:p>
          <a:p>
            <a:endParaRPr lang="de-DE" dirty="0"/>
          </a:p>
          <a:p>
            <a:r>
              <a:rPr lang="de-DE" b="1" dirty="0"/>
              <a:t>Warum profitieren beide Seiten?</a:t>
            </a:r>
            <a:endParaRPr lang="de-DE" dirty="0"/>
          </a:p>
          <a:p>
            <a:r>
              <a:rPr lang="de-DE" b="1" dirty="0"/>
              <a:t>Für die Hochschule:</a:t>
            </a:r>
            <a:r>
              <a:rPr lang="de-DE" dirty="0"/>
              <a:t> Praxisnahe Fragestellungen bereichern Forschung und Lehre.</a:t>
            </a:r>
          </a:p>
          <a:p>
            <a:r>
              <a:rPr lang="de-DE" b="1" dirty="0"/>
              <a:t>Für Ihr Unternehmen:</a:t>
            </a:r>
            <a:r>
              <a:rPr lang="de-DE" dirty="0"/>
              <a:t> Sie erhalten Zugang zu </a:t>
            </a:r>
            <a:r>
              <a:rPr lang="de-DE" b="1" dirty="0"/>
              <a:t>aktuellstem Wissen</a:t>
            </a:r>
            <a:r>
              <a:rPr lang="de-DE" dirty="0"/>
              <a:t>, </a:t>
            </a:r>
            <a:r>
              <a:rPr lang="de-DE" b="1" dirty="0"/>
              <a:t>innovativen Methoden</a:t>
            </a:r>
            <a:r>
              <a:rPr lang="de-DE" dirty="0"/>
              <a:t> und neuen Perspektiven.</a:t>
            </a:r>
          </a:p>
          <a:p>
            <a:r>
              <a:rPr lang="de-DE" b="1" dirty="0"/>
              <a:t>Der Wissens- und Technologietransfer ist eine Win-Win-Situation – keine Einbahnstraße!</a:t>
            </a:r>
          </a:p>
          <a:p>
            <a:endParaRPr lang="de-DE" dirty="0"/>
          </a:p>
          <a:p>
            <a:r>
              <a:rPr lang="de-DE" b="1" dirty="0"/>
              <a:t>Überleitung:</a:t>
            </a:r>
            <a:endParaRPr lang="de-DE" dirty="0"/>
          </a:p>
          <a:p>
            <a:r>
              <a:rPr lang="de-DE" dirty="0"/>
              <a:t>Doch was bedeutet das konkret für Sie und Ihr Unternehmen? Lassen Sie uns den Nutzen im nächsten Schritt genauer betrachten.</a:t>
            </a:r>
          </a:p>
          <a:p>
            <a:endParaRPr lang="de-DE" dirty="0"/>
          </a:p>
          <a:p>
            <a:endParaRPr lang="de-DE" dirty="0"/>
          </a:p>
          <a:p>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36074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AB6E9-5F47-DF3C-CA05-075204CFA19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F587634-B218-66A8-5A08-E8BE74A4E72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A14EF4D-BE65-5BF8-927B-38A8901AD7E8}"/>
              </a:ext>
            </a:extLst>
          </p:cNvPr>
          <p:cNvSpPr>
            <a:spLocks noGrp="1"/>
          </p:cNvSpPr>
          <p:nvPr>
            <p:ph type="body" idx="1"/>
          </p:nvPr>
        </p:nvSpPr>
        <p:spPr/>
        <p:txBody>
          <a:bodyPr/>
          <a:lstStyle/>
          <a:p>
            <a:pPr marL="457200" marR="0" lvl="0" indent="-228600" algn="l" defTabSz="914400" rtl="0" eaLnBrk="1" fontAlgn="base" latinLnBrk="0" hangingPunct="1">
              <a:lnSpc>
                <a:spcPct val="100000"/>
              </a:lnSpc>
              <a:spcBef>
                <a:spcPts val="0"/>
              </a:spcBef>
              <a:spcAft>
                <a:spcPts val="0"/>
              </a:spcAft>
              <a:buClr>
                <a:srgbClr val="000000"/>
              </a:buClr>
              <a:buSzPts val="1400"/>
              <a:buFont typeface="Arial"/>
              <a:buNone/>
              <a:tabLst/>
              <a:defRPr/>
            </a:pPr>
            <a:r>
              <a:rPr lang="de-DE" dirty="0"/>
              <a:t>[Hier können Sie nach Belieben weitere Hinweise, Veranstaltungen und Kontakte auflisten]</a:t>
            </a:r>
          </a:p>
          <a:p>
            <a:pPr rtl="0" fontAlgn="base"/>
            <a:endParaRPr lang="en-US" dirty="0"/>
          </a:p>
          <a:p>
            <a:pPr rtl="0" fontAlgn="base"/>
            <a:endParaRPr lang="en-US"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en-US" dirty="0"/>
          </a:p>
          <a:p>
            <a:pPr rtl="0" fontAlgn="base"/>
            <a:endParaRPr lang="en-US" dirty="0"/>
          </a:p>
        </p:txBody>
      </p:sp>
      <p:sp>
        <p:nvSpPr>
          <p:cNvPr id="4" name="Foliennummernplatzhalter 3">
            <a:extLst>
              <a:ext uri="{FF2B5EF4-FFF2-40B4-BE49-F238E27FC236}">
                <a16:creationId xmlns:a16="http://schemas.microsoft.com/office/drawing/2014/main" id="{7476B1D4-659C-9668-4BEC-01540245462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233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Ihr Nutzen auf einen Blick</a:t>
            </a:r>
            <a:endParaRPr lang="de-DE" dirty="0"/>
          </a:p>
          <a:p>
            <a:endParaRPr lang="de-DE" dirty="0"/>
          </a:p>
          <a:p>
            <a:r>
              <a:rPr lang="de-DE" b="1" dirty="0"/>
              <a:t>1. Nachwuchstalente kennenlernen – direkt und praxisnah:</a:t>
            </a:r>
            <a:endParaRPr lang="de-DE" dirty="0"/>
          </a:p>
          <a:p>
            <a:r>
              <a:rPr lang="de-DE" b="1" dirty="0"/>
              <a:t>Fachkräftemangel gezielt begegnen:</a:t>
            </a:r>
            <a:r>
              <a:rPr lang="de-DE" dirty="0"/>
              <a:t> Direkter Zugang zu </a:t>
            </a:r>
            <a:r>
              <a:rPr lang="de-DE" b="1" dirty="0"/>
              <a:t>hochqualifizierten </a:t>
            </a:r>
            <a:r>
              <a:rPr lang="de-DE" b="1" dirty="0" err="1"/>
              <a:t>Nachwuchswissenschaftler:innen</a:t>
            </a:r>
            <a:r>
              <a:rPr lang="de-DE" dirty="0"/>
              <a:t> der Hochschule München</a:t>
            </a:r>
          </a:p>
          <a:p>
            <a:r>
              <a:rPr lang="de-DE" b="1" dirty="0"/>
              <a:t>Frisches Wissen &amp; neue Perspektiven:</a:t>
            </a:r>
            <a:r>
              <a:rPr lang="de-DE" dirty="0"/>
              <a:t> Aktuelles Fachwissen und innovative Denkansätze bereichern Ihr Team</a:t>
            </a:r>
          </a:p>
          <a:p>
            <a:r>
              <a:rPr lang="de-DE" b="1" dirty="0"/>
              <a:t>Praktische Einblicke statt Bewerbungsgespräche:</a:t>
            </a:r>
            <a:r>
              <a:rPr lang="de-DE" dirty="0"/>
              <a:t> Potenzielle </a:t>
            </a:r>
            <a:r>
              <a:rPr lang="de-DE" dirty="0" err="1"/>
              <a:t>Mitarbeiter:innen</a:t>
            </a:r>
            <a:r>
              <a:rPr lang="de-DE" dirty="0"/>
              <a:t> in </a:t>
            </a:r>
            <a:r>
              <a:rPr lang="de-DE" b="1" dirty="0"/>
              <a:t>konkreten Projekten</a:t>
            </a:r>
            <a:r>
              <a:rPr lang="de-DE" dirty="0"/>
              <a:t> erleben – so erkennen Sie Fähigkeiten, Arbeitsweise und </a:t>
            </a:r>
            <a:r>
              <a:rPr lang="de-DE" dirty="0" err="1"/>
              <a:t>Teamfit</a:t>
            </a:r>
            <a:r>
              <a:rPr lang="de-DE" dirty="0"/>
              <a:t> direkt</a:t>
            </a:r>
          </a:p>
          <a:p>
            <a:endParaRPr lang="de-DE" dirty="0"/>
          </a:p>
          <a:p>
            <a:r>
              <a:rPr lang="de-DE" b="1" dirty="0"/>
              <a:t>2. Neue Geschäftsideen entwickeln – durch kreative Synergien:</a:t>
            </a:r>
            <a:endParaRPr lang="de-DE" dirty="0"/>
          </a:p>
          <a:p>
            <a:r>
              <a:rPr lang="de-DE" b="1" dirty="0"/>
              <a:t>Innovation durch Vielfalt:</a:t>
            </a:r>
            <a:r>
              <a:rPr lang="de-DE" dirty="0"/>
              <a:t> Der Austausch zwischen wissenschaftlicher Methodik und unternehmerischer Praxis führt zu </a:t>
            </a:r>
            <a:r>
              <a:rPr lang="de-DE" b="1" dirty="0"/>
              <a:t>frischen Lösungsansätzen</a:t>
            </a:r>
            <a:endParaRPr lang="de-DE" dirty="0"/>
          </a:p>
          <a:p>
            <a:r>
              <a:rPr lang="de-DE" b="1" dirty="0"/>
              <a:t>Strukturierte Formate für konkrete Ergebnisse:</a:t>
            </a:r>
            <a:r>
              <a:rPr lang="de-DE" dirty="0"/>
              <a:t> Gemeinsame Workshops (z.B. Design </a:t>
            </a:r>
            <a:r>
              <a:rPr lang="de-DE" dirty="0" err="1"/>
              <a:t>Thinking</a:t>
            </a:r>
            <a:r>
              <a:rPr lang="de-DE" dirty="0"/>
              <a:t>) zu Ihren unternehmerischen Herausforderungen – </a:t>
            </a:r>
            <a:r>
              <a:rPr lang="de-DE" b="1" dirty="0"/>
              <a:t>keine Theorie, sondern praxisnahe Lösungen</a:t>
            </a:r>
            <a:endParaRPr lang="de-DE" dirty="0"/>
          </a:p>
          <a:p>
            <a:r>
              <a:rPr lang="de-DE" b="1" dirty="0"/>
              <a:t>Direkte Umsetzbarkeit:</a:t>
            </a:r>
            <a:r>
              <a:rPr lang="de-DE" dirty="0"/>
              <a:t> Entwickelte Ideen und Konzepte lassen sich </a:t>
            </a:r>
            <a:r>
              <a:rPr lang="de-DE" b="1" dirty="0"/>
              <a:t>sofort im Unternehmen anwenden</a:t>
            </a:r>
            <a:endParaRPr lang="de-DE" dirty="0"/>
          </a:p>
          <a:p>
            <a:endParaRPr lang="de-DE" dirty="0"/>
          </a:p>
          <a:p>
            <a:r>
              <a:rPr lang="de-DE" b="1" dirty="0"/>
              <a:t>3. Einblicke in Zukunftstechnologien – frühzeitig und ressourcenschonend:</a:t>
            </a:r>
            <a:endParaRPr lang="de-DE" dirty="0"/>
          </a:p>
          <a:p>
            <a:r>
              <a:rPr lang="de-DE" b="1" dirty="0"/>
              <a:t>Technologische Trends erkennen:</a:t>
            </a:r>
            <a:r>
              <a:rPr lang="de-DE" dirty="0"/>
              <a:t> Frühzeitiger Zugang zu </a:t>
            </a:r>
            <a:r>
              <a:rPr lang="de-DE" b="1" dirty="0"/>
              <a:t>neuen Technologien und Forschungsergebnissen</a:t>
            </a:r>
            <a:endParaRPr lang="de-DE" dirty="0"/>
          </a:p>
          <a:p>
            <a:r>
              <a:rPr lang="de-DE" b="1" dirty="0"/>
              <a:t>Relevanz für Ihr Unternehmen:</a:t>
            </a:r>
            <a:r>
              <a:rPr lang="de-DE" dirty="0"/>
              <a:t> Einschätzung, welche Entwicklungen für Sie strategisch wichtig sind</a:t>
            </a:r>
          </a:p>
          <a:p>
            <a:r>
              <a:rPr lang="de-DE" b="1" dirty="0"/>
              <a:t>Forschung als Service:</a:t>
            </a:r>
            <a:r>
              <a:rPr lang="de-DE" dirty="0"/>
              <a:t> Nutzen Sie die Hochschule als </a:t>
            </a:r>
            <a:r>
              <a:rPr lang="de-DE" b="1" dirty="0"/>
              <a:t>ausgelagerte F&amp;E-Ressource</a:t>
            </a:r>
            <a:r>
              <a:rPr lang="de-DE" dirty="0"/>
              <a:t> – ohne eigene große Forschungsabteilung</a:t>
            </a:r>
          </a:p>
          <a:p>
            <a:endParaRPr lang="de-DE" dirty="0"/>
          </a:p>
          <a:p>
            <a:r>
              <a:rPr lang="de-DE" b="1" dirty="0"/>
              <a:t>Überleitung:</a:t>
            </a:r>
            <a:endParaRPr lang="de-DE" dirty="0"/>
          </a:p>
          <a:p>
            <a:r>
              <a:rPr lang="de-DE" dirty="0"/>
              <a:t>Bevor wir vertiefend auf die Möglichkeiten eingehen, würde ich Sie und Ihr Unternehmen gerne besser kennenlernen – welche Herausforderungen und Ziele bringen Sie mit?</a:t>
            </a:r>
          </a:p>
          <a:p>
            <a:endParaRPr lang="de-DE" dirty="0"/>
          </a:p>
          <a:p>
            <a:endParaRPr lang="de-DE" dirty="0"/>
          </a:p>
          <a:p>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8810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Ihr Unternehmen </a:t>
            </a:r>
            <a:endParaRPr lang="en-US" dirty="0"/>
          </a:p>
          <a:p>
            <a:endParaRPr lang="de-DE" b="1" dirty="0"/>
          </a:p>
          <a:p>
            <a:r>
              <a:rPr lang="de-DE" b="1" dirty="0"/>
              <a:t>[Vorstellungsrunde sehr kurz halten, je nach Gruppengröße 1 min pro Person]</a:t>
            </a:r>
            <a:endParaRPr lang="de-DE" dirty="0"/>
          </a:p>
          <a:p>
            <a:endParaRPr lang="de-DE" dirty="0"/>
          </a:p>
          <a:p>
            <a:r>
              <a:rPr lang="de-DE" b="1" dirty="0"/>
              <a:t>Bitte stellen Sie sich kurz vor: </a:t>
            </a:r>
          </a:p>
          <a:p>
            <a:pPr lvl="1"/>
            <a:r>
              <a:rPr lang="de-DE" b="1" dirty="0"/>
              <a:t>Name &amp; Unternehmen</a:t>
            </a:r>
            <a:endParaRPr lang="de-DE" dirty="0"/>
          </a:p>
          <a:p>
            <a:pPr lvl="1"/>
            <a:r>
              <a:rPr lang="de-DE" b="1" dirty="0"/>
              <a:t>Branche &amp; Rolle</a:t>
            </a:r>
            <a:r>
              <a:rPr lang="de-DE" dirty="0"/>
              <a:t> (z.B. IT, F&amp;E, HR)</a:t>
            </a:r>
          </a:p>
          <a:p>
            <a:pPr lvl="1"/>
            <a:r>
              <a:rPr lang="de-DE" b="1" dirty="0"/>
              <a:t>Unternehmensalter</a:t>
            </a:r>
            <a:endParaRPr lang="de-DE" dirty="0"/>
          </a:p>
          <a:p>
            <a:pPr lvl="1"/>
            <a:r>
              <a:rPr lang="de-DE" b="1" dirty="0"/>
              <a:t>Ihr Anliegen:</a:t>
            </a:r>
            <a:r>
              <a:rPr lang="de-DE" dirty="0"/>
              <a:t> Warum sind Sie heute hier?</a:t>
            </a:r>
          </a:p>
          <a:p>
            <a:pPr lvl="1"/>
            <a:endParaRPr lang="de-DE" dirty="0"/>
          </a:p>
          <a:p>
            <a:r>
              <a:rPr lang="de-DE" b="1" dirty="0"/>
              <a:t>Warum?</a:t>
            </a:r>
            <a:endParaRPr lang="de-DE" dirty="0"/>
          </a:p>
          <a:p>
            <a:r>
              <a:rPr lang="de-DE" dirty="0"/>
              <a:t>Ihre Antworten helfen, die Inhalte auf Ihre Bedürfnisse zuzuschneiden.</a:t>
            </a:r>
          </a:p>
          <a:p>
            <a:endParaRPr lang="de-DE" dirty="0"/>
          </a:p>
          <a:p>
            <a:r>
              <a:rPr lang="de-DE" b="1" dirty="0"/>
              <a:t>Überleitung:</a:t>
            </a:r>
            <a:endParaRPr lang="de-DE" dirty="0"/>
          </a:p>
          <a:p>
            <a:r>
              <a:rPr lang="de-DE" dirty="0"/>
              <a:t>Vielen Dank! Mit dieser Vielfalt an Branchen und Perspektiven starten wir perfekt in die </a:t>
            </a:r>
            <a:r>
              <a:rPr lang="de-DE" b="1" dirty="0"/>
              <a:t>aktuellen Herausforderungen</a:t>
            </a:r>
            <a:r>
              <a:rPr lang="de-DE" dirty="0"/>
              <a:t>, die viele Unternehmen in Deutschland bewegen.</a:t>
            </a:r>
          </a:p>
          <a:p>
            <a:endParaRPr lang="de-DE" dirty="0"/>
          </a:p>
          <a:p>
            <a:endParaRPr lang="de-DE" dirty="0"/>
          </a:p>
          <a:p>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0206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a:t>Ihre Herausforderungen</a:t>
            </a:r>
            <a:endParaRPr lang="de-DE" b="1" i="0"/>
          </a:p>
          <a:p>
            <a:endParaRPr lang="de-DE" b="0" i="0"/>
          </a:p>
          <a:p>
            <a:r>
              <a:rPr lang="de-DE" b="1"/>
              <a:t>Einführung:</a:t>
            </a:r>
            <a:r>
              <a:rPr lang="de-DE"/>
              <a:t> Die</a:t>
            </a:r>
            <a:r>
              <a:rPr lang="de-DE" b="0" i="0"/>
              <a:t> aktuelle Wirtschaftslage stellt viele Unternehmen – besonders KMU – vor große Herausforderungen. Doch wie können Sie diese meistern </a:t>
            </a:r>
            <a:r>
              <a:rPr lang="de-DE"/>
              <a:t>und gleichzeitig</a:t>
            </a:r>
            <a:r>
              <a:rPr lang="de-DE" b="0" i="0"/>
              <a:t> innovativ bleiben? Wir wollen einen Blick auf die aktuelle Medienlandschaft werfen und sie mit Ihrer eigenen Situation vergleichen. </a:t>
            </a:r>
          </a:p>
          <a:p>
            <a:r>
              <a:rPr lang="de-DE" b="0" i="1"/>
              <a:t>[Hinweis: Die Headlines müssen gegebenenfalls an die aktuelle Wirtschaftslage angepasst werden.]</a:t>
            </a:r>
          </a:p>
          <a:p>
            <a:endParaRPr lang="de-DE" b="0" i="0"/>
          </a:p>
          <a:p>
            <a:r>
              <a:rPr lang="de-DE" b="1"/>
              <a:t>Aktuelle wirtschaftliche Lage</a:t>
            </a:r>
            <a:endParaRPr lang="de-DE"/>
          </a:p>
          <a:p>
            <a:r>
              <a:rPr lang="de-DE" b="1" dirty="0"/>
              <a:t>Medienecho:</a:t>
            </a:r>
            <a:r>
              <a:rPr lang="de-DE" dirty="0"/>
              <a:t> </a:t>
            </a:r>
            <a:r>
              <a:rPr lang="de-DE" err="1"/>
              <a:t>„Deutschland </a:t>
            </a:r>
            <a:r>
              <a:rPr lang="de-DE" dirty="0"/>
              <a:t>in der wirtschaftlichen Misere“</a:t>
            </a:r>
          </a:p>
          <a:p>
            <a:r>
              <a:rPr lang="de-DE" b="1"/>
              <a:t>Kernprobleme:</a:t>
            </a:r>
            <a:r>
              <a:rPr lang="de-DE" dirty="0"/>
              <a:t> </a:t>
            </a:r>
          </a:p>
          <a:p>
            <a:pPr lvl="1"/>
            <a:r>
              <a:rPr lang="de-DE"/>
              <a:t>Sinkende Wachstumsprognosen</a:t>
            </a:r>
          </a:p>
          <a:p>
            <a:pPr lvl="1"/>
            <a:r>
              <a:rPr lang="de-DE"/>
              <a:t>Hohe Energie- und Produktionskosten</a:t>
            </a:r>
          </a:p>
          <a:p>
            <a:pPr lvl="1"/>
            <a:r>
              <a:rPr lang="de-DE"/>
              <a:t>Starke internationale Konkurrenz – besonders für KMU</a:t>
            </a:r>
          </a:p>
          <a:p>
            <a:pPr lvl="1"/>
            <a:endParaRPr lang="de-DE"/>
          </a:p>
          <a:p>
            <a:r>
              <a:rPr lang="de-DE" b="1"/>
              <a:t>Strukturwandel: Vier Megatrends</a:t>
            </a:r>
            <a:endParaRPr lang="de-DE"/>
          </a:p>
          <a:p>
            <a:r>
              <a:rPr lang="de-DE" b="1"/>
              <a:t>Digitalisierung:</a:t>
            </a:r>
            <a:r>
              <a:rPr lang="de-DE"/>
              <a:t> Wer nicht mithält, verliert Anschluss</a:t>
            </a:r>
          </a:p>
          <a:p>
            <a:r>
              <a:rPr lang="de-DE" b="1"/>
              <a:t>Dekarbonisierung:</a:t>
            </a:r>
            <a:r>
              <a:rPr lang="de-DE"/>
              <a:t> Klimaziele erfordern neue Prozesse und Technologien</a:t>
            </a:r>
          </a:p>
          <a:p>
            <a:r>
              <a:rPr lang="de-DE" b="1"/>
              <a:t>Demografischer Wandel:</a:t>
            </a:r>
            <a:r>
              <a:rPr lang="de-DE"/>
              <a:t> Ältere Belegschaften, weniger Nachwuchs</a:t>
            </a:r>
          </a:p>
          <a:p>
            <a:r>
              <a:rPr lang="de-DE" b="1"/>
              <a:t>Fachkräftemangel:</a:t>
            </a:r>
            <a:r>
              <a:rPr lang="de-DE"/>
              <a:t> Offene Stellen bremsen Wachstum</a:t>
            </a:r>
          </a:p>
          <a:p>
            <a:endParaRPr lang="de-DE"/>
          </a:p>
          <a:p>
            <a:r>
              <a:rPr lang="de-DE" b="1"/>
              <a:t>Reflexion: Wie betrifft Sie das?</a:t>
            </a:r>
            <a:endParaRPr lang="de-DE"/>
          </a:p>
          <a:p>
            <a:r>
              <a:rPr lang="de-DE"/>
              <a:t>Spüren Sie den wirtschaftlichen Druck in Ihrem Unternehmen?</a:t>
            </a:r>
          </a:p>
          <a:p>
            <a:r>
              <a:rPr lang="de-DE"/>
              <a:t>Wie bewältigen Sie den Fachkräftemangel?</a:t>
            </a:r>
          </a:p>
          <a:p>
            <a:r>
              <a:rPr lang="de-DE"/>
              <a:t>Haben Sie aktuell die Ressourcen, um in Innovation zu investieren?</a:t>
            </a:r>
          </a:p>
          <a:p>
            <a:endParaRPr lang="de-DE"/>
          </a:p>
          <a:p>
            <a:r>
              <a:rPr lang="de-DE" b="1"/>
              <a:t>Kernbotschaft: Innovation als Schlüssel</a:t>
            </a:r>
            <a:endParaRPr lang="de-DE"/>
          </a:p>
          <a:p>
            <a:r>
              <a:rPr lang="de-DE" b="1"/>
              <a:t>Innovation ist kein Luxus, sondern Überlebensfaktor</a:t>
            </a:r>
            <a:r>
              <a:rPr lang="de-DE"/>
              <a:t> – doch eigene F&amp;E-Abteilungen sind für viele KMU nicht realisierbar</a:t>
            </a:r>
          </a:p>
          <a:p>
            <a:r>
              <a:rPr lang="de-DE" b="1" dirty="0"/>
              <a:t>Unsere Lösung:</a:t>
            </a:r>
            <a:r>
              <a:rPr lang="de-DE" dirty="0"/>
              <a:t> Die Hochschule X als Partner bietet Ihnen </a:t>
            </a:r>
            <a:r>
              <a:rPr lang="de-DE" b="1"/>
              <a:t>Zugang zu Innovationskraft, Forschung und Nachwuchs.</a:t>
            </a:r>
            <a:endParaRPr lang="de-DE" dirty="0"/>
          </a:p>
          <a:p>
            <a:endParaRPr lang="de-DE"/>
          </a:p>
          <a:p>
            <a:r>
              <a:rPr lang="de-DE" b="1"/>
              <a:t>Überleitung:</a:t>
            </a:r>
            <a:endParaRPr lang="de-DE"/>
          </a:p>
          <a:p>
            <a:r>
              <a:rPr lang="de-DE" dirty="0"/>
              <a:t>Wie genau die </a:t>
            </a:r>
            <a:r>
              <a:rPr lang="de-DE" b="1" dirty="0"/>
              <a:t>Hochschule X</a:t>
            </a:r>
            <a:r>
              <a:rPr lang="de-DE"/>
              <a:t> Sie in diesen Herausforderungen unterstützen kann, wird im nächsten Schritt deutlich. </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8287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1" dirty="0">
              <a:effectLst/>
            </a:endParaRPr>
          </a:p>
          <a:p>
            <a:r>
              <a:rPr lang="de-DE" dirty="0"/>
              <a:t>Hier gibt es die Möglichkeit Ihre Hochschule X als </a:t>
            </a:r>
            <a:r>
              <a:rPr lang="de-DE" dirty="0" err="1"/>
              <a:t>Kooperationspartner:in</a:t>
            </a:r>
            <a:r>
              <a:rPr lang="de-DE" dirty="0"/>
              <a:t> vorzustellen.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1089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Nutzen von Transferpartnerschaften zwischen Wirtschaft und Wissenschaft </a:t>
            </a:r>
            <a:endParaRPr lang="de-DE" sz="1200" b="1" dirty="0"/>
          </a:p>
          <a:p>
            <a:endParaRPr lang="de-DE" sz="1200" b="1" dirty="0"/>
          </a:p>
          <a:p>
            <a:r>
              <a:rPr lang="de-DE" sz="1200" b="1" dirty="0"/>
              <a:t>1. Treiber überlebensrelevanter Innovationsfähigkeit:</a:t>
            </a:r>
            <a:endParaRPr lang="de-DE" sz="1200" dirty="0"/>
          </a:p>
          <a:p>
            <a:r>
              <a:rPr lang="de-DE" sz="1200" dirty="0"/>
              <a:t>"Überlebensrelevant" in gesättigten Märkten</a:t>
            </a:r>
          </a:p>
          <a:p>
            <a:r>
              <a:rPr lang="de-DE" sz="1200" dirty="0"/>
              <a:t>Kontinuierliche Innovation notwendig, um relevant zu bleiben</a:t>
            </a:r>
          </a:p>
          <a:p>
            <a:r>
              <a:rPr lang="de-DE" sz="1200" dirty="0"/>
              <a:t>Zugang zu neuesten Erkenntnissen, Methoden, Technologien</a:t>
            </a:r>
          </a:p>
          <a:p>
            <a:r>
              <a:rPr lang="de-DE" sz="1200" dirty="0"/>
              <a:t>Schnellere Umsetzung als Wettbewerber</a:t>
            </a:r>
          </a:p>
          <a:p>
            <a:r>
              <a:rPr lang="de-DE" sz="1200" b="1" dirty="0"/>
              <a:t>→ Zentral für KMUs</a:t>
            </a:r>
          </a:p>
          <a:p>
            <a:endParaRPr lang="de-DE" sz="1200" dirty="0"/>
          </a:p>
          <a:p>
            <a:r>
              <a:rPr lang="de-DE" sz="1200" b="1" dirty="0"/>
              <a:t>2. Ausgelagerte F&amp;E-Ressource für KMUs:</a:t>
            </a:r>
            <a:endParaRPr lang="de-DE" sz="1200" dirty="0"/>
          </a:p>
          <a:p>
            <a:r>
              <a:rPr lang="de-DE" sz="1200" dirty="0"/>
              <a:t>Eigene F&amp;E-Abteilung oft nicht finanzierbar (Fixkosten, Auslastung)</a:t>
            </a:r>
          </a:p>
          <a:p>
            <a:r>
              <a:rPr lang="de-DE" sz="1200" dirty="0"/>
              <a:t>Flexible F&amp;E-Abteilung "on </a:t>
            </a:r>
            <a:r>
              <a:rPr lang="de-DE" sz="1200" dirty="0" err="1"/>
              <a:t>demand</a:t>
            </a:r>
            <a:r>
              <a:rPr lang="de-DE" sz="1200" dirty="0"/>
              <a:t>"</a:t>
            </a:r>
          </a:p>
          <a:p>
            <a:r>
              <a:rPr lang="de-DE" sz="1200" dirty="0"/>
              <a:t>Nutzung von Infrastruktur, Know-how, Personal der Hochschule</a:t>
            </a:r>
          </a:p>
          <a:p>
            <a:r>
              <a:rPr lang="de-DE" sz="1200" dirty="0"/>
              <a:t>Zahlung nur für konkrete Projekte</a:t>
            </a:r>
          </a:p>
          <a:p>
            <a:r>
              <a:rPr lang="de-DE" sz="1200" dirty="0"/>
              <a:t>Enormer Hebel für KMUs</a:t>
            </a:r>
          </a:p>
          <a:p>
            <a:r>
              <a:rPr lang="de-DE" sz="1200" b="1" dirty="0"/>
              <a:t>→ Wissenschaftler als Vermittler</a:t>
            </a:r>
          </a:p>
          <a:p>
            <a:endParaRPr lang="de-DE" sz="1200" dirty="0"/>
          </a:p>
          <a:p>
            <a:r>
              <a:rPr lang="de-DE" sz="1200" b="1" dirty="0"/>
              <a:t>3. Innovation-</a:t>
            </a:r>
            <a:r>
              <a:rPr lang="de-DE" sz="1200" b="1" dirty="0" err="1"/>
              <a:t>Enabler</a:t>
            </a:r>
            <a:r>
              <a:rPr lang="de-DE" sz="1200" b="1" dirty="0"/>
              <a:t> &amp; Erhöhung der Absorptive </a:t>
            </a:r>
            <a:r>
              <a:rPr lang="de-DE" sz="1200" b="1" dirty="0" err="1"/>
              <a:t>Capacity</a:t>
            </a:r>
            <a:r>
              <a:rPr lang="de-DE" sz="1200" b="1" dirty="0"/>
              <a:t>:</a:t>
            </a:r>
            <a:endParaRPr lang="de-DE" sz="1200" dirty="0"/>
          </a:p>
          <a:p>
            <a:r>
              <a:rPr lang="de-DE" sz="1200" dirty="0"/>
              <a:t>Absorptive </a:t>
            </a:r>
            <a:r>
              <a:rPr lang="de-DE" sz="1200" dirty="0" err="1"/>
              <a:t>Capacity</a:t>
            </a:r>
            <a:r>
              <a:rPr lang="de-DE" sz="1200" dirty="0"/>
              <a:t> = Fähigkeit, externes Wissen aufzunehmen, verstehen, nutzen</a:t>
            </a:r>
          </a:p>
          <a:p>
            <a:r>
              <a:rPr lang="de-DE" sz="1200" dirty="0"/>
              <a:t>Problem: Technologische Trends schwer einzuordnen (relevant vs. Hype?)</a:t>
            </a:r>
          </a:p>
          <a:p>
            <a:r>
              <a:rPr lang="de-DE" sz="1200" dirty="0"/>
              <a:t>Wissenschaftler als Vermittler und Übersetzer</a:t>
            </a:r>
          </a:p>
          <a:p>
            <a:r>
              <a:rPr lang="de-DE" sz="1200" dirty="0"/>
              <a:t>Unterstützung bei Technologieverständnis und Anwendung im Geschäftsmodell</a:t>
            </a:r>
          </a:p>
          <a:p>
            <a:r>
              <a:rPr lang="de-DE" sz="1200" dirty="0"/>
              <a:t>Steigerung der Innovationsfähigkeit</a:t>
            </a:r>
          </a:p>
          <a:p>
            <a:endParaRPr lang="de-DE" sz="1200" dirty="0"/>
          </a:p>
          <a:p>
            <a:r>
              <a:rPr lang="de-DE" sz="1200" b="1" dirty="0"/>
              <a:t>Überleitung:</a:t>
            </a:r>
            <a:endParaRPr lang="de-DE" sz="1200" dirty="0"/>
          </a:p>
          <a:p>
            <a:r>
              <a:rPr lang="de-DE" sz="1200" dirty="0"/>
              <a:t>Es gibt großen Nutzen, aber wie ist die Realität? Erfahrungen anderer KMUs? → Befragung</a:t>
            </a:r>
          </a:p>
          <a:p>
            <a:endParaRPr lang="de-DE" sz="1200" dirty="0"/>
          </a:p>
          <a:p>
            <a:endParaRPr lang="de-DE" dirty="0"/>
          </a:p>
          <a:p>
            <a:endParaRPr lang="de-DE" dirty="0"/>
          </a:p>
          <a:p>
            <a:pPr marL="0" lvl="0" indent="0" algn="l" rtl="0">
              <a:spcBef>
                <a:spcPts val="0"/>
              </a:spcBef>
              <a:spcAft>
                <a:spcPts val="0"/>
              </a:spcAft>
              <a:buNone/>
            </a:pPr>
            <a:r>
              <a:rPr lang="de-DE" u="sng" dirty="0"/>
              <a:t>Bildquellen</a:t>
            </a:r>
          </a:p>
          <a:p>
            <a:pPr marL="0" lvl="0" indent="0" algn="l" rtl="0">
              <a:spcBef>
                <a:spcPts val="0"/>
              </a:spcBef>
              <a:spcAft>
                <a:spcPts val="0"/>
              </a:spcAft>
              <a:buNone/>
            </a:pPr>
            <a:r>
              <a:rPr lang="de-DE" dirty="0"/>
              <a:t>Foto: </a:t>
            </a:r>
            <a:r>
              <a:rPr lang="de-DE" dirty="0" err="1"/>
              <a:t>Unsplash</a:t>
            </a:r>
            <a:endParaRPr lang="de-DE" dirty="0"/>
          </a:p>
          <a:p>
            <a:endParaRPr lang="de-DE" sz="1200" dirty="0"/>
          </a:p>
          <a:p>
            <a:endParaRPr lang="de-DE"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9781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275E8-1317-3912-813E-FAF78784ED8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727E3FE-1E00-A242-C2D3-917727CE02E6}"/>
              </a:ext>
            </a:extLst>
          </p:cNvPr>
          <p:cNvSpPr>
            <a:spLocks noGrp="1" noRot="1" noChangeAspect="1"/>
          </p:cNvSpPr>
          <p:nvPr>
            <p:ph type="sldImg"/>
          </p:nvPr>
        </p:nvSpPr>
        <p:spPr>
          <a:xfrm>
            <a:off x="481013" y="1279525"/>
            <a:ext cx="6142037" cy="3454400"/>
          </a:xfrm>
        </p:spPr>
      </p:sp>
      <p:sp>
        <p:nvSpPr>
          <p:cNvPr id="3" name="Notizenplatzhalter 2">
            <a:extLst>
              <a:ext uri="{FF2B5EF4-FFF2-40B4-BE49-F238E27FC236}">
                <a16:creationId xmlns:a16="http://schemas.microsoft.com/office/drawing/2014/main" id="{9F1E1550-B553-D188-BC57-C3FD70A97B2C}"/>
              </a:ext>
            </a:extLst>
          </p:cNvPr>
          <p:cNvSpPr>
            <a:spLocks noGrp="1"/>
          </p:cNvSpPr>
          <p:nvPr>
            <p:ph type="body" idx="1"/>
          </p:nvPr>
        </p:nvSpPr>
        <p:spPr/>
        <p:txBody>
          <a:bodyPr/>
          <a:lstStyle/>
          <a:p>
            <a:r>
              <a:rPr lang="de-DE" b="1"/>
              <a:t>Ergebnisse einer Unternehmens-Befragung</a:t>
            </a:r>
          </a:p>
          <a:p>
            <a:endParaRPr lang="de-DE" b="1"/>
          </a:p>
          <a:p>
            <a:r>
              <a:rPr lang="de-DE"/>
              <a:t>Im Rahmen des vom </a:t>
            </a:r>
            <a:r>
              <a:rPr lang="de-DE" b="1"/>
              <a:t>BMFTR geförderten Projekts „Transferkompetenzen vermitteln“ (2023–2026)</a:t>
            </a:r>
            <a:r>
              <a:rPr lang="de-DE"/>
              <a:t> wurde in </a:t>
            </a:r>
            <a:r>
              <a:rPr lang="de-DE" b="1"/>
              <a:t>Kooperation mit dem Fraunhofer-Institut</a:t>
            </a:r>
            <a:r>
              <a:rPr lang="de-DE"/>
              <a:t> eine </a:t>
            </a:r>
            <a:r>
              <a:rPr lang="de-DE" b="1"/>
              <a:t>repräsentative Bedarfserhebung unter kleinen und mittelständischen Unternehmen (KMU)</a:t>
            </a:r>
            <a:r>
              <a:rPr lang="de-DE"/>
              <a:t> durchgeführt.</a:t>
            </a:r>
          </a:p>
          <a:p>
            <a:endParaRPr lang="de-DE"/>
          </a:p>
          <a:p>
            <a:r>
              <a:rPr lang="de-DE"/>
              <a:t>An der Befragung nahmen </a:t>
            </a:r>
            <a:r>
              <a:rPr lang="de-DE" b="1"/>
              <a:t>78 Personen</a:t>
            </a:r>
            <a:r>
              <a:rPr lang="de-DE"/>
              <a:t> teil</a:t>
            </a:r>
            <a:br>
              <a:rPr lang="de-DE" dirty="0"/>
            </a:br>
            <a:r>
              <a:rPr lang="de-DE"/>
              <a:t>(31 weiblich, 47 männlich) mit einem </a:t>
            </a:r>
            <a:r>
              <a:rPr lang="de-DE" b="1"/>
              <a:t>Durchschnittsalter von 46 Jahren</a:t>
            </a:r>
            <a:br>
              <a:rPr lang="de-DE" dirty="0"/>
            </a:br>
            <a:r>
              <a:rPr lang="de-DE"/>
              <a:t>(Spannweite: 26–67 Jahre). Die Teilnehmenden stammen aus </a:t>
            </a:r>
            <a:r>
              <a:rPr lang="de-DE" b="1"/>
              <a:t>unterschiedlichen Branchen des Mittelstands</a:t>
            </a:r>
            <a:r>
              <a:rPr lang="de-DE"/>
              <a:t>.</a:t>
            </a:r>
          </a:p>
          <a:p>
            <a:endParaRPr lang="de-DE"/>
          </a:p>
          <a:p>
            <a:r>
              <a:rPr lang="de-DE"/>
              <a:t>Ziel der Befragung war es,</a:t>
            </a:r>
          </a:p>
          <a:p>
            <a:pPr>
              <a:buFont typeface="Arial" panose="020B0604020202020204" pitchFamily="34" charset="0"/>
              <a:buChar char="•"/>
            </a:pPr>
            <a:r>
              <a:rPr lang="de-DE"/>
              <a:t>die </a:t>
            </a:r>
            <a:r>
              <a:rPr lang="de-DE" b="1"/>
              <a:t>Innovationsfähigkeit von KMU</a:t>
            </a:r>
            <a:r>
              <a:rPr lang="de-DE"/>
              <a:t> zu analysieren,</a:t>
            </a:r>
          </a:p>
          <a:p>
            <a:pPr>
              <a:buFont typeface="Arial" panose="020B0604020202020204" pitchFamily="34" charset="0"/>
              <a:buChar char="•"/>
            </a:pPr>
            <a:r>
              <a:rPr lang="de-DE" b="1"/>
              <a:t>bestehende Hemmnisse</a:t>
            </a:r>
            <a:r>
              <a:rPr lang="de-DE"/>
              <a:t> in der Zusammenarbeit mit Hochschulen zu identifizieren sowie</a:t>
            </a:r>
          </a:p>
          <a:p>
            <a:pPr>
              <a:buFont typeface="Arial" panose="020B0604020202020204" pitchFamily="34" charset="0"/>
              <a:buChar char="•"/>
            </a:pPr>
            <a:r>
              <a:rPr lang="de-DE" b="1"/>
              <a:t>Verbesserungspotenziale aus Unternehmenssicht</a:t>
            </a:r>
            <a:r>
              <a:rPr lang="de-DE"/>
              <a:t> herauszuarbeiten.</a:t>
            </a:r>
          </a:p>
          <a:p>
            <a:endParaRPr lang="de-DE"/>
          </a:p>
          <a:p>
            <a:r>
              <a:rPr lang="de-DE"/>
              <a:t>Die Ergebnisse liefern eine </a:t>
            </a:r>
            <a:r>
              <a:rPr lang="de-DE" b="1"/>
              <a:t>fundierte Datengrundlage</a:t>
            </a:r>
            <a:r>
              <a:rPr lang="de-DE"/>
              <a:t> und ermöglichen </a:t>
            </a:r>
            <a:r>
              <a:rPr lang="de-DE" b="1"/>
              <a:t>differenzierte Einblicke</a:t>
            </a:r>
            <a:r>
              <a:rPr lang="de-DE"/>
              <a:t> in die Perspektive der Unternehmen. </a:t>
            </a:r>
          </a:p>
          <a:p>
            <a:r>
              <a:rPr lang="de-DE"/>
              <a:t>Die Befragung erfolgte nach </a:t>
            </a:r>
            <a:r>
              <a:rPr lang="de-DE" b="1"/>
              <a:t>wissenschaftlichen Standards</a:t>
            </a:r>
            <a:r>
              <a:rPr lang="de-DE"/>
              <a:t> und bietet sowohl für </a:t>
            </a:r>
            <a:r>
              <a:rPr lang="de-DE" b="1"/>
              <a:t>Hochschulen als auch für Unternehmen</a:t>
            </a:r>
            <a:r>
              <a:rPr lang="de-DE"/>
              <a:t> konkrete Ansatzpunkte für weitere Maßnahmen.</a:t>
            </a:r>
          </a:p>
          <a:p>
            <a:endParaRPr lang="de-DE"/>
          </a:p>
          <a:p>
            <a:r>
              <a:rPr lang="de-DE" b="1"/>
              <a:t>Überleitung:</a:t>
            </a:r>
          </a:p>
          <a:p>
            <a:r>
              <a:rPr lang="de-DE"/>
              <a:t>Zunächst wird die </a:t>
            </a:r>
            <a:r>
              <a:rPr lang="de-DE" b="1"/>
              <a:t>grundsätzliche Bewertung des Themas Innovation durch die KMU</a:t>
            </a:r>
            <a:r>
              <a:rPr lang="de-DE"/>
              <a:t> betrachtet.</a:t>
            </a:r>
          </a:p>
          <a:p>
            <a:endParaRPr lang="de-DE"/>
          </a:p>
        </p:txBody>
      </p:sp>
      <p:sp>
        <p:nvSpPr>
          <p:cNvPr id="4" name="Foliennummernplatzhalter 3">
            <a:extLst>
              <a:ext uri="{FF2B5EF4-FFF2-40B4-BE49-F238E27FC236}">
                <a16:creationId xmlns:a16="http://schemas.microsoft.com/office/drawing/2014/main" id="{1E9312DC-C0DB-5233-A03F-3A628B5A9F27}"/>
              </a:ext>
            </a:extLst>
          </p:cNvPr>
          <p:cNvSpPr>
            <a:spLocks noGrp="1"/>
          </p:cNvSpPr>
          <p:nvPr>
            <p:ph type="sldNum" idx="12"/>
          </p:nvPr>
        </p:nvSpPr>
        <p:spPr/>
        <p:txBody>
          <a:body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rPr>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t>9</a:t>
            </a:fld>
            <a:endParaRPr kumimoji="0" lang="en-US" sz="12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2722712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Allgemeine </a:t>
            </a:r>
            <a:r>
              <a:rPr lang="de-DE" b="1" dirty="0" err="1"/>
              <a:t>Innovationsfäh</a:t>
            </a:r>
            <a:r>
              <a:rPr lang="de-DE" b="1" dirty="0"/>
              <a:t>igkeit </a:t>
            </a:r>
          </a:p>
          <a:p>
            <a:endParaRPr lang="de-DE" b="1"/>
          </a:p>
          <a:p>
            <a:r>
              <a:rPr lang="de-DE" b="1"/>
              <a:t>Offenheit für Innovation</a:t>
            </a:r>
          </a:p>
          <a:p>
            <a:r>
              <a:rPr lang="de-DE"/>
              <a:t>Innovation wird von den Unternehmen klar als relevant wahrgenommen</a:t>
            </a:r>
            <a:br>
              <a:rPr lang="de-DE" dirty="0"/>
            </a:br>
            <a:r>
              <a:rPr lang="de-DE"/>
              <a:t>→ </a:t>
            </a:r>
            <a:r>
              <a:rPr lang="de-DE" b="1"/>
              <a:t>über 80 %</a:t>
            </a:r>
            <a:r>
              <a:rPr lang="de-DE"/>
              <a:t> halten Innovation für „eher“ oder „sehr wichtig“</a:t>
            </a:r>
          </a:p>
          <a:p>
            <a:endParaRPr lang="de-DE"/>
          </a:p>
          <a:p>
            <a:r>
              <a:rPr lang="de-DE"/>
              <a:t>Die Grafik zeigt die </a:t>
            </a:r>
            <a:r>
              <a:rPr lang="de-DE" b="1"/>
              <a:t>Einschätzung der Offenheit der Beschäftigten</a:t>
            </a:r>
            <a:r>
              <a:rPr lang="de-DE"/>
              <a:t> gegenüber Innovation und Veränderung.</a:t>
            </a:r>
          </a:p>
          <a:p>
            <a:r>
              <a:rPr lang="de-DE"/>
              <a:t>Die Mehrheit der Unternehmen sieht </a:t>
            </a:r>
            <a:r>
              <a:rPr lang="de-DE" b="1"/>
              <a:t>eine grundsätzlich hohe Offenheit</a:t>
            </a:r>
            <a:r>
              <a:rPr lang="de-DE"/>
              <a:t>, häufig im Bereich von </a:t>
            </a:r>
            <a:r>
              <a:rPr lang="de-DE" b="1"/>
              <a:t>50–80 % der Mitarbeitenden.</a:t>
            </a:r>
            <a:endParaRPr lang="de-DE"/>
          </a:p>
          <a:p>
            <a:r>
              <a:rPr lang="de-DE"/>
              <a:t>Gleichzeitig gibt es </a:t>
            </a:r>
            <a:r>
              <a:rPr lang="de-DE" b="1"/>
              <a:t>eine deutliche Streuung</a:t>
            </a:r>
            <a:r>
              <a:rPr lang="de-DE"/>
              <a:t> zwischen den Unternehmen</a:t>
            </a:r>
            <a:br>
              <a:rPr lang="de-DE" dirty="0"/>
            </a:br>
            <a:r>
              <a:rPr lang="de-DE"/>
              <a:t>→ Offenheit ist vorhanden, aber unterschiedlich stark ausgeprägt</a:t>
            </a:r>
          </a:p>
          <a:p>
            <a:endParaRPr lang="de-DE"/>
          </a:p>
          <a:p>
            <a:r>
              <a:rPr lang="de-DE" b="1"/>
              <a:t>Kernaussage:</a:t>
            </a:r>
            <a:br>
              <a:rPr lang="de-DE" dirty="0"/>
            </a:br>
            <a:r>
              <a:rPr lang="de-DE"/>
              <a:t>Die grundsätzliche Bereitschaft für Innovation ist da –</a:t>
            </a:r>
            <a:br>
              <a:rPr lang="de-DE" dirty="0"/>
            </a:br>
            <a:r>
              <a:rPr lang="de-DE"/>
              <a:t>die Herausforderung liegt in der </a:t>
            </a:r>
            <a:r>
              <a:rPr lang="de-DE" b="1"/>
              <a:t>konkreten Umsetzung und Nutzung</a:t>
            </a:r>
            <a:r>
              <a:rPr lang="de-DE"/>
              <a:t>, z. B. durch externen Wissenstransfer.</a:t>
            </a:r>
          </a:p>
          <a:p>
            <a:endParaRPr lang="de-DE"/>
          </a:p>
          <a:p>
            <a:r>
              <a:rPr lang="de-DE" b="1"/>
              <a:t>Überleitung:</a:t>
            </a:r>
          </a:p>
          <a:p>
            <a:r>
              <a:rPr lang="de-DE" b="0" i="0"/>
              <a:t>Es stellt sich die Frage wie sich diese vorhandene Offenheit gezielt nutzen und in konkrete Innovationsaktivitäten überführen lässt?</a:t>
            </a:r>
          </a:p>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11063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raKo_Titelfolie">
    <p:spTree>
      <p:nvGrpSpPr>
        <p:cNvPr id="1" name=""/>
        <p:cNvGrpSpPr/>
        <p:nvPr/>
      </p:nvGrpSpPr>
      <p:grpSpPr>
        <a:xfrm>
          <a:off x="0" y="0"/>
          <a:ext cx="0" cy="0"/>
          <a:chOff x="0" y="0"/>
          <a:chExt cx="0" cy="0"/>
        </a:xfrm>
      </p:grpSpPr>
      <p:pic>
        <p:nvPicPr>
          <p:cNvPr id="25" name="Grafik 24" descr="Ein Bild, das Text, Screenshot, Design enthält.&#10;&#10;KI-generierte Inhalte können fehlerhaft sein.">
            <a:extLst>
              <a:ext uri="{FF2B5EF4-FFF2-40B4-BE49-F238E27FC236}">
                <a16:creationId xmlns:a16="http://schemas.microsoft.com/office/drawing/2014/main" id="{7B63B3F9-2110-C842-4D35-B453CCB7BF01}"/>
              </a:ext>
            </a:extLst>
          </p:cNvPr>
          <p:cNvPicPr>
            <a:picLocks noChangeAspect="1"/>
          </p:cNvPicPr>
          <p:nvPr userDrawn="1"/>
        </p:nvPicPr>
        <p:blipFill>
          <a:blip r:embed="rId2"/>
          <a:stretch>
            <a:fillRect/>
          </a:stretch>
        </p:blipFill>
        <p:spPr>
          <a:xfrm>
            <a:off x="0" y="1874"/>
            <a:ext cx="12192000" cy="6854252"/>
          </a:xfrm>
          <a:prstGeom prst="rect">
            <a:avLst/>
          </a:prstGeom>
        </p:spPr>
      </p:pic>
      <p:sp>
        <p:nvSpPr>
          <p:cNvPr id="3" name="Rechteck: abgerundete Ecken 2">
            <a:extLst>
              <a:ext uri="{FF2B5EF4-FFF2-40B4-BE49-F238E27FC236}">
                <a16:creationId xmlns:a16="http://schemas.microsoft.com/office/drawing/2014/main" id="{8FF0F75A-F919-7EE8-7D90-FBAC020A7C13}"/>
              </a:ext>
            </a:extLst>
          </p:cNvPr>
          <p:cNvSpPr/>
          <p:nvPr userDrawn="1"/>
        </p:nvSpPr>
        <p:spPr>
          <a:xfrm>
            <a:off x="-239558" y="-228695"/>
            <a:ext cx="11709984" cy="6372223"/>
          </a:xfrm>
          <a:prstGeom prst="roundRect">
            <a:avLst>
              <a:gd name="adj" fmla="val 3223"/>
            </a:avLst>
          </a:prstGeom>
          <a:blipFill>
            <a:blip r:embed="rId3"/>
            <a:stretch>
              <a:fillRect l="-70041" t="-9129" r="-2" b="3"/>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7" name="Untertitel 6">
            <a:extLst>
              <a:ext uri="{FF2B5EF4-FFF2-40B4-BE49-F238E27FC236}">
                <a16:creationId xmlns:a16="http://schemas.microsoft.com/office/drawing/2014/main" id="{C34F8143-6E62-C4F3-786B-B690A08F37EE}"/>
              </a:ext>
            </a:extLst>
          </p:cNvPr>
          <p:cNvSpPr>
            <a:spLocks noGrp="1"/>
          </p:cNvSpPr>
          <p:nvPr>
            <p:ph type="subTitle" idx="1" hasCustomPrompt="1"/>
          </p:nvPr>
        </p:nvSpPr>
        <p:spPr>
          <a:xfrm>
            <a:off x="839972" y="4717426"/>
            <a:ext cx="9828028" cy="372615"/>
          </a:xfrm>
        </p:spPr>
        <p:txBody>
          <a:bodyPr>
            <a:normAutofit fontScale="92500"/>
          </a:bodyPr>
          <a:lstStyle>
            <a:lvl1pPr>
              <a:buNone/>
              <a:defRPr sz="1600"/>
            </a:lvl1pPr>
          </a:lstStyle>
          <a:p>
            <a:pPr>
              <a:lnSpc>
                <a:spcPct val="100000"/>
              </a:lnSpc>
              <a:spcBef>
                <a:spcPts val="600"/>
              </a:spcBef>
            </a:pPr>
            <a:r>
              <a:rPr lang="de-DE"/>
              <a:t>Untertitel</a:t>
            </a:r>
            <a:endParaRPr lang="en-US"/>
          </a:p>
        </p:txBody>
      </p:sp>
      <p:sp>
        <p:nvSpPr>
          <p:cNvPr id="15" name="Titel 5">
            <a:extLst>
              <a:ext uri="{FF2B5EF4-FFF2-40B4-BE49-F238E27FC236}">
                <a16:creationId xmlns:a16="http://schemas.microsoft.com/office/drawing/2014/main" id="{0863D055-F2F7-D260-C41C-C570251D6B9F}"/>
              </a:ext>
            </a:extLst>
          </p:cNvPr>
          <p:cNvSpPr>
            <a:spLocks noGrp="1"/>
          </p:cNvSpPr>
          <p:nvPr>
            <p:ph type="ctrTitle" hasCustomPrompt="1"/>
          </p:nvPr>
        </p:nvSpPr>
        <p:spPr>
          <a:xfrm>
            <a:off x="838200" y="2222500"/>
            <a:ext cx="9829800" cy="2545805"/>
          </a:xfrm>
        </p:spPr>
        <p:txBody>
          <a:bodyPr>
            <a:normAutofit/>
          </a:bodyPr>
          <a:lstStyle>
            <a:lvl1pPr>
              <a:defRPr sz="4000"/>
            </a:lvl1pPr>
          </a:lstStyle>
          <a:p>
            <a:pPr>
              <a:lnSpc>
                <a:spcPct val="100000"/>
              </a:lnSpc>
            </a:pPr>
            <a:r>
              <a:rPr lang="de-DE"/>
              <a:t>Titel</a:t>
            </a:r>
          </a:p>
        </p:txBody>
      </p:sp>
      <p:sp>
        <p:nvSpPr>
          <p:cNvPr id="5" name="Textplatzhalter 4">
            <a:extLst>
              <a:ext uri="{FF2B5EF4-FFF2-40B4-BE49-F238E27FC236}">
                <a16:creationId xmlns:a16="http://schemas.microsoft.com/office/drawing/2014/main" id="{205B9830-5968-8150-4B4D-B7DD06714DDE}"/>
              </a:ext>
            </a:extLst>
          </p:cNvPr>
          <p:cNvSpPr>
            <a:spLocks noGrp="1"/>
          </p:cNvSpPr>
          <p:nvPr>
            <p:ph type="body" sz="quarter" idx="13" hasCustomPrompt="1"/>
          </p:nvPr>
        </p:nvSpPr>
        <p:spPr>
          <a:xfrm>
            <a:off x="838200" y="5634892"/>
            <a:ext cx="9829800" cy="288955"/>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sz="1600">
                <a:solidFill>
                  <a:schemeClr val="bg1"/>
                </a:solidFill>
                <a:latin typeface="+mn-lt"/>
              </a:rPr>
              <a:t>Datum | Name | Organisation</a:t>
            </a:r>
            <a:endParaRPr lang="en-US" sz="1600">
              <a:solidFill>
                <a:schemeClr val="bg1"/>
              </a:solidFill>
              <a:latin typeface="+mn-lt"/>
            </a:endParaRPr>
          </a:p>
        </p:txBody>
      </p:sp>
    </p:spTree>
    <p:extLst>
      <p:ext uri="{BB962C8B-B14F-4D97-AF65-F5344CB8AC3E}">
        <p14:creationId xmlns:p14="http://schemas.microsoft.com/office/powerpoint/2010/main" val="650628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aKo_Abschlussfolie, Kontakt">
    <p:spTree>
      <p:nvGrpSpPr>
        <p:cNvPr id="1" name=""/>
        <p:cNvGrpSpPr/>
        <p:nvPr/>
      </p:nvGrpSpPr>
      <p:grpSpPr>
        <a:xfrm>
          <a:off x="0" y="0"/>
          <a:ext cx="0" cy="0"/>
          <a:chOff x="0" y="0"/>
          <a:chExt cx="0" cy="0"/>
        </a:xfrm>
      </p:grpSpPr>
      <p:pic>
        <p:nvPicPr>
          <p:cNvPr id="10" name="Grafik 9" descr="Ein Bild, das Text, Screenshot, Design enthält.&#10;&#10;KI-generierte Inhalte können fehlerhaft sein.">
            <a:extLst>
              <a:ext uri="{FF2B5EF4-FFF2-40B4-BE49-F238E27FC236}">
                <a16:creationId xmlns:a16="http://schemas.microsoft.com/office/drawing/2014/main" id="{020CA178-409D-3019-3BBD-573C397BF6BD}"/>
              </a:ext>
            </a:extLst>
          </p:cNvPr>
          <p:cNvPicPr>
            <a:picLocks noChangeAspect="1"/>
          </p:cNvPicPr>
          <p:nvPr userDrawn="1"/>
        </p:nvPicPr>
        <p:blipFill>
          <a:blip r:embed="rId2"/>
          <a:stretch>
            <a:fillRect/>
          </a:stretch>
        </p:blipFill>
        <p:spPr>
          <a:xfrm>
            <a:off x="0" y="1874"/>
            <a:ext cx="12192000" cy="6854252"/>
          </a:xfrm>
          <a:prstGeom prst="rect">
            <a:avLst/>
          </a:prstGeom>
        </p:spPr>
      </p:pic>
      <p:pic>
        <p:nvPicPr>
          <p:cNvPr id="19" name="Grafik 18" descr="Ein Bild, das Flieder, Blau, Farbigkeit, pink enthält.&#10;&#10;KI-generierte Inhalte können fehlerhaft sein.">
            <a:extLst>
              <a:ext uri="{FF2B5EF4-FFF2-40B4-BE49-F238E27FC236}">
                <a16:creationId xmlns:a16="http://schemas.microsoft.com/office/drawing/2014/main" id="{19000EA0-ED43-B2A7-646C-DFE52A823C25}"/>
              </a:ext>
            </a:extLst>
          </p:cNvPr>
          <p:cNvPicPr>
            <a:picLocks noChangeAspect="1"/>
          </p:cNvPicPr>
          <p:nvPr userDrawn="1"/>
        </p:nvPicPr>
        <p:blipFill>
          <a:blip r:embed="rId3"/>
          <a:stretch>
            <a:fillRect/>
          </a:stretch>
        </p:blipFill>
        <p:spPr>
          <a:xfrm>
            <a:off x="0" y="-1"/>
            <a:ext cx="12192000" cy="6146007"/>
          </a:xfrm>
          <a:prstGeom prst="rect">
            <a:avLst/>
          </a:prstGeom>
        </p:spPr>
      </p:pic>
      <p:pic>
        <p:nvPicPr>
          <p:cNvPr id="21" name="Grafik 20" descr="Ein Bild, das Kunst, Screenshot, Design enthält.&#10;&#10;KI-generierte Inhalte können fehlerhaft sein.">
            <a:extLst>
              <a:ext uri="{FF2B5EF4-FFF2-40B4-BE49-F238E27FC236}">
                <a16:creationId xmlns:a16="http://schemas.microsoft.com/office/drawing/2014/main" id="{0FEA8C2F-B8F8-D0D2-7414-FBC9DF183920}"/>
              </a:ext>
            </a:extLst>
          </p:cNvPr>
          <p:cNvPicPr>
            <a:picLocks noChangeAspect="1"/>
          </p:cNvPicPr>
          <p:nvPr userDrawn="1"/>
        </p:nvPicPr>
        <p:blipFill>
          <a:blip r:embed="rId4">
            <a:alphaModFix/>
          </a:blip>
          <a:srcRect l="54033" t="-72" r="-1"/>
          <a:stretch>
            <a:fillRect/>
          </a:stretch>
        </p:blipFill>
        <p:spPr>
          <a:xfrm rot="21419811">
            <a:off x="-105463" y="-262061"/>
            <a:ext cx="9796701" cy="9975276"/>
          </a:xfrm>
          <a:prstGeom prst="rect">
            <a:avLst/>
          </a:prstGeom>
        </p:spPr>
      </p:pic>
      <p:sp>
        <p:nvSpPr>
          <p:cNvPr id="2" name="Titel 1">
            <a:extLst>
              <a:ext uri="{FF2B5EF4-FFF2-40B4-BE49-F238E27FC236}">
                <a16:creationId xmlns:a16="http://schemas.microsoft.com/office/drawing/2014/main" id="{ADF2192C-2ED5-8D8A-5249-3D4DA64AB1C0}"/>
              </a:ext>
            </a:extLst>
          </p:cNvPr>
          <p:cNvSpPr>
            <a:spLocks noGrp="1"/>
          </p:cNvSpPr>
          <p:nvPr>
            <p:ph type="ctrTitle" hasCustomPrompt="1"/>
          </p:nvPr>
        </p:nvSpPr>
        <p:spPr>
          <a:xfrm>
            <a:off x="838199" y="1122363"/>
            <a:ext cx="5156199" cy="2387600"/>
          </a:xfrm>
        </p:spPr>
        <p:txBody>
          <a:bodyPr anchor="t">
            <a:normAutofit/>
          </a:bodyPr>
          <a:lstStyle>
            <a:lvl1pPr algn="l">
              <a:defRPr sz="4000">
                <a:solidFill>
                  <a:schemeClr val="bg1"/>
                </a:solidFill>
              </a:defRPr>
            </a:lvl1pPr>
          </a:lstStyle>
          <a:p>
            <a:r>
              <a:rPr lang="de-DE" dirty="0"/>
              <a:t>Vielen Dank für Ihr Interesse!</a:t>
            </a:r>
          </a:p>
        </p:txBody>
      </p:sp>
      <p:sp>
        <p:nvSpPr>
          <p:cNvPr id="6" name="Foliennummernplatzhalter 5">
            <a:extLst>
              <a:ext uri="{FF2B5EF4-FFF2-40B4-BE49-F238E27FC236}">
                <a16:creationId xmlns:a16="http://schemas.microsoft.com/office/drawing/2014/main" id="{C0A508C2-B47D-B849-F2EC-1B9B51FAD9CC}"/>
              </a:ext>
            </a:extLst>
          </p:cNvPr>
          <p:cNvSpPr>
            <a:spLocks noGrp="1"/>
          </p:cNvSpPr>
          <p:nvPr>
            <p:ph type="sldNum" sz="quarter" idx="12"/>
          </p:nvPr>
        </p:nvSpPr>
        <p:spPr/>
        <p:txBody>
          <a:bodyPr/>
          <a:lstStyle>
            <a:lvl1pPr>
              <a:defRPr sz="1000">
                <a:solidFill>
                  <a:schemeClr val="tx2"/>
                </a:solidFill>
              </a:defRPr>
            </a:lvl1pPr>
          </a:lstStyle>
          <a:p>
            <a:fld id="{F145060A-2239-4736-BEED-7C05F6B3C6E1}" type="slidenum">
              <a:rPr lang="de-DE" smtClean="0"/>
              <a:pPr/>
              <a:t>‹Nr.›</a:t>
            </a:fld>
            <a:endParaRPr lang="de-DE"/>
          </a:p>
        </p:txBody>
      </p:sp>
      <p:sp>
        <p:nvSpPr>
          <p:cNvPr id="16" name="Textplatzhalter 15">
            <a:extLst>
              <a:ext uri="{FF2B5EF4-FFF2-40B4-BE49-F238E27FC236}">
                <a16:creationId xmlns:a16="http://schemas.microsoft.com/office/drawing/2014/main" id="{885E9C10-DAFC-5F1D-CE1C-BECC8D034BF0}"/>
              </a:ext>
            </a:extLst>
          </p:cNvPr>
          <p:cNvSpPr>
            <a:spLocks noGrp="1"/>
          </p:cNvSpPr>
          <p:nvPr>
            <p:ph type="body" sz="quarter" idx="13" hasCustomPrompt="1"/>
          </p:nvPr>
        </p:nvSpPr>
        <p:spPr>
          <a:xfrm>
            <a:off x="6197599" y="4202113"/>
            <a:ext cx="5156200" cy="336764"/>
          </a:xfrm>
        </p:spPr>
        <p:txBody>
          <a:bodyPr/>
          <a:lstStyle>
            <a:lvl1pPr marL="0" indent="0">
              <a:buNone/>
              <a:defRPr>
                <a:latin typeface="+mj-lt"/>
              </a:defRPr>
            </a:lvl1pPr>
            <a:lvl2pPr marL="457200" indent="0">
              <a:buNone/>
              <a:defRPr/>
            </a:lvl2pPr>
          </a:lstStyle>
          <a:p>
            <a:pPr lvl="0"/>
            <a:r>
              <a:rPr lang="de-DE" dirty="0"/>
              <a:t>Name, Titel</a:t>
            </a:r>
          </a:p>
        </p:txBody>
      </p:sp>
      <p:sp>
        <p:nvSpPr>
          <p:cNvPr id="17" name="Textplatzhalter 15">
            <a:extLst>
              <a:ext uri="{FF2B5EF4-FFF2-40B4-BE49-F238E27FC236}">
                <a16:creationId xmlns:a16="http://schemas.microsoft.com/office/drawing/2014/main" id="{4C835603-5100-6DE3-A745-B7EEEEF6F993}"/>
              </a:ext>
            </a:extLst>
          </p:cNvPr>
          <p:cNvSpPr>
            <a:spLocks noGrp="1"/>
          </p:cNvSpPr>
          <p:nvPr>
            <p:ph type="body" sz="quarter" idx="14" hasCustomPrompt="1"/>
          </p:nvPr>
        </p:nvSpPr>
        <p:spPr>
          <a:xfrm>
            <a:off x="838201" y="4202113"/>
            <a:ext cx="5156200" cy="336764"/>
          </a:xfrm>
        </p:spPr>
        <p:txBody>
          <a:bodyPr/>
          <a:lstStyle>
            <a:lvl1pPr marL="0" indent="0">
              <a:buNone/>
              <a:defRPr>
                <a:latin typeface="+mj-lt"/>
              </a:defRPr>
            </a:lvl1pPr>
            <a:lvl2pPr marL="457200" indent="0">
              <a:buNone/>
              <a:defRPr/>
            </a:lvl2pPr>
          </a:lstStyle>
          <a:p>
            <a:pPr lvl="0"/>
            <a:r>
              <a:rPr lang="de-DE" dirty="0"/>
              <a:t>Name, Titel</a:t>
            </a:r>
          </a:p>
        </p:txBody>
      </p:sp>
      <p:cxnSp>
        <p:nvCxnSpPr>
          <p:cNvPr id="3" name="Gerader Verbinder 2">
            <a:extLst>
              <a:ext uri="{FF2B5EF4-FFF2-40B4-BE49-F238E27FC236}">
                <a16:creationId xmlns:a16="http://schemas.microsoft.com/office/drawing/2014/main" id="{17AFE6A7-60EE-5F1F-5EF5-A96EB20F111C}"/>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4" name="Textplatzhalter 15">
            <a:extLst>
              <a:ext uri="{FF2B5EF4-FFF2-40B4-BE49-F238E27FC236}">
                <a16:creationId xmlns:a16="http://schemas.microsoft.com/office/drawing/2014/main" id="{7256F00B-7CBF-8862-4DB0-CC6525F4B0D9}"/>
              </a:ext>
            </a:extLst>
          </p:cNvPr>
          <p:cNvSpPr>
            <a:spLocks noGrp="1"/>
          </p:cNvSpPr>
          <p:nvPr>
            <p:ph type="body" sz="quarter" idx="15" hasCustomPrompt="1"/>
          </p:nvPr>
        </p:nvSpPr>
        <p:spPr>
          <a:xfrm>
            <a:off x="838201" y="4545012"/>
            <a:ext cx="5156200" cy="1207063"/>
          </a:xfrm>
        </p:spPr>
        <p:txBody>
          <a:bodyPr/>
          <a:lstStyle>
            <a:lvl1pPr marL="0" indent="0">
              <a:lnSpc>
                <a:spcPct val="100000"/>
              </a:lnSpc>
              <a:buNone/>
              <a:defRPr>
                <a:latin typeface="+mn-lt"/>
              </a:defRPr>
            </a:lvl1pPr>
            <a:lvl2pPr marL="457200" indent="0">
              <a:buNone/>
              <a:defRPr/>
            </a:lvl2pPr>
          </a:lstStyle>
          <a:p>
            <a:pPr lvl="0"/>
            <a:r>
              <a:rPr lang="de-DE" dirty="0"/>
              <a:t>Organisation</a:t>
            </a:r>
            <a:br>
              <a:rPr lang="de-DE" dirty="0"/>
            </a:br>
            <a:r>
              <a:rPr lang="de-DE" dirty="0"/>
              <a:t>E-Mail-Adresse</a:t>
            </a:r>
          </a:p>
        </p:txBody>
      </p:sp>
      <p:sp>
        <p:nvSpPr>
          <p:cNvPr id="8" name="Textplatzhalter 15">
            <a:extLst>
              <a:ext uri="{FF2B5EF4-FFF2-40B4-BE49-F238E27FC236}">
                <a16:creationId xmlns:a16="http://schemas.microsoft.com/office/drawing/2014/main" id="{4B891758-07B5-6F50-8594-92880776C600}"/>
              </a:ext>
            </a:extLst>
          </p:cNvPr>
          <p:cNvSpPr>
            <a:spLocks noGrp="1"/>
          </p:cNvSpPr>
          <p:nvPr>
            <p:ph type="body" sz="quarter" idx="16" hasCustomPrompt="1"/>
          </p:nvPr>
        </p:nvSpPr>
        <p:spPr>
          <a:xfrm>
            <a:off x="6197599" y="4545013"/>
            <a:ext cx="5156200" cy="1207059"/>
          </a:xfrm>
        </p:spPr>
        <p:txBody>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latin typeface="+mn-lt"/>
              </a:defRPr>
            </a:lvl1pPr>
            <a:lvl2pPr marL="457200" indent="0">
              <a:buNone/>
              <a:defRPr/>
            </a:lvl2pPr>
          </a:lstStyle>
          <a:p>
            <a:pPr lvl="0"/>
            <a:r>
              <a:rPr lang="de-DE" dirty="0"/>
              <a:t>Organisation</a:t>
            </a:r>
            <a:br>
              <a:rPr lang="de-DE" dirty="0"/>
            </a:br>
            <a:r>
              <a:rPr lang="de-DE" dirty="0"/>
              <a:t>E-Mail-Adresse</a:t>
            </a:r>
          </a:p>
        </p:txBody>
      </p:sp>
    </p:spTree>
    <p:extLst>
      <p:ext uri="{BB962C8B-B14F-4D97-AF65-F5344CB8AC3E}">
        <p14:creationId xmlns:p14="http://schemas.microsoft.com/office/powerpoint/2010/main" val="999839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Ko_Agenda">
    <p:spTree>
      <p:nvGrpSpPr>
        <p:cNvPr id="1" name=""/>
        <p:cNvGrpSpPr/>
        <p:nvPr/>
      </p:nvGrpSpPr>
      <p:grpSpPr>
        <a:xfrm>
          <a:off x="0" y="0"/>
          <a:ext cx="0" cy="0"/>
          <a:chOff x="0" y="0"/>
          <a:chExt cx="0" cy="0"/>
        </a:xfrm>
      </p:grpSpPr>
      <p:sp>
        <p:nvSpPr>
          <p:cNvPr id="7" name="Rechteck: abgerundete Ecken 6">
            <a:extLst>
              <a:ext uri="{FF2B5EF4-FFF2-40B4-BE49-F238E27FC236}">
                <a16:creationId xmlns:a16="http://schemas.microsoft.com/office/drawing/2014/main" id="{5D5D7E9B-A00A-6100-FE81-A457BD92E161}"/>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hasCustomPrompt="1"/>
          </p:nvPr>
        </p:nvSpPr>
        <p:spPr/>
        <p:txBody>
          <a:bodyPr/>
          <a:lstStyle>
            <a:lvl1pPr>
              <a:defRPr/>
            </a:lvl1pPr>
          </a:lstStyle>
          <a:p>
            <a:r>
              <a:rPr lang="de-DE" dirty="0"/>
              <a:t>Agenda</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A7F8C54-F320-4193-BB7D-FB7D1E6CA566}"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Inhaltsplatzhalter 2">
            <a:extLst>
              <a:ext uri="{FF2B5EF4-FFF2-40B4-BE49-F238E27FC236}">
                <a16:creationId xmlns:a16="http://schemas.microsoft.com/office/drawing/2014/main" id="{C04671CC-A209-3C2D-3FE6-5A7608C05B4B}"/>
              </a:ext>
            </a:extLst>
          </p:cNvPr>
          <p:cNvSpPr>
            <a:spLocks noGrp="1"/>
          </p:cNvSpPr>
          <p:nvPr>
            <p:ph idx="1"/>
          </p:nvPr>
        </p:nvSpPr>
        <p:spPr>
          <a:xfrm>
            <a:off x="838200" y="1625601"/>
            <a:ext cx="10515600" cy="4298949"/>
          </a:xfrm>
        </p:spPr>
        <p:txBody>
          <a:bodyPr/>
          <a:lstStyle>
            <a:lvl1pPr>
              <a:lnSpc>
                <a:spcPct val="100000"/>
              </a:lnSpc>
              <a:spcBef>
                <a:spcPts val="0"/>
              </a:spcBef>
              <a:spcAft>
                <a:spcPts val="1800"/>
              </a:spcAft>
              <a:buClr>
                <a:schemeClr val="tx2"/>
              </a:buClr>
              <a:defRPr/>
            </a:lvl1pPr>
            <a:lvl2pPr>
              <a:lnSpc>
                <a:spcPct val="100000"/>
              </a:lnSpc>
              <a:spcBef>
                <a:spcPts val="0"/>
              </a:spcBef>
              <a:spcAft>
                <a:spcPts val="1800"/>
              </a:spcAft>
              <a:buClr>
                <a:schemeClr val="tx2"/>
              </a:buClr>
              <a:defRPr/>
            </a:lvl2pPr>
            <a:lvl3pPr>
              <a:lnSpc>
                <a:spcPct val="100000"/>
              </a:lnSpc>
              <a:spcBef>
                <a:spcPts val="0"/>
              </a:spcBef>
              <a:spcAft>
                <a:spcPts val="1800"/>
              </a:spcAft>
              <a:buClr>
                <a:schemeClr val="tx2"/>
              </a:buClr>
              <a:defRPr/>
            </a:lvl3pPr>
            <a:lvl4pPr>
              <a:lnSpc>
                <a:spcPct val="100000"/>
              </a:lnSpc>
              <a:spcBef>
                <a:spcPts val="0"/>
              </a:spcBef>
              <a:spcAft>
                <a:spcPts val="1800"/>
              </a:spcAft>
              <a:buClr>
                <a:schemeClr val="tx2"/>
              </a:buClr>
              <a:defRPr/>
            </a:lvl4pPr>
            <a:lvl5pPr>
              <a:lnSpc>
                <a:spcPct val="100000"/>
              </a:lnSpc>
              <a:spcBef>
                <a:spcPts val="0"/>
              </a:spcBef>
              <a:spcAft>
                <a:spcPts val="1800"/>
              </a:spcAft>
              <a:buClr>
                <a:schemeClr val="tx2"/>
              </a:buClr>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617368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Ko_Zwischentitel">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C3A78565-0A8D-3AD3-A64C-95641CCB141D}"/>
              </a:ext>
            </a:extLst>
          </p:cNvPr>
          <p:cNvSpPr/>
          <p:nvPr userDrawn="1"/>
        </p:nvSpPr>
        <p:spPr>
          <a:xfrm>
            <a:off x="-1580377" y="-683487"/>
            <a:ext cx="13042710" cy="6827111"/>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platzhalter 10">
            <a:extLst>
              <a:ext uri="{FF2B5EF4-FFF2-40B4-BE49-F238E27FC236}">
                <a16:creationId xmlns:a16="http://schemas.microsoft.com/office/drawing/2014/main" id="{F44CA009-3ECD-9EAE-CB96-09672B4D70FD}"/>
              </a:ext>
            </a:extLst>
          </p:cNvPr>
          <p:cNvSpPr>
            <a:spLocks noGrp="1"/>
          </p:cNvSpPr>
          <p:nvPr>
            <p:ph type="body" sz="quarter" idx="13"/>
          </p:nvPr>
        </p:nvSpPr>
        <p:spPr>
          <a:xfrm>
            <a:off x="847436" y="3002252"/>
            <a:ext cx="9829800" cy="2032000"/>
          </a:xfrm>
        </p:spPr>
        <p:txBody>
          <a:bodyPr anchor="b">
            <a:normAutofit/>
          </a:bodyPr>
          <a:lstStyle>
            <a:lvl1pPr marL="0" indent="0">
              <a:buNone/>
              <a:defRPr sz="4000">
                <a:solidFill>
                  <a:schemeClr val="accent1"/>
                </a:solidFill>
                <a:latin typeface="+mj-lt"/>
              </a:defRPr>
            </a:lvl1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841D21F7-07A2-4A0E-B28F-751FB4265719}"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Tree>
    <p:extLst>
      <p:ext uri="{BB962C8B-B14F-4D97-AF65-F5344CB8AC3E}">
        <p14:creationId xmlns:p14="http://schemas.microsoft.com/office/powerpoint/2010/main" val="882482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aKo_Hervorhebung">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11" name="Inhaltsplatzhalter 2">
            <a:extLst>
              <a:ext uri="{FF2B5EF4-FFF2-40B4-BE49-F238E27FC236}">
                <a16:creationId xmlns:a16="http://schemas.microsoft.com/office/drawing/2014/main" id="{B8BA7EE7-323F-0A3A-AF1D-99968DA2AA69}"/>
              </a:ext>
            </a:extLst>
          </p:cNvPr>
          <p:cNvSpPr>
            <a:spLocks noGrp="1"/>
          </p:cNvSpPr>
          <p:nvPr>
            <p:ph idx="1"/>
          </p:nvPr>
        </p:nvSpPr>
        <p:spPr>
          <a:xfrm>
            <a:off x="838200" y="1625601"/>
            <a:ext cx="10515600"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350512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Ko_Hervorhebung: Zitat und Bild">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BEBCDBA4-3B98-E169-3337-70F69EF3656F}"/>
              </a:ext>
            </a:extLst>
          </p:cNvPr>
          <p:cNvSpPr/>
          <p:nvPr userDrawn="1"/>
        </p:nvSpPr>
        <p:spPr>
          <a:xfrm>
            <a:off x="-266701" y="1413165"/>
            <a:ext cx="12744451" cy="4730460"/>
          </a:xfrm>
          <a:prstGeom prst="roundRect">
            <a:avLst>
              <a:gd name="adj" fmla="val 3223"/>
            </a:avLst>
          </a:prstGeom>
          <a:blipFill dpi="0" rotWithShape="1">
            <a:blip r:embed="rId2">
              <a:alphaModFix amt="30000"/>
            </a:blip>
            <a:srcRect/>
            <a:stretch>
              <a:fillRect/>
            </a:stretch>
          </a:blipFill>
          <a:ln w="25400">
            <a:gradFill>
              <a:gsLst>
                <a:gs pos="10000">
                  <a:schemeClr val="accent3"/>
                </a:gs>
                <a:gs pos="47000">
                  <a:schemeClr val="accent2"/>
                </a:gs>
                <a:gs pos="74000">
                  <a:schemeClr val="accent1"/>
                </a:gs>
                <a:gs pos="100000">
                  <a:schemeClr val="accent2"/>
                </a:gs>
              </a:gsLst>
              <a:lin ang="60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10FEBD0-18ED-4099-A624-BBC82E66EFB2}"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sp>
        <p:nvSpPr>
          <p:cNvPr id="5" name="Titel 1">
            <a:extLst>
              <a:ext uri="{FF2B5EF4-FFF2-40B4-BE49-F238E27FC236}">
                <a16:creationId xmlns:a16="http://schemas.microsoft.com/office/drawing/2014/main" id="{1FBD5CCA-C019-0F34-FC3F-D77340E3423F}"/>
              </a:ext>
            </a:extLst>
          </p:cNvPr>
          <p:cNvSpPr>
            <a:spLocks noGrp="1"/>
          </p:cNvSpPr>
          <p:nvPr>
            <p:ph type="title"/>
          </p:nvPr>
        </p:nvSpPr>
        <p:spPr>
          <a:xfrm>
            <a:off x="838200" y="365125"/>
            <a:ext cx="10515600" cy="1048039"/>
          </a:xfrm>
        </p:spPr>
        <p:txBody>
          <a:bodyPr/>
          <a:lstStyle/>
          <a:p>
            <a:r>
              <a:rPr lang="de-DE"/>
              <a:t>Mastertitelformat bearbeiten</a:t>
            </a:r>
          </a:p>
        </p:txBody>
      </p:sp>
      <p:sp>
        <p:nvSpPr>
          <p:cNvPr id="3" name="Inhaltsplatzhalter 2">
            <a:extLst>
              <a:ext uri="{FF2B5EF4-FFF2-40B4-BE49-F238E27FC236}">
                <a16:creationId xmlns:a16="http://schemas.microsoft.com/office/drawing/2014/main" id="{DA9632FE-4779-9426-7002-29A2A70213FE}"/>
              </a:ext>
            </a:extLst>
          </p:cNvPr>
          <p:cNvSpPr>
            <a:spLocks noGrp="1"/>
          </p:cNvSpPr>
          <p:nvPr>
            <p:ph idx="13"/>
          </p:nvPr>
        </p:nvSpPr>
        <p:spPr>
          <a:xfrm>
            <a:off x="7399617"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9" name="Inhaltsplatzhalter 2">
            <a:extLst>
              <a:ext uri="{FF2B5EF4-FFF2-40B4-BE49-F238E27FC236}">
                <a16:creationId xmlns:a16="http://schemas.microsoft.com/office/drawing/2014/main" id="{271EFF72-62F7-7C48-521E-2FB893646903}"/>
              </a:ext>
            </a:extLst>
          </p:cNvPr>
          <p:cNvSpPr>
            <a:spLocks noGrp="1"/>
          </p:cNvSpPr>
          <p:nvPr>
            <p:ph idx="15" hasCustomPrompt="1"/>
          </p:nvPr>
        </p:nvSpPr>
        <p:spPr>
          <a:xfrm>
            <a:off x="839508" y="1625601"/>
            <a:ext cx="5137727" cy="4298949"/>
          </a:xfrm>
        </p:spPr>
        <p:txBody>
          <a:bodyPr anchor="ctr"/>
          <a:lstStyle>
            <a:lvl1pPr marL="0" indent="0">
              <a:buNone/>
              <a:defRPr sz="2400">
                <a:solidFill>
                  <a:schemeClr val="accent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de-DE"/>
              <a:t>Mastertextformat bearbeiten (Zitat)</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155797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raKo_Inhalt 1 Sp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27101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raKo_Vorstellung Person">
    <p:spTree>
      <p:nvGrpSpPr>
        <p:cNvPr id="1" name=""/>
        <p:cNvGrpSpPr/>
        <p:nvPr/>
      </p:nvGrpSpPr>
      <p:grpSpPr>
        <a:xfrm>
          <a:off x="0" y="0"/>
          <a:ext cx="0" cy="0"/>
          <a:chOff x="0" y="0"/>
          <a:chExt cx="0" cy="0"/>
        </a:xfrm>
      </p:grpSpPr>
      <p:sp>
        <p:nvSpPr>
          <p:cNvPr id="16" name="Rechteck: abgerundete Ecken 15">
            <a:extLst>
              <a:ext uri="{FF2B5EF4-FFF2-40B4-BE49-F238E27FC236}">
                <a16:creationId xmlns:a16="http://schemas.microsoft.com/office/drawing/2014/main" id="{C75796F6-A1F5-5C6F-F36F-1ADCD73F18BB}"/>
              </a:ext>
            </a:extLst>
          </p:cNvPr>
          <p:cNvSpPr/>
          <p:nvPr userDrawn="1"/>
        </p:nvSpPr>
        <p:spPr>
          <a:xfrm>
            <a:off x="29994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4F4EEC4E-8B5E-4360-A8EB-570E110F299E}"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5" name="Gerader Verbinder 4">
            <a:extLst>
              <a:ext uri="{FF2B5EF4-FFF2-40B4-BE49-F238E27FC236}">
                <a16:creationId xmlns:a16="http://schemas.microsoft.com/office/drawing/2014/main" id="{33C4F735-5AE0-48AC-C779-DAF004371AA3}"/>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Rechteck: abgerundete Ecken 6">
            <a:extLst>
              <a:ext uri="{FF2B5EF4-FFF2-40B4-BE49-F238E27FC236}">
                <a16:creationId xmlns:a16="http://schemas.microsoft.com/office/drawing/2014/main" id="{6AFB54FE-1C9A-A8BF-D51C-C266AFFADC53}"/>
              </a:ext>
            </a:extLst>
          </p:cNvPr>
          <p:cNvSpPr/>
          <p:nvPr userDrawn="1"/>
        </p:nvSpPr>
        <p:spPr>
          <a:xfrm>
            <a:off x="5678390" y="1707907"/>
            <a:ext cx="2401495" cy="2356338"/>
          </a:xfrm>
          <a:prstGeom prst="roundRect">
            <a:avLst>
              <a:gd name="adj" fmla="val 50000"/>
            </a:avLst>
          </a:prstGeom>
          <a:gradFill flip="none" rotWithShape="1">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Inhaltsplatzhalter 18">
            <a:extLst>
              <a:ext uri="{FF2B5EF4-FFF2-40B4-BE49-F238E27FC236}">
                <a16:creationId xmlns:a16="http://schemas.microsoft.com/office/drawing/2014/main" id="{28BD0664-97EA-6CBB-F565-4F0FA83FB83B}"/>
              </a:ext>
            </a:extLst>
          </p:cNvPr>
          <p:cNvSpPr>
            <a:spLocks noGrp="1"/>
          </p:cNvSpPr>
          <p:nvPr>
            <p:ph idx="13" hasCustomPrompt="1"/>
          </p:nvPr>
        </p:nvSpPr>
        <p:spPr>
          <a:xfrm>
            <a:off x="838200"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11" name="Foliennummernplatzhalter 10">
            <a:extLst>
              <a:ext uri="{FF2B5EF4-FFF2-40B4-BE49-F238E27FC236}">
                <a16:creationId xmlns:a16="http://schemas.microsoft.com/office/drawing/2014/main" id="{923B2532-63CC-6F28-45DE-31F1BAD4993B}"/>
              </a:ext>
            </a:extLst>
          </p:cNvPr>
          <p:cNvSpPr txBox="1">
            <a:spLocks/>
          </p:cNvSpPr>
          <p:nvPr userDrawn="1"/>
        </p:nvSpPr>
        <p:spPr>
          <a:xfrm>
            <a:off x="10889672" y="6356350"/>
            <a:ext cx="464127" cy="365125"/>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000" b="0" i="0" u="none" strike="noStrike" cap="none">
                <a:solidFill>
                  <a:schemeClr val="tx1">
                    <a:tint val="82000"/>
                  </a:schemeClr>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F145060A-2239-4736-BEED-7C05F6B3C6E1}" type="slidenum">
              <a:rPr lang="de-DE" smtClean="0"/>
              <a:pPr/>
              <a:t>‹Nr.›</a:t>
            </a:fld>
            <a:endParaRPr lang="de-DE"/>
          </a:p>
        </p:txBody>
      </p:sp>
      <p:sp>
        <p:nvSpPr>
          <p:cNvPr id="13" name="Rechteck: abgerundete Ecken 12">
            <a:extLst>
              <a:ext uri="{FF2B5EF4-FFF2-40B4-BE49-F238E27FC236}">
                <a16:creationId xmlns:a16="http://schemas.microsoft.com/office/drawing/2014/main" id="{1CBAD156-8BD5-D8AC-1796-FC0B4A9130EB}"/>
              </a:ext>
            </a:extLst>
          </p:cNvPr>
          <p:cNvSpPr/>
          <p:nvPr userDrawn="1"/>
        </p:nvSpPr>
        <p:spPr>
          <a:xfrm>
            <a:off x="637930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abgerundete Ecken 16">
            <a:extLst>
              <a:ext uri="{FF2B5EF4-FFF2-40B4-BE49-F238E27FC236}">
                <a16:creationId xmlns:a16="http://schemas.microsoft.com/office/drawing/2014/main" id="{7B38FF4F-B999-6BE2-4683-2F41E82189E0}"/>
              </a:ext>
            </a:extLst>
          </p:cNvPr>
          <p:cNvSpPr/>
          <p:nvPr userDrawn="1"/>
        </p:nvSpPr>
        <p:spPr>
          <a:xfrm>
            <a:off x="1000857" y="1987061"/>
            <a:ext cx="1332715" cy="1307655"/>
          </a:xfrm>
          <a:prstGeom prst="roundRect">
            <a:avLst>
              <a:gd name="adj" fmla="val 50000"/>
            </a:avLst>
          </a:prstGeom>
          <a:solidFill>
            <a:schemeClr val="bg1">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Inhaltsplatzhalter 18">
            <a:extLst>
              <a:ext uri="{FF2B5EF4-FFF2-40B4-BE49-F238E27FC236}">
                <a16:creationId xmlns:a16="http://schemas.microsoft.com/office/drawing/2014/main" id="{CCC763BD-6443-9BAC-46A1-2A0EC054246B}"/>
              </a:ext>
            </a:extLst>
          </p:cNvPr>
          <p:cNvSpPr>
            <a:spLocks noGrp="1"/>
          </p:cNvSpPr>
          <p:nvPr>
            <p:ph idx="16" hasCustomPrompt="1"/>
          </p:nvPr>
        </p:nvSpPr>
        <p:spPr>
          <a:xfrm>
            <a:off x="6215185" y="3835939"/>
            <a:ext cx="5137727" cy="2088610"/>
          </a:xfrm>
        </p:spPr>
        <p:txBody>
          <a:bodyPr/>
          <a:lstStyle>
            <a:lvl1pPr>
              <a:buFont typeface="Arial" panose="020B0604020202020204" pitchFamily="34" charset="0"/>
              <a:buChar char="•"/>
              <a:defRPr/>
            </a:lvl1pPr>
          </a:lstStyle>
          <a:p>
            <a:r>
              <a:rPr lang="en-US"/>
              <a:t>Position, organization</a:t>
            </a:r>
          </a:p>
          <a:p>
            <a:r>
              <a:rPr lang="en-US"/>
              <a:t>Expertise</a:t>
            </a:r>
          </a:p>
          <a:p>
            <a:r>
              <a:rPr lang="en-US"/>
              <a:t>Focus</a:t>
            </a:r>
          </a:p>
        </p:txBody>
      </p:sp>
      <p:sp>
        <p:nvSpPr>
          <p:cNvPr id="26" name="Bildplatzhalter 25">
            <a:extLst>
              <a:ext uri="{FF2B5EF4-FFF2-40B4-BE49-F238E27FC236}">
                <a16:creationId xmlns:a16="http://schemas.microsoft.com/office/drawing/2014/main" id="{91B8B74E-E074-7306-EE83-ACCF710AEF4B}"/>
              </a:ext>
            </a:extLst>
          </p:cNvPr>
          <p:cNvSpPr>
            <a:spLocks noGrp="1"/>
          </p:cNvSpPr>
          <p:nvPr>
            <p:ph type="pic" sz="quarter" idx="18"/>
          </p:nvPr>
        </p:nvSpPr>
        <p:spPr>
          <a:xfrm>
            <a:off x="1000072" y="1987631"/>
            <a:ext cx="1333500" cy="1306513"/>
          </a:xfrm>
          <a:prstGeom prst="ellipse">
            <a:avLst/>
          </a:prstGeom>
        </p:spPr>
        <p:txBody>
          <a:bodyPr/>
          <a:lstStyle/>
          <a:p>
            <a:endParaRPr lang="de-DE"/>
          </a:p>
        </p:txBody>
      </p:sp>
      <p:sp>
        <p:nvSpPr>
          <p:cNvPr id="28" name="Bildplatzhalter 25">
            <a:extLst>
              <a:ext uri="{FF2B5EF4-FFF2-40B4-BE49-F238E27FC236}">
                <a16:creationId xmlns:a16="http://schemas.microsoft.com/office/drawing/2014/main" id="{1FB78230-275F-F30B-3EDF-123C46BFA490}"/>
              </a:ext>
            </a:extLst>
          </p:cNvPr>
          <p:cNvSpPr>
            <a:spLocks noGrp="1"/>
          </p:cNvSpPr>
          <p:nvPr>
            <p:ph type="pic" sz="quarter" idx="19"/>
          </p:nvPr>
        </p:nvSpPr>
        <p:spPr>
          <a:xfrm>
            <a:off x="6379307" y="1987061"/>
            <a:ext cx="1332715" cy="1294567"/>
          </a:xfrm>
          <a:prstGeom prst="ellipse">
            <a:avLst/>
          </a:prstGeom>
        </p:spPr>
        <p:txBody>
          <a:bodyPr/>
          <a:lstStyle/>
          <a:p>
            <a:endParaRPr lang="de-DE"/>
          </a:p>
        </p:txBody>
      </p:sp>
      <p:sp>
        <p:nvSpPr>
          <p:cNvPr id="9" name="Textplatzhalter 8">
            <a:extLst>
              <a:ext uri="{FF2B5EF4-FFF2-40B4-BE49-F238E27FC236}">
                <a16:creationId xmlns:a16="http://schemas.microsoft.com/office/drawing/2014/main" id="{E04D0F8D-DF51-8BEC-7C39-8172F29A9F10}"/>
              </a:ext>
            </a:extLst>
          </p:cNvPr>
          <p:cNvSpPr>
            <a:spLocks noGrp="1"/>
          </p:cNvSpPr>
          <p:nvPr>
            <p:ph type="body" sz="quarter" idx="20" hasCustomPrompt="1"/>
          </p:nvPr>
        </p:nvSpPr>
        <p:spPr>
          <a:xfrm>
            <a:off x="838777"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
        <p:nvSpPr>
          <p:cNvPr id="12" name="Textplatzhalter 8">
            <a:extLst>
              <a:ext uri="{FF2B5EF4-FFF2-40B4-BE49-F238E27FC236}">
                <a16:creationId xmlns:a16="http://schemas.microsoft.com/office/drawing/2014/main" id="{EE3F418F-610F-34F0-E15E-4D8509271EE8}"/>
              </a:ext>
            </a:extLst>
          </p:cNvPr>
          <p:cNvSpPr>
            <a:spLocks noGrp="1"/>
          </p:cNvSpPr>
          <p:nvPr>
            <p:ph type="body" sz="quarter" idx="21" hasCustomPrompt="1"/>
          </p:nvPr>
        </p:nvSpPr>
        <p:spPr>
          <a:xfrm>
            <a:off x="6215762" y="3426760"/>
            <a:ext cx="5137150" cy="273050"/>
          </a:xfrm>
        </p:spPr>
        <p:txBody>
          <a:bodyPr/>
          <a:lstStyle>
            <a:lvl1pPr>
              <a:buFontTx/>
              <a:buNone/>
              <a:defRPr>
                <a:latin typeface="+mj-lt"/>
              </a:defRPr>
            </a:lvl1pPr>
            <a:lvl2pPr>
              <a:buFontTx/>
              <a:buNone/>
              <a:defRPr>
                <a:latin typeface="+mj-lt"/>
              </a:defRPr>
            </a:lvl2pPr>
            <a:lvl3pPr algn="l">
              <a:buFontTx/>
              <a:buNone/>
              <a:defRPr sz="1600">
                <a:latin typeface="+mj-lt"/>
              </a:defRPr>
            </a:lvl3pPr>
            <a:lvl4pPr algn="l">
              <a:buFontTx/>
              <a:buNone/>
              <a:defRPr sz="1600">
                <a:latin typeface="+mj-lt"/>
              </a:defRPr>
            </a:lvl4pPr>
            <a:lvl5pPr algn="l">
              <a:buFontTx/>
              <a:buNone/>
              <a:defRPr sz="1600">
                <a:latin typeface="+mj-lt"/>
              </a:defRPr>
            </a:lvl5pPr>
            <a:lvl6pPr algn="l">
              <a:buFontTx/>
              <a:buNone/>
              <a:defRPr sz="1600">
                <a:latin typeface="+mj-lt"/>
              </a:defRPr>
            </a:lvl6pPr>
            <a:lvl7pPr algn="l">
              <a:buFontTx/>
              <a:buNone/>
              <a:defRPr sz="1600">
                <a:latin typeface="+mj-lt"/>
              </a:defRPr>
            </a:lvl7pPr>
          </a:lstStyle>
          <a:p>
            <a:pPr lvl="0"/>
            <a:r>
              <a:rPr lang="de-DE"/>
              <a:t>Name, title</a:t>
            </a:r>
          </a:p>
        </p:txBody>
      </p:sp>
    </p:spTree>
    <p:extLst>
      <p:ext uri="{BB962C8B-B14F-4D97-AF65-F5344CB8AC3E}">
        <p14:creationId xmlns:p14="http://schemas.microsoft.com/office/powerpoint/2010/main" val="995646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Ko_Inhalt 2 Spal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77D86477-A692-4B8A-8410-2AB314B0C1EC}"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7" name="Gerader Verbinder 6">
            <a:extLst>
              <a:ext uri="{FF2B5EF4-FFF2-40B4-BE49-F238E27FC236}">
                <a16:creationId xmlns:a16="http://schemas.microsoft.com/office/drawing/2014/main" id="{DFA0A109-F14F-3757-5AB2-574A0CEBD3C4}"/>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3" name="Inhaltsplatzhalter 2">
            <a:extLst>
              <a:ext uri="{FF2B5EF4-FFF2-40B4-BE49-F238E27FC236}">
                <a16:creationId xmlns:a16="http://schemas.microsoft.com/office/drawing/2014/main" id="{B9639508-2559-D60B-F76A-215D864862A7}"/>
              </a:ext>
            </a:extLst>
          </p:cNvPr>
          <p:cNvSpPr>
            <a:spLocks noGrp="1"/>
          </p:cNvSpPr>
          <p:nvPr>
            <p:ph idx="1"/>
          </p:nvPr>
        </p:nvSpPr>
        <p:spPr>
          <a:xfrm>
            <a:off x="838200"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Inhaltsplatzhalter 2">
            <a:extLst>
              <a:ext uri="{FF2B5EF4-FFF2-40B4-BE49-F238E27FC236}">
                <a16:creationId xmlns:a16="http://schemas.microsoft.com/office/drawing/2014/main" id="{99020EA9-809A-4369-D7B0-6D5D4718A0B5}"/>
              </a:ext>
            </a:extLst>
          </p:cNvPr>
          <p:cNvSpPr>
            <a:spLocks noGrp="1"/>
          </p:cNvSpPr>
          <p:nvPr>
            <p:ph idx="13"/>
          </p:nvPr>
        </p:nvSpPr>
        <p:spPr>
          <a:xfrm>
            <a:off x="6216072" y="1625601"/>
            <a:ext cx="5137727" cy="42989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954838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Ko_Bild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53C36-11EB-7DB0-7DA5-CBC1626DA3D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C75E3FF-0D67-E40F-DFA8-EE3029B62FEE}"/>
              </a:ext>
            </a:extLst>
          </p:cNvPr>
          <p:cNvSpPr>
            <a:spLocks noGrp="1"/>
          </p:cNvSpPr>
          <p:nvPr>
            <p:ph idx="1"/>
          </p:nvPr>
        </p:nvSpPr>
        <p:spPr>
          <a:xfrm>
            <a:off x="838200" y="1795075"/>
            <a:ext cx="3960000" cy="3960000"/>
          </a:xfrm>
          <a:prstGeom prst="ellipse">
            <a:avLst/>
          </a:prstGeom>
          <a:noFill/>
          <a:ln w="25400">
            <a:noFill/>
          </a:ln>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de-DE"/>
              <a:t>Mastertextformat bearbeiten</a:t>
            </a:r>
          </a:p>
        </p:txBody>
      </p:sp>
      <p:sp>
        <p:nvSpPr>
          <p:cNvPr id="4" name="Datumsplatzhalter 3">
            <a:extLst>
              <a:ext uri="{FF2B5EF4-FFF2-40B4-BE49-F238E27FC236}">
                <a16:creationId xmlns:a16="http://schemas.microsoft.com/office/drawing/2014/main" id="{20E2B35D-BDEC-EE3F-9068-9B3108AC561F}"/>
              </a:ext>
            </a:extLst>
          </p:cNvPr>
          <p:cNvSpPr>
            <a:spLocks noGrp="1"/>
          </p:cNvSpPr>
          <p:nvPr>
            <p:ph type="dt" sz="half" idx="10"/>
          </p:nvPr>
        </p:nvSpPr>
        <p:spPr>
          <a:xfrm>
            <a:off x="838200" y="6356350"/>
            <a:ext cx="2743200" cy="365125"/>
          </a:xfrm>
          <a:prstGeom prst="rect">
            <a:avLst/>
          </a:prstGeom>
        </p:spPr>
        <p:txBody>
          <a:bodyPr/>
          <a:lstStyle/>
          <a:p>
            <a:fld id="{BEEC3EFA-02ED-457A-B5C6-CCA428B5FB5E}" type="datetime1">
              <a:rPr lang="de-DE" smtClean="0"/>
              <a:t>27.02.2026</a:t>
            </a:fld>
            <a:endParaRPr lang="de-DE"/>
          </a:p>
        </p:txBody>
      </p:sp>
      <p:sp>
        <p:nvSpPr>
          <p:cNvPr id="6" name="Foliennummernplatzhalter 5">
            <a:extLst>
              <a:ext uri="{FF2B5EF4-FFF2-40B4-BE49-F238E27FC236}">
                <a16:creationId xmlns:a16="http://schemas.microsoft.com/office/drawing/2014/main" id="{F5B96E5A-332E-201B-7AA8-7F44BF15EA95}"/>
              </a:ext>
            </a:extLst>
          </p:cNvPr>
          <p:cNvSpPr>
            <a:spLocks noGrp="1"/>
          </p:cNvSpPr>
          <p:nvPr>
            <p:ph type="sldNum" sz="quarter" idx="12"/>
          </p:nvPr>
        </p:nvSpPr>
        <p:spPr/>
        <p:txBody>
          <a:bodyPr/>
          <a:lstStyle/>
          <a:p>
            <a:fld id="{F145060A-2239-4736-BEED-7C05F6B3C6E1}" type="slidenum">
              <a:rPr lang="de-DE" smtClean="0"/>
              <a:t>‹Nr.›</a:t>
            </a:fld>
            <a:endParaRPr lang="de-DE"/>
          </a:p>
        </p:txBody>
      </p:sp>
      <p:cxnSp>
        <p:nvCxnSpPr>
          <p:cNvPr id="11" name="Gerader Verbinder 10">
            <a:extLst>
              <a:ext uri="{FF2B5EF4-FFF2-40B4-BE49-F238E27FC236}">
                <a16:creationId xmlns:a16="http://schemas.microsoft.com/office/drawing/2014/main" id="{96D1F9E3-27CA-6C62-BDF9-D6BE0C2CCF5B}"/>
              </a:ext>
            </a:extLst>
          </p:cNvPr>
          <p:cNvCxnSpPr>
            <a:cxnSpLocks/>
          </p:cNvCxnSpPr>
          <p:nvPr userDrawn="1"/>
        </p:nvCxnSpPr>
        <p:spPr>
          <a:xfrm>
            <a:off x="0" y="6146007"/>
            <a:ext cx="12192000" cy="0"/>
          </a:xfrm>
          <a:prstGeom prst="line">
            <a:avLst/>
          </a:prstGeom>
          <a:ln w="25400">
            <a:gradFill flip="none" rotWithShape="1">
              <a:gsLst>
                <a:gs pos="0">
                  <a:schemeClr val="accent3"/>
                </a:gs>
                <a:gs pos="39000">
                  <a:schemeClr val="accent2"/>
                </a:gs>
                <a:gs pos="68000">
                  <a:schemeClr val="accent1"/>
                </a:gs>
                <a:gs pos="100000">
                  <a:schemeClr val="accent2"/>
                </a:gs>
              </a:gsLst>
              <a:lin ang="0" scaled="1"/>
              <a:tileRect/>
            </a:gradFill>
          </a:ln>
        </p:spPr>
        <p:style>
          <a:lnRef idx="2">
            <a:schemeClr val="accent1"/>
          </a:lnRef>
          <a:fillRef idx="0">
            <a:schemeClr val="accent1"/>
          </a:fillRef>
          <a:effectRef idx="1">
            <a:schemeClr val="accent1"/>
          </a:effectRef>
          <a:fontRef idx="minor">
            <a:schemeClr val="tx1"/>
          </a:fontRef>
        </p:style>
      </p:cxnSp>
      <p:sp>
        <p:nvSpPr>
          <p:cNvPr id="7" name="Inhaltsplatzhalter 2">
            <a:extLst>
              <a:ext uri="{FF2B5EF4-FFF2-40B4-BE49-F238E27FC236}">
                <a16:creationId xmlns:a16="http://schemas.microsoft.com/office/drawing/2014/main" id="{026F599E-17B2-CCC9-8C4D-A45F15A8BB89}"/>
              </a:ext>
            </a:extLst>
          </p:cNvPr>
          <p:cNvSpPr>
            <a:spLocks noGrp="1"/>
          </p:cNvSpPr>
          <p:nvPr>
            <p:ph idx="15"/>
          </p:nvPr>
        </p:nvSpPr>
        <p:spPr>
          <a:xfrm>
            <a:off x="6216072" y="1625601"/>
            <a:ext cx="5137727" cy="4298949"/>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68991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oogle Shape;15;p1" descr="Ein Bild, das Schrift, Grafiken, Text, Logo enthält.&#10;&#10;Automatisch generierte Beschreibung">
            <a:extLst>
              <a:ext uri="{FF2B5EF4-FFF2-40B4-BE49-F238E27FC236}">
                <a16:creationId xmlns:a16="http://schemas.microsoft.com/office/drawing/2014/main" id="{66D6E860-3A37-1116-D5B5-AF6B0F961E17}"/>
              </a:ext>
            </a:extLst>
          </p:cNvPr>
          <p:cNvPicPr preferRelativeResize="0"/>
          <p:nvPr userDrawn="1"/>
        </p:nvPicPr>
        <p:blipFill rotWithShape="1">
          <a:blip r:embed="rId12">
            <a:alphaModFix/>
          </a:blip>
          <a:srcRect/>
          <a:stretch/>
        </p:blipFill>
        <p:spPr>
          <a:xfrm>
            <a:off x="8037754" y="6166464"/>
            <a:ext cx="2770861" cy="700715"/>
          </a:xfrm>
          <a:prstGeom prst="rect">
            <a:avLst/>
          </a:prstGeom>
          <a:noFill/>
          <a:ln>
            <a:noFill/>
          </a:ln>
        </p:spPr>
      </p:pic>
      <p:sp>
        <p:nvSpPr>
          <p:cNvPr id="2" name="Titelplatzhalter 1">
            <a:extLst>
              <a:ext uri="{FF2B5EF4-FFF2-40B4-BE49-F238E27FC236}">
                <a16:creationId xmlns:a16="http://schemas.microsoft.com/office/drawing/2014/main" id="{BA2C558B-1636-6F96-A202-6EF32A817840}"/>
              </a:ext>
            </a:extLst>
          </p:cNvPr>
          <p:cNvSpPr>
            <a:spLocks noGrp="1"/>
          </p:cNvSpPr>
          <p:nvPr>
            <p:ph type="title"/>
          </p:nvPr>
        </p:nvSpPr>
        <p:spPr>
          <a:xfrm>
            <a:off x="838200" y="365125"/>
            <a:ext cx="10515600" cy="1048039"/>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3495F3B7-65B2-9756-B0FE-1D71657AEE0F}"/>
              </a:ext>
            </a:extLst>
          </p:cNvPr>
          <p:cNvSpPr>
            <a:spLocks noGrp="1"/>
          </p:cNvSpPr>
          <p:nvPr>
            <p:ph type="body" idx="1"/>
          </p:nvPr>
        </p:nvSpPr>
        <p:spPr>
          <a:xfrm>
            <a:off x="838200" y="1625601"/>
            <a:ext cx="10515600" cy="4298949"/>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oliennummernplatzhalter 5">
            <a:extLst>
              <a:ext uri="{FF2B5EF4-FFF2-40B4-BE49-F238E27FC236}">
                <a16:creationId xmlns:a16="http://schemas.microsoft.com/office/drawing/2014/main" id="{451A1112-FC39-3451-283F-BB02C865CDCC}"/>
              </a:ext>
            </a:extLst>
          </p:cNvPr>
          <p:cNvSpPr>
            <a:spLocks noGrp="1"/>
          </p:cNvSpPr>
          <p:nvPr>
            <p:ph type="sldNum" sz="quarter" idx="4"/>
          </p:nvPr>
        </p:nvSpPr>
        <p:spPr>
          <a:xfrm>
            <a:off x="10889672" y="6356350"/>
            <a:ext cx="464127" cy="365125"/>
          </a:xfrm>
          <a:prstGeom prst="rect">
            <a:avLst/>
          </a:prstGeom>
        </p:spPr>
        <p:txBody>
          <a:bodyPr vert="horz" lIns="91440" tIns="45720" rIns="91440" bIns="45720" rtlCol="0" anchor="ctr"/>
          <a:lstStyle>
            <a:lvl1pPr algn="r">
              <a:defRPr sz="1000">
                <a:solidFill>
                  <a:schemeClr val="tx1">
                    <a:tint val="82000"/>
                  </a:schemeClr>
                </a:solidFill>
                <a:latin typeface="+mn-lt"/>
              </a:defRPr>
            </a:lvl1pPr>
          </a:lstStyle>
          <a:p>
            <a:fld id="{F145060A-2239-4736-BEED-7C05F6B3C6E1}" type="slidenum">
              <a:rPr lang="de-DE" smtClean="0"/>
              <a:pPr/>
              <a:t>‹Nr.›</a:t>
            </a:fld>
            <a:endParaRPr lang="de-DE"/>
          </a:p>
        </p:txBody>
      </p:sp>
    </p:spTree>
    <p:extLst>
      <p:ext uri="{BB962C8B-B14F-4D97-AF65-F5344CB8AC3E}">
        <p14:creationId xmlns:p14="http://schemas.microsoft.com/office/powerpoint/2010/main" val="1668467816"/>
      </p:ext>
    </p:extLst>
  </p:cSld>
  <p:clrMap bg1="lt1" tx1="dk1" bg2="lt2" tx2="dk2" accent1="accent1" accent2="accent2" accent3="accent3" accent4="accent4" accent5="accent5" accent6="accent6" hlink="hlink" folHlink="folHlink"/>
  <p:sldLayoutIdLst>
    <p:sldLayoutId id="2147483726" r:id="rId1"/>
    <p:sldLayoutId id="2147483725" r:id="rId2"/>
    <p:sldLayoutId id="2147483683" r:id="rId3"/>
    <p:sldLayoutId id="2147483692" r:id="rId4"/>
    <p:sldLayoutId id="2147483695" r:id="rId5"/>
    <p:sldLayoutId id="2147483694" r:id="rId6"/>
    <p:sldLayoutId id="2147483702" r:id="rId7"/>
    <p:sldLayoutId id="2147483682" r:id="rId8"/>
    <p:sldLayoutId id="2147483688" r:id="rId9"/>
    <p:sldLayoutId id="2147483724" r:id="rId10"/>
  </p:sldLayoutIdLs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AA386-78A6-85BA-A573-C56AFCA32DEE}"/>
            </a:ext>
          </a:extLst>
        </p:cNvPr>
        <p:cNvGrpSpPr/>
        <p:nvPr/>
      </p:nvGrpSpPr>
      <p:grpSpPr>
        <a:xfrm>
          <a:off x="0" y="0"/>
          <a:ext cx="0" cy="0"/>
          <a:chOff x="0" y="0"/>
          <a:chExt cx="0" cy="0"/>
        </a:xfrm>
      </p:grpSpPr>
      <p:sp>
        <p:nvSpPr>
          <p:cNvPr id="7" name="Untertitel 6">
            <a:extLst>
              <a:ext uri="{FF2B5EF4-FFF2-40B4-BE49-F238E27FC236}">
                <a16:creationId xmlns:a16="http://schemas.microsoft.com/office/drawing/2014/main" id="{21E8B4B8-3D9E-97E8-C967-487EB304D6FB}"/>
              </a:ext>
            </a:extLst>
          </p:cNvPr>
          <p:cNvSpPr>
            <a:spLocks noGrp="1"/>
          </p:cNvSpPr>
          <p:nvPr>
            <p:ph type="subTitle" idx="1"/>
          </p:nvPr>
        </p:nvSpPr>
        <p:spPr/>
        <p:txBody>
          <a:bodyPr>
            <a:normAutofit/>
          </a:bodyPr>
          <a:lstStyle/>
          <a:p>
            <a:pPr>
              <a:lnSpc>
                <a:spcPct val="100000"/>
              </a:lnSpc>
              <a:spcBef>
                <a:spcPts val="600"/>
              </a:spcBef>
            </a:pPr>
            <a:r>
              <a:rPr lang="de-DE" dirty="0"/>
              <a:t>Ein Workshop für wirkungsvolle Kooperationen zwischen Wissenschaft und Unternehmen</a:t>
            </a:r>
            <a:endParaRPr lang="de-DE" noProof="0" dirty="0"/>
          </a:p>
        </p:txBody>
      </p:sp>
      <p:sp>
        <p:nvSpPr>
          <p:cNvPr id="6" name="Titel 5">
            <a:extLst>
              <a:ext uri="{FF2B5EF4-FFF2-40B4-BE49-F238E27FC236}">
                <a16:creationId xmlns:a16="http://schemas.microsoft.com/office/drawing/2014/main" id="{C1BCB447-29EB-42CA-02A1-BB2689014C9B}"/>
              </a:ext>
            </a:extLst>
          </p:cNvPr>
          <p:cNvSpPr>
            <a:spLocks noGrp="1"/>
          </p:cNvSpPr>
          <p:nvPr>
            <p:ph type="ctrTitle"/>
          </p:nvPr>
        </p:nvSpPr>
        <p:spPr/>
        <p:txBody>
          <a:bodyPr>
            <a:normAutofit/>
          </a:bodyPr>
          <a:lstStyle/>
          <a:p>
            <a:pPr>
              <a:lnSpc>
                <a:spcPct val="100000"/>
              </a:lnSpc>
            </a:pPr>
            <a:r>
              <a:rPr lang="de-DE" dirty="0"/>
              <a:t>Innovation mit Zukunft</a:t>
            </a:r>
            <a:endParaRPr lang="de-DE" noProof="0" dirty="0"/>
          </a:p>
        </p:txBody>
      </p:sp>
      <p:sp>
        <p:nvSpPr>
          <p:cNvPr id="2" name="Textplatzhalter 1">
            <a:extLst>
              <a:ext uri="{FF2B5EF4-FFF2-40B4-BE49-F238E27FC236}">
                <a16:creationId xmlns:a16="http://schemas.microsoft.com/office/drawing/2014/main" id="{341E796B-AEA8-D7D0-5AA7-84BB2AFA5503}"/>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2622801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0685E4-293E-1EF5-75C8-8766B2E809FC}"/>
              </a:ext>
            </a:extLst>
          </p:cNvPr>
          <p:cNvSpPr>
            <a:spLocks noGrp="1"/>
          </p:cNvSpPr>
          <p:nvPr>
            <p:ph type="title"/>
          </p:nvPr>
        </p:nvSpPr>
        <p:spPr/>
        <p:txBody>
          <a:bodyPr/>
          <a:lstStyle/>
          <a:p>
            <a:r>
              <a:rPr lang="de-DE"/>
              <a:t>Allgemeine Innovationsfähigkeit</a:t>
            </a:r>
          </a:p>
        </p:txBody>
      </p:sp>
      <p:sp>
        <p:nvSpPr>
          <p:cNvPr id="3" name="Foliennummernplatzhalter 2">
            <a:extLst>
              <a:ext uri="{FF2B5EF4-FFF2-40B4-BE49-F238E27FC236}">
                <a16:creationId xmlns:a16="http://schemas.microsoft.com/office/drawing/2014/main" id="{754F44EE-9207-462D-6BBC-81805F4BCA24}"/>
              </a:ext>
            </a:extLst>
          </p:cNvPr>
          <p:cNvSpPr>
            <a:spLocks noGrp="1"/>
          </p:cNvSpPr>
          <p:nvPr>
            <p:ph type="sldNum" sz="quarter" idx="12"/>
          </p:nvPr>
        </p:nvSpPr>
        <p:spPr/>
        <p:txBody>
          <a:bodyPr/>
          <a:lstStyle/>
          <a:p>
            <a:fld id="{F145060A-2239-4736-BEED-7C05F6B3C6E1}" type="slidenum">
              <a:rPr lang="de-DE" smtClean="0"/>
              <a:t>10</a:t>
            </a:fld>
            <a:endParaRPr lang="de-DE"/>
          </a:p>
        </p:txBody>
      </p:sp>
      <p:sp>
        <p:nvSpPr>
          <p:cNvPr id="4" name="Inhaltsplatzhalter 3">
            <a:extLst>
              <a:ext uri="{FF2B5EF4-FFF2-40B4-BE49-F238E27FC236}">
                <a16:creationId xmlns:a16="http://schemas.microsoft.com/office/drawing/2014/main" id="{C1E03584-1893-923A-9AD9-FA5E7DAC3B50}"/>
              </a:ext>
            </a:extLst>
          </p:cNvPr>
          <p:cNvSpPr>
            <a:spLocks noGrp="1"/>
          </p:cNvSpPr>
          <p:nvPr>
            <p:ph idx="1"/>
          </p:nvPr>
        </p:nvSpPr>
        <p:spPr>
          <a:xfrm>
            <a:off x="838201" y="1922895"/>
            <a:ext cx="4838700" cy="4001655"/>
          </a:xfrm>
        </p:spPr>
        <p:txBody>
          <a:bodyPr/>
          <a:lstStyle/>
          <a:p>
            <a:pPr marL="0" indent="0">
              <a:buNone/>
            </a:pPr>
            <a:r>
              <a:rPr lang="de-DE" dirty="0">
                <a:latin typeface="+mj-lt"/>
              </a:rPr>
              <a:t>Offenheit für Innovation</a:t>
            </a:r>
          </a:p>
          <a:p>
            <a:r>
              <a:rPr lang="de-DE" dirty="0">
                <a:solidFill>
                  <a:schemeClr val="accent1"/>
                </a:solidFill>
                <a:latin typeface="+mj-lt"/>
              </a:rPr>
              <a:t>über 80% </a:t>
            </a:r>
            <a:r>
              <a:rPr lang="de-DE" dirty="0"/>
              <a:t>der Teilnehmenden erachten Innovation für „eher wichtig“ oder sogar </a:t>
            </a:r>
            <a:br>
              <a:rPr lang="de-DE" dirty="0"/>
            </a:br>
            <a:r>
              <a:rPr lang="de-DE" dirty="0"/>
              <a:t>„sehr wichtig“ in ihrem Geschäftsbereich</a:t>
            </a:r>
          </a:p>
        </p:txBody>
      </p:sp>
      <p:pic>
        <p:nvPicPr>
          <p:cNvPr id="9" name="Grafik 2">
            <a:extLst>
              <a:ext uri="{FF2B5EF4-FFF2-40B4-BE49-F238E27FC236}">
                <a16:creationId xmlns:a16="http://schemas.microsoft.com/office/drawing/2014/main" id="{454F4226-3C04-943F-3D00-A2363E4BE582}"/>
              </a:ext>
            </a:extLst>
          </p:cNvPr>
          <p:cNvPicPr>
            <a:picLocks noChangeAspect="1"/>
          </p:cNvPicPr>
          <p:nvPr/>
        </p:nvPicPr>
        <p:blipFill rotWithShape="1">
          <a:blip r:embed="rId3"/>
          <a:srcRect l="52242" t="26644" r="2860" b="7949"/>
          <a:stretch>
            <a:fillRect/>
          </a:stretch>
        </p:blipFill>
        <p:spPr bwMode="auto">
          <a:xfrm>
            <a:off x="5886100" y="1822867"/>
            <a:ext cx="5467699" cy="4001655"/>
          </a:xfrm>
          <a:prstGeom prst="rect">
            <a:avLst/>
          </a:prstGeom>
        </p:spPr>
      </p:pic>
      <p:sp>
        <p:nvSpPr>
          <p:cNvPr id="10" name="Textfeld 9">
            <a:extLst>
              <a:ext uri="{FF2B5EF4-FFF2-40B4-BE49-F238E27FC236}">
                <a16:creationId xmlns:a16="http://schemas.microsoft.com/office/drawing/2014/main" id="{F42AE1EC-D51F-5460-E745-6977C7E292B4}"/>
              </a:ext>
            </a:extLst>
          </p:cNvPr>
          <p:cNvSpPr txBox="1"/>
          <p:nvPr/>
        </p:nvSpPr>
        <p:spPr>
          <a:xfrm>
            <a:off x="838200" y="5824522"/>
            <a:ext cx="4838700" cy="200055"/>
          </a:xfrm>
          <a:prstGeom prst="rect">
            <a:avLst/>
          </a:prstGeom>
          <a:noFill/>
        </p:spPr>
        <p:txBody>
          <a:bodyPr wrap="square" rtlCol="0">
            <a:spAutoFit/>
          </a:bodyPr>
          <a:lstStyle/>
          <a:p>
            <a:r>
              <a:rPr lang="de-DE" sz="700" noProof="0">
                <a:latin typeface="+mn-lt"/>
              </a:rPr>
              <a:t>Ergebnisse basierend auf KMU-Bedarfserhebung von Fraunhofer</a:t>
            </a:r>
          </a:p>
        </p:txBody>
      </p:sp>
    </p:spTree>
    <p:extLst>
      <p:ext uri="{BB962C8B-B14F-4D97-AF65-F5344CB8AC3E}">
        <p14:creationId xmlns:p14="http://schemas.microsoft.com/office/powerpoint/2010/main" val="146443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D0C23-A868-CD0C-8585-96D7F9657B07}"/>
            </a:ext>
          </a:extLst>
        </p:cNvPr>
        <p:cNvGrpSpPr/>
        <p:nvPr/>
      </p:nvGrpSpPr>
      <p:grpSpPr>
        <a:xfrm>
          <a:off x="0" y="0"/>
          <a:ext cx="0" cy="0"/>
          <a:chOff x="0" y="0"/>
          <a:chExt cx="0" cy="0"/>
        </a:xfrm>
      </p:grpSpPr>
      <p:pic>
        <p:nvPicPr>
          <p:cNvPr id="5" name="Google Shape;170;p25">
            <a:extLst>
              <a:ext uri="{FF2B5EF4-FFF2-40B4-BE49-F238E27FC236}">
                <a16:creationId xmlns:a16="http://schemas.microsoft.com/office/drawing/2014/main" id="{431E9DBC-E431-DBF8-1A11-40BE14DDCE38}"/>
              </a:ext>
            </a:extLst>
          </p:cNvPr>
          <p:cNvPicPr/>
          <p:nvPr/>
        </p:nvPicPr>
        <p:blipFill rotWithShape="1">
          <a:blip r:embed="rId3">
            <a:alphaModFix/>
          </a:blip>
          <a:stretch/>
        </p:blipFill>
        <p:spPr bwMode="auto">
          <a:xfrm>
            <a:off x="5975927" y="1670996"/>
            <a:ext cx="5377872" cy="4411358"/>
          </a:xfrm>
          <a:prstGeom prst="rect">
            <a:avLst/>
          </a:prstGeom>
          <a:noFill/>
          <a:ln>
            <a:noFill/>
          </a:ln>
        </p:spPr>
      </p:pic>
      <p:sp>
        <p:nvSpPr>
          <p:cNvPr id="2" name="Titel 1">
            <a:extLst>
              <a:ext uri="{FF2B5EF4-FFF2-40B4-BE49-F238E27FC236}">
                <a16:creationId xmlns:a16="http://schemas.microsoft.com/office/drawing/2014/main" id="{48636F44-D27A-D395-FADD-24825F777C58}"/>
              </a:ext>
            </a:extLst>
          </p:cNvPr>
          <p:cNvSpPr>
            <a:spLocks noGrp="1"/>
          </p:cNvSpPr>
          <p:nvPr>
            <p:ph type="title"/>
          </p:nvPr>
        </p:nvSpPr>
        <p:spPr>
          <a:xfrm>
            <a:off x="838200" y="365125"/>
            <a:ext cx="6616700" cy="1048039"/>
          </a:xfrm>
        </p:spPr>
        <p:txBody>
          <a:bodyPr/>
          <a:lstStyle/>
          <a:p>
            <a:r>
              <a:rPr lang="de-DE" dirty="0"/>
              <a:t>Innovation wird von einigen KMU als wichtig erachtet, aber...</a:t>
            </a:r>
          </a:p>
        </p:txBody>
      </p:sp>
      <p:sp>
        <p:nvSpPr>
          <p:cNvPr id="3" name="Foliennummernplatzhalter 2">
            <a:extLst>
              <a:ext uri="{FF2B5EF4-FFF2-40B4-BE49-F238E27FC236}">
                <a16:creationId xmlns:a16="http://schemas.microsoft.com/office/drawing/2014/main" id="{6AA0F009-71BE-AA0C-1946-DA46E312BED8}"/>
              </a:ext>
            </a:extLst>
          </p:cNvPr>
          <p:cNvSpPr>
            <a:spLocks noGrp="1"/>
          </p:cNvSpPr>
          <p:nvPr>
            <p:ph type="sldNum" sz="quarter" idx="12"/>
          </p:nvPr>
        </p:nvSpPr>
        <p:spPr/>
        <p:txBody>
          <a:bodyPr/>
          <a:lstStyle/>
          <a:p>
            <a:fld id="{F145060A-2239-4736-BEED-7C05F6B3C6E1}" type="slidenum">
              <a:rPr lang="de-DE" smtClean="0"/>
              <a:t>11</a:t>
            </a:fld>
            <a:endParaRPr lang="de-DE"/>
          </a:p>
        </p:txBody>
      </p:sp>
      <p:sp>
        <p:nvSpPr>
          <p:cNvPr id="4" name="Inhaltsplatzhalter 3">
            <a:extLst>
              <a:ext uri="{FF2B5EF4-FFF2-40B4-BE49-F238E27FC236}">
                <a16:creationId xmlns:a16="http://schemas.microsoft.com/office/drawing/2014/main" id="{DD6CDBF4-B107-3DF8-FE0B-A5D8C8923DE1}"/>
              </a:ext>
            </a:extLst>
          </p:cNvPr>
          <p:cNvSpPr>
            <a:spLocks noGrp="1"/>
          </p:cNvSpPr>
          <p:nvPr>
            <p:ph idx="1"/>
          </p:nvPr>
        </p:nvSpPr>
        <p:spPr>
          <a:xfrm>
            <a:off x="838201" y="1828800"/>
            <a:ext cx="4838699" cy="4095750"/>
          </a:xfrm>
        </p:spPr>
        <p:txBody>
          <a:bodyPr vert="horz" lIns="91440" tIns="45720" rIns="91440" bIns="45720" rtlCol="0" anchor="t">
            <a:normAutofit/>
          </a:bodyPr>
          <a:lstStyle/>
          <a:p>
            <a:pPr marL="0" indent="0">
              <a:buNone/>
            </a:pPr>
            <a:r>
              <a:rPr lang="de-DE" dirty="0">
                <a:latin typeface="+mj-lt"/>
              </a:rPr>
              <a:t>Offenheit für Innovation</a:t>
            </a:r>
          </a:p>
          <a:p>
            <a:r>
              <a:rPr lang="de-DE" dirty="0"/>
              <a:t>Potential vorhanden </a:t>
            </a:r>
          </a:p>
          <a:p>
            <a:r>
              <a:rPr lang="de-DE" dirty="0"/>
              <a:t>„Luft nach oben“– es fehlen Ressourcen wie </a:t>
            </a:r>
            <a:r>
              <a:rPr lang="de-DE"/>
              <a:t>Netzwerke zur Wissenschaft </a:t>
            </a:r>
            <a:r>
              <a:rPr lang="de-DE" dirty="0"/>
              <a:t>oder für Akquise</a:t>
            </a:r>
            <a:br>
              <a:rPr lang="de-DE" dirty="0"/>
            </a:br>
            <a:r>
              <a:rPr lang="de-DE" dirty="0"/>
              <a:t>von Fördermitteln </a:t>
            </a:r>
          </a:p>
          <a:p>
            <a:endParaRPr lang="de-DE" dirty="0"/>
          </a:p>
        </p:txBody>
      </p:sp>
      <p:sp>
        <p:nvSpPr>
          <p:cNvPr id="7" name="Textfeld 6">
            <a:extLst>
              <a:ext uri="{FF2B5EF4-FFF2-40B4-BE49-F238E27FC236}">
                <a16:creationId xmlns:a16="http://schemas.microsoft.com/office/drawing/2014/main" id="{890B9A8B-83AF-2A88-C337-049244C85870}"/>
              </a:ext>
            </a:extLst>
          </p:cNvPr>
          <p:cNvSpPr txBox="1"/>
          <p:nvPr/>
        </p:nvSpPr>
        <p:spPr>
          <a:xfrm>
            <a:off x="838200" y="5824522"/>
            <a:ext cx="4838700" cy="200055"/>
          </a:xfrm>
          <a:prstGeom prst="rect">
            <a:avLst/>
          </a:prstGeom>
          <a:noFill/>
        </p:spPr>
        <p:txBody>
          <a:bodyPr wrap="square" rtlCol="0">
            <a:spAutoFit/>
          </a:bodyPr>
          <a:lstStyle/>
          <a:p>
            <a:r>
              <a:rPr lang="de-DE" sz="700" noProof="0">
                <a:latin typeface="+mn-lt"/>
              </a:rPr>
              <a:t>Ergebnisse basierend auf KMU-Bedarfserhebung von Fraunhofer</a:t>
            </a:r>
          </a:p>
        </p:txBody>
      </p:sp>
    </p:spTree>
    <p:extLst>
      <p:ext uri="{BB962C8B-B14F-4D97-AF65-F5344CB8AC3E}">
        <p14:creationId xmlns:p14="http://schemas.microsoft.com/office/powerpoint/2010/main" val="3252326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2EED3-9A12-6EF0-56A8-40D35C19E237}"/>
            </a:ext>
          </a:extLst>
        </p:cNvPr>
        <p:cNvGrpSpPr/>
        <p:nvPr/>
      </p:nvGrpSpPr>
      <p:grpSpPr>
        <a:xfrm>
          <a:off x="0" y="0"/>
          <a:ext cx="0" cy="0"/>
          <a:chOff x="0" y="0"/>
          <a:chExt cx="0" cy="0"/>
        </a:xfrm>
      </p:grpSpPr>
      <p:pic>
        <p:nvPicPr>
          <p:cNvPr id="8" name="Grafik 3">
            <a:extLst>
              <a:ext uri="{FF2B5EF4-FFF2-40B4-BE49-F238E27FC236}">
                <a16:creationId xmlns:a16="http://schemas.microsoft.com/office/drawing/2014/main" id="{3E32DBB0-E1DD-BFEF-B03C-5FF34CF0DA37}"/>
              </a:ext>
            </a:extLst>
          </p:cNvPr>
          <p:cNvPicPr>
            <a:picLocks noChangeAspect="1"/>
          </p:cNvPicPr>
          <p:nvPr/>
        </p:nvPicPr>
        <p:blipFill rotWithShape="1">
          <a:blip r:embed="rId3"/>
          <a:srcRect l="49208" t="19671" r="2421" b="3645"/>
          <a:stretch>
            <a:fillRect/>
          </a:stretch>
        </p:blipFill>
        <p:spPr bwMode="auto">
          <a:xfrm>
            <a:off x="6184900" y="1725628"/>
            <a:ext cx="5479220" cy="4298949"/>
          </a:xfrm>
          <a:prstGeom prst="rect">
            <a:avLst/>
          </a:prstGeom>
        </p:spPr>
      </p:pic>
      <p:sp>
        <p:nvSpPr>
          <p:cNvPr id="2" name="Titel 1">
            <a:extLst>
              <a:ext uri="{FF2B5EF4-FFF2-40B4-BE49-F238E27FC236}">
                <a16:creationId xmlns:a16="http://schemas.microsoft.com/office/drawing/2014/main" id="{4599497B-05B6-4148-641D-4C2CC21C9444}"/>
              </a:ext>
            </a:extLst>
          </p:cNvPr>
          <p:cNvSpPr>
            <a:spLocks noGrp="1"/>
          </p:cNvSpPr>
          <p:nvPr>
            <p:ph type="title"/>
          </p:nvPr>
        </p:nvSpPr>
        <p:spPr/>
        <p:txBody>
          <a:bodyPr/>
          <a:lstStyle/>
          <a:p>
            <a:r>
              <a:rPr lang="de-DE"/>
              <a:t>Kontakt zu Forschung und Wissenschaft</a:t>
            </a:r>
          </a:p>
        </p:txBody>
      </p:sp>
      <p:sp>
        <p:nvSpPr>
          <p:cNvPr id="3" name="Foliennummernplatzhalter 2">
            <a:extLst>
              <a:ext uri="{FF2B5EF4-FFF2-40B4-BE49-F238E27FC236}">
                <a16:creationId xmlns:a16="http://schemas.microsoft.com/office/drawing/2014/main" id="{4821A531-ECD8-F5D0-AF65-27F16DE282D7}"/>
              </a:ext>
            </a:extLst>
          </p:cNvPr>
          <p:cNvSpPr>
            <a:spLocks noGrp="1"/>
          </p:cNvSpPr>
          <p:nvPr>
            <p:ph type="sldNum" sz="quarter" idx="12"/>
          </p:nvPr>
        </p:nvSpPr>
        <p:spPr/>
        <p:txBody>
          <a:bodyPr/>
          <a:lstStyle/>
          <a:p>
            <a:fld id="{F145060A-2239-4736-BEED-7C05F6B3C6E1}" type="slidenum">
              <a:rPr lang="de-DE" smtClean="0"/>
              <a:t>12</a:t>
            </a:fld>
            <a:endParaRPr lang="de-DE"/>
          </a:p>
        </p:txBody>
      </p:sp>
      <p:sp>
        <p:nvSpPr>
          <p:cNvPr id="4" name="Inhaltsplatzhalter 3">
            <a:extLst>
              <a:ext uri="{FF2B5EF4-FFF2-40B4-BE49-F238E27FC236}">
                <a16:creationId xmlns:a16="http://schemas.microsoft.com/office/drawing/2014/main" id="{6771475E-194C-02E9-52A4-F3FD52ECF61A}"/>
              </a:ext>
            </a:extLst>
          </p:cNvPr>
          <p:cNvSpPr>
            <a:spLocks noGrp="1"/>
          </p:cNvSpPr>
          <p:nvPr>
            <p:ph idx="1"/>
          </p:nvPr>
        </p:nvSpPr>
        <p:spPr>
          <a:xfrm>
            <a:off x="838201" y="1955800"/>
            <a:ext cx="4838700" cy="3968750"/>
          </a:xfrm>
        </p:spPr>
        <p:txBody>
          <a:bodyPr/>
          <a:lstStyle/>
          <a:p>
            <a:pPr marL="0" indent="0">
              <a:buNone/>
            </a:pPr>
            <a:r>
              <a:rPr lang="de-DE" dirty="0">
                <a:latin typeface="+mj-lt"/>
              </a:rPr>
              <a:t>Erfahrungen der Teilnehmenden</a:t>
            </a:r>
          </a:p>
          <a:p>
            <a:r>
              <a:rPr lang="de-DE" dirty="0"/>
              <a:t>Potential vorhanden </a:t>
            </a:r>
          </a:p>
          <a:p>
            <a:r>
              <a:rPr lang="de-DE" dirty="0"/>
              <a:t>Bisher hatten </a:t>
            </a:r>
            <a:r>
              <a:rPr lang="de-DE" dirty="0">
                <a:solidFill>
                  <a:schemeClr val="accent1"/>
                </a:solidFill>
                <a:latin typeface="+mj-lt"/>
              </a:rPr>
              <a:t>ca. 45% </a:t>
            </a:r>
            <a:r>
              <a:rPr lang="de-DE" dirty="0"/>
              <a:t>der Teilnehmenden schon Kontakt zu Forschung und Wissenschaft</a:t>
            </a:r>
          </a:p>
          <a:p>
            <a:r>
              <a:rPr lang="de-DE" dirty="0"/>
              <a:t>Dieser wurde überwiegend „positiv“ und „sehr positiv“ wahrgenommen</a:t>
            </a:r>
          </a:p>
          <a:p>
            <a:r>
              <a:rPr lang="de-DE" dirty="0"/>
              <a:t>Dabei wurden insbesondere folgende gemeinsame Aktivitäten wahrgenommen…</a:t>
            </a:r>
          </a:p>
          <a:p>
            <a:endParaRPr lang="de-DE" dirty="0"/>
          </a:p>
        </p:txBody>
      </p:sp>
      <p:sp>
        <p:nvSpPr>
          <p:cNvPr id="7" name="Textfeld 6">
            <a:extLst>
              <a:ext uri="{FF2B5EF4-FFF2-40B4-BE49-F238E27FC236}">
                <a16:creationId xmlns:a16="http://schemas.microsoft.com/office/drawing/2014/main" id="{66D7EF9C-DBD6-0BD2-0497-FDDC06287580}"/>
              </a:ext>
            </a:extLst>
          </p:cNvPr>
          <p:cNvSpPr txBox="1"/>
          <p:nvPr/>
        </p:nvSpPr>
        <p:spPr>
          <a:xfrm>
            <a:off x="838200" y="5824522"/>
            <a:ext cx="4838700" cy="200055"/>
          </a:xfrm>
          <a:prstGeom prst="rect">
            <a:avLst/>
          </a:prstGeom>
          <a:noFill/>
        </p:spPr>
        <p:txBody>
          <a:bodyPr wrap="square" rtlCol="0">
            <a:spAutoFit/>
          </a:bodyPr>
          <a:lstStyle/>
          <a:p>
            <a:r>
              <a:rPr lang="de-DE" sz="700" noProof="0">
                <a:latin typeface="+mn-lt"/>
              </a:rPr>
              <a:t>Ergebnisse basierend auf KMU-Bedarfserhebung von Fraunhofer</a:t>
            </a:r>
          </a:p>
        </p:txBody>
      </p:sp>
    </p:spTree>
    <p:extLst>
      <p:ext uri="{BB962C8B-B14F-4D97-AF65-F5344CB8AC3E}">
        <p14:creationId xmlns:p14="http://schemas.microsoft.com/office/powerpoint/2010/main" val="3685433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6A32A-3445-30CC-4FC8-41AECD27C5F1}"/>
            </a:ext>
          </a:extLst>
        </p:cNvPr>
        <p:cNvGrpSpPr/>
        <p:nvPr/>
      </p:nvGrpSpPr>
      <p:grpSpPr>
        <a:xfrm>
          <a:off x="0" y="0"/>
          <a:ext cx="0" cy="0"/>
          <a:chOff x="0" y="0"/>
          <a:chExt cx="0" cy="0"/>
        </a:xfrm>
      </p:grpSpPr>
      <p:pic>
        <p:nvPicPr>
          <p:cNvPr id="5" name="Grafik 2">
            <a:extLst>
              <a:ext uri="{FF2B5EF4-FFF2-40B4-BE49-F238E27FC236}">
                <a16:creationId xmlns:a16="http://schemas.microsoft.com/office/drawing/2014/main" id="{1E400561-8DD4-918E-1D58-84F8CC432C49}"/>
              </a:ext>
            </a:extLst>
          </p:cNvPr>
          <p:cNvPicPr>
            <a:picLocks noChangeAspect="1"/>
          </p:cNvPicPr>
          <p:nvPr/>
        </p:nvPicPr>
        <p:blipFill rotWithShape="1">
          <a:blip r:embed="rId3"/>
          <a:srcRect l="49414" t="23472" r="2299" b="5124"/>
          <a:stretch>
            <a:fillRect/>
          </a:stretch>
        </p:blipFill>
        <p:spPr bwMode="auto">
          <a:xfrm>
            <a:off x="6096000" y="1679078"/>
            <a:ext cx="5971062" cy="4411358"/>
          </a:xfrm>
          <a:prstGeom prst="rect">
            <a:avLst/>
          </a:prstGeom>
        </p:spPr>
      </p:pic>
      <p:sp>
        <p:nvSpPr>
          <p:cNvPr id="2" name="Titel 1">
            <a:extLst>
              <a:ext uri="{FF2B5EF4-FFF2-40B4-BE49-F238E27FC236}">
                <a16:creationId xmlns:a16="http://schemas.microsoft.com/office/drawing/2014/main" id="{B1FC6C30-1146-1FC4-83D9-BB2F463326FC}"/>
              </a:ext>
            </a:extLst>
          </p:cNvPr>
          <p:cNvSpPr>
            <a:spLocks noGrp="1"/>
          </p:cNvSpPr>
          <p:nvPr>
            <p:ph type="title"/>
          </p:nvPr>
        </p:nvSpPr>
        <p:spPr/>
        <p:txBody>
          <a:bodyPr/>
          <a:lstStyle/>
          <a:p>
            <a:r>
              <a:rPr lang="de-DE"/>
              <a:t>Kontakt zu Forschung und Wissenschaft</a:t>
            </a:r>
          </a:p>
        </p:txBody>
      </p:sp>
      <p:sp>
        <p:nvSpPr>
          <p:cNvPr id="3" name="Foliennummernplatzhalter 2">
            <a:extLst>
              <a:ext uri="{FF2B5EF4-FFF2-40B4-BE49-F238E27FC236}">
                <a16:creationId xmlns:a16="http://schemas.microsoft.com/office/drawing/2014/main" id="{7A4C7A50-3AA0-6344-0D67-7A4A613D8435}"/>
              </a:ext>
            </a:extLst>
          </p:cNvPr>
          <p:cNvSpPr>
            <a:spLocks noGrp="1"/>
          </p:cNvSpPr>
          <p:nvPr>
            <p:ph type="sldNum" sz="quarter" idx="12"/>
          </p:nvPr>
        </p:nvSpPr>
        <p:spPr/>
        <p:txBody>
          <a:bodyPr/>
          <a:lstStyle/>
          <a:p>
            <a:fld id="{F145060A-2239-4736-BEED-7C05F6B3C6E1}" type="slidenum">
              <a:rPr lang="de-DE" smtClean="0"/>
              <a:t>13</a:t>
            </a:fld>
            <a:endParaRPr lang="de-DE"/>
          </a:p>
        </p:txBody>
      </p:sp>
      <p:sp>
        <p:nvSpPr>
          <p:cNvPr id="4" name="Inhaltsplatzhalter 3">
            <a:extLst>
              <a:ext uri="{FF2B5EF4-FFF2-40B4-BE49-F238E27FC236}">
                <a16:creationId xmlns:a16="http://schemas.microsoft.com/office/drawing/2014/main" id="{09993AA3-0DC3-A09E-A4DF-816001C213BC}"/>
              </a:ext>
            </a:extLst>
          </p:cNvPr>
          <p:cNvSpPr>
            <a:spLocks noGrp="1"/>
          </p:cNvSpPr>
          <p:nvPr>
            <p:ph idx="1"/>
          </p:nvPr>
        </p:nvSpPr>
        <p:spPr>
          <a:xfrm>
            <a:off x="838201" y="1913661"/>
            <a:ext cx="4483100" cy="4010889"/>
          </a:xfrm>
        </p:spPr>
        <p:txBody>
          <a:bodyPr/>
          <a:lstStyle/>
          <a:p>
            <a:pPr marL="0" indent="0">
              <a:buNone/>
            </a:pPr>
            <a:r>
              <a:rPr lang="de-DE" dirty="0">
                <a:latin typeface="+mj-lt"/>
              </a:rPr>
              <a:t>Hindernisse für Kontakt</a:t>
            </a:r>
          </a:p>
          <a:p>
            <a:r>
              <a:rPr lang="de-DE" dirty="0"/>
              <a:t>Für die </a:t>
            </a:r>
            <a:r>
              <a:rPr lang="de-DE" dirty="0">
                <a:solidFill>
                  <a:schemeClr val="accent1"/>
                </a:solidFill>
                <a:latin typeface="+mj-lt"/>
              </a:rPr>
              <a:t>ca. 55%</a:t>
            </a:r>
            <a:r>
              <a:rPr lang="de-DE" dirty="0"/>
              <a:t> der Teilnehmenden, deren Unternehmen noch keinen Kontakt zu Wissenschaft und Forschung hatten, stellen folgende Faktoren Hindernisse dar…</a:t>
            </a:r>
          </a:p>
          <a:p>
            <a:endParaRPr lang="de-DE" dirty="0"/>
          </a:p>
        </p:txBody>
      </p:sp>
      <p:sp>
        <p:nvSpPr>
          <p:cNvPr id="7" name="Textfeld 6">
            <a:extLst>
              <a:ext uri="{FF2B5EF4-FFF2-40B4-BE49-F238E27FC236}">
                <a16:creationId xmlns:a16="http://schemas.microsoft.com/office/drawing/2014/main" id="{7AAE5320-2346-CB2E-302F-7C88B92C0958}"/>
              </a:ext>
            </a:extLst>
          </p:cNvPr>
          <p:cNvSpPr txBox="1"/>
          <p:nvPr/>
        </p:nvSpPr>
        <p:spPr>
          <a:xfrm>
            <a:off x="838200" y="5824522"/>
            <a:ext cx="4838700" cy="200055"/>
          </a:xfrm>
          <a:prstGeom prst="rect">
            <a:avLst/>
          </a:prstGeom>
          <a:noFill/>
        </p:spPr>
        <p:txBody>
          <a:bodyPr wrap="square" rtlCol="0">
            <a:spAutoFit/>
          </a:bodyPr>
          <a:lstStyle/>
          <a:p>
            <a:r>
              <a:rPr lang="de-DE" sz="700" noProof="0">
                <a:latin typeface="+mn-lt"/>
              </a:rPr>
              <a:t>Ergebnisse basierend auf KMU-Bedarfserhebung von Fraunhofer</a:t>
            </a:r>
          </a:p>
        </p:txBody>
      </p:sp>
    </p:spTree>
    <p:extLst>
      <p:ext uri="{BB962C8B-B14F-4D97-AF65-F5344CB8AC3E}">
        <p14:creationId xmlns:p14="http://schemas.microsoft.com/office/powerpoint/2010/main" val="3463833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2BED8D-8140-FBEB-421A-5FB36258DA98}"/>
              </a:ext>
            </a:extLst>
          </p:cNvPr>
          <p:cNvSpPr>
            <a:spLocks noGrp="1"/>
          </p:cNvSpPr>
          <p:nvPr>
            <p:ph type="title"/>
          </p:nvPr>
        </p:nvSpPr>
        <p:spPr/>
        <p:txBody>
          <a:bodyPr/>
          <a:lstStyle/>
          <a:p>
            <a:r>
              <a:rPr lang="de-DE"/>
              <a:t>Hemmende Faktoren für Wissenstransfer</a:t>
            </a:r>
          </a:p>
        </p:txBody>
      </p:sp>
      <p:sp>
        <p:nvSpPr>
          <p:cNvPr id="4" name="Foliennummernplatzhalter 3">
            <a:extLst>
              <a:ext uri="{FF2B5EF4-FFF2-40B4-BE49-F238E27FC236}">
                <a16:creationId xmlns:a16="http://schemas.microsoft.com/office/drawing/2014/main" id="{C71B91BC-5E2E-D79D-ACBA-E7162E2F3294}"/>
              </a:ext>
            </a:extLst>
          </p:cNvPr>
          <p:cNvSpPr>
            <a:spLocks noGrp="1"/>
          </p:cNvSpPr>
          <p:nvPr>
            <p:ph type="sldNum" sz="quarter" idx="12"/>
          </p:nvPr>
        </p:nvSpPr>
        <p:spPr/>
        <p:txBody>
          <a:bodyPr/>
          <a:lstStyle/>
          <a:p>
            <a:fld id="{F145060A-2239-4736-BEED-7C05F6B3C6E1}" type="slidenum">
              <a:rPr lang="de-DE" smtClean="0"/>
              <a:t>14</a:t>
            </a:fld>
            <a:endParaRPr lang="de-DE"/>
          </a:p>
        </p:txBody>
      </p:sp>
      <p:graphicFrame>
        <p:nvGraphicFramePr>
          <p:cNvPr id="5" name="Inhaltsplatzhalter 6">
            <a:extLst>
              <a:ext uri="{FF2B5EF4-FFF2-40B4-BE49-F238E27FC236}">
                <a16:creationId xmlns:a16="http://schemas.microsoft.com/office/drawing/2014/main" id="{34E8D4DE-3E39-D151-3A2A-E5D647E373CF}"/>
              </a:ext>
            </a:extLst>
          </p:cNvPr>
          <p:cNvGraphicFramePr>
            <a:graphicFrameLocks/>
          </p:cNvGraphicFramePr>
          <p:nvPr>
            <p:extLst>
              <p:ext uri="{D42A27DB-BD31-4B8C-83A1-F6EECF244321}">
                <p14:modId xmlns:p14="http://schemas.microsoft.com/office/powerpoint/2010/main" val="954762856"/>
              </p:ext>
            </p:extLst>
          </p:nvPr>
        </p:nvGraphicFramePr>
        <p:xfrm>
          <a:off x="935182" y="1756192"/>
          <a:ext cx="10418617" cy="3796142"/>
        </p:xfrm>
        <a:graphic>
          <a:graphicData uri="http://schemas.openxmlformats.org/drawingml/2006/table">
            <a:tbl>
              <a:tblPr>
                <a:tableStyleId>{5C22544A-7EE6-4342-B048-85BDC9FD1C3A}</a:tableStyleId>
              </a:tblPr>
              <a:tblGrid>
                <a:gridCol w="5209309">
                  <a:extLst>
                    <a:ext uri="{9D8B030D-6E8A-4147-A177-3AD203B41FA5}">
                      <a16:colId xmlns:a16="http://schemas.microsoft.com/office/drawing/2014/main" val="3299596434"/>
                    </a:ext>
                  </a:extLst>
                </a:gridCol>
                <a:gridCol w="5209308">
                  <a:extLst>
                    <a:ext uri="{9D8B030D-6E8A-4147-A177-3AD203B41FA5}">
                      <a16:colId xmlns:a16="http://schemas.microsoft.com/office/drawing/2014/main" val="2709771785"/>
                    </a:ext>
                  </a:extLst>
                </a:gridCol>
              </a:tblGrid>
              <a:tr h="924034">
                <a:tc>
                  <a:txBody>
                    <a:bodyPr/>
                    <a:lstStyle/>
                    <a:p>
                      <a:r>
                        <a:rPr lang="de-DE" sz="1400" b="0" dirty="0">
                          <a:solidFill>
                            <a:schemeClr val="accent1"/>
                          </a:solidFill>
                          <a:latin typeface="+mj-lt"/>
                        </a:rPr>
                        <a:t>Fehlende Ressourcen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pPr marL="285750" indent="-285750">
                        <a:buFont typeface="Arial" panose="020B0604020202020204" pitchFamily="34" charset="0"/>
                        <a:buChar char="•"/>
                      </a:pPr>
                      <a:r>
                        <a:rPr lang="de-DE" sz="1400" dirty="0">
                          <a:solidFill>
                            <a:schemeClr val="tx2"/>
                          </a:solidFill>
                        </a:rPr>
                        <a:t>Fachkräftemangel</a:t>
                      </a:r>
                    </a:p>
                    <a:p>
                      <a:pPr marL="285750" indent="-285750">
                        <a:buFont typeface="Arial" panose="020B0604020202020204" pitchFamily="34" charset="0"/>
                        <a:buChar char="•"/>
                      </a:pPr>
                      <a:r>
                        <a:rPr lang="de-DE" sz="1400" dirty="0">
                          <a:solidFill>
                            <a:schemeClr val="tx2"/>
                          </a:solidFill>
                        </a:rPr>
                        <a:t>Fehlen von Innovationsabteilung</a:t>
                      </a:r>
                    </a:p>
                    <a:p>
                      <a:pPr marL="285750" indent="-285750">
                        <a:buFont typeface="Arial" panose="020B0604020202020204" pitchFamily="34" charset="0"/>
                        <a:buChar char="•"/>
                      </a:pPr>
                      <a:r>
                        <a:rPr lang="de-DE" sz="1400" dirty="0">
                          <a:solidFill>
                            <a:schemeClr val="tx2"/>
                          </a:solidFill>
                        </a:rPr>
                        <a:t>Fehlende zeitliche Ressourcen </a:t>
                      </a:r>
                    </a:p>
                    <a:p>
                      <a:pPr marL="285750" indent="-285750">
                        <a:buFont typeface="Arial" panose="020B0604020202020204" pitchFamily="34" charset="0"/>
                        <a:buChar char="•"/>
                      </a:pPr>
                      <a:r>
                        <a:rPr lang="de-DE" sz="1400" dirty="0">
                          <a:solidFill>
                            <a:schemeClr val="tx2"/>
                          </a:solidFill>
                        </a:rPr>
                        <a:t>Finanzielle Ressourcen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867110671"/>
                  </a:ext>
                </a:extLst>
              </a:tr>
              <a:tr h="307326">
                <a:tc>
                  <a:txBody>
                    <a:bodyPr/>
                    <a:lstStyle/>
                    <a:p>
                      <a:r>
                        <a:rPr lang="de-DE" sz="1400" dirty="0">
                          <a:solidFill>
                            <a:schemeClr val="accent1"/>
                          </a:solidFill>
                          <a:latin typeface="+mj-lt"/>
                        </a:rPr>
                        <a:t>Überzogene Preisvorstellungen seitens Hochschulen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endParaRPr lang="de-DE" sz="1400">
                        <a:solidFill>
                          <a:schemeClr val="tx2"/>
                        </a:solidFill>
                      </a:endParaRP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993145963"/>
                  </a:ext>
                </a:extLst>
              </a:tr>
              <a:tr h="327209">
                <a:tc>
                  <a:txBody>
                    <a:bodyPr/>
                    <a:lstStyle/>
                    <a:p>
                      <a:r>
                        <a:rPr lang="de-DE" sz="1400" dirty="0">
                          <a:solidFill>
                            <a:schemeClr val="accent1"/>
                          </a:solidFill>
                          <a:latin typeface="+mj-lt"/>
                        </a:rPr>
                        <a:t>Geringe Absorptionsfähigkeit seitens Unternehmen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endParaRPr lang="de-DE" sz="1400">
                        <a:solidFill>
                          <a:schemeClr val="tx2"/>
                        </a:solidFill>
                      </a:endParaRP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422285446"/>
                  </a:ext>
                </a:extLst>
              </a:tr>
              <a:tr h="715382">
                <a:tc>
                  <a:txBody>
                    <a:bodyPr/>
                    <a:lstStyle/>
                    <a:p>
                      <a:r>
                        <a:rPr lang="de-DE" sz="1400" dirty="0">
                          <a:solidFill>
                            <a:schemeClr val="accent1"/>
                          </a:solidFill>
                          <a:latin typeface="+mj-lt"/>
                        </a:rPr>
                        <a:t>Risiko von Innovation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pPr marL="285750" indent="-285750">
                        <a:buFont typeface="Arial" panose="020B0604020202020204" pitchFamily="34" charset="0"/>
                        <a:buChar char="•"/>
                      </a:pPr>
                      <a:r>
                        <a:rPr lang="de-DE" sz="1400">
                          <a:solidFill>
                            <a:schemeClr val="tx2"/>
                          </a:solidFill>
                        </a:rPr>
                        <a:t>Lange Laufzeit der Vorhaben</a:t>
                      </a:r>
                    </a:p>
                    <a:p>
                      <a:pPr marL="285750" indent="-285750">
                        <a:buFont typeface="Arial" panose="020B0604020202020204" pitchFamily="34" charset="0"/>
                        <a:buChar char="•"/>
                      </a:pPr>
                      <a:r>
                        <a:rPr lang="de-DE" sz="1400">
                          <a:solidFill>
                            <a:schemeClr val="tx2"/>
                          </a:solidFill>
                        </a:rPr>
                        <a:t>Skepsis gegenüber Wettbewerbsvorteilen durch Innovationen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1714240093"/>
                  </a:ext>
                </a:extLst>
              </a:tr>
              <a:tr h="259283">
                <a:tc>
                  <a:txBody>
                    <a:bodyPr/>
                    <a:lstStyle/>
                    <a:p>
                      <a:r>
                        <a:rPr lang="de-DE" sz="1400" dirty="0">
                          <a:solidFill>
                            <a:schemeClr val="accent1"/>
                          </a:solidFill>
                          <a:latin typeface="+mj-lt"/>
                        </a:rPr>
                        <a:t>Bürokratismus</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endParaRPr lang="de-DE" sz="1400">
                        <a:solidFill>
                          <a:schemeClr val="tx2"/>
                        </a:solidFill>
                      </a:endParaRP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951721602"/>
                  </a:ext>
                </a:extLst>
              </a:tr>
              <a:tr h="506729">
                <a:tc>
                  <a:txBody>
                    <a:bodyPr/>
                    <a:lstStyle/>
                    <a:p>
                      <a:r>
                        <a:rPr lang="de-DE" sz="1400" dirty="0">
                          <a:solidFill>
                            <a:schemeClr val="accent1"/>
                          </a:solidFill>
                          <a:latin typeface="+mj-lt"/>
                        </a:rPr>
                        <a:t>Informationszugang &amp; fehlende Initiative</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pPr marL="285750" indent="-285750">
                        <a:buFont typeface="Arial" panose="020B0604020202020204" pitchFamily="34" charset="0"/>
                        <a:buChar char="•"/>
                      </a:pPr>
                      <a:r>
                        <a:rPr lang="de-DE" sz="1400">
                          <a:solidFill>
                            <a:schemeClr val="tx2"/>
                          </a:solidFill>
                        </a:rPr>
                        <a:t>Zugang zu Informationen zu Forschungsaktivitäten an HS </a:t>
                      </a:r>
                    </a:p>
                    <a:p>
                      <a:pPr marL="285750" indent="-285750">
                        <a:buFont typeface="Arial" panose="020B0604020202020204" pitchFamily="34" charset="0"/>
                        <a:buChar char="•"/>
                      </a:pPr>
                      <a:r>
                        <a:rPr lang="de-DE" sz="1400">
                          <a:solidFill>
                            <a:schemeClr val="tx2"/>
                          </a:solidFill>
                        </a:rPr>
                        <a:t>Fehlende aktive Ansprache an KMU </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2556070255"/>
                  </a:ext>
                </a:extLst>
              </a:tr>
              <a:tr h="329738">
                <a:tc>
                  <a:txBody>
                    <a:bodyPr/>
                    <a:lstStyle/>
                    <a:p>
                      <a:r>
                        <a:rPr lang="de-DE" sz="1400" dirty="0">
                          <a:solidFill>
                            <a:schemeClr val="accent1"/>
                          </a:solidFill>
                          <a:latin typeface="+mj-lt"/>
                        </a:rPr>
                        <a:t>Umfeldbedingungen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pPr marL="285750" indent="-285750">
                        <a:buFont typeface="Arial" panose="020B0604020202020204" pitchFamily="34" charset="0"/>
                        <a:buChar char="•"/>
                      </a:pPr>
                      <a:r>
                        <a:rPr lang="de-DE" sz="1400">
                          <a:solidFill>
                            <a:schemeClr val="tx2"/>
                          </a:solidFill>
                        </a:rPr>
                        <a:t>Fehlende Infrastruktur-, Markt- oder Öffentlichkeitsanreiz</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811750396"/>
                  </a:ext>
                </a:extLst>
              </a:tr>
              <a:tr h="332509">
                <a:tc>
                  <a:txBody>
                    <a:bodyPr/>
                    <a:lstStyle/>
                    <a:p>
                      <a:r>
                        <a:rPr lang="de-DE" sz="1400" dirty="0">
                          <a:solidFill>
                            <a:schemeClr val="accent1"/>
                          </a:solidFill>
                          <a:latin typeface="+mj-lt"/>
                        </a:rPr>
                        <a:t>Unterschiedliche Funktionslogiken von HS und Unternehmen</a:t>
                      </a: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tc>
                  <a:txBody>
                    <a:bodyPr/>
                    <a:lstStyle/>
                    <a:p>
                      <a:pPr marL="285750" indent="-285750">
                        <a:buFont typeface="Arial" panose="020B0604020202020204" pitchFamily="34" charset="0"/>
                        <a:buChar char="•"/>
                      </a:pPr>
                      <a:endParaRPr lang="de-DE" sz="1400" dirty="0">
                        <a:solidFill>
                          <a:schemeClr val="tx2"/>
                        </a:solidFill>
                      </a:endParaRPr>
                    </a:p>
                  </a:txBody>
                  <a:tcPr>
                    <a:lnL w="12700" cap="flat" cmpd="sng" algn="ctr">
                      <a:solidFill>
                        <a:schemeClr val="accent1"/>
                      </a:solidFill>
                      <a:prstDash val="dash"/>
                      <a:round/>
                      <a:headEnd type="none" w="med" len="med"/>
                      <a:tailEnd type="none" w="med" len="med"/>
                    </a:lnL>
                    <a:lnR w="12700" cap="flat" cmpd="sng" algn="ctr">
                      <a:solidFill>
                        <a:schemeClr val="accent1"/>
                      </a:solidFill>
                      <a:prstDash val="dash"/>
                      <a:round/>
                      <a:headEnd type="none" w="med" len="med"/>
                      <a:tailEnd type="none" w="med" len="med"/>
                    </a:lnR>
                    <a:lnT w="12700" cap="flat" cmpd="sng" algn="ctr">
                      <a:solidFill>
                        <a:schemeClr val="accent1"/>
                      </a:solidFill>
                      <a:prstDash val="dash"/>
                      <a:round/>
                      <a:headEnd type="none" w="med" len="med"/>
                      <a:tailEnd type="none" w="med" len="med"/>
                    </a:lnT>
                    <a:lnB w="12700" cap="flat" cmpd="sng" algn="ctr">
                      <a:solidFill>
                        <a:schemeClr val="accent1"/>
                      </a:solidFill>
                      <a:prstDash val="dash"/>
                      <a:round/>
                      <a:headEnd type="none" w="med" len="med"/>
                      <a:tailEnd type="none" w="med" len="med"/>
                    </a:lnB>
                    <a:noFill/>
                  </a:tcPr>
                </a:tc>
                <a:extLst>
                  <a:ext uri="{0D108BD9-81ED-4DB2-BD59-A6C34878D82A}">
                    <a16:rowId xmlns:a16="http://schemas.microsoft.com/office/drawing/2014/main" val="3666718596"/>
                  </a:ext>
                </a:extLst>
              </a:tr>
            </a:tbl>
          </a:graphicData>
        </a:graphic>
      </p:graphicFrame>
      <p:sp>
        <p:nvSpPr>
          <p:cNvPr id="6" name="Textfeld 5">
            <a:extLst>
              <a:ext uri="{FF2B5EF4-FFF2-40B4-BE49-F238E27FC236}">
                <a16:creationId xmlns:a16="http://schemas.microsoft.com/office/drawing/2014/main" id="{0CC1013E-20D5-E4C3-FDDD-9324B4D0B3EB}"/>
              </a:ext>
            </a:extLst>
          </p:cNvPr>
          <p:cNvSpPr txBox="1"/>
          <p:nvPr/>
        </p:nvSpPr>
        <p:spPr>
          <a:xfrm>
            <a:off x="838200" y="5824522"/>
            <a:ext cx="4838700" cy="200055"/>
          </a:xfrm>
          <a:prstGeom prst="rect">
            <a:avLst/>
          </a:prstGeom>
          <a:noFill/>
        </p:spPr>
        <p:txBody>
          <a:bodyPr wrap="square" rtlCol="0">
            <a:spAutoFit/>
          </a:bodyPr>
          <a:lstStyle/>
          <a:p>
            <a:r>
              <a:rPr lang="de-DE" sz="700" noProof="0">
                <a:latin typeface="+mn-lt"/>
              </a:rPr>
              <a:t>Ergebnisse basierend auf KMU-Bedarfserhebung von Fraunhofer</a:t>
            </a:r>
          </a:p>
        </p:txBody>
      </p:sp>
    </p:spTree>
    <p:extLst>
      <p:ext uri="{BB962C8B-B14F-4D97-AF65-F5344CB8AC3E}">
        <p14:creationId xmlns:p14="http://schemas.microsoft.com/office/powerpoint/2010/main" val="2096242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9C5751-84DF-CF64-12CA-3BAF944D9F6F}"/>
              </a:ext>
            </a:extLst>
          </p:cNvPr>
          <p:cNvSpPr>
            <a:spLocks noGrp="1"/>
          </p:cNvSpPr>
          <p:nvPr>
            <p:ph type="title"/>
          </p:nvPr>
        </p:nvSpPr>
        <p:spPr/>
        <p:txBody>
          <a:bodyPr/>
          <a:lstStyle/>
          <a:p>
            <a:r>
              <a:rPr lang="de-DE"/>
              <a:t>Fördernde Faktoren von Transfer und Innovation</a:t>
            </a:r>
          </a:p>
        </p:txBody>
      </p:sp>
      <p:sp>
        <p:nvSpPr>
          <p:cNvPr id="3" name="Inhaltsplatzhalter 2">
            <a:extLst>
              <a:ext uri="{FF2B5EF4-FFF2-40B4-BE49-F238E27FC236}">
                <a16:creationId xmlns:a16="http://schemas.microsoft.com/office/drawing/2014/main" id="{9DCD6464-0E76-2760-B36F-AE25990C4CF4}"/>
              </a:ext>
            </a:extLst>
          </p:cNvPr>
          <p:cNvSpPr>
            <a:spLocks noGrp="1"/>
          </p:cNvSpPr>
          <p:nvPr>
            <p:ph idx="1"/>
          </p:nvPr>
        </p:nvSpPr>
        <p:spPr>
          <a:xfrm>
            <a:off x="838200" y="2009774"/>
            <a:ext cx="10515600" cy="3914775"/>
          </a:xfrm>
        </p:spPr>
        <p:txBody>
          <a:bodyPr/>
          <a:lstStyle/>
          <a:p>
            <a:r>
              <a:rPr lang="de-DE" dirty="0"/>
              <a:t>Gesteigerte Sichtbarkeit </a:t>
            </a:r>
          </a:p>
          <a:p>
            <a:endParaRPr lang="de-DE" dirty="0"/>
          </a:p>
          <a:p>
            <a:r>
              <a:rPr lang="de-DE" dirty="0"/>
              <a:t>Gesteigerte Initiative von Hochschulen </a:t>
            </a:r>
          </a:p>
          <a:p>
            <a:endParaRPr lang="de-DE" dirty="0"/>
          </a:p>
          <a:p>
            <a:r>
              <a:rPr lang="de-DE" dirty="0"/>
              <a:t>Spezialisierung Intermediäre: Transfer GmbH </a:t>
            </a:r>
          </a:p>
          <a:p>
            <a:endParaRPr lang="de-DE" dirty="0"/>
          </a:p>
          <a:p>
            <a:r>
              <a:rPr lang="de-DE" dirty="0"/>
              <a:t>Finanzielle Förderung</a:t>
            </a:r>
          </a:p>
        </p:txBody>
      </p:sp>
      <p:sp>
        <p:nvSpPr>
          <p:cNvPr id="4" name="Foliennummernplatzhalter 3">
            <a:extLst>
              <a:ext uri="{FF2B5EF4-FFF2-40B4-BE49-F238E27FC236}">
                <a16:creationId xmlns:a16="http://schemas.microsoft.com/office/drawing/2014/main" id="{46F386FA-0469-5618-96D4-618460DDE64C}"/>
              </a:ext>
            </a:extLst>
          </p:cNvPr>
          <p:cNvSpPr>
            <a:spLocks noGrp="1"/>
          </p:cNvSpPr>
          <p:nvPr>
            <p:ph type="sldNum" sz="quarter" idx="12"/>
          </p:nvPr>
        </p:nvSpPr>
        <p:spPr/>
        <p:txBody>
          <a:bodyPr/>
          <a:lstStyle/>
          <a:p>
            <a:fld id="{F145060A-2239-4736-BEED-7C05F6B3C6E1}" type="slidenum">
              <a:rPr lang="de-DE" smtClean="0"/>
              <a:t>15</a:t>
            </a:fld>
            <a:endParaRPr lang="de-DE"/>
          </a:p>
        </p:txBody>
      </p:sp>
      <p:sp>
        <p:nvSpPr>
          <p:cNvPr id="5" name="Ellipse 4">
            <a:extLst>
              <a:ext uri="{FF2B5EF4-FFF2-40B4-BE49-F238E27FC236}">
                <a16:creationId xmlns:a16="http://schemas.microsoft.com/office/drawing/2014/main" id="{329EEEAF-9D0A-F45E-B0CA-F00999B5971F}"/>
              </a:ext>
            </a:extLst>
          </p:cNvPr>
          <p:cNvSpPr/>
          <p:nvPr/>
        </p:nvSpPr>
        <p:spPr>
          <a:xfrm rot="18000000">
            <a:off x="8189982" y="130663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6" name="Inhaltsplatzhalter 10">
            <a:extLst>
              <a:ext uri="{FF2B5EF4-FFF2-40B4-BE49-F238E27FC236}">
                <a16:creationId xmlns:a16="http://schemas.microsoft.com/office/drawing/2014/main" id="{EB25F002-4758-DFA0-B286-C3A25B9C9807}"/>
              </a:ext>
            </a:extLst>
          </p:cNvPr>
          <p:cNvPicPr>
            <a:picLocks noChangeAspect="1"/>
          </p:cNvPicPr>
          <p:nvPr/>
        </p:nvPicPr>
        <p:blipFill>
          <a:blip r:embed="rId3"/>
          <a:srcRect t="10000" b="10000"/>
          <a:stretch/>
        </p:blipFill>
        <p:spPr>
          <a:xfrm>
            <a:off x="7997825" y="1597025"/>
            <a:ext cx="3243263" cy="3243263"/>
          </a:xfrm>
          <a:prstGeom prst="ellipse">
            <a:avLst/>
          </a:prstGeom>
        </p:spPr>
      </p:pic>
    </p:spTree>
    <p:extLst>
      <p:ext uri="{BB962C8B-B14F-4D97-AF65-F5344CB8AC3E}">
        <p14:creationId xmlns:p14="http://schemas.microsoft.com/office/powerpoint/2010/main" val="52495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44FED0-DA99-2014-C992-143D47EEA6C3}"/>
              </a:ext>
            </a:extLst>
          </p:cNvPr>
          <p:cNvSpPr>
            <a:spLocks noGrp="1"/>
          </p:cNvSpPr>
          <p:nvPr>
            <p:ph type="title"/>
          </p:nvPr>
        </p:nvSpPr>
        <p:spPr/>
        <p:txBody>
          <a:bodyPr/>
          <a:lstStyle/>
          <a:p>
            <a:r>
              <a:rPr lang="de-DE"/>
              <a:t>Transfer, aber wohin? Das </a:t>
            </a:r>
            <a:r>
              <a:rPr lang="de-DE" err="1"/>
              <a:t>Quadruple</a:t>
            </a:r>
            <a:r>
              <a:rPr lang="de-DE"/>
              <a:t> Helix-Modell</a:t>
            </a:r>
          </a:p>
        </p:txBody>
      </p:sp>
      <p:sp>
        <p:nvSpPr>
          <p:cNvPr id="3" name="Foliennummernplatzhalter 2">
            <a:extLst>
              <a:ext uri="{FF2B5EF4-FFF2-40B4-BE49-F238E27FC236}">
                <a16:creationId xmlns:a16="http://schemas.microsoft.com/office/drawing/2014/main" id="{4BD8A86B-C2D4-BB6E-E3AC-D3F4909104CB}"/>
              </a:ext>
            </a:extLst>
          </p:cNvPr>
          <p:cNvSpPr>
            <a:spLocks noGrp="1"/>
          </p:cNvSpPr>
          <p:nvPr>
            <p:ph type="sldNum" sz="quarter" idx="12"/>
          </p:nvPr>
        </p:nvSpPr>
        <p:spPr/>
        <p:txBody>
          <a:bodyPr/>
          <a:lstStyle/>
          <a:p>
            <a:fld id="{F145060A-2239-4736-BEED-7C05F6B3C6E1}" type="slidenum">
              <a:rPr lang="de-DE" smtClean="0"/>
              <a:t>16</a:t>
            </a:fld>
            <a:endParaRPr lang="de-DE"/>
          </a:p>
        </p:txBody>
      </p:sp>
      <p:pic>
        <p:nvPicPr>
          <p:cNvPr id="8" name="Grafik 7" descr="Ein Bild, das Text, Screenshot, Schrift, Reihe enthält.&#10;&#10;KI-generierte Inhalte können fehlerhaft sein.">
            <a:extLst>
              <a:ext uri="{FF2B5EF4-FFF2-40B4-BE49-F238E27FC236}">
                <a16:creationId xmlns:a16="http://schemas.microsoft.com/office/drawing/2014/main" id="{AFC55A74-8AE3-BB9F-3E6E-7ABDA4868655}"/>
              </a:ext>
            </a:extLst>
          </p:cNvPr>
          <p:cNvPicPr>
            <a:picLocks noChangeAspect="1"/>
          </p:cNvPicPr>
          <p:nvPr/>
        </p:nvPicPr>
        <p:blipFill>
          <a:blip r:embed="rId3"/>
          <a:stretch>
            <a:fillRect/>
          </a:stretch>
        </p:blipFill>
        <p:spPr>
          <a:xfrm>
            <a:off x="5984008" y="3429000"/>
            <a:ext cx="5137727" cy="2475001"/>
          </a:xfrm>
          <a:prstGeom prst="rect">
            <a:avLst/>
          </a:prstGeom>
        </p:spPr>
      </p:pic>
      <p:pic>
        <p:nvPicPr>
          <p:cNvPr id="10" name="Grafik 9" descr="Ein Bild, das Text, Screenshot, Schrift, Reihe enthält.&#10;&#10;KI-generierte Inhalte können fehlerhaft sein.">
            <a:extLst>
              <a:ext uri="{FF2B5EF4-FFF2-40B4-BE49-F238E27FC236}">
                <a16:creationId xmlns:a16="http://schemas.microsoft.com/office/drawing/2014/main" id="{29C68176-7C9A-993C-150C-FFCA38AA6DDC}"/>
              </a:ext>
            </a:extLst>
          </p:cNvPr>
          <p:cNvPicPr>
            <a:picLocks noChangeAspect="1"/>
          </p:cNvPicPr>
          <p:nvPr/>
        </p:nvPicPr>
        <p:blipFill>
          <a:blip r:embed="rId4"/>
          <a:stretch>
            <a:fillRect/>
          </a:stretch>
        </p:blipFill>
        <p:spPr>
          <a:xfrm>
            <a:off x="5984007" y="1865513"/>
            <a:ext cx="5137727" cy="1217092"/>
          </a:xfrm>
          <a:prstGeom prst="rect">
            <a:avLst/>
          </a:prstGeom>
        </p:spPr>
      </p:pic>
      <p:pic>
        <p:nvPicPr>
          <p:cNvPr id="13" name="Grafik 12">
            <a:extLst>
              <a:ext uri="{FF2B5EF4-FFF2-40B4-BE49-F238E27FC236}">
                <a16:creationId xmlns:a16="http://schemas.microsoft.com/office/drawing/2014/main" id="{8DA85D32-A38C-109E-FA67-D59C6D51093B}"/>
              </a:ext>
            </a:extLst>
          </p:cNvPr>
          <p:cNvPicPr>
            <a:picLocks noChangeAspect="1"/>
          </p:cNvPicPr>
          <p:nvPr/>
        </p:nvPicPr>
        <p:blipFill>
          <a:blip r:embed="rId5"/>
          <a:srcRect/>
          <a:stretch/>
        </p:blipFill>
        <p:spPr>
          <a:xfrm>
            <a:off x="1016000" y="1839024"/>
            <a:ext cx="3922486" cy="3719885"/>
          </a:xfrm>
          <a:prstGeom prst="rect">
            <a:avLst/>
          </a:prstGeom>
        </p:spPr>
      </p:pic>
      <p:sp>
        <p:nvSpPr>
          <p:cNvPr id="14" name="Textfeld 13">
            <a:extLst>
              <a:ext uri="{FF2B5EF4-FFF2-40B4-BE49-F238E27FC236}">
                <a16:creationId xmlns:a16="http://schemas.microsoft.com/office/drawing/2014/main" id="{6D6EC96D-A812-B26D-E98E-398CDB69FD2D}"/>
              </a:ext>
            </a:extLst>
          </p:cNvPr>
          <p:cNvSpPr txBox="1"/>
          <p:nvPr/>
        </p:nvSpPr>
        <p:spPr>
          <a:xfrm>
            <a:off x="1290234" y="5560061"/>
            <a:ext cx="4100286" cy="200055"/>
          </a:xfrm>
          <a:prstGeom prst="rect">
            <a:avLst/>
          </a:prstGeom>
          <a:noFill/>
        </p:spPr>
        <p:txBody>
          <a:bodyPr wrap="square" lIns="91440" tIns="45720" rIns="91440" bIns="45720" rtlCol="0" anchor="t">
            <a:spAutoFit/>
          </a:bodyPr>
          <a:lstStyle/>
          <a:p>
            <a:r>
              <a:rPr lang="de-DE" sz="700" noProof="0">
                <a:latin typeface="+mn-lt"/>
              </a:rPr>
              <a:t>Schütz</a:t>
            </a:r>
            <a:r>
              <a:rPr lang="de-DE" sz="700">
                <a:latin typeface="+mn-lt"/>
              </a:rPr>
              <a:t> et al. (2018)</a:t>
            </a:r>
            <a:endParaRPr lang="de-DE" sz="700" noProof="0" dirty="0">
              <a:latin typeface="+mn-lt"/>
            </a:endParaRPr>
          </a:p>
        </p:txBody>
      </p:sp>
    </p:spTree>
    <p:extLst>
      <p:ext uri="{BB962C8B-B14F-4D97-AF65-F5344CB8AC3E}">
        <p14:creationId xmlns:p14="http://schemas.microsoft.com/office/powerpoint/2010/main" val="2514522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1BF44EAF-E6EB-8C79-FDF0-F786B20B4296}"/>
              </a:ext>
            </a:extLst>
          </p:cNvPr>
          <p:cNvSpPr>
            <a:spLocks noGrp="1"/>
          </p:cNvSpPr>
          <p:nvPr>
            <p:ph type="sldNum" sz="quarter" idx="12"/>
          </p:nvPr>
        </p:nvSpPr>
        <p:spPr/>
        <p:txBody>
          <a:bodyPr/>
          <a:lstStyle/>
          <a:p>
            <a:fld id="{F145060A-2239-4736-BEED-7C05F6B3C6E1}" type="slidenum">
              <a:rPr lang="de-DE" smtClean="0"/>
              <a:t>17</a:t>
            </a:fld>
            <a:endParaRPr lang="de-DE"/>
          </a:p>
        </p:txBody>
      </p:sp>
      <p:sp>
        <p:nvSpPr>
          <p:cNvPr id="3" name="Titel 2">
            <a:extLst>
              <a:ext uri="{FF2B5EF4-FFF2-40B4-BE49-F238E27FC236}">
                <a16:creationId xmlns:a16="http://schemas.microsoft.com/office/drawing/2014/main" id="{5CB810AB-5330-D6E6-A1E2-EC9E1BE313A8}"/>
              </a:ext>
            </a:extLst>
          </p:cNvPr>
          <p:cNvSpPr>
            <a:spLocks noGrp="1"/>
          </p:cNvSpPr>
          <p:nvPr>
            <p:ph type="title"/>
          </p:nvPr>
        </p:nvSpPr>
        <p:spPr/>
        <p:txBody>
          <a:bodyPr/>
          <a:lstStyle/>
          <a:p>
            <a:r>
              <a:rPr lang="de-DE"/>
              <a:t>Arten der Innovation</a:t>
            </a:r>
          </a:p>
        </p:txBody>
      </p:sp>
      <p:pic>
        <p:nvPicPr>
          <p:cNvPr id="11" name="Inhaltsplatzhalter 10">
            <a:extLst>
              <a:ext uri="{FF2B5EF4-FFF2-40B4-BE49-F238E27FC236}">
                <a16:creationId xmlns:a16="http://schemas.microsoft.com/office/drawing/2014/main" id="{03D09381-EBD2-F760-5577-C69435202CCE}"/>
              </a:ext>
            </a:extLst>
          </p:cNvPr>
          <p:cNvPicPr>
            <a:picLocks noGrp="1"/>
          </p:cNvPicPr>
          <p:nvPr>
            <p:ph idx="13"/>
          </p:nvPr>
        </p:nvPicPr>
        <p:blipFill>
          <a:blip r:embed="rId3"/>
          <a:srcRect l="16667" r="16667"/>
          <a:stretch/>
        </p:blipFill>
        <p:spPr>
          <a:xfrm>
            <a:off x="7399338" y="1795075"/>
            <a:ext cx="3960000" cy="3960000"/>
          </a:xfrm>
        </p:spPr>
      </p:pic>
      <p:sp>
        <p:nvSpPr>
          <p:cNvPr id="5" name="Inhaltsplatzhalter 4">
            <a:extLst>
              <a:ext uri="{FF2B5EF4-FFF2-40B4-BE49-F238E27FC236}">
                <a16:creationId xmlns:a16="http://schemas.microsoft.com/office/drawing/2014/main" id="{3C162CDA-4B04-9ED8-DAC6-9F4C68B28F71}"/>
              </a:ext>
            </a:extLst>
          </p:cNvPr>
          <p:cNvSpPr>
            <a:spLocks noGrp="1"/>
          </p:cNvSpPr>
          <p:nvPr>
            <p:ph idx="15"/>
          </p:nvPr>
        </p:nvSpPr>
        <p:spPr/>
        <p:txBody>
          <a:bodyPr/>
          <a:lstStyle/>
          <a:p>
            <a:pPr marL="285750" indent="-285750">
              <a:buFont typeface="Arial" panose="020B0604020202020204" pitchFamily="34" charset="0"/>
              <a:buChar char="•"/>
            </a:pPr>
            <a:r>
              <a:rPr lang="de-DE" sz="1800">
                <a:solidFill>
                  <a:schemeClr val="tx2"/>
                </a:solidFill>
                <a:latin typeface="+mn-lt"/>
              </a:rPr>
              <a:t>Inkrementelle Innovation</a:t>
            </a:r>
          </a:p>
          <a:p>
            <a:pPr marL="285750" indent="-285750">
              <a:buFont typeface="Arial" panose="020B0604020202020204" pitchFamily="34" charset="0"/>
              <a:buChar char="•"/>
            </a:pPr>
            <a:r>
              <a:rPr lang="de-DE" sz="1800">
                <a:solidFill>
                  <a:schemeClr val="tx2"/>
                </a:solidFill>
                <a:latin typeface="+mn-lt"/>
              </a:rPr>
              <a:t>Radikale Innovation (Disruption) </a:t>
            </a:r>
          </a:p>
          <a:p>
            <a:pPr marL="285750" indent="-285750">
              <a:buFont typeface="Arial" panose="020B0604020202020204" pitchFamily="34" charset="0"/>
              <a:buChar char="•"/>
            </a:pPr>
            <a:r>
              <a:rPr lang="de-DE" sz="1800">
                <a:solidFill>
                  <a:schemeClr val="tx2"/>
                </a:solidFill>
                <a:latin typeface="+mn-lt"/>
              </a:rPr>
              <a:t>Exponentielle Innovation</a:t>
            </a:r>
          </a:p>
          <a:p>
            <a:endParaRPr lang="de-DE"/>
          </a:p>
          <a:p>
            <a:endParaRPr lang="de-DE"/>
          </a:p>
          <a:p>
            <a:r>
              <a:rPr lang="de-DE"/>
              <a:t>„Die Weiterentwicklung der Kerze hätte nie zur Erfindung der Glühbirne geführt.“</a:t>
            </a:r>
          </a:p>
        </p:txBody>
      </p:sp>
    </p:spTree>
    <p:extLst>
      <p:ext uri="{BB962C8B-B14F-4D97-AF65-F5344CB8AC3E}">
        <p14:creationId xmlns:p14="http://schemas.microsoft.com/office/powerpoint/2010/main" val="13348454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1195FF-159E-FD69-22AA-CFEF95F7C1B9}"/>
              </a:ext>
            </a:extLst>
          </p:cNvPr>
          <p:cNvSpPr>
            <a:spLocks noGrp="1"/>
          </p:cNvSpPr>
          <p:nvPr>
            <p:ph type="title"/>
          </p:nvPr>
        </p:nvSpPr>
        <p:spPr/>
        <p:txBody>
          <a:bodyPr/>
          <a:lstStyle/>
          <a:p>
            <a:r>
              <a:rPr lang="de-DE" err="1"/>
              <a:t>Exponentialität</a:t>
            </a:r>
            <a:r>
              <a:rPr lang="de-DE"/>
              <a:t> vs. Linearität</a:t>
            </a:r>
          </a:p>
        </p:txBody>
      </p:sp>
      <p:sp>
        <p:nvSpPr>
          <p:cNvPr id="4" name="Foliennummernplatzhalter 3">
            <a:extLst>
              <a:ext uri="{FF2B5EF4-FFF2-40B4-BE49-F238E27FC236}">
                <a16:creationId xmlns:a16="http://schemas.microsoft.com/office/drawing/2014/main" id="{D9440324-6063-278E-2169-2932091FB2D2}"/>
              </a:ext>
            </a:extLst>
          </p:cNvPr>
          <p:cNvSpPr>
            <a:spLocks noGrp="1"/>
          </p:cNvSpPr>
          <p:nvPr>
            <p:ph type="sldNum" sz="quarter" idx="12"/>
          </p:nvPr>
        </p:nvSpPr>
        <p:spPr/>
        <p:txBody>
          <a:bodyPr/>
          <a:lstStyle/>
          <a:p>
            <a:fld id="{F145060A-2239-4736-BEED-7C05F6B3C6E1}" type="slidenum">
              <a:rPr lang="de-DE" smtClean="0"/>
              <a:t>18</a:t>
            </a:fld>
            <a:endParaRPr lang="de-DE"/>
          </a:p>
        </p:txBody>
      </p:sp>
      <p:sp>
        <p:nvSpPr>
          <p:cNvPr id="6" name="Textfeld 5">
            <a:extLst>
              <a:ext uri="{FF2B5EF4-FFF2-40B4-BE49-F238E27FC236}">
                <a16:creationId xmlns:a16="http://schemas.microsoft.com/office/drawing/2014/main" id="{485A16A6-1384-BD77-D23A-C5E25F453163}"/>
              </a:ext>
            </a:extLst>
          </p:cNvPr>
          <p:cNvSpPr txBox="1"/>
          <p:nvPr/>
        </p:nvSpPr>
        <p:spPr>
          <a:xfrm>
            <a:off x="838200" y="5824522"/>
            <a:ext cx="4838700" cy="200055"/>
          </a:xfrm>
          <a:prstGeom prst="rect">
            <a:avLst/>
          </a:prstGeom>
          <a:noFill/>
        </p:spPr>
        <p:txBody>
          <a:bodyPr wrap="square" rtlCol="0">
            <a:spAutoFit/>
          </a:bodyPr>
          <a:lstStyle/>
          <a:p>
            <a:r>
              <a:rPr lang="de-DE" sz="700" noProof="0">
                <a:latin typeface="+mn-lt"/>
              </a:rPr>
              <a:t>© </a:t>
            </a:r>
            <a:r>
              <a:rPr lang="de-DE" sz="700" noProof="0" err="1">
                <a:latin typeface="+mn-lt"/>
              </a:rPr>
              <a:t>Exponential</a:t>
            </a:r>
            <a:r>
              <a:rPr lang="de-DE" sz="700" noProof="0">
                <a:latin typeface="+mn-lt"/>
              </a:rPr>
              <a:t> Innovation Institute, Dr. Uve Samuels, mit freundlicher Genehmigung</a:t>
            </a:r>
          </a:p>
        </p:txBody>
      </p:sp>
      <p:grpSp>
        <p:nvGrpSpPr>
          <p:cNvPr id="34" name="Gruppieren 33">
            <a:extLst>
              <a:ext uri="{FF2B5EF4-FFF2-40B4-BE49-F238E27FC236}">
                <a16:creationId xmlns:a16="http://schemas.microsoft.com/office/drawing/2014/main" id="{2881420F-1F96-8A64-6D4B-7AA0052FC315}"/>
              </a:ext>
            </a:extLst>
          </p:cNvPr>
          <p:cNvGrpSpPr/>
          <p:nvPr/>
        </p:nvGrpSpPr>
        <p:grpSpPr>
          <a:xfrm>
            <a:off x="1616476" y="1763142"/>
            <a:ext cx="8120847" cy="3711401"/>
            <a:chOff x="1245996" y="1800014"/>
            <a:chExt cx="8120847" cy="3711401"/>
          </a:xfrm>
        </p:grpSpPr>
        <p:sp>
          <p:nvSpPr>
            <p:cNvPr id="9" name="Rechteck: abgerundete Ecken 8">
              <a:extLst>
                <a:ext uri="{FF2B5EF4-FFF2-40B4-BE49-F238E27FC236}">
                  <a16:creationId xmlns:a16="http://schemas.microsoft.com/office/drawing/2014/main" id="{37D06C36-B780-EB2A-4DF1-CCA5F18B75EC}"/>
                </a:ext>
              </a:extLst>
            </p:cNvPr>
            <p:cNvSpPr/>
            <p:nvPr/>
          </p:nvSpPr>
          <p:spPr>
            <a:xfrm rot="16200000">
              <a:off x="3976951" y="3499965"/>
              <a:ext cx="3711401" cy="3115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100">
                  <a:latin typeface="+mj-lt"/>
                </a:rPr>
                <a:t>HEUTE</a:t>
              </a:r>
            </a:p>
          </p:txBody>
        </p:sp>
        <p:sp>
          <p:nvSpPr>
            <p:cNvPr id="13" name="Textfeld 12">
              <a:extLst>
                <a:ext uri="{FF2B5EF4-FFF2-40B4-BE49-F238E27FC236}">
                  <a16:creationId xmlns:a16="http://schemas.microsoft.com/office/drawing/2014/main" id="{14F42654-EC62-B67D-AA53-ACC6A91AFB8A}"/>
                </a:ext>
              </a:extLst>
            </p:cNvPr>
            <p:cNvSpPr txBox="1"/>
            <p:nvPr/>
          </p:nvSpPr>
          <p:spPr>
            <a:xfrm>
              <a:off x="2572379" y="4650140"/>
              <a:ext cx="2170444" cy="430887"/>
            </a:xfrm>
            <a:prstGeom prst="rect">
              <a:avLst/>
            </a:prstGeom>
            <a:noFill/>
          </p:spPr>
          <p:txBody>
            <a:bodyPr wrap="square">
              <a:spAutoFit/>
            </a:bodyPr>
            <a:lstStyle/>
            <a:p>
              <a:pPr algn="ctr"/>
              <a:r>
                <a:rPr kumimoji="0" lang="de-DE" sz="1100" b="0" i="1" u="none" strike="noStrike" kern="0" cap="none" spc="0" normalizeH="0" baseline="0" noProof="0">
                  <a:ln>
                    <a:noFill/>
                  </a:ln>
                  <a:solidFill>
                    <a:schemeClr val="tx2"/>
                  </a:solidFill>
                  <a:effectLst/>
                  <a:uLnTx/>
                  <a:uFillTx/>
                  <a:latin typeface="+mn-lt"/>
                  <a:ea typeface="+mn-ea"/>
                  <a:cs typeface="+mn-cs"/>
                  <a:sym typeface="Arial"/>
                </a:rPr>
                <a:t>Lineare Kurve schlägt exponentielle Kurve</a:t>
              </a:r>
              <a:endParaRPr lang="de-DE" i="1">
                <a:solidFill>
                  <a:schemeClr val="tx2"/>
                </a:solidFill>
                <a:latin typeface="+mn-lt"/>
              </a:endParaRPr>
            </a:p>
          </p:txBody>
        </p:sp>
        <p:sp>
          <p:nvSpPr>
            <p:cNvPr id="17" name="Textfeld 16">
              <a:extLst>
                <a:ext uri="{FF2B5EF4-FFF2-40B4-BE49-F238E27FC236}">
                  <a16:creationId xmlns:a16="http://schemas.microsoft.com/office/drawing/2014/main" id="{DAA67683-056C-19A0-7879-4EED304A965D}"/>
                </a:ext>
              </a:extLst>
            </p:cNvPr>
            <p:cNvSpPr txBox="1"/>
            <p:nvPr/>
          </p:nvSpPr>
          <p:spPr>
            <a:xfrm>
              <a:off x="5507126" y="4302045"/>
              <a:ext cx="2170444" cy="261610"/>
            </a:xfrm>
            <a:prstGeom prst="rect">
              <a:avLst/>
            </a:prstGeom>
            <a:noFill/>
          </p:spPr>
          <p:txBody>
            <a:bodyPr wrap="square">
              <a:spAutoFit/>
            </a:bodyPr>
            <a:lstStyle/>
            <a:p>
              <a:pPr algn="ctr"/>
              <a:r>
                <a:rPr kumimoji="0" lang="de-DE" sz="1100" b="0" i="0" u="none" strike="noStrike" kern="0" cap="none" spc="0" normalizeH="0" baseline="0" noProof="0">
                  <a:ln>
                    <a:noFill/>
                  </a:ln>
                  <a:solidFill>
                    <a:schemeClr val="accent3"/>
                  </a:solidFill>
                  <a:effectLst/>
                  <a:uLnTx/>
                  <a:uFillTx/>
                  <a:latin typeface="Nunito SemiBold"/>
                  <a:ea typeface="+mn-ea"/>
                  <a:cs typeface="+mn-cs"/>
                  <a:sym typeface="Arial"/>
                </a:rPr>
                <a:t>DISRUPTION</a:t>
              </a:r>
              <a:endParaRPr lang="de-DE">
                <a:solidFill>
                  <a:schemeClr val="accent3"/>
                </a:solidFill>
              </a:endParaRPr>
            </a:p>
          </p:txBody>
        </p:sp>
        <p:sp>
          <p:nvSpPr>
            <p:cNvPr id="18" name="Textfeld 17">
              <a:extLst>
                <a:ext uri="{FF2B5EF4-FFF2-40B4-BE49-F238E27FC236}">
                  <a16:creationId xmlns:a16="http://schemas.microsoft.com/office/drawing/2014/main" id="{2AFA8C02-AAC9-4B41-BB78-B90DF3626E87}"/>
                </a:ext>
              </a:extLst>
            </p:cNvPr>
            <p:cNvSpPr txBox="1"/>
            <p:nvPr/>
          </p:nvSpPr>
          <p:spPr>
            <a:xfrm>
              <a:off x="8268012" y="4563320"/>
              <a:ext cx="1077477" cy="600164"/>
            </a:xfrm>
            <a:prstGeom prst="rect">
              <a:avLst/>
            </a:prstGeom>
            <a:noFill/>
          </p:spPr>
          <p:txBody>
            <a:bodyPr wrap="square">
              <a:spAutoFit/>
            </a:bodyPr>
            <a:lstStyle/>
            <a:p>
              <a:pPr algn="ctr"/>
              <a:r>
                <a:rPr lang="de-DE" sz="1100">
                  <a:solidFill>
                    <a:schemeClr val="tx2"/>
                  </a:solidFill>
                  <a:latin typeface="Nunito SemiBold"/>
                  <a:ea typeface="+mn-ea"/>
                  <a:cs typeface="+mn-cs"/>
                </a:rPr>
                <a:t>LINEARE GESCHÄFTS-MODELLE</a:t>
              </a:r>
              <a:endParaRPr lang="de-DE">
                <a:solidFill>
                  <a:schemeClr val="tx2"/>
                </a:solidFill>
              </a:endParaRPr>
            </a:p>
          </p:txBody>
        </p:sp>
        <p:sp>
          <p:nvSpPr>
            <p:cNvPr id="19" name="Rechteck: abgerundete Ecken 18">
              <a:extLst>
                <a:ext uri="{FF2B5EF4-FFF2-40B4-BE49-F238E27FC236}">
                  <a16:creationId xmlns:a16="http://schemas.microsoft.com/office/drawing/2014/main" id="{18C326F5-74F1-FA7E-1926-C1325754B566}"/>
                </a:ext>
              </a:extLst>
            </p:cNvPr>
            <p:cNvSpPr/>
            <p:nvPr/>
          </p:nvSpPr>
          <p:spPr>
            <a:xfrm>
              <a:off x="2572378" y="4050419"/>
              <a:ext cx="2170445" cy="513236"/>
            </a:xfrm>
            <a:prstGeom prst="roundRect">
              <a:avLst/>
            </a:prstGeom>
            <a:noFill/>
            <a:ln cap="rnd">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100" i="1">
                  <a:solidFill>
                    <a:schemeClr val="tx2"/>
                  </a:solidFill>
                  <a:latin typeface="+mj-lt"/>
                </a:rPr>
                <a:t>LINEARER BLICK </a:t>
              </a:r>
            </a:p>
            <a:p>
              <a:pPr algn="ctr"/>
              <a:r>
                <a:rPr lang="de-DE" sz="1100" i="1">
                  <a:solidFill>
                    <a:schemeClr val="tx2"/>
                  </a:solidFill>
                  <a:latin typeface="+mj-lt"/>
                </a:rPr>
                <a:t>IN DIE VERGANGENHEIT</a:t>
              </a:r>
            </a:p>
          </p:txBody>
        </p:sp>
        <p:sp>
          <p:nvSpPr>
            <p:cNvPr id="22" name="Textfeld 21">
              <a:extLst>
                <a:ext uri="{FF2B5EF4-FFF2-40B4-BE49-F238E27FC236}">
                  <a16:creationId xmlns:a16="http://schemas.microsoft.com/office/drawing/2014/main" id="{872089F8-D5D8-9AA3-BFB1-09849A83099E}"/>
                </a:ext>
              </a:extLst>
            </p:cNvPr>
            <p:cNvSpPr txBox="1"/>
            <p:nvPr/>
          </p:nvSpPr>
          <p:spPr>
            <a:xfrm>
              <a:off x="7196399" y="1851766"/>
              <a:ext cx="2170444" cy="430887"/>
            </a:xfrm>
            <a:prstGeom prst="rect">
              <a:avLst/>
            </a:prstGeom>
            <a:noFill/>
          </p:spPr>
          <p:txBody>
            <a:bodyPr wrap="square">
              <a:spAutoFit/>
            </a:bodyPr>
            <a:lstStyle/>
            <a:p>
              <a:pPr algn="ctr"/>
              <a:r>
                <a:rPr lang="de-DE" sz="1100">
                  <a:solidFill>
                    <a:schemeClr val="tx2"/>
                  </a:solidFill>
                  <a:latin typeface="Nunito SemiBold"/>
                  <a:ea typeface="+mn-ea"/>
                  <a:cs typeface="+mn-cs"/>
                </a:rPr>
                <a:t>EXPONENTIELLE, DIGITALE GESCHÄFTSMODELLE</a:t>
              </a:r>
              <a:endParaRPr lang="de-DE">
                <a:solidFill>
                  <a:schemeClr val="tx2"/>
                </a:solidFill>
              </a:endParaRPr>
            </a:p>
          </p:txBody>
        </p:sp>
        <p:cxnSp>
          <p:nvCxnSpPr>
            <p:cNvPr id="24" name="Gerader Verbinder 23">
              <a:extLst>
                <a:ext uri="{FF2B5EF4-FFF2-40B4-BE49-F238E27FC236}">
                  <a16:creationId xmlns:a16="http://schemas.microsoft.com/office/drawing/2014/main" id="{065F7D15-45FD-2F26-0104-846760C96140}"/>
                </a:ext>
              </a:extLst>
            </p:cNvPr>
            <p:cNvCxnSpPr>
              <a:cxnSpLocks/>
            </p:cNvCxnSpPr>
            <p:nvPr/>
          </p:nvCxnSpPr>
          <p:spPr>
            <a:xfrm flipV="1">
              <a:off x="1245996" y="4863402"/>
              <a:ext cx="7035520" cy="494949"/>
            </a:xfrm>
            <a:prstGeom prst="line">
              <a:avLst/>
            </a:prstGeom>
            <a:ln cap="rnd">
              <a:solidFill>
                <a:schemeClr val="tx2"/>
              </a:solidFill>
              <a:prstDash val="sysDot"/>
            </a:ln>
          </p:spPr>
          <p:style>
            <a:lnRef idx="2">
              <a:schemeClr val="accent1"/>
            </a:lnRef>
            <a:fillRef idx="0">
              <a:schemeClr val="accent1"/>
            </a:fillRef>
            <a:effectRef idx="1">
              <a:schemeClr val="accent1"/>
            </a:effectRef>
            <a:fontRef idx="minor">
              <a:schemeClr val="tx1"/>
            </a:fontRef>
          </p:style>
        </p:cxnSp>
        <p:sp>
          <p:nvSpPr>
            <p:cNvPr id="31" name="Freihandform: Form 30">
              <a:extLst>
                <a:ext uri="{FF2B5EF4-FFF2-40B4-BE49-F238E27FC236}">
                  <a16:creationId xmlns:a16="http://schemas.microsoft.com/office/drawing/2014/main" id="{A7F49C67-0822-D9FD-CF8E-231E9167FABE}"/>
                </a:ext>
              </a:extLst>
            </p:cNvPr>
            <p:cNvSpPr/>
            <p:nvPr/>
          </p:nvSpPr>
          <p:spPr>
            <a:xfrm>
              <a:off x="1266094" y="2321168"/>
              <a:ext cx="7234812" cy="3037183"/>
            </a:xfrm>
            <a:custGeom>
              <a:avLst/>
              <a:gdLst>
                <a:gd name="csX0" fmla="*/ 0 w 7787472"/>
                <a:gd name="csY0" fmla="*/ 3125038 h 3125038"/>
                <a:gd name="csX1" fmla="*/ 6029011 w 7787472"/>
                <a:gd name="csY1" fmla="*/ 2321169 h 3125038"/>
                <a:gd name="csX2" fmla="*/ 7787472 w 7787472"/>
                <a:gd name="csY2" fmla="*/ 0 h 3125038"/>
                <a:gd name="csX0" fmla="*/ 0 w 7765900"/>
                <a:gd name="csY0" fmla="*/ 2747084 h 2747084"/>
                <a:gd name="csX1" fmla="*/ 6007439 w 7765900"/>
                <a:gd name="csY1" fmla="*/ 2321169 h 2747084"/>
                <a:gd name="csX2" fmla="*/ 7765900 w 7765900"/>
                <a:gd name="csY2" fmla="*/ 0 h 2747084"/>
                <a:gd name="csX0" fmla="*/ 0 w 7765900"/>
                <a:gd name="csY0" fmla="*/ 2747084 h 2780812"/>
                <a:gd name="csX1" fmla="*/ 5489712 w 7765900"/>
                <a:gd name="csY1" fmla="*/ 2514756 h 2780812"/>
                <a:gd name="csX2" fmla="*/ 7765900 w 7765900"/>
                <a:gd name="csY2" fmla="*/ 0 h 2780812"/>
                <a:gd name="csX0" fmla="*/ 0 w 7765900"/>
                <a:gd name="csY0" fmla="*/ 2747084 h 2747084"/>
                <a:gd name="csX1" fmla="*/ 5921151 w 7765900"/>
                <a:gd name="csY1" fmla="*/ 2339607 h 2747084"/>
                <a:gd name="csX2" fmla="*/ 7765900 w 7765900"/>
                <a:gd name="csY2" fmla="*/ 0 h 2747084"/>
              </a:gdLst>
              <a:ahLst/>
              <a:cxnLst>
                <a:cxn ang="0">
                  <a:pos x="csX0" y="csY0"/>
                </a:cxn>
                <a:cxn ang="0">
                  <a:pos x="csX1" y="csY1"/>
                </a:cxn>
                <a:cxn ang="0">
                  <a:pos x="csX2" y="csY2"/>
                </a:cxn>
              </a:cxnLst>
              <a:rect l="l" t="t" r="r" b="b"/>
              <a:pathLst>
                <a:path w="7765900" h="2747084">
                  <a:moveTo>
                    <a:pt x="0" y="2747084"/>
                  </a:moveTo>
                  <a:cubicBezTo>
                    <a:pt x="2365549" y="2605569"/>
                    <a:pt x="4623239" y="2860447"/>
                    <a:pt x="5921151" y="2339607"/>
                  </a:cubicBezTo>
                  <a:cubicBezTo>
                    <a:pt x="7219063" y="1818767"/>
                    <a:pt x="7535625" y="900164"/>
                    <a:pt x="7765900" y="0"/>
                  </a:cubicBezTo>
                </a:path>
              </a:pathLst>
            </a:custGeom>
            <a:noFill/>
            <a:ln w="15875" cap="rnd">
              <a:solidFill>
                <a:schemeClr val="tx2"/>
              </a:solidFill>
              <a:headEnd type="none"/>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abgerundete Ecken 32">
              <a:extLst>
                <a:ext uri="{FF2B5EF4-FFF2-40B4-BE49-F238E27FC236}">
                  <a16:creationId xmlns:a16="http://schemas.microsoft.com/office/drawing/2014/main" id="{50ABD817-3C9F-A2B1-CDE7-B9CCC52E7DB1}"/>
                </a:ext>
              </a:extLst>
            </p:cNvPr>
            <p:cNvSpPr/>
            <p:nvPr/>
          </p:nvSpPr>
          <p:spPr>
            <a:xfrm>
              <a:off x="7576457" y="2833951"/>
              <a:ext cx="994787" cy="1151591"/>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extfeld 19">
              <a:extLst>
                <a:ext uri="{FF2B5EF4-FFF2-40B4-BE49-F238E27FC236}">
                  <a16:creationId xmlns:a16="http://schemas.microsoft.com/office/drawing/2014/main" id="{5B0B56D5-107E-67A9-2A54-1B257D0C08DC}"/>
                </a:ext>
              </a:extLst>
            </p:cNvPr>
            <p:cNvSpPr txBox="1"/>
            <p:nvPr/>
          </p:nvSpPr>
          <p:spPr>
            <a:xfrm>
              <a:off x="7188549" y="3528055"/>
              <a:ext cx="2170444" cy="430887"/>
            </a:xfrm>
            <a:prstGeom prst="rect">
              <a:avLst/>
            </a:prstGeom>
            <a:noFill/>
          </p:spPr>
          <p:txBody>
            <a:bodyPr wrap="square">
              <a:spAutoFit/>
            </a:bodyPr>
            <a:lstStyle/>
            <a:p>
              <a:pPr algn="ctr"/>
              <a:r>
                <a:rPr kumimoji="0" lang="de-DE" sz="1100" b="0" i="1" u="none" strike="noStrike" kern="0" cap="none" spc="0" normalizeH="0" baseline="0" noProof="0">
                  <a:ln>
                    <a:noFill/>
                  </a:ln>
                  <a:solidFill>
                    <a:schemeClr val="tx2"/>
                  </a:solidFill>
                  <a:effectLst/>
                  <a:uLnTx/>
                  <a:uFillTx/>
                  <a:latin typeface="+mn-lt"/>
                  <a:ea typeface="+mn-ea"/>
                  <a:cs typeface="+mn-cs"/>
                  <a:sym typeface="Arial"/>
                </a:rPr>
                <a:t>Exponentielle Kurve schlägt lineare Kurve</a:t>
              </a:r>
            </a:p>
          </p:txBody>
        </p:sp>
        <p:sp>
          <p:nvSpPr>
            <p:cNvPr id="21" name="Rechteck: abgerundete Ecken 20">
              <a:extLst>
                <a:ext uri="{FF2B5EF4-FFF2-40B4-BE49-F238E27FC236}">
                  <a16:creationId xmlns:a16="http://schemas.microsoft.com/office/drawing/2014/main" id="{9B81E17C-0184-AFF7-8C03-B49A1C219761}"/>
                </a:ext>
              </a:extLst>
            </p:cNvPr>
            <p:cNvSpPr/>
            <p:nvPr/>
          </p:nvSpPr>
          <p:spPr>
            <a:xfrm>
              <a:off x="7188548" y="2928334"/>
              <a:ext cx="2170445" cy="513236"/>
            </a:xfrm>
            <a:prstGeom prst="roundRect">
              <a:avLst/>
            </a:prstGeom>
            <a:noFill/>
            <a:ln cap="rnd">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100" i="1">
                  <a:solidFill>
                    <a:schemeClr val="tx2"/>
                  </a:solidFill>
                  <a:latin typeface="Nunito SemiBold"/>
                </a:rPr>
                <a:t>EXPONENTIELLER BLICK </a:t>
              </a:r>
            </a:p>
            <a:p>
              <a:pPr algn="ctr"/>
              <a:r>
                <a:rPr lang="de-DE" sz="1100" i="1">
                  <a:solidFill>
                    <a:schemeClr val="tx2"/>
                  </a:solidFill>
                  <a:latin typeface="Nunito SemiBold"/>
                </a:rPr>
                <a:t>IN DIE ZUKUNFT</a:t>
              </a:r>
              <a:endParaRPr lang="de-DE" sz="1100" i="1">
                <a:solidFill>
                  <a:schemeClr val="tx2"/>
                </a:solidFill>
              </a:endParaRPr>
            </a:p>
          </p:txBody>
        </p:sp>
      </p:grpSp>
    </p:spTree>
    <p:extLst>
      <p:ext uri="{BB962C8B-B14F-4D97-AF65-F5344CB8AC3E}">
        <p14:creationId xmlns:p14="http://schemas.microsoft.com/office/powerpoint/2010/main" val="33979037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26D0A-A174-E4DB-979A-E3546E6E13D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6683C29-F555-2E26-D4C8-41E6AFEEB677}"/>
              </a:ext>
            </a:extLst>
          </p:cNvPr>
          <p:cNvSpPr>
            <a:spLocks noGrp="1"/>
          </p:cNvSpPr>
          <p:nvPr>
            <p:ph type="title"/>
          </p:nvPr>
        </p:nvSpPr>
        <p:spPr/>
        <p:txBody>
          <a:bodyPr/>
          <a:lstStyle/>
          <a:p>
            <a:r>
              <a:rPr lang="en-US"/>
              <a:t>Absorptive Capacity</a:t>
            </a:r>
            <a:endParaRPr lang="de-DE"/>
          </a:p>
        </p:txBody>
      </p:sp>
      <p:sp>
        <p:nvSpPr>
          <p:cNvPr id="3" name="Foliennummernplatzhalter 2">
            <a:extLst>
              <a:ext uri="{FF2B5EF4-FFF2-40B4-BE49-F238E27FC236}">
                <a16:creationId xmlns:a16="http://schemas.microsoft.com/office/drawing/2014/main" id="{13DA06BB-3315-9E87-2668-0C632C3F8F99}"/>
              </a:ext>
            </a:extLst>
          </p:cNvPr>
          <p:cNvSpPr>
            <a:spLocks noGrp="1"/>
          </p:cNvSpPr>
          <p:nvPr>
            <p:ph type="sldNum" sz="quarter" idx="12"/>
          </p:nvPr>
        </p:nvSpPr>
        <p:spPr/>
        <p:txBody>
          <a:bodyPr/>
          <a:lstStyle/>
          <a:p>
            <a:fld id="{F145060A-2239-4736-BEED-7C05F6B3C6E1}" type="slidenum">
              <a:rPr lang="de-DE" smtClean="0"/>
              <a:t>19</a:t>
            </a:fld>
            <a:endParaRPr lang="de-DE"/>
          </a:p>
        </p:txBody>
      </p:sp>
      <p:sp>
        <p:nvSpPr>
          <p:cNvPr id="4" name="Inhaltsplatzhalter 3">
            <a:extLst>
              <a:ext uri="{FF2B5EF4-FFF2-40B4-BE49-F238E27FC236}">
                <a16:creationId xmlns:a16="http://schemas.microsoft.com/office/drawing/2014/main" id="{16D3F505-A2FB-7CBE-C957-777BEB31B9D3}"/>
              </a:ext>
            </a:extLst>
          </p:cNvPr>
          <p:cNvSpPr>
            <a:spLocks noGrp="1"/>
          </p:cNvSpPr>
          <p:nvPr>
            <p:ph idx="1"/>
          </p:nvPr>
        </p:nvSpPr>
        <p:spPr>
          <a:xfrm>
            <a:off x="838200" y="1689100"/>
            <a:ext cx="5137727" cy="3908136"/>
          </a:xfrm>
        </p:spPr>
        <p:txBody>
          <a:bodyPr vert="horz" lIns="91440" tIns="45720" rIns="91440" bIns="45720" rtlCol="0" anchor="t">
            <a:normAutofit/>
          </a:bodyPr>
          <a:lstStyle/>
          <a:p>
            <a:pPr marL="0" indent="0">
              <a:buNone/>
            </a:pPr>
            <a:r>
              <a:rPr lang="de-DE" dirty="0">
                <a:latin typeface="+mj-lt"/>
              </a:rPr>
              <a:t>Absorptionsfähigkeit: </a:t>
            </a:r>
            <a:r>
              <a:rPr lang="de-DE" dirty="0"/>
              <a:t>Fähigkeit von Unternehmen, externes Wissen zu identifizieren, zu integrieren und kommerziell zu verwerten.</a:t>
            </a:r>
            <a:br>
              <a:rPr lang="de-DE" dirty="0"/>
            </a:br>
            <a:endParaRPr lang="de-DE" dirty="0"/>
          </a:p>
          <a:p>
            <a:r>
              <a:rPr lang="de-DE" dirty="0">
                <a:solidFill>
                  <a:schemeClr val="accent1"/>
                </a:solidFill>
                <a:latin typeface="+mj-lt"/>
              </a:rPr>
              <a:t>Wettbewerbsvorteil:</a:t>
            </a:r>
            <a:r>
              <a:rPr lang="de-DE" dirty="0"/>
              <a:t> Essenziell für Innovationskooperationen und langfristigen Unternehmenserfolg.</a:t>
            </a:r>
          </a:p>
          <a:p>
            <a:r>
              <a:rPr lang="de-DE" dirty="0">
                <a:solidFill>
                  <a:schemeClr val="accent1"/>
                </a:solidFill>
                <a:latin typeface="+mj-lt"/>
              </a:rPr>
              <a:t>Wissenschaftlicher Beitrag: </a:t>
            </a:r>
            <a:r>
              <a:rPr lang="de-DE" dirty="0" err="1"/>
              <a:t>Wissenschaftler:innen</a:t>
            </a:r>
            <a:r>
              <a:rPr lang="de-DE" dirty="0"/>
              <a:t> liefern externes Wissen, das Unternehmen in ihre Innovationsprozesse einbinden.</a:t>
            </a:r>
          </a:p>
          <a:p>
            <a:r>
              <a:rPr lang="de-DE" dirty="0">
                <a:solidFill>
                  <a:schemeClr val="accent1"/>
                </a:solidFill>
                <a:latin typeface="+mj-lt"/>
              </a:rPr>
              <a:t>Innovationsförderung: </a:t>
            </a:r>
            <a:r>
              <a:rPr lang="de-DE" dirty="0"/>
              <a:t>Wissenschaft steigert die Absorptionsfähigkeit von Unternehmen und unterstützt deren Innovationskraft.</a:t>
            </a:r>
          </a:p>
        </p:txBody>
      </p:sp>
      <p:sp>
        <p:nvSpPr>
          <p:cNvPr id="9" name="Ellipse 8">
            <a:extLst>
              <a:ext uri="{FF2B5EF4-FFF2-40B4-BE49-F238E27FC236}">
                <a16:creationId xmlns:a16="http://schemas.microsoft.com/office/drawing/2014/main" id="{DE57B168-6945-D1D7-F86A-CFB60F5C89D0}"/>
              </a:ext>
            </a:extLst>
          </p:cNvPr>
          <p:cNvSpPr/>
          <p:nvPr/>
        </p:nvSpPr>
        <p:spPr>
          <a:xfrm rot="18000000">
            <a:off x="8189982" y="130663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11" name="Inhaltsplatzhalter 10">
            <a:extLst>
              <a:ext uri="{FF2B5EF4-FFF2-40B4-BE49-F238E27FC236}">
                <a16:creationId xmlns:a16="http://schemas.microsoft.com/office/drawing/2014/main" id="{D801AB8A-44DD-D46F-BB7F-1B6BCC93F59C}"/>
              </a:ext>
            </a:extLst>
          </p:cNvPr>
          <p:cNvPicPr>
            <a:picLocks noGrp="1" noChangeAspect="1"/>
          </p:cNvPicPr>
          <p:nvPr>
            <p:ph idx="13"/>
          </p:nvPr>
        </p:nvPicPr>
        <p:blipFill rotWithShape="1">
          <a:blip r:embed="rId3">
            <a:duotone>
              <a:schemeClr val="accent1">
                <a:shade val="45000"/>
                <a:satMod val="135000"/>
              </a:schemeClr>
              <a:prstClr val="white"/>
            </a:duotone>
          </a:blip>
          <a:srcRect l="3874" t="1546" r="23517" b="1641"/>
          <a:stretch>
            <a:fillRect/>
          </a:stretch>
        </p:blipFill>
        <p:spPr>
          <a:xfrm>
            <a:off x="7997825" y="1597025"/>
            <a:ext cx="3243263" cy="3243263"/>
          </a:xfrm>
          <a:prstGeom prst="ellipse">
            <a:avLst/>
          </a:prstGeom>
        </p:spPr>
      </p:pic>
      <p:sp>
        <p:nvSpPr>
          <p:cNvPr id="5" name="Textfeld 4">
            <a:extLst>
              <a:ext uri="{FF2B5EF4-FFF2-40B4-BE49-F238E27FC236}">
                <a16:creationId xmlns:a16="http://schemas.microsoft.com/office/drawing/2014/main" id="{5EF90F7F-2A53-AFE8-E6FA-87F330B3C7BC}"/>
              </a:ext>
            </a:extLst>
          </p:cNvPr>
          <p:cNvSpPr txBox="1"/>
          <p:nvPr/>
        </p:nvSpPr>
        <p:spPr>
          <a:xfrm>
            <a:off x="990600" y="5605159"/>
            <a:ext cx="4838700" cy="200055"/>
          </a:xfrm>
          <a:prstGeom prst="rect">
            <a:avLst/>
          </a:prstGeom>
          <a:noFill/>
        </p:spPr>
        <p:txBody>
          <a:bodyPr wrap="square" lIns="91440" tIns="45720" rIns="91440" bIns="45720" rtlCol="0" anchor="t">
            <a:spAutoFit/>
          </a:bodyPr>
          <a:lstStyle/>
          <a:p>
            <a:r>
              <a:rPr lang="en-US" sz="700">
                <a:latin typeface="+mn-lt"/>
              </a:rPr>
              <a:t>Cohen &amp; Levinthal  (1990)</a:t>
            </a:r>
            <a:endParaRPr lang="en-US" sz="700" noProof="0">
              <a:latin typeface="+mn-lt"/>
            </a:endParaRPr>
          </a:p>
        </p:txBody>
      </p:sp>
    </p:spTree>
    <p:extLst>
      <p:ext uri="{BB962C8B-B14F-4D97-AF65-F5344CB8AC3E}">
        <p14:creationId xmlns:p14="http://schemas.microsoft.com/office/powerpoint/2010/main" val="2559720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9406F-BFC1-B5B2-A00A-6DD5576E276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E14EEA6-A1D5-EF76-53AF-BC8E6492F14E}"/>
              </a:ext>
            </a:extLst>
          </p:cNvPr>
          <p:cNvSpPr>
            <a:spLocks noGrp="1"/>
          </p:cNvSpPr>
          <p:nvPr>
            <p:ph type="title"/>
          </p:nvPr>
        </p:nvSpPr>
        <p:spPr/>
        <p:txBody>
          <a:bodyPr/>
          <a:lstStyle/>
          <a:p>
            <a:r>
              <a:rPr lang="de-DE" noProof="0"/>
              <a:t>Agenda</a:t>
            </a:r>
          </a:p>
        </p:txBody>
      </p:sp>
      <p:sp>
        <p:nvSpPr>
          <p:cNvPr id="10" name="Foliennummernplatzhalter 9">
            <a:extLst>
              <a:ext uri="{FF2B5EF4-FFF2-40B4-BE49-F238E27FC236}">
                <a16:creationId xmlns:a16="http://schemas.microsoft.com/office/drawing/2014/main" id="{B76D25A5-B42D-D58F-A4F5-1F167477D49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graphicFrame>
        <p:nvGraphicFramePr>
          <p:cNvPr id="4" name="Inhaltsplatzhalter 3">
            <a:extLst>
              <a:ext uri="{FF2B5EF4-FFF2-40B4-BE49-F238E27FC236}">
                <a16:creationId xmlns:a16="http://schemas.microsoft.com/office/drawing/2014/main" id="{5805655A-2FF0-1DC8-9D5A-952BAB40B209}"/>
              </a:ext>
            </a:extLst>
          </p:cNvPr>
          <p:cNvGraphicFramePr>
            <a:graphicFrameLocks noGrp="1"/>
          </p:cNvGraphicFramePr>
          <p:nvPr>
            <p:ph idx="1"/>
            <p:extLst>
              <p:ext uri="{D42A27DB-BD31-4B8C-83A1-F6EECF244321}">
                <p14:modId xmlns:p14="http://schemas.microsoft.com/office/powerpoint/2010/main" val="2964168104"/>
              </p:ext>
            </p:extLst>
          </p:nvPr>
        </p:nvGraphicFramePr>
        <p:xfrm>
          <a:off x="838200" y="1625600"/>
          <a:ext cx="10515600" cy="4114800"/>
        </p:xfrm>
        <a:graphic>
          <a:graphicData uri="http://schemas.openxmlformats.org/drawingml/2006/table">
            <a:tbl>
              <a:tblPr firstRow="1" bandRow="1">
                <a:tableStyleId>{2D5ABB26-0587-4C30-8999-92F81FD0307C}</a:tableStyleId>
              </a:tblPr>
              <a:tblGrid>
                <a:gridCol w="10515600">
                  <a:extLst>
                    <a:ext uri="{9D8B030D-6E8A-4147-A177-3AD203B41FA5}">
                      <a16:colId xmlns:a16="http://schemas.microsoft.com/office/drawing/2014/main" val="779947504"/>
                    </a:ext>
                  </a:extLst>
                </a:gridCol>
              </a:tblGrid>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noProof="0">
                          <a:solidFill>
                            <a:schemeClr val="tx2"/>
                          </a:solidFill>
                          <a:effectLst/>
                          <a:latin typeface="+mn-lt"/>
                        </a:rPr>
                        <a:t>Begrüßung </a:t>
                      </a:r>
                      <a:r>
                        <a:rPr lang="de-DE" sz="1600">
                          <a:solidFill>
                            <a:schemeClr val="tx2"/>
                          </a:solidFill>
                          <a:latin typeface="+mn-lt"/>
                        </a:rPr>
                        <a:t>&amp; Framing: Vision und Nutzen des Workshops</a:t>
                      </a:r>
                    </a:p>
                  </a:txBody>
                  <a:tcPr anchor="ctr"/>
                </a:tc>
                <a:extLst>
                  <a:ext uri="{0D108BD9-81ED-4DB2-BD59-A6C34878D82A}">
                    <a16:rowId xmlns:a16="http://schemas.microsoft.com/office/drawing/2014/main" val="1371599389"/>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a:solidFill>
                            <a:schemeClr val="tx2"/>
                          </a:solidFill>
                          <a:latin typeface="+mn-lt"/>
                        </a:rPr>
                        <a:t>Vorstellung Unternehmen &amp; Diskussion über Herausforderungen</a:t>
                      </a:r>
                    </a:p>
                  </a:txBody>
                  <a:tcPr anchor="ctr"/>
                </a:tc>
                <a:extLst>
                  <a:ext uri="{0D108BD9-81ED-4DB2-BD59-A6C34878D82A}">
                    <a16:rowId xmlns:a16="http://schemas.microsoft.com/office/drawing/2014/main" val="853523055"/>
                  </a:ext>
                </a:extLst>
              </a:tr>
              <a:tr h="422628">
                <a:tc>
                  <a:txBody>
                    <a:bodyPr/>
                    <a:lstStyle/>
                    <a:p>
                      <a:pPr marL="285750" marR="0" lvl="0" indent="-285750" algn="l" rtl="0" eaLnBrk="1" fontAlgn="t" latinLnBrk="0" hangingPunct="1">
                        <a:lnSpc>
                          <a:spcPct val="150000"/>
                        </a:lnSpc>
                        <a:spcBef>
                          <a:spcPts val="0"/>
                        </a:spcBef>
                        <a:spcAft>
                          <a:spcPts val="0"/>
                        </a:spcAft>
                        <a:buClrTx/>
                        <a:buSzTx/>
                        <a:buFont typeface="Arial" panose="020B0604020202020204" pitchFamily="34" charset="0"/>
                        <a:buChar char="•"/>
                      </a:pPr>
                      <a:r>
                        <a:rPr lang="de-DE" sz="1600">
                          <a:solidFill>
                            <a:schemeClr val="tx2"/>
                          </a:solidFill>
                          <a:latin typeface="+mn-lt"/>
                        </a:rPr>
                        <a:t>Nutzen von Hochschule als Kooperationspartner </a:t>
                      </a:r>
                    </a:p>
                  </a:txBody>
                  <a:tcPr anchor="ctr"/>
                </a:tc>
                <a:extLst>
                  <a:ext uri="{0D108BD9-81ED-4DB2-BD59-A6C34878D82A}">
                    <a16:rowId xmlns:a16="http://schemas.microsoft.com/office/drawing/2014/main" val="832372380"/>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a:solidFill>
                            <a:schemeClr val="tx2"/>
                          </a:solidFill>
                          <a:latin typeface="+mn-lt"/>
                        </a:rPr>
                        <a:t>Studienergebnisse zu Transfer mit KMU</a:t>
                      </a:r>
                    </a:p>
                  </a:txBody>
                  <a:tcPr anchor="ctr"/>
                </a:tc>
                <a:extLst>
                  <a:ext uri="{0D108BD9-81ED-4DB2-BD59-A6C34878D82A}">
                    <a16:rowId xmlns:a16="http://schemas.microsoft.com/office/drawing/2014/main" val="3868411965"/>
                  </a:ext>
                </a:extLst>
              </a:tr>
              <a:tr h="422628">
                <a:tc>
                  <a:txBody>
                    <a:bodyPr/>
                    <a:lstStyle/>
                    <a:p>
                      <a:pPr marL="285750" indent="-285750" fontAlgn="t">
                        <a:lnSpc>
                          <a:spcPct val="150000"/>
                        </a:lnSpc>
                        <a:buFont typeface="Arial" panose="020B0604020202020204" pitchFamily="34" charset="0"/>
                        <a:buChar char="•"/>
                      </a:pPr>
                      <a:r>
                        <a:rPr lang="de-DE" sz="1600" noProof="0">
                          <a:solidFill>
                            <a:schemeClr val="tx2"/>
                          </a:solidFill>
                          <a:effectLst/>
                          <a:latin typeface="+mn-lt"/>
                        </a:rPr>
                        <a:t>Hemmnisse und Fördernde Faktoren für Transfer</a:t>
                      </a:r>
                    </a:p>
                  </a:txBody>
                  <a:tcPr anchor="ctr"/>
                </a:tc>
                <a:extLst>
                  <a:ext uri="{0D108BD9-81ED-4DB2-BD59-A6C34878D82A}">
                    <a16:rowId xmlns:a16="http://schemas.microsoft.com/office/drawing/2014/main" val="1785051681"/>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a:solidFill>
                            <a:schemeClr val="tx2"/>
                          </a:solidFill>
                          <a:latin typeface="+mn-lt"/>
                        </a:rPr>
                        <a:t>Transfer, aber wohin? </a:t>
                      </a:r>
                    </a:p>
                  </a:txBody>
                  <a:tcPr anchor="ctr"/>
                </a:tc>
                <a:extLst>
                  <a:ext uri="{0D108BD9-81ED-4DB2-BD59-A6C34878D82A}">
                    <a16:rowId xmlns:a16="http://schemas.microsoft.com/office/drawing/2014/main" val="2972612220"/>
                  </a:ext>
                </a:extLst>
              </a:tr>
              <a:tr h="422628">
                <a:tc>
                  <a:txBody>
                    <a:bodyPr/>
                    <a:lstStyle/>
                    <a:p>
                      <a:pPr marL="285750" indent="-285750" fontAlgn="t">
                        <a:lnSpc>
                          <a:spcPct val="150000"/>
                        </a:lnSpc>
                        <a:buFont typeface="Arial" panose="020B0604020202020204" pitchFamily="34" charset="0"/>
                        <a:buChar char="•"/>
                      </a:pPr>
                      <a:r>
                        <a:rPr lang="de-DE" sz="1600" noProof="0" dirty="0">
                          <a:solidFill>
                            <a:schemeClr val="tx2"/>
                          </a:solidFill>
                          <a:effectLst/>
                          <a:latin typeface="+mn-lt"/>
                        </a:rPr>
                        <a:t>Innovationsarten &amp; </a:t>
                      </a:r>
                      <a:r>
                        <a:rPr lang="de-DE" sz="1600" dirty="0">
                          <a:solidFill>
                            <a:schemeClr val="tx2"/>
                          </a:solidFill>
                          <a:latin typeface="+mn-lt"/>
                        </a:rPr>
                        <a:t>Konzept Absorptive </a:t>
                      </a:r>
                      <a:r>
                        <a:rPr lang="de-DE" sz="1600" dirty="0" err="1">
                          <a:solidFill>
                            <a:schemeClr val="tx2"/>
                          </a:solidFill>
                          <a:latin typeface="+mn-lt"/>
                        </a:rPr>
                        <a:t>Capacity</a:t>
                      </a:r>
                      <a:r>
                        <a:rPr lang="de-DE" sz="1600" noProof="0" dirty="0">
                          <a:solidFill>
                            <a:schemeClr val="tx2"/>
                          </a:solidFill>
                          <a:effectLst/>
                          <a:latin typeface="+mn-lt"/>
                        </a:rPr>
                        <a:t> </a:t>
                      </a:r>
                    </a:p>
                  </a:txBody>
                  <a:tcPr anchor="ctr"/>
                </a:tc>
                <a:extLst>
                  <a:ext uri="{0D108BD9-81ED-4DB2-BD59-A6C34878D82A}">
                    <a16:rowId xmlns:a16="http://schemas.microsoft.com/office/drawing/2014/main" val="1470884350"/>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dirty="0">
                          <a:solidFill>
                            <a:schemeClr val="tx2"/>
                          </a:solidFill>
                          <a:latin typeface="+mn-lt"/>
                        </a:rPr>
                        <a:t>Wissenschaft und Wirtschaft – zwei Welten?</a:t>
                      </a:r>
                    </a:p>
                  </a:txBody>
                  <a:tcPr anchor="ctr"/>
                </a:tc>
                <a:extLst>
                  <a:ext uri="{0D108BD9-81ED-4DB2-BD59-A6C34878D82A}">
                    <a16:rowId xmlns:a16="http://schemas.microsoft.com/office/drawing/2014/main" val="1456523552"/>
                  </a:ext>
                </a:extLst>
              </a:tr>
              <a:tr h="422628">
                <a:tc>
                  <a:txBody>
                    <a:bodyPr/>
                    <a:lstStyle/>
                    <a:p>
                      <a:pPr marL="285750" marR="0" lvl="0" indent="-285750" algn="l" defTabSz="914400" rtl="0" eaLnBrk="1" fontAlgn="t" latinLnBrk="0" hangingPunct="1">
                        <a:lnSpc>
                          <a:spcPct val="150000"/>
                        </a:lnSpc>
                        <a:spcBef>
                          <a:spcPts val="0"/>
                        </a:spcBef>
                        <a:spcAft>
                          <a:spcPts val="0"/>
                        </a:spcAft>
                        <a:buClrTx/>
                        <a:buSzTx/>
                        <a:buFont typeface="Arial" panose="020B0604020202020204" pitchFamily="34" charset="0"/>
                        <a:buChar char="•"/>
                        <a:tabLst/>
                        <a:defRPr/>
                      </a:pPr>
                      <a:r>
                        <a:rPr lang="de-DE" sz="1600" dirty="0">
                          <a:solidFill>
                            <a:schemeClr val="tx2"/>
                          </a:solidFill>
                          <a:latin typeface="+mn-lt"/>
                        </a:rPr>
                        <a:t>Weitere Kooperationsmöglichkeiten</a:t>
                      </a:r>
                    </a:p>
                  </a:txBody>
                  <a:tcPr anchor="ctr"/>
                </a:tc>
                <a:extLst>
                  <a:ext uri="{0D108BD9-81ED-4DB2-BD59-A6C34878D82A}">
                    <a16:rowId xmlns:a16="http://schemas.microsoft.com/office/drawing/2014/main" val="3953365496"/>
                  </a:ext>
                </a:extLst>
              </a:tr>
            </a:tbl>
          </a:graphicData>
        </a:graphic>
      </p:graphicFrame>
    </p:spTree>
    <p:extLst>
      <p:ext uri="{BB962C8B-B14F-4D97-AF65-F5344CB8AC3E}">
        <p14:creationId xmlns:p14="http://schemas.microsoft.com/office/powerpoint/2010/main" val="5440671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9D293-5555-EA0E-3DE9-A3391AA5EA1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F592D2B-198E-79F9-12BA-AA83C26955D8}"/>
              </a:ext>
            </a:extLst>
          </p:cNvPr>
          <p:cNvSpPr>
            <a:spLocks noGrp="1"/>
          </p:cNvSpPr>
          <p:nvPr>
            <p:ph type="title"/>
          </p:nvPr>
        </p:nvSpPr>
        <p:spPr/>
        <p:txBody>
          <a:bodyPr>
            <a:normAutofit/>
          </a:bodyPr>
          <a:lstStyle/>
          <a:p>
            <a:r>
              <a:rPr lang="de-DE"/>
              <a:t>Wissenschaft und Wirtschaft – wirklich zwei Welten?</a:t>
            </a:r>
            <a:br>
              <a:rPr lang="de-DE"/>
            </a:br>
            <a:r>
              <a:rPr lang="de-DE" i="1"/>
              <a:t>Diskussion</a:t>
            </a:r>
          </a:p>
        </p:txBody>
      </p:sp>
      <p:sp>
        <p:nvSpPr>
          <p:cNvPr id="3" name="Foliennummernplatzhalter 2">
            <a:extLst>
              <a:ext uri="{FF2B5EF4-FFF2-40B4-BE49-F238E27FC236}">
                <a16:creationId xmlns:a16="http://schemas.microsoft.com/office/drawing/2014/main" id="{9A05D591-3612-22AC-2A86-2F99C19D8444}"/>
              </a:ext>
            </a:extLst>
          </p:cNvPr>
          <p:cNvSpPr>
            <a:spLocks noGrp="1"/>
          </p:cNvSpPr>
          <p:nvPr>
            <p:ph type="sldNum" sz="quarter" idx="12"/>
          </p:nvPr>
        </p:nvSpPr>
        <p:spPr/>
        <p:txBody>
          <a:bodyPr/>
          <a:lstStyle/>
          <a:p>
            <a:fld id="{F145060A-2239-4736-BEED-7C05F6B3C6E1}" type="slidenum">
              <a:rPr lang="de-DE" smtClean="0"/>
              <a:t>20</a:t>
            </a:fld>
            <a:endParaRPr lang="de-DE"/>
          </a:p>
        </p:txBody>
      </p:sp>
      <p:sp>
        <p:nvSpPr>
          <p:cNvPr id="4" name="Inhaltsplatzhalter 3">
            <a:extLst>
              <a:ext uri="{FF2B5EF4-FFF2-40B4-BE49-F238E27FC236}">
                <a16:creationId xmlns:a16="http://schemas.microsoft.com/office/drawing/2014/main" id="{98EC6444-F2B0-DA1F-A862-16E93DF45DF5}"/>
              </a:ext>
            </a:extLst>
          </p:cNvPr>
          <p:cNvSpPr>
            <a:spLocks noGrp="1"/>
          </p:cNvSpPr>
          <p:nvPr>
            <p:ph idx="1"/>
          </p:nvPr>
        </p:nvSpPr>
        <p:spPr>
          <a:xfrm>
            <a:off x="838200" y="1733550"/>
            <a:ext cx="5137727" cy="4191000"/>
          </a:xfrm>
        </p:spPr>
        <p:txBody>
          <a:bodyPr vert="horz" lIns="91440" tIns="45720" rIns="91440" bIns="45720" rtlCol="0" anchor="t">
            <a:normAutofit lnSpcReduction="10000"/>
          </a:bodyPr>
          <a:lstStyle/>
          <a:p>
            <a:pPr marL="0" indent="0">
              <a:buNone/>
            </a:pPr>
            <a:r>
              <a:rPr lang="de-DE" dirty="0">
                <a:solidFill>
                  <a:schemeClr val="accent1"/>
                </a:solidFill>
                <a:latin typeface="+mj-lt"/>
              </a:rPr>
              <a:t>„Interkulturelle Unterschiede“ zwischen den sozialen Systemen Wissenschaft und Wirtschaft verstehen und produktiv nutzen</a:t>
            </a:r>
          </a:p>
          <a:p>
            <a:endParaRPr lang="de-DE" dirty="0"/>
          </a:p>
          <a:p>
            <a:pPr marL="0" indent="0">
              <a:buNone/>
            </a:pPr>
            <a:r>
              <a:rPr lang="de-DE" dirty="0"/>
              <a:t>Wirtschaft und Wissenschaft haben jeweils eine Eigenlogik, also autonome Funktionssysteme mit völlig unterschiedlichen Orientierungen und Kommunikationsregeln. </a:t>
            </a:r>
          </a:p>
          <a:p>
            <a:r>
              <a:rPr lang="de-DE" dirty="0">
                <a:latin typeface="+mj-lt"/>
              </a:rPr>
              <a:t>Wirtschaft: </a:t>
            </a:r>
            <a:r>
              <a:rPr lang="de-DE" dirty="0"/>
              <a:t>Wertschöpfung und Gewinn, bewertet Handlungen nach ökonomischen Kriterien</a:t>
            </a:r>
          </a:p>
          <a:p>
            <a:r>
              <a:rPr lang="de-DE" dirty="0">
                <a:latin typeface="+mj-lt"/>
              </a:rPr>
              <a:t>Wissenschaft: </a:t>
            </a:r>
            <a:r>
              <a:rPr lang="de-DE" dirty="0">
                <a:latin typeface="Nunito Light"/>
              </a:rPr>
              <a:t>zielt auf Wahrheitssuche</a:t>
            </a:r>
            <a:r>
              <a:rPr lang="de-DE" dirty="0"/>
              <a:t> und Erkenntnis ab, bewertet durch Kategorien wahr/falsch. </a:t>
            </a:r>
          </a:p>
          <a:p>
            <a:pPr marL="0" indent="0">
              <a:buNone/>
            </a:pPr>
            <a:endParaRPr lang="de-DE" dirty="0"/>
          </a:p>
          <a:p>
            <a:pPr marL="457200" lvl="1" indent="0">
              <a:buNone/>
            </a:pPr>
            <a:r>
              <a:rPr lang="de-DE" dirty="0"/>
              <a:t>Kooperation mit Wissenschaft als Quelle produktiver Diversität</a:t>
            </a:r>
          </a:p>
        </p:txBody>
      </p:sp>
      <p:sp>
        <p:nvSpPr>
          <p:cNvPr id="9" name="Ellipse 8">
            <a:extLst>
              <a:ext uri="{FF2B5EF4-FFF2-40B4-BE49-F238E27FC236}">
                <a16:creationId xmlns:a16="http://schemas.microsoft.com/office/drawing/2014/main" id="{5DC6E36C-A385-0C54-A2DB-274CB0EE4903}"/>
              </a:ext>
            </a:extLst>
          </p:cNvPr>
          <p:cNvSpPr/>
          <p:nvPr/>
        </p:nvSpPr>
        <p:spPr>
          <a:xfrm rot="18000000">
            <a:off x="8189982" y="130663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11" name="Inhaltsplatzhalter 10">
            <a:extLst>
              <a:ext uri="{FF2B5EF4-FFF2-40B4-BE49-F238E27FC236}">
                <a16:creationId xmlns:a16="http://schemas.microsoft.com/office/drawing/2014/main" id="{C0375CA3-55D4-A086-848E-4A11114ECFD6}"/>
              </a:ext>
            </a:extLst>
          </p:cNvPr>
          <p:cNvPicPr>
            <a:picLocks noGrp="1" noChangeAspect="1"/>
          </p:cNvPicPr>
          <p:nvPr>
            <p:ph idx="13"/>
          </p:nvPr>
        </p:nvPicPr>
        <p:blipFill>
          <a:blip r:embed="rId3"/>
          <a:srcRect l="1468" t="2613" r="1301" b="41934"/>
          <a:stretch>
            <a:fillRect/>
          </a:stretch>
        </p:blipFill>
        <p:spPr>
          <a:xfrm>
            <a:off x="7997825" y="1597025"/>
            <a:ext cx="3243263" cy="3243263"/>
          </a:xfrm>
          <a:prstGeom prst="ellipse">
            <a:avLst/>
          </a:prstGeom>
        </p:spPr>
      </p:pic>
      <p:cxnSp>
        <p:nvCxnSpPr>
          <p:cNvPr id="5" name="Gerade Verbindung mit Pfeil 4">
            <a:extLst>
              <a:ext uri="{FF2B5EF4-FFF2-40B4-BE49-F238E27FC236}">
                <a16:creationId xmlns:a16="http://schemas.microsoft.com/office/drawing/2014/main" id="{CA61AC69-E627-0FAD-67B1-EBE0399FCCAC}"/>
              </a:ext>
            </a:extLst>
          </p:cNvPr>
          <p:cNvCxnSpPr>
            <a:cxnSpLocks/>
          </p:cNvCxnSpPr>
          <p:nvPr/>
        </p:nvCxnSpPr>
        <p:spPr>
          <a:xfrm>
            <a:off x="844015" y="5293879"/>
            <a:ext cx="420213" cy="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976120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99581-E805-82EF-1DFA-1503285CB86A}"/>
            </a:ext>
          </a:extLst>
        </p:cNvPr>
        <p:cNvGrpSpPr/>
        <p:nvPr/>
      </p:nvGrpSpPr>
      <p:grpSpPr>
        <a:xfrm>
          <a:off x="0" y="0"/>
          <a:ext cx="0" cy="0"/>
          <a:chOff x="0" y="0"/>
          <a:chExt cx="0" cy="0"/>
        </a:xfrm>
      </p:grpSpPr>
      <p:sp>
        <p:nvSpPr>
          <p:cNvPr id="4" name="Ellipse 3">
            <a:extLst>
              <a:ext uri="{FF2B5EF4-FFF2-40B4-BE49-F238E27FC236}">
                <a16:creationId xmlns:a16="http://schemas.microsoft.com/office/drawing/2014/main" id="{CCD40823-50D3-ABF4-89CC-F9F47A2A65A0}"/>
              </a:ext>
            </a:extLst>
          </p:cNvPr>
          <p:cNvSpPr/>
          <p:nvPr/>
        </p:nvSpPr>
        <p:spPr>
          <a:xfrm>
            <a:off x="-571501" y="10363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a:p>
        </p:txBody>
      </p:sp>
      <p:sp>
        <p:nvSpPr>
          <p:cNvPr id="6" name="Ellipse 5">
            <a:extLst>
              <a:ext uri="{FF2B5EF4-FFF2-40B4-BE49-F238E27FC236}">
                <a16:creationId xmlns:a16="http://schemas.microsoft.com/office/drawing/2014/main" id="{B101F5C7-5D9A-5C83-AA98-01CC8B04D407}"/>
              </a:ext>
            </a:extLst>
          </p:cNvPr>
          <p:cNvSpPr/>
          <p:nvPr/>
        </p:nvSpPr>
        <p:spPr>
          <a:xfrm>
            <a:off x="943561" y="2214841"/>
            <a:ext cx="3244362" cy="3244362"/>
          </a:xfrm>
          <a:prstGeom prst="ellipse">
            <a:avLst/>
          </a:prstGeom>
          <a:blipFill>
            <a:blip r:embed="rId3">
              <a:extLst>
                <a:ext uri="{BEBA8EAE-BF5A-486C-A8C5-ECC9F3942E4B}">
                  <a14:imgProps xmlns:a14="http://schemas.microsoft.com/office/drawing/2010/main">
                    <a14:imgLayer r:embed="rId4">
                      <a14:imgEffect>
                        <a14:colorTemperature colorTemp="8800"/>
                      </a14:imgEffect>
                    </a14:imgLayer>
                  </a14:imgProps>
                </a:ext>
              </a:extLst>
            </a:blip>
            <a:srcRect/>
            <a:stretch>
              <a:fillRect l="-2" t="-18154" r="-7883" b="-16702"/>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A97F33B9-6E69-2C70-F6DC-E0948ABA581A}"/>
              </a:ext>
            </a:extLst>
          </p:cNvPr>
          <p:cNvSpPr>
            <a:spLocks noGrp="1"/>
          </p:cNvSpPr>
          <p:nvPr>
            <p:ph type="title"/>
          </p:nvPr>
        </p:nvSpPr>
        <p:spPr/>
        <p:txBody>
          <a:bodyPr/>
          <a:lstStyle/>
          <a:p>
            <a:r>
              <a:rPr lang="de-DE" noProof="0"/>
              <a:t>Wie geht es weiter?</a:t>
            </a:r>
          </a:p>
        </p:txBody>
      </p:sp>
      <p:sp>
        <p:nvSpPr>
          <p:cNvPr id="7" name="Foliennummernplatzhalter 6">
            <a:extLst>
              <a:ext uri="{FF2B5EF4-FFF2-40B4-BE49-F238E27FC236}">
                <a16:creationId xmlns:a16="http://schemas.microsoft.com/office/drawing/2014/main" id="{81FFA993-DAFC-DFD5-6274-10F128DCFD8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lang="de-DE" sz="1000" b="0" i="0" u="none" strike="noStrike" kern="0" cap="none" spc="0" normalizeH="0" baseline="0" noProof="0">
              <a:ln>
                <a:noFill/>
              </a:ln>
              <a:solidFill>
                <a:srgbClr val="000000">
                  <a:tint val="82000"/>
                </a:srgbClr>
              </a:solidFill>
              <a:effectLst/>
              <a:uLnTx/>
              <a:uFillTx/>
              <a:latin typeface="Nunito Light"/>
              <a:cs typeface="Arial"/>
              <a:sym typeface="Arial"/>
            </a:endParaRPr>
          </a:p>
        </p:txBody>
      </p:sp>
      <p:sp>
        <p:nvSpPr>
          <p:cNvPr id="9" name="Inhaltsplatzhalter 8">
            <a:extLst>
              <a:ext uri="{FF2B5EF4-FFF2-40B4-BE49-F238E27FC236}">
                <a16:creationId xmlns:a16="http://schemas.microsoft.com/office/drawing/2014/main" id="{7C88CE24-4A7D-80BF-95BE-31106D430E97}"/>
              </a:ext>
            </a:extLst>
          </p:cNvPr>
          <p:cNvSpPr>
            <a:spLocks noGrp="1"/>
          </p:cNvSpPr>
          <p:nvPr>
            <p:ph idx="15"/>
          </p:nvPr>
        </p:nvSpPr>
        <p:spPr/>
        <p:txBody>
          <a:bodyPr/>
          <a:lstStyle/>
          <a:p>
            <a:pPr>
              <a:lnSpc>
                <a:spcPct val="200000"/>
              </a:lnSpc>
              <a:spcBef>
                <a:spcPts val="1200"/>
              </a:spcBef>
              <a:buClrTx/>
              <a:defRPr/>
            </a:pPr>
            <a:r>
              <a:rPr lang="de-DE" i="1" dirty="0">
                <a:solidFill>
                  <a:srgbClr val="3B3B3B"/>
                </a:solidFill>
                <a:sym typeface="Arial"/>
              </a:rPr>
              <a:t>Rundmail mit Kontaktdaten und Präsentation</a:t>
            </a:r>
          </a:p>
          <a:p>
            <a:pPr>
              <a:lnSpc>
                <a:spcPct val="200000"/>
              </a:lnSpc>
              <a:spcBef>
                <a:spcPts val="1200"/>
              </a:spcBef>
              <a:buClrTx/>
              <a:defRPr/>
            </a:pPr>
            <a:r>
              <a:rPr lang="de-DE" i="1" dirty="0">
                <a:solidFill>
                  <a:srgbClr val="3B3B3B"/>
                </a:solidFill>
                <a:sym typeface="Arial"/>
              </a:rPr>
              <a:t>Nächste Veranstaltung: …</a:t>
            </a:r>
          </a:p>
          <a:p>
            <a:pPr>
              <a:lnSpc>
                <a:spcPct val="200000"/>
              </a:lnSpc>
              <a:spcBef>
                <a:spcPts val="1200"/>
              </a:spcBef>
              <a:buClrTx/>
              <a:defRPr/>
            </a:pPr>
            <a:r>
              <a:rPr lang="de-DE" i="1" dirty="0">
                <a:solidFill>
                  <a:srgbClr val="3B3B3B"/>
                </a:solidFill>
              </a:rPr>
              <a:t>Infos, Hinweise, …</a:t>
            </a:r>
            <a:endParaRPr lang="de-DE" i="1" dirty="0">
              <a:solidFill>
                <a:srgbClr val="3B3B3B"/>
              </a:solidFill>
              <a:sym typeface="Arial"/>
            </a:endParaRPr>
          </a:p>
        </p:txBody>
      </p:sp>
    </p:spTree>
    <p:extLst>
      <p:ext uri="{BB962C8B-B14F-4D97-AF65-F5344CB8AC3E}">
        <p14:creationId xmlns:p14="http://schemas.microsoft.com/office/powerpoint/2010/main" val="31525560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8F623-F50A-331D-A793-414785903452}"/>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3817F15C-F71D-674D-A832-BCA30AEF3541}"/>
              </a:ext>
            </a:extLst>
          </p:cNvPr>
          <p:cNvSpPr>
            <a:spLocks noGrp="1"/>
          </p:cNvSpPr>
          <p:nvPr>
            <p:ph type="ctrTitle"/>
          </p:nvPr>
        </p:nvSpPr>
        <p:spPr/>
        <p:txBody>
          <a:bodyPr/>
          <a:lstStyle/>
          <a:p>
            <a:r>
              <a:rPr lang="de-DE" noProof="0"/>
              <a:t>Vielen Dank für Ihr Interesse!</a:t>
            </a:r>
          </a:p>
        </p:txBody>
      </p:sp>
      <p:sp>
        <p:nvSpPr>
          <p:cNvPr id="4" name="Foliennummernplatzhalter 3">
            <a:extLst>
              <a:ext uri="{FF2B5EF4-FFF2-40B4-BE49-F238E27FC236}">
                <a16:creationId xmlns:a16="http://schemas.microsoft.com/office/drawing/2014/main" id="{3CECF3B7-FC0D-BDB2-DF29-A1D98A4D77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3B3B3B"/>
                </a:solidFill>
                <a:effectLst/>
                <a:uLnTx/>
                <a:uFillTx/>
                <a:latin typeface="Nunito Light"/>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de-DE" sz="1000" b="0" i="0" u="none" strike="noStrike" kern="0" cap="none" spc="0" normalizeH="0" baseline="0" noProof="0">
              <a:ln>
                <a:noFill/>
              </a:ln>
              <a:solidFill>
                <a:srgbClr val="3B3B3B"/>
              </a:solidFill>
              <a:effectLst/>
              <a:uLnTx/>
              <a:uFillTx/>
              <a:latin typeface="Nunito Light"/>
              <a:cs typeface="Arial"/>
              <a:sym typeface="Arial"/>
            </a:endParaRPr>
          </a:p>
        </p:txBody>
      </p:sp>
      <p:sp>
        <p:nvSpPr>
          <p:cNvPr id="7" name="Textplatzhalter 6">
            <a:extLst>
              <a:ext uri="{FF2B5EF4-FFF2-40B4-BE49-F238E27FC236}">
                <a16:creationId xmlns:a16="http://schemas.microsoft.com/office/drawing/2014/main" id="{94429B2A-F428-2B54-9C71-16653760CA07}"/>
              </a:ext>
            </a:extLst>
          </p:cNvPr>
          <p:cNvSpPr>
            <a:spLocks noGrp="1"/>
          </p:cNvSpPr>
          <p:nvPr>
            <p:ph type="body" sz="quarter" idx="13"/>
          </p:nvPr>
        </p:nvSpPr>
        <p:spPr/>
        <p:txBody>
          <a:bodyPr>
            <a:normAutofit/>
          </a:bodyPr>
          <a:lstStyle/>
          <a:p>
            <a:r>
              <a:rPr lang="de-DE" noProof="0"/>
              <a:t>Name, Titel</a:t>
            </a:r>
          </a:p>
        </p:txBody>
      </p:sp>
      <p:sp>
        <p:nvSpPr>
          <p:cNvPr id="8" name="Textplatzhalter 7">
            <a:extLst>
              <a:ext uri="{FF2B5EF4-FFF2-40B4-BE49-F238E27FC236}">
                <a16:creationId xmlns:a16="http://schemas.microsoft.com/office/drawing/2014/main" id="{2B5CB167-573E-9A83-0B52-7A08C74B9AAE}"/>
              </a:ext>
            </a:extLst>
          </p:cNvPr>
          <p:cNvSpPr>
            <a:spLocks noGrp="1"/>
          </p:cNvSpPr>
          <p:nvPr>
            <p:ph type="body" sz="quarter" idx="14"/>
          </p:nvPr>
        </p:nvSpPr>
        <p:spPr/>
        <p:txBody>
          <a:bodyPr>
            <a:normAutofit/>
          </a:bodyPr>
          <a:lstStyle/>
          <a:p>
            <a:r>
              <a:rPr lang="de-DE" noProof="0"/>
              <a:t>Name, Titel</a:t>
            </a:r>
          </a:p>
        </p:txBody>
      </p:sp>
      <p:sp>
        <p:nvSpPr>
          <p:cNvPr id="9" name="Textplatzhalter 8">
            <a:extLst>
              <a:ext uri="{FF2B5EF4-FFF2-40B4-BE49-F238E27FC236}">
                <a16:creationId xmlns:a16="http://schemas.microsoft.com/office/drawing/2014/main" id="{DB40BFB4-C274-CE03-1502-F9AB0BA10670}"/>
              </a:ext>
            </a:extLst>
          </p:cNvPr>
          <p:cNvSpPr>
            <a:spLocks noGrp="1"/>
          </p:cNvSpPr>
          <p:nvPr>
            <p:ph type="body" sz="quarter" idx="15"/>
          </p:nvPr>
        </p:nvSpPr>
        <p:spPr/>
        <p:txBody>
          <a:bodyPr>
            <a:normAutofit/>
          </a:bodyPr>
          <a:lstStyle/>
          <a:p>
            <a:r>
              <a:rPr lang="de-DE" noProof="0"/>
              <a:t>Organisation</a:t>
            </a:r>
          </a:p>
          <a:p>
            <a:r>
              <a:rPr lang="de-DE" noProof="0"/>
              <a:t>E-Mail-Adresse</a:t>
            </a:r>
            <a:br>
              <a:rPr lang="de-DE" noProof="0"/>
            </a:br>
            <a:endParaRPr lang="de-DE" noProof="0"/>
          </a:p>
        </p:txBody>
      </p:sp>
      <p:sp>
        <p:nvSpPr>
          <p:cNvPr id="10" name="Textplatzhalter 9">
            <a:extLst>
              <a:ext uri="{FF2B5EF4-FFF2-40B4-BE49-F238E27FC236}">
                <a16:creationId xmlns:a16="http://schemas.microsoft.com/office/drawing/2014/main" id="{23451CCB-41D2-BFC7-ACDA-79C6BE4B636F}"/>
              </a:ext>
            </a:extLst>
          </p:cNvPr>
          <p:cNvSpPr>
            <a:spLocks noGrp="1"/>
          </p:cNvSpPr>
          <p:nvPr>
            <p:ph type="body" sz="quarter" idx="16"/>
          </p:nvPr>
        </p:nvSpPr>
        <p:spPr/>
        <p:txBody>
          <a:bodyPr>
            <a:normAutofit/>
          </a:bodyPr>
          <a:lstStyle/>
          <a:p>
            <a:r>
              <a:rPr lang="de-DE" noProof="0"/>
              <a:t>Organisation</a:t>
            </a:r>
          </a:p>
          <a:p>
            <a:r>
              <a:rPr lang="de-DE" noProof="0"/>
              <a:t>E-Mail-Adresse</a:t>
            </a:r>
          </a:p>
        </p:txBody>
      </p:sp>
    </p:spTree>
    <p:extLst>
      <p:ext uri="{BB962C8B-B14F-4D97-AF65-F5344CB8AC3E}">
        <p14:creationId xmlns:p14="http://schemas.microsoft.com/office/powerpoint/2010/main" val="304316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596D477-3233-658A-6A4D-10A0D4FB1504}"/>
              </a:ext>
            </a:extLst>
          </p:cNvPr>
          <p:cNvSpPr>
            <a:spLocks noGrp="1"/>
          </p:cNvSpPr>
          <p:nvPr>
            <p:ph type="sldNum" sz="quarter" idx="12"/>
          </p:nvPr>
        </p:nvSpPr>
        <p:spPr/>
        <p:txBody>
          <a:bodyPr/>
          <a:lstStyle/>
          <a:p>
            <a:fld id="{F145060A-2239-4736-BEED-7C05F6B3C6E1}" type="slidenum">
              <a:rPr lang="de-DE" smtClean="0"/>
              <a:t>3</a:t>
            </a:fld>
            <a:endParaRPr lang="de-DE"/>
          </a:p>
        </p:txBody>
      </p:sp>
      <p:sp>
        <p:nvSpPr>
          <p:cNvPr id="3" name="Titel 2">
            <a:extLst>
              <a:ext uri="{FF2B5EF4-FFF2-40B4-BE49-F238E27FC236}">
                <a16:creationId xmlns:a16="http://schemas.microsoft.com/office/drawing/2014/main" id="{4C098031-6AAC-5271-DA56-632BF1E57FDC}"/>
              </a:ext>
            </a:extLst>
          </p:cNvPr>
          <p:cNvSpPr>
            <a:spLocks noGrp="1"/>
          </p:cNvSpPr>
          <p:nvPr>
            <p:ph type="title"/>
          </p:nvPr>
        </p:nvSpPr>
        <p:spPr/>
        <p:txBody>
          <a:bodyPr/>
          <a:lstStyle/>
          <a:p>
            <a:r>
              <a:rPr lang="de-DE"/>
              <a:t>Unsere Vision</a:t>
            </a:r>
          </a:p>
        </p:txBody>
      </p:sp>
      <p:pic>
        <p:nvPicPr>
          <p:cNvPr id="7" name="Inhaltsplatzhalter 6">
            <a:extLst>
              <a:ext uri="{FF2B5EF4-FFF2-40B4-BE49-F238E27FC236}">
                <a16:creationId xmlns:a16="http://schemas.microsoft.com/office/drawing/2014/main" id="{8C8C2450-412B-9FE0-38EC-2F19C123F47B}"/>
              </a:ext>
            </a:extLst>
          </p:cNvPr>
          <p:cNvPicPr>
            <a:picLocks noGrp="1" noChangeAspect="1"/>
          </p:cNvPicPr>
          <p:nvPr>
            <p:ph idx="13"/>
          </p:nvPr>
        </p:nvPicPr>
        <p:blipFill>
          <a:blip r:embed="rId3">
            <a:extLst>
              <a:ext uri="{BEBA8EAE-BF5A-486C-A8C5-ECC9F3942E4B}">
                <a14:imgProps xmlns:a14="http://schemas.microsoft.com/office/drawing/2010/main">
                  <a14:imgLayer r:embed="rId4">
                    <a14:imgEffect>
                      <a14:colorTemperature colorTemp="8800"/>
                    </a14:imgEffect>
                  </a14:imgLayer>
                </a14:imgProps>
              </a:ext>
            </a:extLst>
          </a:blip>
          <a:srcRect/>
          <a:stretch/>
        </p:blipFill>
        <p:spPr>
          <a:xfrm>
            <a:off x="7400131" y="1795463"/>
            <a:ext cx="3959225" cy="3959225"/>
          </a:xfrm>
        </p:spPr>
      </p:pic>
      <p:sp>
        <p:nvSpPr>
          <p:cNvPr id="5" name="Inhaltsplatzhalter 4">
            <a:extLst>
              <a:ext uri="{FF2B5EF4-FFF2-40B4-BE49-F238E27FC236}">
                <a16:creationId xmlns:a16="http://schemas.microsoft.com/office/drawing/2014/main" id="{E3C26A15-77D3-DE59-61B6-7999DE052FC0}"/>
              </a:ext>
            </a:extLst>
          </p:cNvPr>
          <p:cNvSpPr>
            <a:spLocks noGrp="1"/>
          </p:cNvSpPr>
          <p:nvPr>
            <p:ph idx="15"/>
          </p:nvPr>
        </p:nvSpPr>
        <p:spPr>
          <a:xfrm>
            <a:off x="839508" y="1625601"/>
            <a:ext cx="5503540" cy="4298949"/>
          </a:xfrm>
        </p:spPr>
        <p:txBody>
          <a:bodyPr/>
          <a:lstStyle/>
          <a:p>
            <a:r>
              <a:rPr lang="de-DE"/>
              <a:t>Förderung eines nachhaltigen Kulturwandels im Bereich des Wissens- und Technologietransfers</a:t>
            </a:r>
          </a:p>
        </p:txBody>
      </p:sp>
    </p:spTree>
    <p:extLst>
      <p:ext uri="{BB962C8B-B14F-4D97-AF65-F5344CB8AC3E}">
        <p14:creationId xmlns:p14="http://schemas.microsoft.com/office/powerpoint/2010/main" val="3976491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llipse 5">
            <a:extLst>
              <a:ext uri="{FF2B5EF4-FFF2-40B4-BE49-F238E27FC236}">
                <a16:creationId xmlns:a16="http://schemas.microsoft.com/office/drawing/2014/main" id="{7B77BBD3-2B0A-300D-0C89-713B6ABE3AF6}"/>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7" name="Ellipse 6">
            <a:extLst>
              <a:ext uri="{FF2B5EF4-FFF2-40B4-BE49-F238E27FC236}">
                <a16:creationId xmlns:a16="http://schemas.microsoft.com/office/drawing/2014/main" id="{2CFBD027-0F6A-8922-40E2-61DB0DE78FB4}"/>
              </a:ext>
            </a:extLst>
          </p:cNvPr>
          <p:cNvSpPr>
            <a:spLocks/>
          </p:cNvSpPr>
          <p:nvPr/>
        </p:nvSpPr>
        <p:spPr>
          <a:xfrm>
            <a:off x="838200" y="1908000"/>
            <a:ext cx="3244362" cy="3244362"/>
          </a:xfrm>
          <a:prstGeom prst="ellipse">
            <a:avLst/>
          </a:prstGeom>
          <a:blipFill>
            <a:blip r:embed="rId3"/>
            <a:srcRect/>
            <a:stretch>
              <a:fillRect l="-7292" t="-5465" r="-24694" b="-59521"/>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EEFD5EA3-D640-816C-14AE-96EF6CF26AD3}"/>
              </a:ext>
            </a:extLst>
          </p:cNvPr>
          <p:cNvSpPr>
            <a:spLocks noGrp="1"/>
          </p:cNvSpPr>
          <p:nvPr>
            <p:ph type="title"/>
          </p:nvPr>
        </p:nvSpPr>
        <p:spPr/>
        <p:txBody>
          <a:bodyPr/>
          <a:lstStyle/>
          <a:p>
            <a:r>
              <a:rPr lang="de-DE"/>
              <a:t>Ihr Nutzen auf einen Blick</a:t>
            </a:r>
          </a:p>
        </p:txBody>
      </p:sp>
      <p:sp>
        <p:nvSpPr>
          <p:cNvPr id="3" name="Foliennummernplatzhalter 2">
            <a:extLst>
              <a:ext uri="{FF2B5EF4-FFF2-40B4-BE49-F238E27FC236}">
                <a16:creationId xmlns:a16="http://schemas.microsoft.com/office/drawing/2014/main" id="{E6571F2B-B4BA-C822-3120-D387DB612EF8}"/>
              </a:ext>
            </a:extLst>
          </p:cNvPr>
          <p:cNvSpPr>
            <a:spLocks noGrp="1"/>
          </p:cNvSpPr>
          <p:nvPr>
            <p:ph type="sldNum" sz="quarter" idx="12"/>
          </p:nvPr>
        </p:nvSpPr>
        <p:spPr/>
        <p:txBody>
          <a:bodyPr/>
          <a:lstStyle/>
          <a:p>
            <a:fld id="{F145060A-2239-4736-BEED-7C05F6B3C6E1}" type="slidenum">
              <a:rPr lang="de-DE" smtClean="0"/>
              <a:t>4</a:t>
            </a:fld>
            <a:endParaRPr lang="de-DE"/>
          </a:p>
        </p:txBody>
      </p:sp>
      <p:sp>
        <p:nvSpPr>
          <p:cNvPr id="5" name="Inhaltsplatzhalter 4">
            <a:extLst>
              <a:ext uri="{FF2B5EF4-FFF2-40B4-BE49-F238E27FC236}">
                <a16:creationId xmlns:a16="http://schemas.microsoft.com/office/drawing/2014/main" id="{7E842AF7-FC99-16EF-345B-98FC7421F341}"/>
              </a:ext>
            </a:extLst>
          </p:cNvPr>
          <p:cNvSpPr>
            <a:spLocks noGrp="1"/>
          </p:cNvSpPr>
          <p:nvPr>
            <p:ph idx="13"/>
          </p:nvPr>
        </p:nvSpPr>
        <p:spPr>
          <a:xfrm>
            <a:off x="6216072" y="2162174"/>
            <a:ext cx="5137727" cy="3762375"/>
          </a:xfrm>
        </p:spPr>
        <p:txBody>
          <a:bodyPr vert="horz" lIns="91440" tIns="45720" rIns="91440" bIns="45720" rtlCol="0" anchor="t">
            <a:normAutofit/>
          </a:bodyPr>
          <a:lstStyle/>
          <a:p>
            <a:pPr marL="285750" lvl="0" indent="-285750">
              <a:spcBef>
                <a:spcPts val="0"/>
              </a:spcBef>
              <a:spcAft>
                <a:spcPts val="1200"/>
              </a:spcAft>
              <a:buFont typeface="Arial"/>
              <a:buChar char="•"/>
              <a:defRPr/>
            </a:pPr>
            <a:r>
              <a:rPr lang="de-DE" dirty="0">
                <a:latin typeface="+mj-lt"/>
              </a:rPr>
              <a:t>Nachwuchstalente für Ihr Unternehmen kennenlernen </a:t>
            </a:r>
            <a:r>
              <a:rPr lang="de-DE" dirty="0"/>
              <a:t>– Bauen Sie wertvolle Kontakte zu jungen </a:t>
            </a:r>
            <a:r>
              <a:rPr lang="de-DE" dirty="0" err="1"/>
              <a:t>Wissenschaftler:innen</a:t>
            </a:r>
            <a:r>
              <a:rPr lang="de-DE" dirty="0"/>
              <a:t> auf, die frische Ideen und Perspektiven mitbringen.</a:t>
            </a:r>
          </a:p>
          <a:p>
            <a:pPr marL="285750" lvl="0" indent="-285750">
              <a:spcBef>
                <a:spcPts val="0"/>
              </a:spcBef>
              <a:spcAft>
                <a:spcPts val="1200"/>
              </a:spcAft>
              <a:buFont typeface="Arial"/>
              <a:buChar char="•"/>
              <a:defRPr/>
            </a:pPr>
            <a:r>
              <a:rPr lang="de-DE" b="1" dirty="0">
                <a:latin typeface="+mj-lt"/>
              </a:rPr>
              <a:t>Neue Geschäftsideen entwickeln</a:t>
            </a:r>
            <a:r>
              <a:rPr lang="de-DE" dirty="0">
                <a:latin typeface="+mj-lt"/>
              </a:rPr>
              <a:t> </a:t>
            </a:r>
            <a:r>
              <a:rPr lang="de-DE" dirty="0"/>
              <a:t>– Nutzen Sie den kreativen Austausch, um neue Ansätze zu finden und konkrete Lösungen für Ihre unternehmerischen Herausforderungen zu erarbeiten.</a:t>
            </a:r>
          </a:p>
          <a:p>
            <a:pPr marL="285750" lvl="0" indent="-285750">
              <a:spcBef>
                <a:spcPts val="0"/>
              </a:spcBef>
              <a:spcAft>
                <a:spcPts val="1200"/>
              </a:spcAft>
              <a:buFont typeface="Arial"/>
              <a:buChar char="•"/>
              <a:defRPr/>
            </a:pPr>
            <a:r>
              <a:rPr lang="de-DE" b="1" dirty="0">
                <a:latin typeface="+mj-lt"/>
              </a:rPr>
              <a:t>Einblicke in Zukunftstechnologien erhalten</a:t>
            </a:r>
            <a:r>
              <a:rPr lang="de-DE" dirty="0">
                <a:latin typeface="+mj-lt"/>
              </a:rPr>
              <a:t> </a:t>
            </a:r>
            <a:r>
              <a:rPr lang="de-DE" dirty="0"/>
              <a:t>– Erhalten Sie praxisnahe Impulse zu aktuellen technischen Entwicklungen, die Ihr Unternehmen wettbewerbsfähig machen können.</a:t>
            </a:r>
          </a:p>
        </p:txBody>
      </p:sp>
    </p:spTree>
    <p:extLst>
      <p:ext uri="{BB962C8B-B14F-4D97-AF65-F5344CB8AC3E}">
        <p14:creationId xmlns:p14="http://schemas.microsoft.com/office/powerpoint/2010/main" val="16169220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580A9D-7191-2ADC-A578-92E0D2F95DB9}"/>
              </a:ext>
            </a:extLst>
          </p:cNvPr>
          <p:cNvSpPr>
            <a:spLocks noGrp="1"/>
          </p:cNvSpPr>
          <p:nvPr>
            <p:ph type="title"/>
          </p:nvPr>
        </p:nvSpPr>
        <p:spPr/>
        <p:txBody>
          <a:bodyPr/>
          <a:lstStyle/>
          <a:p>
            <a:r>
              <a:rPr lang="de-DE"/>
              <a:t>Ihr Unternehmen</a:t>
            </a:r>
          </a:p>
        </p:txBody>
      </p:sp>
      <p:sp>
        <p:nvSpPr>
          <p:cNvPr id="3" name="Foliennummernplatzhalter 2">
            <a:extLst>
              <a:ext uri="{FF2B5EF4-FFF2-40B4-BE49-F238E27FC236}">
                <a16:creationId xmlns:a16="http://schemas.microsoft.com/office/drawing/2014/main" id="{878E5CA3-0814-F3E6-88E2-5F1B64F463A8}"/>
              </a:ext>
            </a:extLst>
          </p:cNvPr>
          <p:cNvSpPr>
            <a:spLocks noGrp="1"/>
          </p:cNvSpPr>
          <p:nvPr>
            <p:ph type="sldNum" sz="quarter" idx="12"/>
          </p:nvPr>
        </p:nvSpPr>
        <p:spPr/>
        <p:txBody>
          <a:bodyPr/>
          <a:lstStyle/>
          <a:p>
            <a:fld id="{F145060A-2239-4736-BEED-7C05F6B3C6E1}" type="slidenum">
              <a:rPr lang="de-DE" smtClean="0"/>
              <a:t>5</a:t>
            </a:fld>
            <a:endParaRPr lang="de-DE"/>
          </a:p>
        </p:txBody>
      </p:sp>
      <p:sp>
        <p:nvSpPr>
          <p:cNvPr id="4" name="Inhaltsplatzhalter 3">
            <a:extLst>
              <a:ext uri="{FF2B5EF4-FFF2-40B4-BE49-F238E27FC236}">
                <a16:creationId xmlns:a16="http://schemas.microsoft.com/office/drawing/2014/main" id="{A5CD3740-FCC9-D783-EB70-F0D85B259B1A}"/>
              </a:ext>
            </a:extLst>
          </p:cNvPr>
          <p:cNvSpPr>
            <a:spLocks noGrp="1"/>
          </p:cNvSpPr>
          <p:nvPr>
            <p:ph idx="1"/>
          </p:nvPr>
        </p:nvSpPr>
        <p:spPr/>
        <p:txBody>
          <a:bodyPr/>
          <a:lstStyle/>
          <a:p>
            <a:r>
              <a:rPr lang="de-DE"/>
              <a:t>Wer sind Sie?</a:t>
            </a:r>
          </a:p>
          <a:p>
            <a:endParaRPr lang="de-DE"/>
          </a:p>
          <a:p>
            <a:r>
              <a:rPr lang="de-DE"/>
              <a:t>In welcher Branche arbeiten Sie?</a:t>
            </a:r>
          </a:p>
          <a:p>
            <a:endParaRPr lang="de-DE"/>
          </a:p>
          <a:p>
            <a:r>
              <a:rPr lang="de-DE"/>
              <a:t>Was ist Ihre Funktion im Unternehmen?</a:t>
            </a:r>
          </a:p>
          <a:p>
            <a:endParaRPr lang="de-DE"/>
          </a:p>
          <a:p>
            <a:r>
              <a:rPr lang="de-DE"/>
              <a:t>Wie lange gibt es Ihr Unternehmen schon?</a:t>
            </a:r>
          </a:p>
          <a:p>
            <a:endParaRPr lang="de-DE"/>
          </a:p>
          <a:p>
            <a:r>
              <a:rPr lang="de-DE"/>
              <a:t>Was hat Sie dazu bewogen, heute hier teilzunehmen?</a:t>
            </a:r>
          </a:p>
        </p:txBody>
      </p:sp>
      <p:sp>
        <p:nvSpPr>
          <p:cNvPr id="9" name="Ellipse 8">
            <a:extLst>
              <a:ext uri="{FF2B5EF4-FFF2-40B4-BE49-F238E27FC236}">
                <a16:creationId xmlns:a16="http://schemas.microsoft.com/office/drawing/2014/main" id="{4DE6607C-A2E5-5848-B1CE-A1EC6B8830A9}"/>
              </a:ext>
            </a:extLst>
          </p:cNvPr>
          <p:cNvSpPr/>
          <p:nvPr/>
        </p:nvSpPr>
        <p:spPr>
          <a:xfrm rot="18000000">
            <a:off x="8189982" y="1306634"/>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pic>
        <p:nvPicPr>
          <p:cNvPr id="7" name="Inhaltsplatzhalter 10">
            <a:extLst>
              <a:ext uri="{FF2B5EF4-FFF2-40B4-BE49-F238E27FC236}">
                <a16:creationId xmlns:a16="http://schemas.microsoft.com/office/drawing/2014/main" id="{EDE9D16D-195E-7313-FDDE-2E1707AF91E7}"/>
              </a:ext>
            </a:extLst>
          </p:cNvPr>
          <p:cNvPicPr>
            <a:picLocks noChangeAspect="1"/>
          </p:cNvPicPr>
          <p:nvPr/>
        </p:nvPicPr>
        <p:blipFill>
          <a:blip r:embed="rId3"/>
          <a:srcRect t="2975" b="30359"/>
          <a:stretch>
            <a:fillRect/>
          </a:stretch>
        </p:blipFill>
        <p:spPr>
          <a:xfrm>
            <a:off x="7997825" y="1597025"/>
            <a:ext cx="3243263" cy="3243263"/>
          </a:xfrm>
          <a:prstGeom prst="ellipse">
            <a:avLst/>
          </a:prstGeom>
        </p:spPr>
      </p:pic>
    </p:spTree>
    <p:extLst>
      <p:ext uri="{BB962C8B-B14F-4D97-AF65-F5344CB8AC3E}">
        <p14:creationId xmlns:p14="http://schemas.microsoft.com/office/powerpoint/2010/main" val="761019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EE69DC-D5D3-4C93-06DF-BF631A81E855}"/>
              </a:ext>
            </a:extLst>
          </p:cNvPr>
          <p:cNvSpPr>
            <a:spLocks noGrp="1"/>
          </p:cNvSpPr>
          <p:nvPr>
            <p:ph type="title"/>
          </p:nvPr>
        </p:nvSpPr>
        <p:spPr/>
        <p:txBody>
          <a:bodyPr/>
          <a:lstStyle/>
          <a:p>
            <a:r>
              <a:rPr lang="de-DE"/>
              <a:t>Ihre Herausforderungen? </a:t>
            </a:r>
          </a:p>
        </p:txBody>
      </p:sp>
      <p:sp>
        <p:nvSpPr>
          <p:cNvPr id="4" name="Foliennummernplatzhalter 3">
            <a:extLst>
              <a:ext uri="{FF2B5EF4-FFF2-40B4-BE49-F238E27FC236}">
                <a16:creationId xmlns:a16="http://schemas.microsoft.com/office/drawing/2014/main" id="{6D574C2D-C570-CBB4-6B55-BD999C1D80DC}"/>
              </a:ext>
            </a:extLst>
          </p:cNvPr>
          <p:cNvSpPr>
            <a:spLocks noGrp="1"/>
          </p:cNvSpPr>
          <p:nvPr>
            <p:ph type="sldNum" sz="quarter" idx="12"/>
          </p:nvPr>
        </p:nvSpPr>
        <p:spPr/>
        <p:txBody>
          <a:bodyPr/>
          <a:lstStyle/>
          <a:p>
            <a:fld id="{F145060A-2239-4736-BEED-7C05F6B3C6E1}" type="slidenum">
              <a:rPr lang="de-DE" smtClean="0"/>
              <a:t>6</a:t>
            </a:fld>
            <a:endParaRPr lang="de-DE"/>
          </a:p>
        </p:txBody>
      </p:sp>
      <p:pic>
        <p:nvPicPr>
          <p:cNvPr id="12" name="Grafik 1" descr="Person mit Kletterausrüstung, die auf einem Berg steht">
            <a:extLst>
              <a:ext uri="{FF2B5EF4-FFF2-40B4-BE49-F238E27FC236}">
                <a16:creationId xmlns:a16="http://schemas.microsoft.com/office/drawing/2014/main" id="{729811D0-A751-2026-8A83-BF8B690D497E}"/>
              </a:ext>
            </a:extLst>
          </p:cNvPr>
          <p:cNvPicPr>
            <a:picLocks noChangeAspect="1"/>
          </p:cNvPicPr>
          <p:nvPr/>
        </p:nvPicPr>
        <p:blipFill rotWithShape="1">
          <a:blip r:embed="rId3"/>
          <a:stretch/>
        </p:blipFill>
        <p:spPr bwMode="auto">
          <a:xfrm>
            <a:off x="8596480" y="1436012"/>
            <a:ext cx="3240844" cy="1834227"/>
          </a:xfrm>
          <a:prstGeom prst="rect">
            <a:avLst/>
          </a:prstGeom>
          <a:effectLst/>
        </p:spPr>
      </p:pic>
      <p:pic>
        <p:nvPicPr>
          <p:cNvPr id="13" name="Grafik 2" descr="Ruderer, die ein Boot über Kopf auf einem Steg tragen">
            <a:extLst>
              <a:ext uri="{FF2B5EF4-FFF2-40B4-BE49-F238E27FC236}">
                <a16:creationId xmlns:a16="http://schemas.microsoft.com/office/drawing/2014/main" id="{2AF5EE16-5BE1-E5E3-5F65-1439488967F7}"/>
              </a:ext>
            </a:extLst>
          </p:cNvPr>
          <p:cNvPicPr>
            <a:picLocks noChangeAspect="1"/>
          </p:cNvPicPr>
          <p:nvPr/>
        </p:nvPicPr>
        <p:blipFill rotWithShape="1">
          <a:blip r:embed="rId4"/>
          <a:stretch/>
        </p:blipFill>
        <p:spPr bwMode="auto">
          <a:xfrm>
            <a:off x="8596480" y="3783566"/>
            <a:ext cx="3240844" cy="1705147"/>
          </a:xfrm>
          <a:prstGeom prst="rect">
            <a:avLst/>
          </a:prstGeom>
        </p:spPr>
      </p:pic>
      <p:pic>
        <p:nvPicPr>
          <p:cNvPr id="3" name="Picture 2">
            <a:extLst>
              <a:ext uri="{FF2B5EF4-FFF2-40B4-BE49-F238E27FC236}">
                <a16:creationId xmlns:a16="http://schemas.microsoft.com/office/drawing/2014/main" id="{66B1A853-3518-4F48-DD1C-3C097E5CC971}"/>
              </a:ext>
            </a:extLst>
          </p:cNvPr>
          <p:cNvPicPr>
            <a:picLocks noChangeAspect="1"/>
          </p:cNvPicPr>
          <p:nvPr/>
        </p:nvPicPr>
        <p:blipFill>
          <a:blip r:embed="rId5"/>
          <a:stretch>
            <a:fillRect/>
          </a:stretch>
        </p:blipFill>
        <p:spPr>
          <a:xfrm>
            <a:off x="414337" y="1411288"/>
            <a:ext cx="3157537" cy="1296987"/>
          </a:xfrm>
          <a:prstGeom prst="rect">
            <a:avLst/>
          </a:prstGeom>
        </p:spPr>
      </p:pic>
      <p:sp>
        <p:nvSpPr>
          <p:cNvPr id="15" name="TextBox 14">
            <a:extLst>
              <a:ext uri="{FF2B5EF4-FFF2-40B4-BE49-F238E27FC236}">
                <a16:creationId xmlns:a16="http://schemas.microsoft.com/office/drawing/2014/main" id="{8E411A23-D264-21BF-5B2E-100BBB9FDC3B}"/>
              </a:ext>
            </a:extLst>
          </p:cNvPr>
          <p:cNvSpPr txBox="1"/>
          <p:nvPr/>
        </p:nvSpPr>
        <p:spPr>
          <a:xfrm>
            <a:off x="357188" y="2747962"/>
            <a:ext cx="26924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700" dirty="0">
                <a:latin typeface="Nunito Light"/>
              </a:rPr>
              <a:t>https://www.ifo.de/fakten/2025-03-03/deutsche-industrie-faellt-im-globalen-wettbewerb-zurueck</a:t>
            </a:r>
          </a:p>
          <a:p>
            <a:pPr algn="ctr"/>
            <a:endParaRPr lang="en-US"/>
          </a:p>
        </p:txBody>
      </p:sp>
      <p:pic>
        <p:nvPicPr>
          <p:cNvPr id="17" name="Picture 16">
            <a:extLst>
              <a:ext uri="{FF2B5EF4-FFF2-40B4-BE49-F238E27FC236}">
                <a16:creationId xmlns:a16="http://schemas.microsoft.com/office/drawing/2014/main" id="{27BE8FCD-FAD6-DEA3-70E8-58B60B3483E8}"/>
              </a:ext>
            </a:extLst>
          </p:cNvPr>
          <p:cNvPicPr>
            <a:picLocks noChangeAspect="1"/>
          </p:cNvPicPr>
          <p:nvPr/>
        </p:nvPicPr>
        <p:blipFill>
          <a:blip r:embed="rId6"/>
          <a:stretch>
            <a:fillRect/>
          </a:stretch>
        </p:blipFill>
        <p:spPr>
          <a:xfrm>
            <a:off x="4564063" y="1413537"/>
            <a:ext cx="3048000" cy="1292488"/>
          </a:xfrm>
          <a:prstGeom prst="rect">
            <a:avLst/>
          </a:prstGeom>
        </p:spPr>
      </p:pic>
      <p:sp>
        <p:nvSpPr>
          <p:cNvPr id="20" name="TextBox 19">
            <a:extLst>
              <a:ext uri="{FF2B5EF4-FFF2-40B4-BE49-F238E27FC236}">
                <a16:creationId xmlns:a16="http://schemas.microsoft.com/office/drawing/2014/main" id="{6045FCE4-14B1-C4CC-EE97-252C90394303}"/>
              </a:ext>
            </a:extLst>
          </p:cNvPr>
          <p:cNvSpPr txBox="1"/>
          <p:nvPr/>
        </p:nvSpPr>
        <p:spPr>
          <a:xfrm>
            <a:off x="4429125" y="2746375"/>
            <a:ext cx="333375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700" dirty="0">
                <a:latin typeface="Nunito Light"/>
              </a:rPr>
              <a:t>https://www.ihk.de/gera/magazin/wirtschaft/wie-veraendert-ki-die-wirtschaftliche-entwicklung-6552290</a:t>
            </a:r>
          </a:p>
          <a:p>
            <a:pPr algn="ctr"/>
            <a:endParaRPr lang="en-US"/>
          </a:p>
        </p:txBody>
      </p:sp>
      <p:pic>
        <p:nvPicPr>
          <p:cNvPr id="21" name="Picture 20">
            <a:extLst>
              <a:ext uri="{FF2B5EF4-FFF2-40B4-BE49-F238E27FC236}">
                <a16:creationId xmlns:a16="http://schemas.microsoft.com/office/drawing/2014/main" id="{0690275C-42CB-3138-F252-A8B168E6F1D1}"/>
              </a:ext>
            </a:extLst>
          </p:cNvPr>
          <p:cNvPicPr>
            <a:picLocks noChangeAspect="1"/>
          </p:cNvPicPr>
          <p:nvPr/>
        </p:nvPicPr>
        <p:blipFill>
          <a:blip r:embed="rId7"/>
          <a:stretch>
            <a:fillRect/>
          </a:stretch>
        </p:blipFill>
        <p:spPr>
          <a:xfrm>
            <a:off x="412750" y="3630613"/>
            <a:ext cx="3452813" cy="1581150"/>
          </a:xfrm>
          <a:prstGeom prst="rect">
            <a:avLst/>
          </a:prstGeom>
        </p:spPr>
      </p:pic>
      <p:sp>
        <p:nvSpPr>
          <p:cNvPr id="23" name="TextBox 22">
            <a:extLst>
              <a:ext uri="{FF2B5EF4-FFF2-40B4-BE49-F238E27FC236}">
                <a16:creationId xmlns:a16="http://schemas.microsoft.com/office/drawing/2014/main" id="{BC2ECDDC-1F6E-4D0E-291D-BECCC4586C82}"/>
              </a:ext>
            </a:extLst>
          </p:cNvPr>
          <p:cNvSpPr txBox="1"/>
          <p:nvPr/>
        </p:nvSpPr>
        <p:spPr>
          <a:xfrm>
            <a:off x="412750" y="5278437"/>
            <a:ext cx="2357437"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700" dirty="0">
                <a:latin typeface="Nunito Light"/>
              </a:rPr>
              <a:t>https://www.presseportal.de/pm/56465/6080478</a:t>
            </a:r>
            <a:endParaRPr lang="en-US">
              <a:latin typeface="Nunito Light"/>
            </a:endParaRPr>
          </a:p>
          <a:p>
            <a:pPr algn="ctr"/>
            <a:endParaRPr lang="en-US"/>
          </a:p>
        </p:txBody>
      </p:sp>
      <p:pic>
        <p:nvPicPr>
          <p:cNvPr id="25" name="Picture 24">
            <a:extLst>
              <a:ext uri="{FF2B5EF4-FFF2-40B4-BE49-F238E27FC236}">
                <a16:creationId xmlns:a16="http://schemas.microsoft.com/office/drawing/2014/main" id="{64F8556D-1605-858B-5680-11818B9E236F}"/>
              </a:ext>
            </a:extLst>
          </p:cNvPr>
          <p:cNvPicPr>
            <a:picLocks noChangeAspect="1"/>
          </p:cNvPicPr>
          <p:nvPr/>
        </p:nvPicPr>
        <p:blipFill>
          <a:blip r:embed="rId8"/>
          <a:stretch>
            <a:fillRect/>
          </a:stretch>
        </p:blipFill>
        <p:spPr>
          <a:xfrm>
            <a:off x="4424363" y="3530600"/>
            <a:ext cx="3327400" cy="1693863"/>
          </a:xfrm>
          <a:prstGeom prst="rect">
            <a:avLst/>
          </a:prstGeom>
        </p:spPr>
      </p:pic>
      <p:sp>
        <p:nvSpPr>
          <p:cNvPr id="26" name="TextBox 25">
            <a:extLst>
              <a:ext uri="{FF2B5EF4-FFF2-40B4-BE49-F238E27FC236}">
                <a16:creationId xmlns:a16="http://schemas.microsoft.com/office/drawing/2014/main" id="{93E78291-1EA6-85E6-7D44-290893485432}"/>
              </a:ext>
            </a:extLst>
          </p:cNvPr>
          <p:cNvSpPr txBox="1"/>
          <p:nvPr/>
        </p:nvSpPr>
        <p:spPr>
          <a:xfrm>
            <a:off x="4349750" y="5222875"/>
            <a:ext cx="34925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700" dirty="0">
                <a:latin typeface="Nunito Light"/>
              </a:rPr>
              <a:t>https://www.iwkoeln.de/presse/pressemitteilungen/alexander-burstedde-jurek-tiedemann-2028-fehlen-768000-fachkraefte.html</a:t>
            </a:r>
          </a:p>
          <a:p>
            <a:pPr algn="ctr"/>
            <a:endParaRPr lang="en-US"/>
          </a:p>
        </p:txBody>
      </p:sp>
    </p:spTree>
    <p:extLst>
      <p:ext uri="{BB962C8B-B14F-4D97-AF65-F5344CB8AC3E}">
        <p14:creationId xmlns:p14="http://schemas.microsoft.com/office/powerpoint/2010/main" val="361597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588CD-1EAC-3A0E-DF72-A41A923FD92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6F4FA0-2BB3-7DBF-C59E-6D5B57F7FA5C}"/>
              </a:ext>
            </a:extLst>
          </p:cNvPr>
          <p:cNvSpPr>
            <a:spLocks noGrp="1"/>
          </p:cNvSpPr>
          <p:nvPr>
            <p:ph type="title"/>
          </p:nvPr>
        </p:nvSpPr>
        <p:spPr/>
        <p:txBody>
          <a:bodyPr/>
          <a:lstStyle/>
          <a:p>
            <a:r>
              <a:rPr lang="de-DE" dirty="0"/>
              <a:t>Hochschule X als Kooperationspartner</a:t>
            </a:r>
          </a:p>
        </p:txBody>
      </p:sp>
      <p:sp>
        <p:nvSpPr>
          <p:cNvPr id="3" name="Foliennummernplatzhalter 2">
            <a:extLst>
              <a:ext uri="{FF2B5EF4-FFF2-40B4-BE49-F238E27FC236}">
                <a16:creationId xmlns:a16="http://schemas.microsoft.com/office/drawing/2014/main" id="{297A8067-EACC-3550-0B8B-8AE1947315D5}"/>
              </a:ext>
            </a:extLst>
          </p:cNvPr>
          <p:cNvSpPr>
            <a:spLocks noGrp="1"/>
          </p:cNvSpPr>
          <p:nvPr>
            <p:ph type="sldNum" sz="quarter" idx="12"/>
          </p:nvPr>
        </p:nvSpPr>
        <p:spPr/>
        <p:txBody>
          <a:bodyPr/>
          <a:lstStyle/>
          <a:p>
            <a:fld id="{F145060A-2239-4736-BEED-7C05F6B3C6E1}" type="slidenum">
              <a:rPr lang="de-DE" smtClean="0"/>
              <a:t>7</a:t>
            </a:fld>
            <a:endParaRPr lang="de-DE"/>
          </a:p>
        </p:txBody>
      </p:sp>
      <p:sp>
        <p:nvSpPr>
          <p:cNvPr id="4" name="Inhaltsplatzhalter 3">
            <a:extLst>
              <a:ext uri="{FF2B5EF4-FFF2-40B4-BE49-F238E27FC236}">
                <a16:creationId xmlns:a16="http://schemas.microsoft.com/office/drawing/2014/main" id="{6B030AB9-CAAF-18B8-FF6D-855259BA6378}"/>
              </a:ext>
            </a:extLst>
          </p:cNvPr>
          <p:cNvSpPr>
            <a:spLocks noGrp="1"/>
          </p:cNvSpPr>
          <p:nvPr>
            <p:ph idx="1"/>
          </p:nvPr>
        </p:nvSpPr>
        <p:spPr>
          <a:xfrm>
            <a:off x="838200" y="1625601"/>
            <a:ext cx="5137727" cy="3247735"/>
          </a:xfrm>
        </p:spPr>
        <p:txBody>
          <a:bodyPr/>
          <a:lstStyle/>
          <a:p>
            <a:r>
              <a:rPr lang="de-DE" dirty="0"/>
              <a:t>[Platzhalter: Vorstellung der eigenen Institution/Hochschule als </a:t>
            </a:r>
            <a:r>
              <a:rPr lang="de-DE" dirty="0" err="1"/>
              <a:t>Kooperationspartner:in</a:t>
            </a:r>
            <a:r>
              <a:rPr lang="de-DE" dirty="0"/>
              <a:t>]</a:t>
            </a:r>
          </a:p>
        </p:txBody>
      </p:sp>
      <p:sp>
        <p:nvSpPr>
          <p:cNvPr id="5" name="Inhaltsplatzhalter 4">
            <a:extLst>
              <a:ext uri="{FF2B5EF4-FFF2-40B4-BE49-F238E27FC236}">
                <a16:creationId xmlns:a16="http://schemas.microsoft.com/office/drawing/2014/main" id="{29518972-2702-A8C8-23AC-36320818618A}"/>
              </a:ext>
            </a:extLst>
          </p:cNvPr>
          <p:cNvSpPr>
            <a:spLocks noGrp="1"/>
          </p:cNvSpPr>
          <p:nvPr>
            <p:ph idx="13"/>
          </p:nvPr>
        </p:nvSpPr>
        <p:spPr/>
        <p:txBody>
          <a:bodyPr/>
          <a:lstStyle/>
          <a:p>
            <a:endParaRPr lang="de-DE"/>
          </a:p>
        </p:txBody>
      </p:sp>
      <p:sp>
        <p:nvSpPr>
          <p:cNvPr id="6" name="Rechteck: abgerundete Ecken 5">
            <a:extLst>
              <a:ext uri="{FF2B5EF4-FFF2-40B4-BE49-F238E27FC236}">
                <a16:creationId xmlns:a16="http://schemas.microsoft.com/office/drawing/2014/main" id="{7929380C-79B9-63CF-372C-D160AC8DC16E}"/>
              </a:ext>
            </a:extLst>
          </p:cNvPr>
          <p:cNvSpPr/>
          <p:nvPr/>
        </p:nvSpPr>
        <p:spPr>
          <a:xfrm>
            <a:off x="828578" y="5328820"/>
            <a:ext cx="5147350" cy="595730"/>
          </a:xfrm>
          <a:prstGeom prst="roundRect">
            <a:avLst/>
          </a:prstGeom>
          <a:noFill/>
          <a:ln cap="rnd">
            <a:solidFill>
              <a:schemeClr val="accent1"/>
            </a:solidFill>
            <a:prstDash val="dash"/>
            <a:extLst>
              <a:ext uri="{C807C97D-BFC1-408E-A445-0C87EB9F89A2}">
                <ask:lineSketchStyleProps xmlns:ask="http://schemas.microsoft.com/office/drawing/2018/sketchyshapes" sd="707431813">
                  <a:custGeom>
                    <a:avLst/>
                    <a:gdLst>
                      <a:gd name="csX0" fmla="*/ 0 w 9664699"/>
                      <a:gd name="csY0" fmla="*/ 0 h 1189162"/>
                      <a:gd name="csX1" fmla="*/ 9664699 w 9664699"/>
                      <a:gd name="csY1" fmla="*/ 0 h 1189162"/>
                      <a:gd name="csX2" fmla="*/ 9664699 w 9664699"/>
                      <a:gd name="csY2" fmla="*/ 1189162 h 1189162"/>
                      <a:gd name="csX3" fmla="*/ 0 w 9664699"/>
                      <a:gd name="csY3" fmla="*/ 1189162 h 1189162"/>
                      <a:gd name="csX4" fmla="*/ 0 w 9664699"/>
                      <a:gd name="csY4" fmla="*/ 0 h 1189162"/>
                    </a:gdLst>
                    <a:ahLst/>
                    <a:cxnLst>
                      <a:cxn ang="0">
                        <a:pos x="csX0" y="csY0"/>
                      </a:cxn>
                      <a:cxn ang="0">
                        <a:pos x="csX1" y="csY1"/>
                      </a:cxn>
                      <a:cxn ang="0">
                        <a:pos x="csX2" y="csY2"/>
                      </a:cxn>
                      <a:cxn ang="0">
                        <a:pos x="csX3" y="csY3"/>
                      </a:cxn>
                      <a:cxn ang="0">
                        <a:pos x="csX4" y="csY4"/>
                      </a:cxn>
                    </a:cxnLst>
                    <a:rect l="l" t="t" r="r" b="b"/>
                    <a:pathLst>
                      <a:path w="9664699" h="1189162" extrusionOk="0">
                        <a:moveTo>
                          <a:pt x="0" y="0"/>
                        </a:moveTo>
                        <a:cubicBezTo>
                          <a:pt x="1740132" y="25622"/>
                          <a:pt x="8336550" y="-19708"/>
                          <a:pt x="9664699" y="0"/>
                        </a:cubicBezTo>
                        <a:cubicBezTo>
                          <a:pt x="9748145" y="187788"/>
                          <a:pt x="9621181" y="813161"/>
                          <a:pt x="9664699" y="1189162"/>
                        </a:cubicBezTo>
                        <a:cubicBezTo>
                          <a:pt x="5495667" y="1150048"/>
                          <a:pt x="1979071" y="1176233"/>
                          <a:pt x="0" y="1189162"/>
                        </a:cubicBezTo>
                        <a:cubicBezTo>
                          <a:pt x="-65805" y="640618"/>
                          <a:pt x="-2537" y="509077"/>
                          <a:pt x="0" y="0"/>
                        </a:cubicBezTo>
                        <a:close/>
                      </a:path>
                    </a:pathLst>
                  </a:custGeom>
                  <ask:type>
                    <ask:lineSketchNone/>
                  </ask:type>
                </ask:lineSketchStyleProps>
              </a:ext>
            </a:extLst>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r>
              <a:rPr lang="de-DE" dirty="0">
                <a:solidFill>
                  <a:schemeClr val="accent1"/>
                </a:solidFill>
              </a:rPr>
              <a:t>Website: </a:t>
            </a:r>
          </a:p>
        </p:txBody>
      </p:sp>
    </p:spTree>
    <p:extLst>
      <p:ext uri="{BB962C8B-B14F-4D97-AF65-F5344CB8AC3E}">
        <p14:creationId xmlns:p14="http://schemas.microsoft.com/office/powerpoint/2010/main" val="1548821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E29E1-6FFC-61D4-3AA3-294AF3A272D7}"/>
            </a:ext>
          </a:extLst>
        </p:cNvPr>
        <p:cNvGrpSpPr/>
        <p:nvPr/>
      </p:nvGrpSpPr>
      <p:grpSpPr>
        <a:xfrm>
          <a:off x="0" y="0"/>
          <a:ext cx="0" cy="0"/>
          <a:chOff x="0" y="0"/>
          <a:chExt cx="0" cy="0"/>
        </a:xfrm>
      </p:grpSpPr>
      <p:sp>
        <p:nvSpPr>
          <p:cNvPr id="6" name="Ellipse 5">
            <a:extLst>
              <a:ext uri="{FF2B5EF4-FFF2-40B4-BE49-F238E27FC236}">
                <a16:creationId xmlns:a16="http://schemas.microsoft.com/office/drawing/2014/main" id="{58D5107C-343A-1AA2-69A3-F5402FA5B999}"/>
              </a:ext>
            </a:extLst>
          </p:cNvPr>
          <p:cNvSpPr/>
          <p:nvPr/>
        </p:nvSpPr>
        <p:spPr>
          <a:xfrm>
            <a:off x="-571501" y="1150661"/>
            <a:ext cx="4422842" cy="4422842"/>
          </a:xfrm>
          <a:prstGeom prst="ellipse">
            <a:avLst/>
          </a:prstGeom>
          <a:gradFill>
            <a:gsLst>
              <a:gs pos="0">
                <a:schemeClr val="accent5">
                  <a:satMod val="103000"/>
                  <a:lumMod val="102000"/>
                  <a:tint val="94000"/>
                </a:schemeClr>
              </a:gs>
              <a:gs pos="50000">
                <a:schemeClr val="accent2">
                  <a:lumMod val="20000"/>
                  <a:lumOff val="80000"/>
                </a:schemeClr>
              </a:gs>
              <a:gs pos="100000">
                <a:schemeClr val="accent5">
                  <a:lumMod val="99000"/>
                  <a:satMod val="120000"/>
                  <a:shade val="78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7" name="Ellipse 6">
            <a:extLst>
              <a:ext uri="{FF2B5EF4-FFF2-40B4-BE49-F238E27FC236}">
                <a16:creationId xmlns:a16="http://schemas.microsoft.com/office/drawing/2014/main" id="{190557BD-E524-55FD-6202-E69C0AF9F024}"/>
              </a:ext>
            </a:extLst>
          </p:cNvPr>
          <p:cNvSpPr>
            <a:spLocks/>
          </p:cNvSpPr>
          <p:nvPr/>
        </p:nvSpPr>
        <p:spPr>
          <a:xfrm>
            <a:off x="838200" y="1908000"/>
            <a:ext cx="3244362" cy="3244362"/>
          </a:xfrm>
          <a:prstGeom prst="ellipse">
            <a:avLst/>
          </a:prstGeom>
          <a:blipFill>
            <a:blip r:embed="rId3"/>
            <a:srcRect/>
            <a:stretch>
              <a:fillRect l="-14354" t="-527" r="-37378" b="-555"/>
            </a:stretch>
          </a:blip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Nunito Light"/>
              <a:ea typeface="+mn-ea"/>
              <a:cs typeface="+mn-cs"/>
              <a:sym typeface="Arial"/>
            </a:endParaRPr>
          </a:p>
        </p:txBody>
      </p:sp>
      <p:sp>
        <p:nvSpPr>
          <p:cNvPr id="2" name="Titel 1">
            <a:extLst>
              <a:ext uri="{FF2B5EF4-FFF2-40B4-BE49-F238E27FC236}">
                <a16:creationId xmlns:a16="http://schemas.microsoft.com/office/drawing/2014/main" id="{9D816B14-21A1-AB40-692D-6472125EC9F2}"/>
              </a:ext>
            </a:extLst>
          </p:cNvPr>
          <p:cNvSpPr>
            <a:spLocks noGrp="1"/>
          </p:cNvSpPr>
          <p:nvPr>
            <p:ph type="title"/>
          </p:nvPr>
        </p:nvSpPr>
        <p:spPr/>
        <p:txBody>
          <a:bodyPr/>
          <a:lstStyle/>
          <a:p>
            <a:r>
              <a:rPr lang="de-DE"/>
              <a:t>Nutzen von Transferpartnerschaften zwischen Wirtschaft und Wissenschaft</a:t>
            </a:r>
          </a:p>
        </p:txBody>
      </p:sp>
      <p:sp>
        <p:nvSpPr>
          <p:cNvPr id="3" name="Foliennummernplatzhalter 2">
            <a:extLst>
              <a:ext uri="{FF2B5EF4-FFF2-40B4-BE49-F238E27FC236}">
                <a16:creationId xmlns:a16="http://schemas.microsoft.com/office/drawing/2014/main" id="{ED8C4ACB-D2DF-53F8-CCC3-446C3CA3637E}"/>
              </a:ext>
            </a:extLst>
          </p:cNvPr>
          <p:cNvSpPr>
            <a:spLocks noGrp="1"/>
          </p:cNvSpPr>
          <p:nvPr>
            <p:ph type="sldNum" sz="quarter" idx="12"/>
          </p:nvPr>
        </p:nvSpPr>
        <p:spPr/>
        <p:txBody>
          <a:bodyPr/>
          <a:lstStyle/>
          <a:p>
            <a:fld id="{F145060A-2239-4736-BEED-7C05F6B3C6E1}" type="slidenum">
              <a:rPr lang="de-DE" smtClean="0"/>
              <a:t>8</a:t>
            </a:fld>
            <a:endParaRPr lang="de-DE"/>
          </a:p>
        </p:txBody>
      </p:sp>
      <p:sp>
        <p:nvSpPr>
          <p:cNvPr id="5" name="Inhaltsplatzhalter 4">
            <a:extLst>
              <a:ext uri="{FF2B5EF4-FFF2-40B4-BE49-F238E27FC236}">
                <a16:creationId xmlns:a16="http://schemas.microsoft.com/office/drawing/2014/main" id="{8BA731B5-4DBB-2B2E-5D18-F79FEC3970DE}"/>
              </a:ext>
            </a:extLst>
          </p:cNvPr>
          <p:cNvSpPr>
            <a:spLocks noGrp="1"/>
          </p:cNvSpPr>
          <p:nvPr>
            <p:ph idx="13"/>
          </p:nvPr>
        </p:nvSpPr>
        <p:spPr/>
        <p:txBody>
          <a:bodyPr anchor="ctr"/>
          <a:lstStyle/>
          <a:p>
            <a:pPr marL="285750" lvl="0" indent="-285750">
              <a:spcBef>
                <a:spcPts val="0"/>
              </a:spcBef>
              <a:spcAft>
                <a:spcPts val="1200"/>
              </a:spcAft>
              <a:buFont typeface="Arial"/>
              <a:buChar char="•"/>
              <a:defRPr/>
            </a:pPr>
            <a:r>
              <a:rPr lang="de-DE" dirty="0"/>
              <a:t>als Treiber überlebensrelevanter Innovationsfähigkeit von Unternehmen</a:t>
            </a:r>
          </a:p>
          <a:p>
            <a:pPr marL="285750" lvl="0" indent="-285750">
              <a:spcBef>
                <a:spcPts val="0"/>
              </a:spcBef>
              <a:spcAft>
                <a:spcPts val="1200"/>
              </a:spcAft>
              <a:buFont typeface="Arial"/>
              <a:buChar char="•"/>
              <a:defRPr/>
            </a:pPr>
            <a:r>
              <a:rPr lang="de-DE" dirty="0"/>
              <a:t>Wissenschaftliche Transferpartnerschaften als ausgelagerte Forschungs- &amp; Entwicklungs-Ressource (F&amp;E) für KMUs</a:t>
            </a:r>
          </a:p>
          <a:p>
            <a:pPr marL="285750" lvl="0" indent="-285750">
              <a:spcBef>
                <a:spcPts val="0"/>
              </a:spcBef>
              <a:spcAft>
                <a:spcPts val="1200"/>
              </a:spcAft>
              <a:buFont typeface="Arial"/>
              <a:buChar char="•"/>
              <a:defRPr/>
            </a:pPr>
            <a:r>
              <a:rPr lang="de-DE" dirty="0" err="1"/>
              <a:t>Wissenschaftler:innen</a:t>
            </a:r>
            <a:r>
              <a:rPr lang="de-DE" dirty="0"/>
              <a:t> als Innovations-</a:t>
            </a:r>
            <a:r>
              <a:rPr lang="de-DE" dirty="0" err="1"/>
              <a:t>Enabler</a:t>
            </a:r>
            <a:r>
              <a:rPr lang="de-DE" dirty="0"/>
              <a:t>. Erhöhung der „Absorptive </a:t>
            </a:r>
            <a:r>
              <a:rPr lang="de-DE" dirty="0" err="1"/>
              <a:t>Capacity</a:t>
            </a:r>
            <a:r>
              <a:rPr lang="de-DE" dirty="0"/>
              <a:t>“ von KMUs für technologische Trends</a:t>
            </a:r>
          </a:p>
        </p:txBody>
      </p:sp>
    </p:spTree>
    <p:extLst>
      <p:ext uri="{BB962C8B-B14F-4D97-AF65-F5344CB8AC3E}">
        <p14:creationId xmlns:p14="http://schemas.microsoft.com/office/powerpoint/2010/main" val="1045674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E27A4-E9E6-E7EF-1081-28DAC44EAF30}"/>
            </a:ext>
          </a:extLst>
        </p:cNvPr>
        <p:cNvGrpSpPr/>
        <p:nvPr/>
      </p:nvGrpSpPr>
      <p:grpSpPr>
        <a:xfrm>
          <a:off x="0" y="0"/>
          <a:ext cx="0" cy="0"/>
          <a:chOff x="0" y="0"/>
          <a:chExt cx="0" cy="0"/>
        </a:xfrm>
      </p:grpSpPr>
      <p:sp>
        <p:nvSpPr>
          <p:cNvPr id="5" name="Textplatzhalter 4">
            <a:extLst>
              <a:ext uri="{FF2B5EF4-FFF2-40B4-BE49-F238E27FC236}">
                <a16:creationId xmlns:a16="http://schemas.microsoft.com/office/drawing/2014/main" id="{D7A965AB-96AE-B4BD-F961-8C240D97AA5B}"/>
              </a:ext>
            </a:extLst>
          </p:cNvPr>
          <p:cNvSpPr>
            <a:spLocks noGrp="1"/>
          </p:cNvSpPr>
          <p:nvPr>
            <p:ph type="body" sz="quarter" idx="13"/>
          </p:nvPr>
        </p:nvSpPr>
        <p:spPr/>
        <p:txBody>
          <a:bodyPr>
            <a:normAutofit fontScale="85000" lnSpcReduction="10000"/>
          </a:bodyPr>
          <a:lstStyle/>
          <a:p>
            <a:pPr>
              <a:lnSpc>
                <a:spcPct val="100000"/>
              </a:lnSpc>
              <a:spcBef>
                <a:spcPts val="0"/>
              </a:spcBef>
            </a:pPr>
            <a:r>
              <a:rPr lang="de-DE" sz="4400" b="0" i="0" u="none" strike="noStrike">
                <a:solidFill>
                  <a:srgbClr val="00B0F0"/>
                </a:solidFill>
                <a:effectLst/>
              </a:rPr>
              <a:t>Ergebnisse einer Unternehmens-Befragung im Rahmen des Forschungsprojekts </a:t>
            </a:r>
            <a:r>
              <a:rPr lang="de-DE" sz="4400" b="0" i="1" u="none" strike="noStrike">
                <a:solidFill>
                  <a:srgbClr val="00B0F0"/>
                </a:solidFill>
                <a:effectLst/>
              </a:rPr>
              <a:t>Transferkompetenzen vermitteln</a:t>
            </a:r>
            <a:endParaRPr lang="de-DE" sz="4400" i="1">
              <a:solidFill>
                <a:srgbClr val="00B0F0"/>
              </a:solidFill>
            </a:endParaRPr>
          </a:p>
        </p:txBody>
      </p:sp>
      <p:sp>
        <p:nvSpPr>
          <p:cNvPr id="3" name="Foliennummernplatzhalter 2">
            <a:extLst>
              <a:ext uri="{FF2B5EF4-FFF2-40B4-BE49-F238E27FC236}">
                <a16:creationId xmlns:a16="http://schemas.microsoft.com/office/drawing/2014/main" id="{3506F90A-5006-38F7-8F5B-EB6E790975B5}"/>
              </a:ext>
            </a:extLst>
          </p:cNvPr>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fld id="{F145060A-2239-4736-BEED-7C05F6B3C6E1}" type="slidenum">
              <a:rPr kumimoji="0" lang="de-DE" sz="1000" b="0" i="0" u="none" strike="noStrike" kern="0" cap="none" spc="0" normalizeH="0" baseline="0" noProof="0" smtClean="0">
                <a:ln>
                  <a:noFill/>
                </a:ln>
                <a:solidFill>
                  <a:srgbClr val="000000">
                    <a:tint val="82000"/>
                  </a:srgbClr>
                </a:solidFill>
                <a:effectLst/>
                <a:uLnTx/>
                <a:uFillTx/>
                <a:latin typeface="Nunito Light"/>
                <a:cs typeface="Arial"/>
                <a:sym typeface="Arial"/>
              </a:rPr>
              <a:pPr marL="0" marR="0" lvl="0" indent="0" defTabSz="914400" eaLnBrk="1" fontAlgn="auto" latinLnBrk="0" hangingPunct="1">
                <a:lnSpc>
                  <a:spcPct val="100000"/>
                </a:lnSpc>
                <a:spcBef>
                  <a:spcPts val="0"/>
                </a:spcBef>
                <a:spcAft>
                  <a:spcPts val="0"/>
                </a:spcAft>
                <a:buClr>
                  <a:srgbClr val="000000"/>
                </a:buClr>
                <a:buSzTx/>
                <a:buFont typeface="Arial"/>
                <a:buNone/>
                <a:tabLst/>
                <a:defRPr/>
              </a:pPr>
              <a:t>9</a:t>
            </a:fld>
            <a:endParaRPr kumimoji="0" lang="en-US" sz="1800"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978269258"/>
      </p:ext>
    </p:extLst>
  </p:cSld>
  <p:clrMapOvr>
    <a:masterClrMapping/>
  </p:clrMapOvr>
</p:sld>
</file>

<file path=ppt/theme/theme1.xml><?xml version="1.0" encoding="utf-8"?>
<a:theme xmlns:a="http://schemas.openxmlformats.org/drawingml/2006/main" name="TraKo">
  <a:themeElements>
    <a:clrScheme name="Benutzerdefiniert 5">
      <a:dk1>
        <a:srgbClr val="000000"/>
      </a:dk1>
      <a:lt1>
        <a:srgbClr val="FFFFFF"/>
      </a:lt1>
      <a:dk2>
        <a:srgbClr val="3B3B3B"/>
      </a:dk2>
      <a:lt2>
        <a:srgbClr val="D6D7D6"/>
      </a:lt2>
      <a:accent1>
        <a:srgbClr val="03AADF"/>
      </a:accent1>
      <a:accent2>
        <a:srgbClr val="9ED8ED"/>
      </a:accent2>
      <a:accent3>
        <a:srgbClr val="F75777"/>
      </a:accent3>
      <a:accent4>
        <a:srgbClr val="5C202C"/>
      </a:accent4>
      <a:accent5>
        <a:srgbClr val="DFF2F9"/>
      </a:accent5>
      <a:accent6>
        <a:srgbClr val="33A47E"/>
      </a:accent6>
      <a:hlink>
        <a:srgbClr val="A8AAA8"/>
      </a:hlink>
      <a:folHlink>
        <a:srgbClr val="B88FA8"/>
      </a:folHlink>
    </a:clrScheme>
    <a:fontScheme name="Benutzerdefiniert 5">
      <a:majorFont>
        <a:latin typeface="Nunito SemiBold"/>
        <a:ea typeface=""/>
        <a:cs typeface=""/>
      </a:majorFont>
      <a:minorFont>
        <a:latin typeface="Nuni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A3CF0A9ACE28BE4D9D6DFFBE8108E266" ma:contentTypeVersion="13" ma:contentTypeDescription="Ein neues Dokument erstellen." ma:contentTypeScope="" ma:versionID="0cfb9ff33a690da279c75ab60f64e0bc">
  <xsd:schema xmlns:xsd="http://www.w3.org/2001/XMLSchema" xmlns:xs="http://www.w3.org/2001/XMLSchema" xmlns:p="http://schemas.microsoft.com/office/2006/metadata/properties" xmlns:ns2="282003a2-c4fd-4033-885c-2890ce1adbb7" xmlns:ns3="5f911d65-aa41-495d-a2b3-536201c33d64" targetNamespace="http://schemas.microsoft.com/office/2006/metadata/properties" ma:root="true" ma:fieldsID="f7c4c132e6a27d8e0dc6b382143adc68" ns2:_="" ns3:_="">
    <xsd:import namespace="282003a2-c4fd-4033-885c-2890ce1adbb7"/>
    <xsd:import namespace="5f911d65-aa41-495d-a2b3-536201c33d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003a2-c4fd-4033-885c-2890ce1ad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6eb20c4f-c5c2-492b-9954-d638c64bfe9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911d65-aa41-495d-a2b3-536201c33d64"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1fc756b-9822-4b7f-aea3-8aee6a11675a}" ma:internalName="TaxCatchAll" ma:showField="CatchAllData" ma:web="5f911d65-aa41-495d-a2b3-536201c33d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f911d65-aa41-495d-a2b3-536201c33d64" xsi:nil="true"/>
    <lcf76f155ced4ddcb4097134ff3c332f xmlns="282003a2-c4fd-4033-885c-2890ce1ad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E80EF41-6F3E-4AB4-8E08-85F621C56A8A}"/>
</file>

<file path=customXml/itemProps2.xml><?xml version="1.0" encoding="utf-8"?>
<ds:datastoreItem xmlns:ds="http://schemas.openxmlformats.org/officeDocument/2006/customXml" ds:itemID="{C220A1F2-2B44-44F0-88BC-3F60EF21C04E}"/>
</file>

<file path=customXml/itemProps3.xml><?xml version="1.0" encoding="utf-8"?>
<ds:datastoreItem xmlns:ds="http://schemas.openxmlformats.org/officeDocument/2006/customXml" ds:itemID="{90E3E94B-A6F6-42C5-BD1F-3E093840E36C}"/>
</file>

<file path=docProps/app.xml><?xml version="1.0" encoding="utf-8"?>
<Properties xmlns="http://schemas.openxmlformats.org/officeDocument/2006/extended-properties" xmlns:vt="http://schemas.openxmlformats.org/officeDocument/2006/docPropsVTypes">
  <TotalTime>0</TotalTime>
  <Words>4101</Words>
  <Application>Microsoft Office PowerPoint</Application>
  <PresentationFormat>Breitbild</PresentationFormat>
  <Paragraphs>583</Paragraphs>
  <Slides>22</Slides>
  <Notes>20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22</vt:i4>
      </vt:variant>
    </vt:vector>
  </HeadingPairs>
  <TitlesOfParts>
    <vt:vector size="27" baseType="lpstr">
      <vt:lpstr>Arial</vt:lpstr>
      <vt:lpstr>Calibri</vt:lpstr>
      <vt:lpstr>Nunito Light</vt:lpstr>
      <vt:lpstr>Nunito SemiBold</vt:lpstr>
      <vt:lpstr>TraKo</vt:lpstr>
      <vt:lpstr>Innovation mit Zukunft</vt:lpstr>
      <vt:lpstr>Agenda</vt:lpstr>
      <vt:lpstr>Unsere Vision</vt:lpstr>
      <vt:lpstr>Ihr Nutzen auf einen Blick</vt:lpstr>
      <vt:lpstr>Ihr Unternehmen</vt:lpstr>
      <vt:lpstr>Ihre Herausforderungen? </vt:lpstr>
      <vt:lpstr>Hochschule X als Kooperationspartner</vt:lpstr>
      <vt:lpstr>Nutzen von Transferpartnerschaften zwischen Wirtschaft und Wissenschaft</vt:lpstr>
      <vt:lpstr>PowerPoint-Präsentation</vt:lpstr>
      <vt:lpstr>Allgemeine Innovationsfähigkeit</vt:lpstr>
      <vt:lpstr>Innovation wird von einigen KMU als wichtig erachtet, aber...</vt:lpstr>
      <vt:lpstr>Kontakt zu Forschung und Wissenschaft</vt:lpstr>
      <vt:lpstr>Kontakt zu Forschung und Wissenschaft</vt:lpstr>
      <vt:lpstr>Hemmende Faktoren für Wissenstransfer</vt:lpstr>
      <vt:lpstr>Fördernde Faktoren von Transfer und Innovation</vt:lpstr>
      <vt:lpstr>Transfer, aber wohin? Das Quadruple Helix-Modell</vt:lpstr>
      <vt:lpstr>Arten der Innovation</vt:lpstr>
      <vt:lpstr>Exponentialität vs. Linearität</vt:lpstr>
      <vt:lpstr>Absorptive Capacity</vt:lpstr>
      <vt:lpstr>Wissenschaft und Wirtschaft – wirklich zwei Welten? Diskussion</vt:lpstr>
      <vt:lpstr>Wie geht es weiter?</vt:lpstr>
      <vt:lpstr>Vielen Dank für Ihr Interesse!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2026-02-27T11:17:39Z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0x010100A3CF0A9ACE28BE4D9D6DFFBE8108E266</vt:lpwstr>
  </property>
</Properties>
</file>